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sldIdLst>
    <p:sldId id="500" r:id="rId2"/>
    <p:sldId id="743" r:id="rId3"/>
    <p:sldId id="730" r:id="rId4"/>
    <p:sldId id="741" r:id="rId5"/>
    <p:sldId id="742" r:id="rId6"/>
    <p:sldId id="739" r:id="rId7"/>
    <p:sldId id="729" r:id="rId8"/>
    <p:sldId id="733" r:id="rId9"/>
    <p:sldId id="734" r:id="rId10"/>
    <p:sldId id="731" r:id="rId11"/>
    <p:sldId id="732" r:id="rId12"/>
    <p:sldId id="735" r:id="rId13"/>
    <p:sldId id="736" r:id="rId14"/>
    <p:sldId id="740" r:id="rId15"/>
    <p:sldId id="737" r:id="rId16"/>
    <p:sldId id="634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00"/>
    <a:srgbClr val="FF99FF"/>
    <a:srgbClr val="FFFF99"/>
    <a:srgbClr val="FFFFCC"/>
    <a:srgbClr val="800080"/>
    <a:srgbClr val="006600"/>
    <a:srgbClr val="00CC00"/>
    <a:srgbClr val="66CC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7" autoAdjust="0"/>
    <p:restoredTop sz="94660" autoAdjust="0"/>
  </p:normalViewPr>
  <p:slideViewPr>
    <p:cSldViewPr snapToGrid="0">
      <p:cViewPr varScale="1">
        <p:scale>
          <a:sx n="93" d="100"/>
          <a:sy n="93" d="100"/>
        </p:scale>
        <p:origin x="-90" y="-594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  <a:lvl5pPr marL="11430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formational Slide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401107"/>
            <a:ext cx="8473863" cy="76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482754" cy="504899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 marL="1143000" indent="-228600">
              <a:buFont typeface="Wingdings" panose="05000000000000000000" pitchFamily="2" charset="2"/>
              <a:buChar char="Ø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00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473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2" r:id="rId3"/>
    <p:sldLayoutId id="2147483801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797" r:id="rId14"/>
    <p:sldLayoutId id="2147483799" r:id="rId15"/>
    <p:sldLayoutId id="2147483800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2677656"/>
          </a:xfrm>
        </p:spPr>
        <p:txBody>
          <a:bodyPr/>
          <a:lstStyle/>
          <a:p>
            <a:r>
              <a:rPr lang="en-US" dirty="0" smtClean="0"/>
              <a:t>Chemistry Review:</a:t>
            </a:r>
            <a:br>
              <a:rPr lang="en-US" dirty="0" smtClean="0"/>
            </a:br>
            <a:r>
              <a:rPr lang="en-US" b="0" dirty="0" smtClean="0"/>
              <a:t>Inorganic Components of The Cell</a:t>
            </a:r>
            <a:endParaRPr 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1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Mineral Bases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Sodium hydroxide (</a:t>
            </a:r>
            <a:r>
              <a:rPr lang="en-US" sz="2200" dirty="0" err="1" smtClean="0"/>
              <a:t>NaOH</a:t>
            </a:r>
            <a:r>
              <a:rPr lang="en-US" sz="2200" dirty="0" smtClean="0"/>
              <a:t>) is an example of a strong (mineral) base</a:t>
            </a:r>
          </a:p>
          <a:p>
            <a:r>
              <a:rPr lang="en-US" sz="2200" dirty="0" smtClean="0"/>
              <a:t>It produces OH</a:t>
            </a:r>
            <a:r>
              <a:rPr lang="en-US" sz="2200" baseline="30000" dirty="0" smtClean="0"/>
              <a:t>–</a:t>
            </a:r>
            <a:r>
              <a:rPr lang="en-US" sz="2200" dirty="0" smtClean="0"/>
              <a:t> ions immediately, lowering the [H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]</a:t>
            </a:r>
          </a:p>
          <a:p>
            <a:r>
              <a:rPr lang="en-US" sz="2200" dirty="0" smtClean="0"/>
              <a:t>As OH</a:t>
            </a:r>
            <a:r>
              <a:rPr lang="en-US" sz="2200" baseline="30000" dirty="0" smtClean="0"/>
              <a:t>–</a:t>
            </a:r>
            <a:r>
              <a:rPr lang="en-US" sz="2200" dirty="0" smtClean="0"/>
              <a:t> and H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 are in an equilibrium with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 and affected by its equilibrium constant </a:t>
            </a:r>
            <a:r>
              <a:rPr lang="en-US" sz="2200" i="1" dirty="0" smtClean="0"/>
              <a:t>K</a:t>
            </a:r>
            <a:r>
              <a:rPr lang="en-US" sz="2200" baseline="-25000" dirty="0" smtClean="0"/>
              <a:t>w</a:t>
            </a:r>
          </a:p>
          <a:p>
            <a:r>
              <a:rPr lang="en-US" sz="2200" dirty="0" smtClean="0"/>
              <a:t>Suppose we add 1 </a:t>
            </a:r>
            <a:r>
              <a:rPr lang="en-US" sz="2200" dirty="0" err="1" smtClean="0"/>
              <a:t>mol</a:t>
            </a:r>
            <a:r>
              <a:rPr lang="en-US" sz="2200" dirty="0" smtClean="0"/>
              <a:t> </a:t>
            </a:r>
            <a:r>
              <a:rPr lang="en-US" sz="2200" dirty="0" err="1" smtClean="0"/>
              <a:t>NaOH</a:t>
            </a:r>
            <a:r>
              <a:rPr lang="en-US" sz="2200" dirty="0" smtClean="0"/>
              <a:t> to 1 L H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O, which produces [OH</a:t>
            </a:r>
            <a:r>
              <a:rPr lang="en-US" sz="2200" baseline="30000" dirty="0" smtClean="0"/>
              <a:t>–</a:t>
            </a:r>
            <a:r>
              <a:rPr lang="en-US" sz="2200" dirty="0" smtClean="0"/>
              <a:t>] = 1 M.  What is the [H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] and pH?</a:t>
            </a:r>
          </a:p>
          <a:p>
            <a:pPr marL="0" indent="0" algn="ctr">
              <a:buNone/>
            </a:pPr>
            <a:r>
              <a:rPr lang="en-US" sz="2200" i="1" dirty="0" smtClean="0"/>
              <a:t>K</a:t>
            </a:r>
            <a:r>
              <a:rPr lang="en-US" sz="2200" baseline="-25000" dirty="0" smtClean="0"/>
              <a:t>w</a:t>
            </a:r>
            <a:r>
              <a:rPr lang="en-US" sz="2200" dirty="0" smtClean="0"/>
              <a:t> = 10</a:t>
            </a:r>
            <a:r>
              <a:rPr lang="en-US" sz="2200" baseline="30000" dirty="0" smtClean="0"/>
              <a:t>–14</a:t>
            </a:r>
            <a:r>
              <a:rPr lang="en-US" sz="2200" dirty="0" smtClean="0"/>
              <a:t> = </a:t>
            </a:r>
            <a:r>
              <a:rPr lang="en-US" sz="2200" dirty="0"/>
              <a:t>[H</a:t>
            </a:r>
            <a:r>
              <a:rPr lang="en-US" sz="2200" baseline="30000" dirty="0"/>
              <a:t>+</a:t>
            </a:r>
            <a:r>
              <a:rPr lang="en-US" sz="2200" dirty="0"/>
              <a:t>] </a:t>
            </a:r>
            <a:r>
              <a:rPr lang="en-US" sz="2200" dirty="0" smtClean="0"/>
              <a:t>[OH</a:t>
            </a:r>
            <a:r>
              <a:rPr lang="en-US" sz="2200" baseline="30000" dirty="0" smtClean="0"/>
              <a:t>–</a:t>
            </a:r>
            <a:r>
              <a:rPr lang="en-US" sz="2200" dirty="0" smtClean="0"/>
              <a:t>]</a:t>
            </a:r>
          </a:p>
          <a:p>
            <a:pPr marL="0" indent="0">
              <a:buNone/>
            </a:pPr>
            <a:r>
              <a:rPr lang="en-US" sz="2200" dirty="0" smtClean="0"/>
              <a:t>the math says [H</a:t>
            </a:r>
            <a:r>
              <a:rPr lang="en-US" sz="2200" baseline="30000" dirty="0" smtClean="0"/>
              <a:t>+</a:t>
            </a:r>
            <a:r>
              <a:rPr lang="en-US" sz="2200" dirty="0" smtClean="0"/>
              <a:t>] = 10</a:t>
            </a:r>
            <a:r>
              <a:rPr lang="en-US" sz="2200" baseline="30000" dirty="0" smtClean="0"/>
              <a:t>–14</a:t>
            </a:r>
            <a:r>
              <a:rPr lang="en-US" sz="2200" dirty="0" smtClean="0"/>
              <a:t> M, so pH = 14</a:t>
            </a:r>
          </a:p>
          <a:p>
            <a:r>
              <a:rPr lang="en-US" sz="2200" dirty="0" smtClean="0"/>
              <a:t>Now suppose we prepare 0.001 M </a:t>
            </a:r>
            <a:r>
              <a:rPr lang="en-US" sz="2200" dirty="0" err="1" smtClean="0"/>
              <a:t>NaOH</a:t>
            </a:r>
            <a:r>
              <a:rPr lang="en-US" sz="2200" dirty="0" smtClean="0"/>
              <a:t>.  The math says [H+] = 10</a:t>
            </a:r>
            <a:r>
              <a:rPr lang="en-US" sz="2200" baseline="30000" dirty="0" smtClean="0"/>
              <a:t>–11</a:t>
            </a:r>
            <a:r>
              <a:rPr lang="en-US" sz="2200" dirty="0" smtClean="0"/>
              <a:t> M, so pH = 11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40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Weak Acids &amp; Bases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Unlike </a:t>
            </a:r>
            <a:r>
              <a:rPr lang="en-US" dirty="0" err="1" smtClean="0"/>
              <a:t>HCl</a:t>
            </a:r>
            <a:r>
              <a:rPr lang="en-US" dirty="0" smtClean="0">
                <a:solidFill>
                  <a:srgbClr val="00FF00"/>
                </a:solidFill>
              </a:rPr>
              <a:t>, weak acids </a:t>
            </a:r>
            <a:r>
              <a:rPr lang="en-US" dirty="0" smtClean="0"/>
              <a:t>do not </a:t>
            </a:r>
            <a:r>
              <a:rPr lang="en-US" dirty="0" smtClean="0">
                <a:solidFill>
                  <a:srgbClr val="FFFF00"/>
                </a:solidFill>
              </a:rPr>
              <a:t>completely give up </a:t>
            </a:r>
            <a:r>
              <a:rPr lang="en-US" dirty="0" smtClean="0"/>
              <a:t>their protons</a:t>
            </a:r>
            <a:endParaRPr lang="en-US" dirty="0"/>
          </a:p>
          <a:p>
            <a:r>
              <a:rPr lang="en-US" dirty="0" smtClean="0"/>
              <a:t>Acetic acid (CH</a:t>
            </a:r>
            <a:r>
              <a:rPr lang="en-US" baseline="-25000" dirty="0" smtClean="0"/>
              <a:t>3</a:t>
            </a:r>
            <a:r>
              <a:rPr lang="en-US" dirty="0" smtClean="0"/>
              <a:t>COOH) is an example of a weak acid:  when added to water, not all of it ionizes (gives H</a:t>
            </a:r>
            <a:r>
              <a:rPr lang="en-US" baseline="30000" dirty="0" smtClean="0"/>
              <a:t>+</a:t>
            </a:r>
            <a:r>
              <a:rPr lang="en-US" dirty="0" smtClean="0"/>
              <a:t> to the solution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 err="1" smtClean="0"/>
              <a:t>NaOH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FF00"/>
                </a:solidFill>
              </a:rPr>
              <a:t>weak bases</a:t>
            </a:r>
            <a:r>
              <a:rPr lang="en-US" dirty="0" smtClean="0"/>
              <a:t> do not </a:t>
            </a:r>
            <a:r>
              <a:rPr lang="en-US" dirty="0" smtClean="0">
                <a:solidFill>
                  <a:srgbClr val="FFFF00"/>
                </a:solidFill>
              </a:rPr>
              <a:t>completely take up</a:t>
            </a:r>
            <a:r>
              <a:rPr lang="en-US" dirty="0" smtClean="0"/>
              <a:t> protons in solution</a:t>
            </a:r>
          </a:p>
          <a:p>
            <a:r>
              <a:rPr lang="en-US" dirty="0" smtClean="0"/>
              <a:t>Ammonia (NH</a:t>
            </a:r>
            <a:r>
              <a:rPr lang="en-US" baseline="-25000" dirty="0" smtClean="0"/>
              <a:t>3</a:t>
            </a:r>
            <a:r>
              <a:rPr lang="en-US" dirty="0" smtClean="0"/>
              <a:t>) is an example of a weak base</a:t>
            </a:r>
          </a:p>
        </p:txBody>
      </p:sp>
    </p:spTree>
    <p:extLst>
      <p:ext uri="{BB962C8B-B14F-4D97-AF65-F5344CB8AC3E}">
        <p14:creationId xmlns:p14="http://schemas.microsoft.com/office/powerpoint/2010/main" val="624999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Buffers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75189"/>
          </a:xfrm>
        </p:spPr>
        <p:txBody>
          <a:bodyPr/>
          <a:lstStyle/>
          <a:p>
            <a:r>
              <a:rPr lang="en-US" dirty="0" smtClean="0"/>
              <a:t>HA </a:t>
            </a:r>
            <a:r>
              <a:rPr lang="en-US" dirty="0" smtClean="0">
                <a:sym typeface="Wingdings" panose="05000000000000000000" pitchFamily="2" charset="2"/>
              </a:rPr>
              <a:t> H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 + A</a:t>
            </a:r>
            <a:r>
              <a:rPr lang="en-US" baseline="30000" dirty="0" smtClean="0">
                <a:sym typeface="Wingdings" panose="05000000000000000000" pitchFamily="2" charset="2"/>
              </a:rPr>
              <a:t>–</a:t>
            </a:r>
          </a:p>
          <a:p>
            <a:pPr marL="2921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if HA = </a:t>
            </a:r>
            <a:r>
              <a:rPr lang="en-US" dirty="0" err="1" smtClean="0">
                <a:sym typeface="Wingdings" panose="05000000000000000000" pitchFamily="2" charset="2"/>
              </a:rPr>
              <a:t>HCl</a:t>
            </a:r>
            <a:r>
              <a:rPr lang="en-US" dirty="0" smtClean="0">
                <a:sym typeface="Wingdings" panose="05000000000000000000" pitchFamily="2" charset="2"/>
              </a:rPr>
              <a:t>, then [HA] = 0 (no HA left)</a:t>
            </a:r>
          </a:p>
          <a:p>
            <a:pPr marL="292100" lvl="1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if HA = CH3COOH, there is much HA remaining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/>
              <a:t>B + H</a:t>
            </a:r>
            <a:r>
              <a:rPr lang="en-US" baseline="30000" dirty="0" smtClean="0"/>
              <a:t>+ </a:t>
            </a:r>
            <a:r>
              <a:rPr lang="en-US" dirty="0" smtClean="0">
                <a:sym typeface="Wingdings" panose="05000000000000000000" pitchFamily="2" charset="2"/>
              </a:rPr>
              <a:t> BH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endParaRPr lang="en-US" baseline="30000" dirty="0">
              <a:sym typeface="Wingdings" panose="05000000000000000000" pitchFamily="2" charset="2"/>
            </a:endParaRP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smtClean="0">
                <a:sym typeface="Wingdings" panose="05000000000000000000" pitchFamily="2" charset="2"/>
              </a:rPr>
              <a:t>B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err="1" smtClean="0">
                <a:sym typeface="Wingdings" panose="05000000000000000000" pitchFamily="2" charset="2"/>
              </a:rPr>
              <a:t>NaOH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dirty="0">
                <a:sym typeface="Wingdings" panose="05000000000000000000" pitchFamily="2" charset="2"/>
              </a:rPr>
              <a:t>then </a:t>
            </a:r>
            <a:r>
              <a:rPr lang="en-US" dirty="0" smtClean="0">
                <a:sym typeface="Wingdings" panose="05000000000000000000" pitchFamily="2" charset="2"/>
              </a:rPr>
              <a:t>[B] </a:t>
            </a:r>
            <a:r>
              <a:rPr lang="en-US" dirty="0">
                <a:sym typeface="Wingdings" panose="05000000000000000000" pitchFamily="2" charset="2"/>
              </a:rPr>
              <a:t>= 0 (no </a:t>
            </a:r>
            <a:r>
              <a:rPr lang="en-US" dirty="0" err="1" smtClean="0">
                <a:sym typeface="Wingdings" panose="05000000000000000000" pitchFamily="2" charset="2"/>
              </a:rPr>
              <a:t>NaOH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left)</a:t>
            </a:r>
          </a:p>
          <a:p>
            <a:pPr marL="2286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smtClean="0">
                <a:sym typeface="Wingdings" panose="05000000000000000000" pitchFamily="2" charset="2"/>
              </a:rPr>
              <a:t>B </a:t>
            </a:r>
            <a:r>
              <a:rPr lang="en-US" dirty="0">
                <a:sym typeface="Wingdings" panose="05000000000000000000" pitchFamily="2" charset="2"/>
              </a:rPr>
              <a:t>= </a:t>
            </a:r>
            <a:r>
              <a:rPr lang="en-US" dirty="0" smtClean="0">
                <a:sym typeface="Wingdings" panose="05000000000000000000" pitchFamily="2" charset="2"/>
              </a:rPr>
              <a:t>NH3, </a:t>
            </a:r>
            <a:r>
              <a:rPr lang="en-US" dirty="0">
                <a:sym typeface="Wingdings" panose="05000000000000000000" pitchFamily="2" charset="2"/>
              </a:rPr>
              <a:t>there is much </a:t>
            </a:r>
            <a:r>
              <a:rPr lang="en-US" dirty="0" smtClean="0">
                <a:sym typeface="Wingdings" panose="05000000000000000000" pitchFamily="2" charset="2"/>
              </a:rPr>
              <a:t>B remaining</a:t>
            </a:r>
          </a:p>
          <a:p>
            <a:pPr marL="279400" indent="-342900"/>
            <a:r>
              <a:rPr lang="en-US" sz="2000" dirty="0" smtClean="0">
                <a:latin typeface="+mj-lt"/>
                <a:sym typeface="Wingdings" panose="05000000000000000000" pitchFamily="2" charset="2"/>
              </a:rPr>
              <a:t>If you add </a:t>
            </a:r>
            <a:r>
              <a:rPr lang="en-US" sz="2000" dirty="0" err="1" smtClean="0">
                <a:latin typeface="+mj-lt"/>
                <a:sym typeface="Wingdings" panose="05000000000000000000" pitchFamily="2" charset="2"/>
              </a:rPr>
              <a:t>HCl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 to just water, you get a change in pH that is dependent just on the H</a:t>
            </a:r>
            <a:r>
              <a:rPr lang="en-US" sz="2000" baseline="30000" dirty="0" smtClean="0">
                <a:latin typeface="+mj-lt"/>
                <a:sym typeface="Wingdings" panose="05000000000000000000" pitchFamily="2" charset="2"/>
              </a:rPr>
              <a:t>+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 produced by </a:t>
            </a:r>
            <a:r>
              <a:rPr lang="en-US" sz="2000" dirty="0" err="1" smtClean="0">
                <a:latin typeface="+mj-lt"/>
                <a:sym typeface="Wingdings" panose="05000000000000000000" pitchFamily="2" charset="2"/>
              </a:rPr>
              <a:t>HCl</a:t>
            </a:r>
            <a:endParaRPr lang="en-US" sz="2000" dirty="0" smtClean="0">
              <a:latin typeface="+mj-lt"/>
              <a:sym typeface="Wingdings" panose="05000000000000000000" pitchFamily="2" charset="2"/>
            </a:endParaRPr>
          </a:p>
          <a:p>
            <a:pPr marL="279400" indent="-342900"/>
            <a:r>
              <a:rPr lang="en-US" sz="2000" dirty="0" smtClean="0">
                <a:latin typeface="+mj-lt"/>
                <a:sym typeface="Wingdings" panose="05000000000000000000" pitchFamily="2" charset="2"/>
              </a:rPr>
              <a:t>But if you add </a:t>
            </a:r>
            <a:r>
              <a:rPr lang="en-US" sz="2000" dirty="0" err="1" smtClean="0">
                <a:latin typeface="+mj-lt"/>
                <a:sym typeface="Wingdings" panose="05000000000000000000" pitchFamily="2" charset="2"/>
              </a:rPr>
              <a:t>HCl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 to water containing a high concentration of CH</a:t>
            </a:r>
            <a:r>
              <a:rPr lang="en-US" sz="2000" baseline="-25000" dirty="0" smtClean="0">
                <a:latin typeface="+mj-lt"/>
                <a:sym typeface="Wingdings" panose="05000000000000000000" pitchFamily="2" charset="2"/>
              </a:rPr>
              <a:t>3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COOH, the H</a:t>
            </a:r>
            <a:r>
              <a:rPr lang="en-US" sz="2000" baseline="30000" dirty="0" smtClean="0">
                <a:latin typeface="+mj-lt"/>
                <a:sym typeface="Wingdings" panose="05000000000000000000" pitchFamily="2" charset="2"/>
              </a:rPr>
              <a:t>+ </a:t>
            </a:r>
            <a:r>
              <a:rPr lang="en-US" sz="2000" dirty="0" smtClean="0">
                <a:latin typeface="+mj-lt"/>
                <a:sym typeface="Wingdings" panose="05000000000000000000" pitchFamily="2" charset="2"/>
              </a:rPr>
              <a:t>resists changing because of the weak acid present</a:t>
            </a:r>
            <a:endParaRPr lang="en-US" dirty="0" smtClean="0">
              <a:latin typeface="+mj-lt"/>
              <a:sym typeface="Wingdings" panose="05000000000000000000" pitchFamily="2" charset="2"/>
            </a:endParaRPr>
          </a:p>
          <a:p>
            <a:pPr marL="0" indent="-63500">
              <a:buNone/>
            </a:pPr>
            <a:r>
              <a:rPr lang="en-US" dirty="0" smtClean="0">
                <a:sym typeface="Wingdings" panose="05000000000000000000" pitchFamily="2" charset="2"/>
              </a:rPr>
              <a:t>This makes weak acids and bases good buffers.</a:t>
            </a:r>
          </a:p>
          <a:p>
            <a:pPr marL="0" indent="-63500">
              <a:buNone/>
            </a:pPr>
            <a:r>
              <a:rPr lang="en-US" dirty="0" smtClean="0">
                <a:sym typeface="Wingdings" panose="05000000000000000000" pitchFamily="2" charset="2"/>
              </a:rPr>
              <a:t>A buffer is a chemical that resists a change in pH when lots of H+ or OH– ions are produced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aseline="30000" dirty="0" smtClean="0"/>
          </a:p>
        </p:txBody>
      </p:sp>
    </p:spTree>
    <p:extLst>
      <p:ext uri="{BB962C8B-B14F-4D97-AF65-F5344CB8AC3E}">
        <p14:creationId xmlns:p14="http://schemas.microsoft.com/office/powerpoint/2010/main" val="169103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Buffering in the Body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pH of all body fluids, inside and outside of the cells, must be maintained in a narrow range or else enzymes stop doing metabolism</a:t>
            </a:r>
          </a:p>
          <a:p>
            <a:r>
              <a:rPr lang="en-US" dirty="0" smtClean="0"/>
              <a:t>Cytosolic pH values should be between 7.1-7.4</a:t>
            </a:r>
            <a:br>
              <a:rPr lang="en-US" dirty="0" smtClean="0"/>
            </a:br>
            <a:r>
              <a:rPr lang="en-US" dirty="0" smtClean="0"/>
              <a:t>Phosphate (H</a:t>
            </a:r>
            <a:r>
              <a:rPr lang="en-US" baseline="-25000" dirty="0" smtClean="0"/>
              <a:t>2</a:t>
            </a:r>
            <a:r>
              <a:rPr lang="en-US" dirty="0" smtClean="0"/>
              <a:t>PO4</a:t>
            </a:r>
            <a:r>
              <a:rPr lang="en-US" baseline="30000" dirty="0" smtClean="0"/>
              <a:t>–</a:t>
            </a:r>
            <a:r>
              <a:rPr lang="en-US" dirty="0" smtClean="0"/>
              <a:t>, HPO</a:t>
            </a:r>
            <a:r>
              <a:rPr lang="en-US" baseline="-25000" dirty="0" smtClean="0"/>
              <a:t>4</a:t>
            </a:r>
            <a:r>
              <a:rPr lang="en-US" baseline="30000" dirty="0" smtClean="0"/>
              <a:t>2–</a:t>
            </a:r>
            <a:r>
              <a:rPr lang="en-US" dirty="0" smtClean="0"/>
              <a:t>) optimally buffers at pH 7.2, and along with proteins, keeps intracellular pH stable</a:t>
            </a:r>
          </a:p>
          <a:p>
            <a:r>
              <a:rPr lang="en-US" dirty="0" smtClean="0"/>
              <a:t>Blood is buffered using the equilibrium between bicarbonate and carbon dioxide</a:t>
            </a:r>
          </a:p>
          <a:p>
            <a:pPr marL="0" indent="0" algn="ctr">
              <a:buNone/>
            </a:pPr>
            <a:r>
              <a:rPr lang="en-US" dirty="0" smtClean="0"/>
              <a:t>HCO</a:t>
            </a:r>
            <a:r>
              <a:rPr lang="en-US" baseline="-25000" dirty="0" smtClean="0"/>
              <a:t>3</a:t>
            </a:r>
            <a:r>
              <a:rPr lang="en-US" baseline="30000" dirty="0" smtClean="0"/>
              <a:t>–</a:t>
            </a:r>
            <a:r>
              <a:rPr lang="en-US" dirty="0" smtClean="0"/>
              <a:t> + H</a:t>
            </a:r>
            <a:r>
              <a:rPr lang="en-US" baseline="30000" dirty="0" smtClean="0"/>
              <a:t>+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 H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CO</a:t>
            </a:r>
            <a:r>
              <a:rPr lang="en-US" baseline="-25000" dirty="0" smtClean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  H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O + CO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</a:p>
          <a:p>
            <a:pPr marL="0" indent="0">
              <a:buNone/>
            </a:pPr>
            <a:r>
              <a:rPr lang="en-US" sz="2000" dirty="0" smtClean="0"/>
              <a:t>The left side ions HCO</a:t>
            </a:r>
            <a:r>
              <a:rPr lang="en-US" sz="2000" baseline="-25000" dirty="0" smtClean="0"/>
              <a:t>3</a:t>
            </a:r>
            <a:r>
              <a:rPr lang="en-US" sz="2000" baseline="30000" dirty="0" smtClean="0"/>
              <a:t>–</a:t>
            </a:r>
            <a:r>
              <a:rPr lang="en-US" sz="2000" dirty="0" smtClean="0"/>
              <a:t> and H</a:t>
            </a:r>
            <a:r>
              <a:rPr lang="en-US" sz="2000" baseline="30000" dirty="0" smtClean="0"/>
              <a:t>+</a:t>
            </a:r>
            <a:r>
              <a:rPr lang="en-US" sz="2000" dirty="0" smtClean="0"/>
              <a:t> are dissolved forms in the blood, while the CO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is a gas that forms in the lungs (to be exhaled)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0388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Acidosis &amp; Alkalosis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 cell metabolism produces acids that can lower </a:t>
            </a:r>
            <a:r>
              <a:rPr lang="en-US" dirty="0" err="1" smtClean="0"/>
              <a:t>pH.</a:t>
            </a:r>
            <a:r>
              <a:rPr lang="en-US" dirty="0" smtClean="0"/>
              <a:t>  Proper kidney and lung function ensures there is no acid increase (metabolic acidosis)</a:t>
            </a:r>
          </a:p>
          <a:p>
            <a:r>
              <a:rPr lang="en-US" dirty="0" smtClean="0"/>
              <a:t>Hyperventilation causes exhalation of CO</a:t>
            </a:r>
            <a:r>
              <a:rPr lang="en-US" baseline="-25000" dirty="0" smtClean="0"/>
              <a:t>2</a:t>
            </a:r>
            <a:r>
              <a:rPr lang="en-US" dirty="0" smtClean="0"/>
              <a:t> in excessive quantities and respiratory alkalosis</a:t>
            </a:r>
          </a:p>
          <a:p>
            <a:pPr marL="228600" lvl="1" indent="0">
              <a:buNone/>
            </a:pPr>
            <a:r>
              <a:rPr lang="en-US" dirty="0" smtClean="0"/>
              <a:t>this pulls the equilibrium reaction shown on the previous slide to the right, causing a depletion of the H</a:t>
            </a:r>
            <a:r>
              <a:rPr lang="en-US" baseline="30000" dirty="0" smtClean="0"/>
              <a:t>+</a:t>
            </a:r>
            <a:r>
              <a:rPr lang="en-US" dirty="0" smtClean="0"/>
              <a:t> ion in the blood, thus increasing the pH and leading to alkalosis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36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Physiological Extremes of pH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Extremes of pH can be generated quite naturally</a:t>
            </a:r>
          </a:p>
          <a:p>
            <a:r>
              <a:rPr lang="en-US" dirty="0" smtClean="0"/>
              <a:t>Within cells:  membrane-bound lysosomes particularly within phagocytic immune cells (neutrophils) will produce an internal pH of about 2:  shown by enzymes that work in the lysosome having a maximal activity at that low pH</a:t>
            </a:r>
          </a:p>
          <a:p>
            <a:r>
              <a:rPr lang="en-US" dirty="0" smtClean="0"/>
              <a:t>At organ/system level:  it is well known that parietal cells in the stomach are engines that pump H</a:t>
            </a:r>
            <a:r>
              <a:rPr lang="en-US" baseline="30000" dirty="0" smtClean="0"/>
              <a:t>+</a:t>
            </a:r>
            <a:r>
              <a:rPr lang="en-US" dirty="0" smtClean="0"/>
              <a:t> into the gastric fluid for digestion, and that enzymes like pepsin have maximal activity at these low pH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(Sources)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Becker's </a:t>
            </a:r>
            <a:r>
              <a:rPr lang="en-US" dirty="0" err="1" smtClean="0"/>
              <a:t>WotC</a:t>
            </a:r>
            <a:r>
              <a:rPr lang="en-US" dirty="0" smtClean="0"/>
              <a:t>:  Chapter 2</a:t>
            </a:r>
          </a:p>
          <a:p>
            <a:r>
              <a:rPr lang="en-US" dirty="0" smtClean="0"/>
              <a:t>Raven:  Chap 2</a:t>
            </a:r>
          </a:p>
          <a:p>
            <a:r>
              <a:rPr lang="en-US" dirty="0" err="1"/>
              <a:t>Marieb</a:t>
            </a:r>
            <a:r>
              <a:rPr lang="en-US" dirty="0"/>
              <a:t>: pp </a:t>
            </a:r>
            <a:r>
              <a:rPr lang="en-US" dirty="0" smtClean="0"/>
              <a:t>40-42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2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Understand/know/focus on/note</a:t>
            </a:r>
          </a:p>
          <a:p>
            <a:r>
              <a:rPr lang="en-US" dirty="0" smtClean="0"/>
              <a:t>what the inorganic components of the body are &amp; fluid compartments</a:t>
            </a:r>
          </a:p>
          <a:p>
            <a:r>
              <a:rPr lang="en-US" dirty="0" smtClean="0"/>
              <a:t>what hydrogen ion concentration is and its relationship to pH</a:t>
            </a:r>
          </a:p>
          <a:p>
            <a:r>
              <a:rPr lang="en-US" dirty="0" smtClean="0"/>
              <a:t>what strong and weak acids and bases are, what a buffer is, and what makes a good buffer</a:t>
            </a:r>
          </a:p>
          <a:p>
            <a:r>
              <a:rPr lang="en-US" dirty="0" smtClean="0"/>
              <a:t>what extremes of pH can occur naturally in cell physiology</a:t>
            </a:r>
          </a:p>
          <a:p>
            <a:r>
              <a:rPr lang="en-US" dirty="0" smtClean="0"/>
              <a:t>what extremes of pH can indicate a disorder: alkalosis or acidosis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of Body Water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infobarrel.com/media/image/100142_ma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85" y="1371600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 rot="16200000">
            <a:off x="5639207" y="3978503"/>
            <a:ext cx="4572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http://www.infobarrel.com/media/image/100142_max.jpg</a:t>
            </a:r>
          </a:p>
        </p:txBody>
      </p:sp>
    </p:spTree>
    <p:extLst>
      <p:ext uri="{BB962C8B-B14F-4D97-AF65-F5344CB8AC3E}">
        <p14:creationId xmlns:p14="http://schemas.microsoft.com/office/powerpoint/2010/main" val="417313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Inorganic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Discussed as an important medium (making up 4/5</a:t>
            </a:r>
            <a:r>
              <a:rPr lang="en-US" baseline="30000" dirty="0" smtClean="0">
                <a:sym typeface="Wingdings" panose="05000000000000000000" pitchFamily="2" charset="2"/>
              </a:rPr>
              <a:t>th</a:t>
            </a:r>
            <a:r>
              <a:rPr lang="en-US" dirty="0" smtClean="0">
                <a:sym typeface="Wingdings" panose="05000000000000000000" pitchFamily="2" charset="2"/>
              </a:rPr>
              <a:t> of cell mass)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Acids &amp; Bases &amp; Salt forms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phosphates, carbonates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Metals and Nonmetal ions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alkaline: Na, K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alkaline earth: Ca, Mg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transition: Fe, Cu, Zn, </a:t>
            </a:r>
            <a:r>
              <a:rPr lang="en-US" dirty="0" err="1" smtClean="0">
                <a:sym typeface="Wingdings" panose="05000000000000000000" pitchFamily="2" charset="2"/>
              </a:rPr>
              <a:t>Mn</a:t>
            </a:r>
            <a:r>
              <a:rPr lang="en-US" dirty="0" smtClean="0">
                <a:sym typeface="Wingdings" panose="05000000000000000000" pitchFamily="2" charset="2"/>
              </a:rPr>
              <a:t>, Mo</a:t>
            </a:r>
          </a:p>
        </p:txBody>
      </p:sp>
    </p:spTree>
    <p:extLst>
      <p:ext uri="{BB962C8B-B14F-4D97-AF65-F5344CB8AC3E}">
        <p14:creationId xmlns:p14="http://schemas.microsoft.com/office/powerpoint/2010/main" val="379691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://askabiologist.asu.edu/sites/default/files/resources/articles/buildingblocks/periodic_table_1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" y="2731771"/>
            <a:ext cx="5145178" cy="37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848" y="1238388"/>
            <a:ext cx="3106102" cy="336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37848" y="4606450"/>
            <a:ext cx="310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Percentage of elements in human body</a:t>
            </a:r>
          </a:p>
        </p:txBody>
      </p:sp>
    </p:spTree>
    <p:extLst>
      <p:ext uri="{BB962C8B-B14F-4D97-AF65-F5344CB8AC3E}">
        <p14:creationId xmlns:p14="http://schemas.microsoft.com/office/powerpoint/2010/main" val="2798267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Hydrogen Ion Concentration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aqueous solutions (including cytoplasm of cells), the </a:t>
            </a:r>
            <a:r>
              <a:rPr lang="en-US" dirty="0">
                <a:solidFill>
                  <a:srgbClr val="00FF00"/>
                </a:solidFill>
              </a:rPr>
              <a:t>hydrogen ion concentration [H</a:t>
            </a:r>
            <a:r>
              <a:rPr lang="en-US" baseline="30000" dirty="0">
                <a:solidFill>
                  <a:srgbClr val="00FF00"/>
                </a:solidFill>
              </a:rPr>
              <a:t>+</a:t>
            </a:r>
            <a:r>
              <a:rPr lang="en-US" dirty="0">
                <a:solidFill>
                  <a:srgbClr val="00FF00"/>
                </a:solidFill>
              </a:rPr>
              <a:t>] </a:t>
            </a:r>
            <a:r>
              <a:rPr lang="en-US" dirty="0"/>
              <a:t>is important since it can affect biochemical </a:t>
            </a:r>
            <a:r>
              <a:rPr lang="en-US" dirty="0" smtClean="0"/>
              <a:t>reactions</a:t>
            </a:r>
          </a:p>
          <a:p>
            <a:r>
              <a:rPr lang="en-US" dirty="0" smtClean="0"/>
              <a:t>Water is a weak acid (acids donate protons H</a:t>
            </a:r>
            <a:r>
              <a:rPr lang="en-US" baseline="30000" dirty="0" smtClean="0"/>
              <a:t>+</a:t>
            </a:r>
            <a:r>
              <a:rPr lang="en-US" dirty="0" smtClean="0"/>
              <a:t>)</a:t>
            </a:r>
          </a:p>
          <a:p>
            <a:r>
              <a:rPr lang="en-US" dirty="0" smtClean="0"/>
              <a:t>It is also a base (bases accept protons)</a:t>
            </a:r>
            <a:endParaRPr lang="en-US" dirty="0"/>
          </a:p>
          <a:p>
            <a:r>
              <a:rPr lang="en-US" dirty="0" smtClean="0"/>
              <a:t>Water can donate protons to itself:</a:t>
            </a:r>
          </a:p>
          <a:p>
            <a:pPr marL="0" indent="0" algn="ctr">
              <a:buNone/>
            </a:pPr>
            <a:r>
              <a:rPr lang="en-US" dirty="0" smtClean="0"/>
              <a:t>H</a:t>
            </a:r>
            <a:r>
              <a:rPr lang="en-US" baseline="-25000" dirty="0" smtClean="0"/>
              <a:t>2</a:t>
            </a:r>
            <a:r>
              <a:rPr lang="en-US" dirty="0" smtClean="0"/>
              <a:t>O + H</a:t>
            </a:r>
            <a:r>
              <a:rPr lang="en-US" baseline="-25000" dirty="0" smtClean="0"/>
              <a:t>2</a:t>
            </a:r>
            <a:r>
              <a:rPr lang="en-US" dirty="0" smtClean="0"/>
              <a:t>O </a:t>
            </a:r>
            <a:r>
              <a:rPr lang="en-US" dirty="0" smtClean="0">
                <a:sym typeface="Wingdings" panose="05000000000000000000" pitchFamily="2" charset="2"/>
              </a:rPr>
              <a:t> H</a:t>
            </a:r>
            <a:r>
              <a:rPr lang="en-US" baseline="-25000" dirty="0" smtClean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O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  + OH</a:t>
            </a:r>
            <a:r>
              <a:rPr lang="en-US" baseline="30000" dirty="0" smtClean="0">
                <a:sym typeface="Wingdings" panose="05000000000000000000" pitchFamily="2" charset="2"/>
              </a:rPr>
              <a:t>–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 is supposed to mean that there is a forward and reverse reaction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The reaction is often shown as this </a:t>
            </a:r>
            <a:r>
              <a:rPr lang="en-US" sz="2000" dirty="0"/>
              <a:t>H</a:t>
            </a:r>
            <a:r>
              <a:rPr lang="en-US" sz="2000" baseline="-25000" dirty="0"/>
              <a:t>2</a:t>
            </a:r>
            <a:r>
              <a:rPr lang="en-US" sz="2000" dirty="0"/>
              <a:t>O </a:t>
            </a:r>
            <a:r>
              <a:rPr lang="en-US" sz="2000" dirty="0" smtClean="0">
                <a:sym typeface="Wingdings" panose="05000000000000000000" pitchFamily="2" charset="2"/>
              </a:rPr>
              <a:t> H</a:t>
            </a:r>
            <a:r>
              <a:rPr lang="en-US" sz="2000" baseline="30000" dirty="0" smtClean="0">
                <a:sym typeface="Wingdings" panose="05000000000000000000" pitchFamily="2" charset="2"/>
              </a:rPr>
              <a:t>+</a:t>
            </a:r>
            <a:r>
              <a:rPr lang="en-US" sz="2000" dirty="0" smtClean="0">
                <a:sym typeface="Wingdings" panose="05000000000000000000" pitchFamily="2" charset="2"/>
              </a:rPr>
              <a:t>  </a:t>
            </a:r>
            <a:r>
              <a:rPr lang="en-US" sz="2000" dirty="0">
                <a:sym typeface="Wingdings" panose="05000000000000000000" pitchFamily="2" charset="2"/>
              </a:rPr>
              <a:t>+ OH</a:t>
            </a:r>
            <a:r>
              <a:rPr lang="en-US" sz="2000" baseline="30000" dirty="0">
                <a:sym typeface="Wingdings" panose="05000000000000000000" pitchFamily="2" charset="2"/>
              </a:rPr>
              <a:t>–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In pure water, the 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H</a:t>
            </a:r>
            <a:r>
              <a:rPr lang="en-US" sz="2000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+</a:t>
            </a:r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 concentration </a:t>
            </a:r>
            <a:r>
              <a:rPr lang="en-US" sz="2000" dirty="0" smtClean="0">
                <a:sym typeface="Wingdings" panose="05000000000000000000" pitchFamily="2" charset="2"/>
              </a:rPr>
              <a:t>reaches </a:t>
            </a:r>
            <a:br>
              <a:rPr lang="en-US" sz="2000" dirty="0" smtClean="0">
                <a:sym typeface="Wingdings" panose="05000000000000000000" pitchFamily="2" charset="2"/>
              </a:rPr>
            </a:br>
            <a:r>
              <a:rPr lang="en-US" sz="2000" dirty="0" smtClean="0">
                <a:sym typeface="Wingdings" panose="05000000000000000000" pitchFamily="2" charset="2"/>
              </a:rPr>
              <a:t>10</a:t>
            </a:r>
            <a:r>
              <a:rPr lang="en-US" sz="2000" baseline="30000" dirty="0" smtClean="0">
                <a:sym typeface="Wingdings" panose="05000000000000000000" pitchFamily="2" charset="2"/>
              </a:rPr>
              <a:t>–7</a:t>
            </a:r>
            <a:r>
              <a:rPr lang="en-US" sz="2000" dirty="0" smtClean="0">
                <a:sym typeface="Wingdings" panose="05000000000000000000" pitchFamily="2" charset="2"/>
              </a:rPr>
              <a:t> moles per liter = 10</a:t>
            </a:r>
            <a:r>
              <a:rPr lang="en-US" sz="2000" baseline="30000" dirty="0" smtClean="0">
                <a:sym typeface="Wingdings" panose="05000000000000000000" pitchFamily="2" charset="2"/>
              </a:rPr>
              <a:t>–7</a:t>
            </a:r>
            <a:r>
              <a:rPr lang="en-US" sz="2000" dirty="0" smtClean="0">
                <a:sym typeface="Wingdings" panose="05000000000000000000" pitchFamily="2" charset="2"/>
              </a:rPr>
              <a:t> molar = 10</a:t>
            </a:r>
            <a:r>
              <a:rPr lang="en-US" sz="2000" baseline="30000" dirty="0" smtClean="0">
                <a:sym typeface="Wingdings" panose="05000000000000000000" pitchFamily="2" charset="2"/>
              </a:rPr>
              <a:t>–7</a:t>
            </a:r>
            <a:r>
              <a:rPr lang="en-US" sz="2000" dirty="0" smtClean="0">
                <a:sym typeface="Wingdings" panose="05000000000000000000" pitchFamily="2" charset="2"/>
              </a:rPr>
              <a:t> M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This also implies that the [OH</a:t>
            </a:r>
            <a:r>
              <a:rPr lang="en-US" sz="2000" baseline="30000" dirty="0" smtClean="0">
                <a:sym typeface="Wingdings" panose="05000000000000000000" pitchFamily="2" charset="2"/>
              </a:rPr>
              <a:t>–</a:t>
            </a:r>
            <a:r>
              <a:rPr lang="en-US" sz="2000" dirty="0" smtClean="0">
                <a:sym typeface="Wingdings" panose="05000000000000000000" pitchFamily="2" charset="2"/>
              </a:rPr>
              <a:t>] = 10</a:t>
            </a:r>
            <a:r>
              <a:rPr lang="en-US" sz="2000" baseline="30000" dirty="0" smtClean="0">
                <a:sym typeface="Wingdings" panose="05000000000000000000" pitchFamily="2" charset="2"/>
              </a:rPr>
              <a:t>–7</a:t>
            </a:r>
            <a:r>
              <a:rPr lang="en-US" sz="2000" dirty="0" smtClean="0">
                <a:sym typeface="Wingdings" panose="05000000000000000000" pitchFamily="2" charset="2"/>
              </a:rPr>
              <a:t> M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1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35696"/>
            <a:ext cx="8407400" cy="707886"/>
          </a:xfrm>
        </p:spPr>
        <p:txBody>
          <a:bodyPr/>
          <a:lstStyle/>
          <a:p>
            <a:r>
              <a:rPr lang="en-US" sz="4000" i="1" dirty="0" smtClean="0"/>
              <a:t>K</a:t>
            </a:r>
            <a:r>
              <a:rPr lang="en-US" sz="4000" baseline="-25000" dirty="0" smtClean="0"/>
              <a:t>w</a:t>
            </a:r>
            <a:r>
              <a:rPr lang="en-US" sz="4000" dirty="0" smtClean="0"/>
              <a:t> &amp; pH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64067" y="1232900"/>
                <a:ext cx="8390466" cy="4896968"/>
              </a:xfrm>
            </p:spPr>
            <p:txBody>
              <a:bodyPr/>
              <a:lstStyle/>
              <a:p>
                <a:r>
                  <a:rPr lang="en-US" sz="2200" dirty="0" smtClean="0"/>
                  <a:t>An </a:t>
                </a:r>
                <a:r>
                  <a:rPr lang="en-US" sz="2200" dirty="0" smtClean="0">
                    <a:solidFill>
                      <a:srgbClr val="00FF00"/>
                    </a:solidFill>
                  </a:rPr>
                  <a:t>equilibrium constant </a:t>
                </a:r>
                <a:r>
                  <a:rPr lang="en-US" sz="2200" i="1" dirty="0" smtClean="0">
                    <a:solidFill>
                      <a:srgbClr val="00FF00"/>
                    </a:solidFill>
                  </a:rPr>
                  <a:t>K</a:t>
                </a:r>
                <a:r>
                  <a:rPr lang="en-US" sz="2200" dirty="0" smtClean="0">
                    <a:solidFill>
                      <a:srgbClr val="00FF00"/>
                    </a:solidFill>
                  </a:rPr>
                  <a:t> </a:t>
                </a:r>
                <a:r>
                  <a:rPr lang="en-US" sz="2200" dirty="0" smtClean="0"/>
                  <a:t>is </a:t>
                </a:r>
                <a:r>
                  <a:rPr lang="en-US" sz="2200" dirty="0" smtClean="0"/>
                  <a:t>a quotient: it is</a:t>
                </a:r>
                <a:br>
                  <a:rPr lang="en-US" sz="2200" dirty="0" smtClean="0"/>
                </a:br>
                <a:r>
                  <a:rPr lang="en-US" sz="2200" dirty="0" smtClean="0"/>
                  <a:t>the </a:t>
                </a:r>
                <a:r>
                  <a:rPr lang="en-US" sz="2200" dirty="0" smtClean="0">
                    <a:solidFill>
                      <a:srgbClr val="FFFF00"/>
                    </a:solidFill>
                  </a:rPr>
                  <a:t>arithmetic</a:t>
                </a:r>
                <a:r>
                  <a:rPr lang="en-US" sz="2200" dirty="0" smtClean="0"/>
                  <a:t> </a:t>
                </a:r>
                <a:r>
                  <a:rPr lang="en-US" sz="2200" dirty="0" smtClean="0">
                    <a:solidFill>
                      <a:srgbClr val="FFFF00"/>
                    </a:solidFill>
                  </a:rPr>
                  <a:t>product</a:t>
                </a:r>
                <a:r>
                  <a:rPr lang="en-US" sz="2200" dirty="0" smtClean="0"/>
                  <a:t> of the </a:t>
                </a:r>
                <a:r>
                  <a:rPr lang="en-US" sz="22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concentrations </a:t>
                </a:r>
                <a:r>
                  <a:rPr lang="en-US" sz="22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of all </a:t>
                </a:r>
                <a:r>
                  <a:rPr lang="en-US" sz="22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products </a:t>
                </a:r>
                <a:r>
                  <a:rPr lang="en-US" sz="2200" dirty="0" smtClean="0">
                    <a:solidFill>
                      <a:srgbClr val="FFFF00"/>
                    </a:solidFill>
                  </a:rPr>
                  <a:t>divided</a:t>
                </a:r>
                <a:r>
                  <a:rPr lang="en-US" sz="2200" dirty="0" smtClean="0"/>
                  <a:t> </a:t>
                </a:r>
                <a:r>
                  <a:rPr lang="en-US" sz="2200" dirty="0" smtClean="0"/>
                  <a:t>the </a:t>
                </a:r>
                <a:r>
                  <a:rPr lang="en-US" sz="2200" dirty="0" smtClean="0">
                    <a:solidFill>
                      <a:srgbClr val="FFFF00"/>
                    </a:solidFill>
                  </a:rPr>
                  <a:t>arithmetic</a:t>
                </a:r>
                <a:r>
                  <a:rPr lang="en-US" sz="2200" dirty="0" smtClean="0"/>
                  <a:t> </a:t>
                </a:r>
                <a:r>
                  <a:rPr lang="en-US" sz="2200" dirty="0" smtClean="0">
                    <a:solidFill>
                      <a:srgbClr val="FFFF00"/>
                    </a:solidFill>
                  </a:rPr>
                  <a:t>product</a:t>
                </a:r>
                <a:r>
                  <a:rPr lang="en-US" sz="2200" dirty="0" smtClean="0"/>
                  <a:t> of the </a:t>
                </a:r>
                <a:r>
                  <a:rPr lang="en-US" sz="22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concentrations </a:t>
                </a:r>
                <a:r>
                  <a:rPr lang="en-US" sz="22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of all </a:t>
                </a:r>
                <a:r>
                  <a:rPr lang="en-US" sz="2200" dirty="0" smtClean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reactants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/>
                        </a:rPr>
                        <m:t>𝐾</m:t>
                      </m:r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latin typeface="Cambria Math"/>
                                </a:rPr>
                                <m:t>product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latin typeface="Cambria Math"/>
                                </a:rPr>
                                <m:t>product</m:t>
                              </m:r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/>
                            </a:rPr>
                            <m:t>…[</m:t>
                          </m:r>
                          <m:r>
                            <m:rPr>
                              <m:nor/>
                            </m:rPr>
                            <a:rPr lang="en-US" sz="2200" b="0" i="0" smtClean="0">
                              <a:latin typeface="Cambria Math"/>
                            </a:rPr>
                            <m:t>product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]</m:t>
                          </m:r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200" b="0" i="0" smtClean="0">
                                  <a:latin typeface="Cambria Math"/>
                                </a:rPr>
                                <m:t>reactant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1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200">
                                  <a:latin typeface="Cambria Math"/>
                                </a:rPr>
                                <m:t>reactant</m:t>
                              </m:r>
                              <m:r>
                                <a:rPr lang="en-US" sz="22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200" b="1" i="1" smtClean="0">
                              <a:latin typeface="Cambria Math"/>
                            </a:rPr>
                            <m:t>…</m:t>
                          </m:r>
                          <m:r>
                            <a:rPr lang="en-US" sz="2200" i="1">
                              <a:latin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sz="2200">
                              <a:latin typeface="Cambria Math"/>
                            </a:rPr>
                            <m:t>reactant</m:t>
                          </m:r>
                          <m:r>
                            <a:rPr lang="en-US" sz="2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2200" i="1">
                              <a:latin typeface="Cambria Math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2200" b="1" dirty="0" smtClean="0"/>
              </a:p>
              <a:p>
                <a:r>
                  <a:rPr lang="en-US" sz="2200" dirty="0" smtClean="0"/>
                  <a:t>The </a:t>
                </a:r>
                <a:r>
                  <a:rPr lang="en-US" sz="2200" dirty="0" smtClean="0"/>
                  <a:t>equilibrium constant </a:t>
                </a:r>
                <a:r>
                  <a:rPr lang="en-US" sz="2200" dirty="0" smtClean="0"/>
                  <a:t>for water </a:t>
                </a:r>
                <a:r>
                  <a:rPr lang="en-US" sz="2200" dirty="0" smtClean="0"/>
                  <a:t>dissociation is</a:t>
                </a:r>
                <a:r>
                  <a:rPr lang="en-US" sz="2200" dirty="0" smtClean="0"/>
                  <a:t> </a:t>
                </a:r>
                <a:r>
                  <a:rPr lang="en-US" sz="2200" i="1" dirty="0" smtClean="0"/>
                  <a:t>K</a:t>
                </a:r>
                <a:r>
                  <a:rPr lang="en-US" sz="2200" baseline="-25000" dirty="0" smtClean="0"/>
                  <a:t>w</a:t>
                </a:r>
                <a:r>
                  <a:rPr lang="en-US" sz="2200" dirty="0" smtClean="0"/>
                  <a:t>,: </a:t>
                </a:r>
                <a:endParaRPr lang="en-US" sz="2200" dirty="0" smtClean="0"/>
              </a:p>
              <a:p>
                <a:pPr marL="0" indent="0" algn="ctr">
                  <a:buNone/>
                </a:pPr>
                <a:r>
                  <a:rPr lang="en-US" sz="2200" i="1" dirty="0" smtClean="0"/>
                  <a:t>K</a:t>
                </a:r>
                <a:r>
                  <a:rPr lang="en-US" sz="2200" baseline="-25000" dirty="0" smtClean="0"/>
                  <a:t>w</a:t>
                </a:r>
                <a:r>
                  <a:rPr lang="en-US" sz="2200" dirty="0" smtClean="0"/>
                  <a:t> = [H</a:t>
                </a:r>
                <a:r>
                  <a:rPr lang="en-US" sz="2200" baseline="30000" dirty="0" smtClean="0"/>
                  <a:t>+</a:t>
                </a:r>
                <a:r>
                  <a:rPr lang="en-US" sz="2200" dirty="0" smtClean="0"/>
                  <a:t>][OH</a:t>
                </a:r>
                <a:r>
                  <a:rPr lang="en-US" sz="2200" baseline="30000" dirty="0" smtClean="0"/>
                  <a:t>–</a:t>
                </a:r>
                <a:r>
                  <a:rPr lang="en-US" sz="2200" dirty="0" smtClean="0"/>
                  <a:t>] = [10</a:t>
                </a:r>
                <a:r>
                  <a:rPr lang="en-US" sz="2200" baseline="30000" dirty="0" smtClean="0"/>
                  <a:t>–7</a:t>
                </a:r>
                <a:r>
                  <a:rPr lang="en-US" sz="2200" dirty="0" smtClean="0"/>
                  <a:t>][10</a:t>
                </a:r>
                <a:r>
                  <a:rPr lang="en-US" sz="2200" baseline="30000" dirty="0" smtClean="0"/>
                  <a:t>–7</a:t>
                </a:r>
                <a:r>
                  <a:rPr lang="en-US" sz="2200" dirty="0" smtClean="0"/>
                  <a:t>] = </a:t>
                </a:r>
                <a:r>
                  <a:rPr lang="en-US" sz="2200" dirty="0" smtClean="0"/>
                  <a:t>10</a:t>
                </a:r>
                <a:r>
                  <a:rPr lang="en-US" sz="2200" baseline="30000" dirty="0" smtClean="0"/>
                  <a:t>–14</a:t>
                </a:r>
              </a:p>
              <a:p>
                <a:pPr marL="0" indent="0">
                  <a:buNone/>
                </a:pPr>
                <a:r>
                  <a:rPr lang="en-US" sz="1600" dirty="0"/>
                  <a:t>those concentrations came from the previous slide</a:t>
                </a:r>
                <a:endParaRPr lang="en-US" sz="1600" dirty="0"/>
              </a:p>
              <a:p>
                <a:endParaRPr lang="en-US" sz="2200" dirty="0" smtClean="0"/>
              </a:p>
              <a:p>
                <a:r>
                  <a:rPr lang="en-US" sz="2200" dirty="0" smtClean="0"/>
                  <a:t>Definition</a:t>
                </a:r>
                <a:r>
                  <a:rPr lang="en-US" sz="2200" dirty="0" smtClean="0"/>
                  <a:t>:  pH = –log[H</a:t>
                </a:r>
                <a:r>
                  <a:rPr lang="en-US" sz="2200" baseline="30000" dirty="0" smtClean="0"/>
                  <a:t>+</a:t>
                </a:r>
                <a:r>
                  <a:rPr lang="en-US" sz="2200" dirty="0" smtClean="0"/>
                  <a:t>]</a:t>
                </a:r>
              </a:p>
              <a:p>
                <a:pPr marL="0" indent="0" algn="ctr">
                  <a:buNone/>
                </a:pPr>
                <a:r>
                  <a:rPr lang="en-US" sz="2200" dirty="0" smtClean="0"/>
                  <a:t>for pure water:  </a:t>
                </a:r>
                <a:r>
                  <a:rPr lang="en-US" sz="2200" dirty="0" smtClean="0"/>
                  <a:t>pH = –log </a:t>
                </a:r>
                <a:r>
                  <a:rPr lang="en-US" sz="2200" dirty="0" smtClean="0"/>
                  <a:t>10</a:t>
                </a:r>
                <a:r>
                  <a:rPr lang="en-US" sz="2200" baseline="30000" dirty="0" smtClean="0"/>
                  <a:t>–7</a:t>
                </a:r>
                <a:r>
                  <a:rPr lang="en-US" sz="2200" dirty="0" smtClean="0"/>
                  <a:t> = 7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067" y="1232900"/>
                <a:ext cx="8390466" cy="4896968"/>
              </a:xfrm>
              <a:blipFill rotWithShape="1">
                <a:blip r:embed="rId2"/>
                <a:stretch>
                  <a:fillRect l="-1017"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8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Mineral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Hydrochloric acid (</a:t>
            </a:r>
            <a:r>
              <a:rPr lang="en-US" dirty="0" err="1" smtClean="0"/>
              <a:t>HCl</a:t>
            </a:r>
            <a:r>
              <a:rPr lang="en-US" dirty="0" smtClean="0"/>
              <a:t>) is an example of a </a:t>
            </a:r>
            <a:r>
              <a:rPr lang="en-US" u="sng" dirty="0" smtClean="0">
                <a:solidFill>
                  <a:srgbClr val="00FF00"/>
                </a:solidFill>
              </a:rPr>
              <a:t>strong</a:t>
            </a:r>
            <a:r>
              <a:rPr lang="en-US" dirty="0" smtClean="0">
                <a:solidFill>
                  <a:srgbClr val="00FF00"/>
                </a:solidFill>
              </a:rPr>
              <a:t> acid</a:t>
            </a:r>
          </a:p>
          <a:p>
            <a:pPr marL="228600" lvl="1" indent="0">
              <a:buNone/>
            </a:pPr>
            <a:r>
              <a:rPr lang="en-US" dirty="0" smtClean="0"/>
              <a:t>whenever any uses term "mineral" acid, they imply strong acid</a:t>
            </a:r>
          </a:p>
          <a:p>
            <a:pPr marL="279400" indent="-342900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Strong acids </a:t>
            </a:r>
            <a:r>
              <a:rPr lang="en-US" dirty="0" smtClean="0"/>
              <a:t>when added to water </a:t>
            </a:r>
            <a:r>
              <a:rPr lang="en-US" dirty="0" smtClean="0">
                <a:solidFill>
                  <a:srgbClr val="FFFF00"/>
                </a:solidFill>
              </a:rPr>
              <a:t>completely react with water molecules </a:t>
            </a:r>
            <a:r>
              <a:rPr lang="en-US" dirty="0" smtClean="0"/>
              <a:t>(which act as bases) to form hydronium ions (H</a:t>
            </a:r>
            <a:r>
              <a:rPr lang="en-US" baseline="-25000" dirty="0" smtClean="0"/>
              <a:t>3</a:t>
            </a:r>
            <a:r>
              <a:rPr lang="en-US" dirty="0" smtClean="0"/>
              <a:t>O</a:t>
            </a:r>
            <a:r>
              <a:rPr lang="en-US" baseline="30000" dirty="0" smtClean="0"/>
              <a:t>+</a:t>
            </a:r>
            <a:r>
              <a:rPr lang="en-US" dirty="0" smtClean="0"/>
              <a:t>)</a:t>
            </a:r>
          </a:p>
          <a:p>
            <a:pPr marL="0" indent="0" algn="ctr">
              <a:buNone/>
            </a:pPr>
            <a:r>
              <a:rPr lang="en-US" dirty="0" err="1" smtClean="0"/>
              <a:t>HCl</a:t>
            </a:r>
            <a:r>
              <a:rPr lang="en-US" dirty="0" smtClean="0"/>
              <a:t> + H</a:t>
            </a:r>
            <a:r>
              <a:rPr lang="en-US" baseline="-25000" dirty="0" smtClean="0"/>
              <a:t>2</a:t>
            </a:r>
            <a:r>
              <a:rPr lang="en-US" dirty="0" smtClean="0"/>
              <a:t>O </a:t>
            </a:r>
            <a:r>
              <a:rPr lang="en-US" dirty="0" smtClean="0">
                <a:sym typeface="Wingdings" panose="05000000000000000000" pitchFamily="2" charset="2"/>
              </a:rPr>
              <a:t>  H</a:t>
            </a:r>
            <a:r>
              <a:rPr lang="en-US" baseline="-25000" dirty="0" smtClean="0">
                <a:sym typeface="Wingdings" panose="05000000000000000000" pitchFamily="2" charset="2"/>
              </a:rPr>
              <a:t>3</a:t>
            </a:r>
            <a:r>
              <a:rPr lang="en-US" dirty="0" smtClean="0">
                <a:sym typeface="Wingdings" panose="05000000000000000000" pitchFamily="2" charset="2"/>
              </a:rPr>
              <a:t>O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 + Cl</a:t>
            </a:r>
            <a:r>
              <a:rPr lang="en-US" baseline="30000" dirty="0" smtClean="0">
                <a:sym typeface="Wingdings" panose="05000000000000000000" pitchFamily="2" charset="2"/>
              </a:rPr>
              <a:t>–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Most </a:t>
            </a:r>
            <a:r>
              <a:rPr lang="en-US" dirty="0" smtClean="0">
                <a:sym typeface="Wingdings" panose="05000000000000000000" pitchFamily="2" charset="2"/>
              </a:rPr>
              <a:t>chemists just </a:t>
            </a:r>
            <a:r>
              <a:rPr lang="en-US" dirty="0" smtClean="0">
                <a:sym typeface="Wingdings" panose="05000000000000000000" pitchFamily="2" charset="2"/>
              </a:rPr>
              <a:t>leave out the fact that a proton (H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) is transferred to an accepting base (H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O) and write:</a:t>
            </a:r>
          </a:p>
          <a:p>
            <a:pPr marL="0" indent="0" algn="ctr">
              <a:buNone/>
            </a:pPr>
            <a:r>
              <a:rPr lang="en-US" dirty="0" err="1"/>
              <a:t>HCl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 H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+ Cl</a:t>
            </a:r>
            <a:r>
              <a:rPr lang="en-US" baseline="30000" dirty="0" smtClean="0">
                <a:sym typeface="Wingdings" panose="05000000000000000000" pitchFamily="2" charset="2"/>
              </a:rPr>
              <a:t>–</a:t>
            </a: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4581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Mineral Acid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add 1 mole </a:t>
            </a:r>
            <a:r>
              <a:rPr lang="en-US" dirty="0" err="1" smtClean="0"/>
              <a:t>HCl</a:t>
            </a:r>
            <a:r>
              <a:rPr lang="en-US" dirty="0" smtClean="0"/>
              <a:t> to 1 liter H</a:t>
            </a:r>
            <a:r>
              <a:rPr lang="en-US" baseline="-25000" dirty="0" smtClean="0"/>
              <a:t>2</a:t>
            </a:r>
            <a:r>
              <a:rPr lang="en-US" dirty="0" smtClean="0"/>
              <a:t>O, all of the protons in </a:t>
            </a:r>
            <a:r>
              <a:rPr lang="en-US" dirty="0" err="1" smtClean="0"/>
              <a:t>HCl</a:t>
            </a:r>
            <a:r>
              <a:rPr lang="en-US" dirty="0" smtClean="0"/>
              <a:t> contribute to the [H</a:t>
            </a:r>
            <a:r>
              <a:rPr lang="en-US" baseline="30000" dirty="0" smtClean="0"/>
              <a:t>+</a:t>
            </a:r>
            <a:r>
              <a:rPr lang="en-US" dirty="0" smtClean="0"/>
              <a:t>] concentration (100% ionization)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So we have [H</a:t>
            </a:r>
            <a:r>
              <a:rPr lang="en-US" baseline="30000" dirty="0" smtClean="0">
                <a:sym typeface="Wingdings" panose="05000000000000000000" pitchFamily="2" charset="2"/>
              </a:rPr>
              <a:t>+</a:t>
            </a:r>
            <a:r>
              <a:rPr lang="en-US" dirty="0" smtClean="0">
                <a:sym typeface="Wingdings" panose="05000000000000000000" pitchFamily="2" charset="2"/>
              </a:rPr>
              <a:t>] = 1 M, and so the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pH = –log 1 = 0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we added 0.001 mole to 1 L water, then</a:t>
            </a:r>
          </a:p>
          <a:p>
            <a:pPr marL="0" indent="0" algn="ctr">
              <a:buNone/>
            </a:pPr>
            <a:r>
              <a:rPr lang="en-US" dirty="0" smtClean="0">
                <a:sym typeface="Wingdings" panose="05000000000000000000" pitchFamily="2" charset="2"/>
              </a:rPr>
              <a:t>[H+] = 0.001 M,  so pH = –log 0.001 = 3</a:t>
            </a:r>
          </a:p>
        </p:txBody>
      </p:sp>
    </p:spTree>
    <p:extLst>
      <p:ext uri="{BB962C8B-B14F-4D97-AF65-F5344CB8AC3E}">
        <p14:creationId xmlns:p14="http://schemas.microsoft.com/office/powerpoint/2010/main" val="2251210518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33826</TotalTime>
  <Words>944</Words>
  <Application>Microsoft Office PowerPoint</Application>
  <PresentationFormat>On-screen Show (4:3)</PresentationFormat>
  <Paragraphs>95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4_LightOnDark</vt:lpstr>
      <vt:lpstr>Chemistry Review: Inorganic Components of The Cell</vt:lpstr>
      <vt:lpstr>Objectives</vt:lpstr>
      <vt:lpstr>Division of Body Water</vt:lpstr>
      <vt:lpstr>Inorganic Components</vt:lpstr>
      <vt:lpstr>PowerPoint Presentation</vt:lpstr>
      <vt:lpstr>Hydrogen Ion Concentration</vt:lpstr>
      <vt:lpstr>Kw &amp; pH</vt:lpstr>
      <vt:lpstr>Mineral Acid</vt:lpstr>
      <vt:lpstr>Mineral Acid</vt:lpstr>
      <vt:lpstr>Mineral Bases</vt:lpstr>
      <vt:lpstr>Weak Acids &amp; Bases</vt:lpstr>
      <vt:lpstr>Buffers</vt:lpstr>
      <vt:lpstr>Buffering in the Body</vt:lpstr>
      <vt:lpstr>Acidosis &amp; Alkalosis</vt:lpstr>
      <vt:lpstr>Physiological Extremes of pH</vt:lpstr>
      <vt:lpstr>Reading (Sources)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1655</cp:revision>
  <dcterms:created xsi:type="dcterms:W3CDTF">2005-12-08T13:54:14Z</dcterms:created>
  <dcterms:modified xsi:type="dcterms:W3CDTF">2015-06-04T12:25:19Z</dcterms:modified>
</cp:coreProperties>
</file>