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803" r:id="rId2"/>
  </p:sldMasterIdLst>
  <p:notesMasterIdLst>
    <p:notesMasterId r:id="rId45"/>
  </p:notesMasterIdLst>
  <p:sldIdLst>
    <p:sldId id="501" r:id="rId3"/>
    <p:sldId id="750" r:id="rId4"/>
    <p:sldId id="751" r:id="rId5"/>
    <p:sldId id="726" r:id="rId6"/>
    <p:sldId id="728" r:id="rId7"/>
    <p:sldId id="749" r:id="rId8"/>
    <p:sldId id="686" r:id="rId9"/>
    <p:sldId id="689" r:id="rId10"/>
    <p:sldId id="712" r:id="rId11"/>
    <p:sldId id="687" r:id="rId12"/>
    <p:sldId id="727" r:id="rId13"/>
    <p:sldId id="690" r:id="rId14"/>
    <p:sldId id="748" r:id="rId15"/>
    <p:sldId id="747" r:id="rId16"/>
    <p:sldId id="713" r:id="rId17"/>
    <p:sldId id="725" r:id="rId18"/>
    <p:sldId id="752" r:id="rId19"/>
    <p:sldId id="711" r:id="rId20"/>
    <p:sldId id="742" r:id="rId21"/>
    <p:sldId id="743" r:id="rId22"/>
    <p:sldId id="745" r:id="rId23"/>
    <p:sldId id="691" r:id="rId24"/>
    <p:sldId id="720" r:id="rId25"/>
    <p:sldId id="722" r:id="rId26"/>
    <p:sldId id="723" r:id="rId27"/>
    <p:sldId id="724" r:id="rId28"/>
    <p:sldId id="721" r:id="rId29"/>
    <p:sldId id="719" r:id="rId30"/>
    <p:sldId id="692" r:id="rId31"/>
    <p:sldId id="695" r:id="rId32"/>
    <p:sldId id="714" r:id="rId33"/>
    <p:sldId id="715" r:id="rId34"/>
    <p:sldId id="741" r:id="rId35"/>
    <p:sldId id="716" r:id="rId36"/>
    <p:sldId id="717" r:id="rId37"/>
    <p:sldId id="718" r:id="rId38"/>
    <p:sldId id="696" r:id="rId39"/>
    <p:sldId id="739" r:id="rId40"/>
    <p:sldId id="740" r:id="rId41"/>
    <p:sldId id="746" r:id="rId42"/>
    <p:sldId id="697" r:id="rId43"/>
    <p:sldId id="635"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99FF"/>
    <a:srgbClr val="FFFF00"/>
    <a:srgbClr val="FFFF99"/>
    <a:srgbClr val="FFFFCC"/>
    <a:srgbClr val="800080"/>
    <a:srgbClr val="006600"/>
    <a:srgbClr val="00CC00"/>
    <a:srgbClr val="66CCFF"/>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77" autoAdjust="0"/>
    <p:restoredTop sz="94660" autoAdjust="0"/>
  </p:normalViewPr>
  <p:slideViewPr>
    <p:cSldViewPr snapToGrid="0">
      <p:cViewPr varScale="1">
        <p:scale>
          <a:sx n="93" d="100"/>
          <a:sy n="93" d="100"/>
        </p:scale>
        <p:origin x="-90" y="-594"/>
      </p:cViewPr>
      <p:guideLst>
        <p:guide orient="horz"/>
        <p:guide/>
      </p:guideLst>
    </p:cSldViewPr>
  </p:slideViewPr>
  <p:outlineViewPr>
    <p:cViewPr>
      <p:scale>
        <a:sx n="33" d="100"/>
        <a:sy n="33" d="100"/>
      </p:scale>
      <p:origin x="0" y="1810"/>
    </p:cViewPr>
  </p:outlineViewPr>
  <p:notesTextViewPr>
    <p:cViewPr>
      <p:scale>
        <a:sx n="100" d="100"/>
        <a:sy n="100" d="100"/>
      </p:scale>
      <p:origin x="0" y="0"/>
    </p:cViewPr>
  </p:notesTextViewPr>
  <p:sorterViewPr>
    <p:cViewPr>
      <p:scale>
        <a:sx n="80" d="100"/>
        <a:sy n="80" d="100"/>
      </p:scale>
      <p:origin x="0" y="321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7.v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image" Target="../media/image23.wmf"/><Relationship Id="rId7" Type="http://schemas.openxmlformats.org/officeDocument/2006/relationships/image" Target="../media/image27.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5" Type="http://schemas.openxmlformats.org/officeDocument/2006/relationships/image" Target="../media/image40.wmf"/><Relationship Id="rId4"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0B39F9-9779-49E4-9061-3C452DBF8DE4}" type="slidenum">
              <a:rPr lang="en-US"/>
              <a:pPr/>
              <a:t>‹#›</a:t>
            </a:fld>
            <a:endParaRPr lang="en-US"/>
          </a:p>
        </p:txBody>
      </p:sp>
    </p:spTree>
    <p:extLst>
      <p:ext uri="{BB962C8B-B14F-4D97-AF65-F5344CB8AC3E}">
        <p14:creationId xmlns:p14="http://schemas.microsoft.com/office/powerpoint/2010/main" val="30873455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C75B3E-C2F3-482B-B062-1438EDA3C149}" type="slidenum">
              <a:rPr lang="en-US"/>
              <a:pPr/>
              <a:t>24</a:t>
            </a:fld>
            <a:endParaRPr 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40E8DC-984D-43B4-A55A-3142800AA7A8}" type="slidenum">
              <a:rPr lang="en-US"/>
              <a:pPr/>
              <a:t>25</a:t>
            </a:fld>
            <a:endParaRPr lang="en-US"/>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32BE8F-F46C-490C-8BCA-22F4A3FB533A}" type="slidenum">
              <a:rPr lang="en-US"/>
              <a:pPr/>
              <a:t>26</a:t>
            </a:fld>
            <a:endParaRPr lang="en-US"/>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C891EF-E6B2-4172-9A4C-5AF695BB6D8A}" type="slidenum">
              <a:rPr lang="en-US"/>
              <a:pPr/>
              <a:t>27</a:t>
            </a:fld>
            <a:endParaRPr 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98500" y="1617663"/>
            <a:ext cx="7772400" cy="2289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98500" y="4059238"/>
            <a:ext cx="7772400" cy="2290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98500" y="1617663"/>
            <a:ext cx="3810000" cy="4732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60900" y="1617663"/>
            <a:ext cx="3810000" cy="2289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60900" y="4059238"/>
            <a:ext cx="3810000" cy="2290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80268681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39832"/>
            <a:ext cx="7772400" cy="707886"/>
          </a:xfrm>
        </p:spPr>
        <p:txBody>
          <a:bodyPr/>
          <a:lstStyle>
            <a:lvl1pPr>
              <a:defRPr sz="4000">
                <a:latin typeface="+mn-lt"/>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2pPr marL="742950" indent="-285750">
              <a:buFont typeface="Wingdings" panose="05000000000000000000" pitchFamily="2" charset="2"/>
              <a:buChar char="§"/>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v"/>
              <a:defRPr/>
            </a:lvl4pPr>
            <a:lvl5pPr marL="2057400" indent="-228600">
              <a:buFont typeface="Wingdings" panose="05000000000000000000" pitchFamily="2" charset="2"/>
              <a:buChar char="Ø"/>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7362023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1_Title and Content">
    <p:bg>
      <p:bgPr>
        <a:gradFill rotWithShape="0">
          <a:gsLst>
            <a:gs pos="16000">
              <a:schemeClr val="tx1"/>
            </a:gs>
            <a:gs pos="100000">
              <a:srgbClr val="FF0000"/>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8500" y="639832"/>
            <a:ext cx="7772400" cy="707886"/>
          </a:xfrm>
        </p:spPr>
        <p:txBody>
          <a:bodyPr/>
          <a:lstStyle>
            <a:lvl1pPr>
              <a:defRPr sz="4000">
                <a:latin typeface="+mn-lt"/>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2pPr marL="742950" indent="-285750">
              <a:buFont typeface="Wingdings" panose="05000000000000000000" pitchFamily="2" charset="2"/>
              <a:buChar char="§"/>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v"/>
              <a:defRPr/>
            </a:lvl4pPr>
            <a:lvl5pPr marL="2057400" indent="-228600">
              <a:buFont typeface="Wingdings" panose="05000000000000000000" pitchFamily="2" charset="2"/>
              <a:buChar char="Ø"/>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7333820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64067" y="1243915"/>
            <a:ext cx="8390466" cy="5247502"/>
          </a:xfrm>
        </p:spPr>
        <p:txBody>
          <a:bodyPr/>
          <a:lstStyle>
            <a:lvl3pPr marL="804863" indent="-347663">
              <a:buFont typeface="Courier New" panose="02070309020205020404" pitchFamily="49" charset="0"/>
              <a:buChar char="o"/>
              <a:defRPr/>
            </a:lvl3pPr>
            <a:lvl4pPr marL="973138" indent="-287338">
              <a:buFont typeface="Wingdings" panose="05000000000000000000" pitchFamily="2" charset="2"/>
              <a:buChar char="q"/>
              <a:defRPr/>
            </a:lvl4pPr>
            <a:lvl5pPr marL="1143000" indent="-228600">
              <a:buFont typeface="Wingdings" panose="05000000000000000000" pitchFamily="2" charset="2"/>
              <a:buChar char="Ø"/>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0"/>
          </p:nvPr>
        </p:nvSpPr>
        <p:spPr/>
        <p:txBody>
          <a:bodyPr/>
          <a:lstStyle/>
          <a:p>
            <a:fld id="{BA91BF3D-FB6E-494E-95BD-F4DF27FBC25C}"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opic-Section Header">
    <p:bg>
      <p:bgPr>
        <a:solidFill>
          <a:srgbClr val="38D6F6"/>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98500" y="470005"/>
            <a:ext cx="7772400" cy="1446550"/>
          </a:xfrm>
        </p:spPr>
        <p:txBody>
          <a:bodyPr/>
          <a:lstStyle>
            <a:lvl1pPr>
              <a:defRPr>
                <a:solidFill>
                  <a:schemeClr val="tx1"/>
                </a:solidFill>
                <a:latin typeface="+mn-lt"/>
              </a:defRPr>
            </a:lvl1pPr>
          </a:lstStyle>
          <a:p>
            <a:r>
              <a:rPr lang="en-US" smtClean="0"/>
              <a:t>Click to edit Master title style</a:t>
            </a:r>
            <a:endParaRPr lang="en-US"/>
          </a:p>
        </p:txBody>
      </p:sp>
      <p:sp>
        <p:nvSpPr>
          <p:cNvPr id="9" name="Text Placeholder 8"/>
          <p:cNvSpPr>
            <a:spLocks noGrp="1"/>
          </p:cNvSpPr>
          <p:nvPr>
            <p:ph type="body" sz="quarter" idx="10"/>
          </p:nvPr>
        </p:nvSpPr>
        <p:spPr>
          <a:xfrm>
            <a:off x="781050" y="2401888"/>
            <a:ext cx="7714557" cy="3367087"/>
          </a:xfrm>
        </p:spPr>
        <p:txBody>
          <a:bodyPr/>
          <a:lstStyle>
            <a:lvl1pPr>
              <a:defRPr>
                <a:solidFill>
                  <a:srgbClr val="003399"/>
                </a:solidFill>
              </a:defRPr>
            </a:lvl1pPr>
            <a:lvl2pPr marL="742950" indent="-285750">
              <a:buFont typeface="Wingdings" panose="05000000000000000000" pitchFamily="2" charset="2"/>
              <a:buChar char="§"/>
              <a:defRPr>
                <a:solidFill>
                  <a:srgbClr val="003399"/>
                </a:solidFill>
              </a:defRPr>
            </a:lvl2pPr>
            <a:lvl3pPr marL="1143000" indent="-228600">
              <a:buFont typeface="Courier New" panose="02070309020205020404" pitchFamily="49" charset="0"/>
              <a:buChar char="o"/>
              <a:defRPr>
                <a:solidFill>
                  <a:srgbClr val="003399"/>
                </a:solidFill>
              </a:defRPr>
            </a:lvl3pPr>
            <a:lvl4pPr marL="1600200" indent="-228600">
              <a:buFont typeface="Wingdings" panose="05000000000000000000" pitchFamily="2" charset="2"/>
              <a:buChar char="q"/>
              <a:defRPr>
                <a:solidFill>
                  <a:srgbClr val="003399"/>
                </a:solidFill>
              </a:defRPr>
            </a:lvl4pPr>
            <a:lvl5pPr marL="2057400" indent="-228600">
              <a:buFont typeface="Wingdings" panose="05000000000000000000" pitchFamily="2" charset="2"/>
              <a:buChar char="v"/>
              <a:defRPr>
                <a:solidFill>
                  <a:srgbClr val="003399"/>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3725876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99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90508" y="1321794"/>
            <a:ext cx="7772400" cy="1107996"/>
          </a:xfrm>
        </p:spPr>
        <p:txBody>
          <a:bodyPr anchor="t"/>
          <a:lstStyle>
            <a:lvl1pPr algn="l">
              <a:defRPr sz="6600" b="1" cap="all" baseline="0">
                <a:solidFill>
                  <a:srgbClr val="FFFFFF"/>
                </a:solidFill>
                <a:latin typeface="Arial" panose="020B0604020202020204" pitchFamily="34" charset="0"/>
                <a:cs typeface="Arial" panose="020B0604020202020204" pitchFamily="34" charset="0"/>
              </a:defRPr>
            </a:lvl1pPr>
          </a:lstStyle>
          <a:p>
            <a:endParaRPr lang="en-US" dirty="0"/>
          </a:p>
        </p:txBody>
      </p:sp>
    </p:spTree>
    <p:extLst>
      <p:ext uri="{BB962C8B-B14F-4D97-AF65-F5344CB8AC3E}">
        <p14:creationId xmlns:p14="http://schemas.microsoft.com/office/powerpoint/2010/main" val="7659179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162896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706173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364734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16113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843390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078247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982246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08610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formational Slide">
    <p:bg>
      <p:bgPr>
        <a:gradFill rotWithShape="0">
          <a:gsLst>
            <a:gs pos="0">
              <a:srgbClr val="FFFF00"/>
            </a:gs>
            <a:gs pos="100000">
              <a:srgbClr val="FFFFCC"/>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8666" y="401107"/>
            <a:ext cx="8473863" cy="762000"/>
          </a:xfrm>
        </p:spPr>
        <p:txBody>
          <a:bodyPr/>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64067" y="1397530"/>
            <a:ext cx="8482754" cy="5048990"/>
          </a:xfrm>
        </p:spPr>
        <p:txBody>
          <a:bodyPr/>
          <a:lstStyle>
            <a:lvl1pPr>
              <a:defRPr>
                <a:solidFill>
                  <a:schemeClr val="tx1"/>
                </a:solidFill>
              </a:defRPr>
            </a:lvl1pPr>
            <a:lvl2pPr>
              <a:defRPr>
                <a:solidFill>
                  <a:schemeClr val="tx1"/>
                </a:solidFill>
              </a:defRPr>
            </a:lvl2pPr>
            <a:lvl3pPr marL="804863" indent="-347663">
              <a:buFont typeface="Courier New" panose="02070309020205020404" pitchFamily="49" charset="0"/>
              <a:buChar char="o"/>
              <a:defRPr>
                <a:solidFill>
                  <a:schemeClr val="tx1"/>
                </a:solidFill>
              </a:defRPr>
            </a:lvl3pPr>
            <a:lvl4pPr marL="973138" indent="-287338">
              <a:buFont typeface="Wingdings" panose="05000000000000000000" pitchFamily="2" charset="2"/>
              <a:buChar char="q"/>
              <a:defRPr>
                <a:solidFill>
                  <a:schemeClr val="tx1"/>
                </a:solidFill>
              </a:defRPr>
            </a:lvl4pPr>
            <a:lvl5pPr marL="1143000" indent="-228600">
              <a:buFont typeface="Wingdings" panose="05000000000000000000" pitchFamily="2" charset="2"/>
              <a:buChar char="Ø"/>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0"/>
          </p:nvPr>
        </p:nvSpPr>
        <p:spPr/>
        <p:txBody>
          <a:bodyPr/>
          <a:lstStyle>
            <a:lvl1pPr>
              <a:defRPr>
                <a:solidFill>
                  <a:schemeClr val="tx1"/>
                </a:solidFill>
              </a:defRPr>
            </a:lvl1pPr>
          </a:lstStyle>
          <a:p>
            <a:fld id="{BA91BF3D-FB6E-494E-95BD-F4DF27FBC25C}" type="slidenum">
              <a:rPr lang="en-US" smtClean="0"/>
              <a:pPr/>
              <a:t>‹#›</a:t>
            </a:fld>
            <a:endParaRPr lang="en-US"/>
          </a:p>
        </p:txBody>
      </p:sp>
    </p:spTree>
    <p:extLst>
      <p:ext uri="{BB962C8B-B14F-4D97-AF65-F5344CB8AC3E}">
        <p14:creationId xmlns:p14="http://schemas.microsoft.com/office/powerpoint/2010/main" val="8910051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887099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98500" y="1617663"/>
            <a:ext cx="7772400" cy="2289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98500" y="4059238"/>
            <a:ext cx="7772400" cy="2290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794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Subtitle + Content">
    <p:spTree>
      <p:nvGrpSpPr>
        <p:cNvPr id="1" name=""/>
        <p:cNvGrpSpPr/>
        <p:nvPr/>
      </p:nvGrpSpPr>
      <p:grpSpPr>
        <a:xfrm>
          <a:off x="0" y="0"/>
          <a:ext cx="0" cy="0"/>
          <a:chOff x="0" y="0"/>
          <a:chExt cx="0" cy="0"/>
        </a:xfrm>
      </p:grpSpPr>
      <p:sp>
        <p:nvSpPr>
          <p:cNvPr id="2" name="Title 1"/>
          <p:cNvSpPr>
            <a:spLocks noGrp="1"/>
          </p:cNvSpPr>
          <p:nvPr>
            <p:ph type="title"/>
          </p:nvPr>
        </p:nvSpPr>
        <p:spPr>
          <a:xfrm>
            <a:off x="313267" y="236007"/>
            <a:ext cx="8407400" cy="762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64067" y="1625600"/>
            <a:ext cx="8390466" cy="450426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635000" y="1181100"/>
            <a:ext cx="4356100" cy="338554"/>
          </a:xfrm>
          <a:prstGeom prst="rect">
            <a:avLst/>
          </a:prstGeom>
          <a:noFill/>
        </p:spPr>
        <p:txBody>
          <a:bodyPr wrap="square" rtlCol="0">
            <a:spAutoFit/>
          </a:bodyPr>
          <a:lstStyle/>
          <a:p>
            <a:endParaRPr lang="en-US" sz="1600" dirty="0" smtClean="0">
              <a:solidFill>
                <a:schemeClr val="bg1"/>
              </a:solidFill>
            </a:endParaRPr>
          </a:p>
        </p:txBody>
      </p:sp>
      <p:sp>
        <p:nvSpPr>
          <p:cNvPr id="8" name="Text Placeholder 7"/>
          <p:cNvSpPr>
            <a:spLocks noGrp="1"/>
          </p:cNvSpPr>
          <p:nvPr>
            <p:ph type="body" sz="quarter" idx="10"/>
          </p:nvPr>
        </p:nvSpPr>
        <p:spPr>
          <a:xfrm>
            <a:off x="317500" y="1016000"/>
            <a:ext cx="8432800" cy="571500"/>
          </a:xfrm>
        </p:spPr>
        <p:txBody>
          <a:bodyPr/>
          <a:lstStyle>
            <a:lvl1pPr>
              <a:buNone/>
              <a:defRPr b="0" i="1">
                <a:solidFill>
                  <a:srgbClr val="CCFFFF"/>
                </a:solidFill>
                <a:latin typeface="Times New Roman" pitchFamily="18" charset="0"/>
                <a:cs typeface="Times New Roman" pitchFamily="18" charset="0"/>
              </a:defRPr>
            </a:lvl1pPr>
          </a:lstStyle>
          <a:p>
            <a:pPr lvl="0"/>
            <a:r>
              <a:rPr lang="en-US" dirty="0"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0426" y="954017"/>
            <a:ext cx="7772400" cy="1815882"/>
          </a:xfrm>
        </p:spPr>
        <p:txBody>
          <a:bodyPr anchor="t"/>
          <a:lstStyle>
            <a:lvl1pPr algn="l">
              <a:defRPr sz="5600" b="1" cap="none" baseline="0">
                <a:latin typeface="Tahoma" panose="020B060403050404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67722" y="4421614"/>
            <a:ext cx="7772400" cy="1500187"/>
          </a:xfrm>
        </p:spPr>
        <p:txBody>
          <a:bodyPr anchor="b"/>
          <a:lstStyle>
            <a:lvl1pPr marL="0" indent="0">
              <a:buNone/>
              <a:defRPr sz="3200" baseline="0">
                <a:solidFill>
                  <a:srgbClr val="00FFFF"/>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theme" Target="../theme/theme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38667" y="401107"/>
            <a:ext cx="84074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smtClean="0"/>
              <a:t>This is the Master supraTitle</a:t>
            </a:r>
          </a:p>
        </p:txBody>
      </p:sp>
      <p:sp>
        <p:nvSpPr>
          <p:cNvPr id="38915" name="Rectangle 3"/>
          <p:cNvSpPr>
            <a:spLocks noGrp="1" noChangeArrowheads="1"/>
          </p:cNvSpPr>
          <p:nvPr>
            <p:ph type="body" idx="1"/>
          </p:nvPr>
        </p:nvSpPr>
        <p:spPr bwMode="auto">
          <a:xfrm>
            <a:off x="364067" y="1397530"/>
            <a:ext cx="8390466" cy="47323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Slide Number Placeholder 1"/>
          <p:cNvSpPr>
            <a:spLocks noGrp="1"/>
          </p:cNvSpPr>
          <p:nvPr>
            <p:ph type="sldNum" sz="quarter" idx="4"/>
          </p:nvPr>
        </p:nvSpPr>
        <p:spPr>
          <a:xfrm>
            <a:off x="7010400" y="6450227"/>
            <a:ext cx="1972962" cy="304199"/>
          </a:xfrm>
          <a:prstGeom prst="rect">
            <a:avLst/>
          </a:prstGeom>
        </p:spPr>
        <p:txBody>
          <a:bodyPr vert="horz" lIns="91440" tIns="45720" rIns="91440" bIns="45720" rtlCol="0" anchor="ctr"/>
          <a:lstStyle>
            <a:lvl1pPr algn="r">
              <a:defRPr sz="1400" b="1">
                <a:solidFill>
                  <a:schemeClr val="bg1"/>
                </a:solidFill>
              </a:defRPr>
            </a:lvl1pPr>
          </a:lstStyle>
          <a:p>
            <a:fld id="{BA91BF3D-FB6E-494E-95BD-F4DF27FBC25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802" r:id="rId3"/>
    <p:sldLayoutId id="2147483801"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797" r:id="rId14"/>
    <p:sldLayoutId id="2147483799" r:id="rId15"/>
    <p:sldLayoutId id="2147483800" r:id="rId16"/>
  </p:sldLayoutIdLst>
  <p:hf hdr="0" ftr="0" dt="0"/>
  <p:txStyles>
    <p:titleStyle>
      <a:lvl1pPr algn="l" rtl="0" eaLnBrk="0" fontAlgn="base" hangingPunct="0">
        <a:spcBef>
          <a:spcPct val="0"/>
        </a:spcBef>
        <a:spcAft>
          <a:spcPct val="0"/>
        </a:spcAft>
        <a:defRPr sz="4400">
          <a:solidFill>
            <a:srgbClr val="FFFF99"/>
          </a:solidFill>
          <a:latin typeface="+mj-lt"/>
          <a:ea typeface="+mj-ea"/>
          <a:cs typeface="+mj-cs"/>
        </a:defRPr>
      </a:lvl1pPr>
      <a:lvl2pPr algn="l" rtl="0" eaLnBrk="0" fontAlgn="base" hangingPunct="0">
        <a:spcBef>
          <a:spcPct val="0"/>
        </a:spcBef>
        <a:spcAft>
          <a:spcPct val="0"/>
        </a:spcAft>
        <a:defRPr sz="4400">
          <a:solidFill>
            <a:srgbClr val="FFFF99"/>
          </a:solidFill>
          <a:latin typeface="Arial" charset="0"/>
        </a:defRPr>
      </a:lvl2pPr>
      <a:lvl3pPr algn="l" rtl="0" eaLnBrk="0" fontAlgn="base" hangingPunct="0">
        <a:spcBef>
          <a:spcPct val="0"/>
        </a:spcBef>
        <a:spcAft>
          <a:spcPct val="0"/>
        </a:spcAft>
        <a:defRPr sz="4400">
          <a:solidFill>
            <a:srgbClr val="FFFF99"/>
          </a:solidFill>
          <a:latin typeface="Arial" charset="0"/>
        </a:defRPr>
      </a:lvl3pPr>
      <a:lvl4pPr algn="l" rtl="0" eaLnBrk="0" fontAlgn="base" hangingPunct="0">
        <a:spcBef>
          <a:spcPct val="0"/>
        </a:spcBef>
        <a:spcAft>
          <a:spcPct val="0"/>
        </a:spcAft>
        <a:defRPr sz="4400">
          <a:solidFill>
            <a:srgbClr val="FFFF99"/>
          </a:solidFill>
          <a:latin typeface="Arial" charset="0"/>
        </a:defRPr>
      </a:lvl4pPr>
      <a:lvl5pPr algn="l" rtl="0" eaLnBrk="0" fontAlgn="base" hangingPunct="0">
        <a:spcBef>
          <a:spcPct val="0"/>
        </a:spcBef>
        <a:spcAft>
          <a:spcPct val="0"/>
        </a:spcAft>
        <a:defRPr sz="4400">
          <a:solidFill>
            <a:srgbClr val="FFFF99"/>
          </a:solidFill>
          <a:latin typeface="Arial" charset="0"/>
        </a:defRPr>
      </a:lvl5pPr>
      <a:lvl6pPr marL="457200" algn="l" rtl="0" eaLnBrk="0" fontAlgn="base" hangingPunct="0">
        <a:spcBef>
          <a:spcPct val="0"/>
        </a:spcBef>
        <a:spcAft>
          <a:spcPct val="0"/>
        </a:spcAft>
        <a:defRPr sz="4400">
          <a:solidFill>
            <a:srgbClr val="FFFF99"/>
          </a:solidFill>
          <a:latin typeface="Arial" charset="0"/>
        </a:defRPr>
      </a:lvl6pPr>
      <a:lvl7pPr marL="914400" algn="l" rtl="0" eaLnBrk="0" fontAlgn="base" hangingPunct="0">
        <a:spcBef>
          <a:spcPct val="0"/>
        </a:spcBef>
        <a:spcAft>
          <a:spcPct val="0"/>
        </a:spcAft>
        <a:defRPr sz="4400">
          <a:solidFill>
            <a:srgbClr val="FFFF99"/>
          </a:solidFill>
          <a:latin typeface="Arial" charset="0"/>
        </a:defRPr>
      </a:lvl7pPr>
      <a:lvl8pPr marL="1371600" algn="l" rtl="0" eaLnBrk="0" fontAlgn="base" hangingPunct="0">
        <a:spcBef>
          <a:spcPct val="0"/>
        </a:spcBef>
        <a:spcAft>
          <a:spcPct val="0"/>
        </a:spcAft>
        <a:defRPr sz="4400">
          <a:solidFill>
            <a:srgbClr val="FFFF99"/>
          </a:solidFill>
          <a:latin typeface="Arial" charset="0"/>
        </a:defRPr>
      </a:lvl8pPr>
      <a:lvl9pPr marL="1828800" algn="l" rtl="0" eaLnBrk="0" fontAlgn="base" hangingPunct="0">
        <a:spcBef>
          <a:spcPct val="0"/>
        </a:spcBef>
        <a:spcAft>
          <a:spcPct val="0"/>
        </a:spcAft>
        <a:defRPr sz="4400">
          <a:solidFill>
            <a:srgbClr val="FFFF99"/>
          </a:solidFill>
          <a:latin typeface="Arial" charset="0"/>
        </a:defRPr>
      </a:lvl9pPr>
    </p:titleStyle>
    <p:bodyStyle>
      <a:lvl1pPr marL="223838" indent="-223838" algn="l" rtl="0" eaLnBrk="0" fontAlgn="base" hangingPunct="0">
        <a:spcBef>
          <a:spcPct val="20000"/>
        </a:spcBef>
        <a:spcAft>
          <a:spcPct val="0"/>
        </a:spcAft>
        <a:buChar char="•"/>
        <a:defRPr sz="2400">
          <a:solidFill>
            <a:schemeClr val="bg1"/>
          </a:solidFill>
          <a:latin typeface="+mn-lt"/>
          <a:ea typeface="+mn-ea"/>
          <a:cs typeface="+mn-cs"/>
        </a:defRPr>
      </a:lvl1pPr>
      <a:lvl2pPr marL="515938" indent="-287338" algn="l" rtl="0" eaLnBrk="0" fontAlgn="base" hangingPunct="0">
        <a:spcBef>
          <a:spcPct val="20000"/>
        </a:spcBef>
        <a:spcAft>
          <a:spcPct val="0"/>
        </a:spcAft>
        <a:buFont typeface="Wingdings" pitchFamily="2" charset="2"/>
        <a:buChar char="§"/>
        <a:defRPr sz="2000">
          <a:solidFill>
            <a:schemeClr val="bg1"/>
          </a:solidFill>
          <a:latin typeface="+mn-lt"/>
        </a:defRPr>
      </a:lvl2pPr>
      <a:lvl3pPr marL="804863" indent="-347663" algn="l" rtl="0" eaLnBrk="0" fontAlgn="base" hangingPunct="0">
        <a:spcBef>
          <a:spcPct val="20000"/>
        </a:spcBef>
        <a:spcAft>
          <a:spcPct val="0"/>
        </a:spcAft>
        <a:buFont typeface="Wingdings" pitchFamily="2" charset="2"/>
        <a:buChar char="q"/>
        <a:defRPr sz="1800">
          <a:solidFill>
            <a:schemeClr val="bg1"/>
          </a:solidFill>
          <a:latin typeface="+mn-lt"/>
        </a:defRPr>
      </a:lvl3pPr>
      <a:lvl4pPr marL="973138" indent="-287338" algn="l" rtl="0" eaLnBrk="0" fontAlgn="base" hangingPunct="0">
        <a:spcBef>
          <a:spcPct val="20000"/>
        </a:spcBef>
        <a:spcAft>
          <a:spcPct val="0"/>
        </a:spcAft>
        <a:buChar char="–"/>
        <a:defRPr sz="1600">
          <a:solidFill>
            <a:schemeClr val="bg1"/>
          </a:solidFill>
          <a:latin typeface="+mn-lt"/>
        </a:defRPr>
      </a:lvl4pPr>
      <a:lvl5pPr marL="1143000" indent="-228600" algn="l" rtl="0" eaLnBrk="0" fontAlgn="base" hangingPunct="0">
        <a:spcBef>
          <a:spcPct val="20000"/>
        </a:spcBef>
        <a:spcAft>
          <a:spcPct val="0"/>
        </a:spcAft>
        <a:buChar char="»"/>
        <a:defRPr sz="1400">
          <a:solidFill>
            <a:schemeClr val="bg1"/>
          </a:solidFill>
          <a:latin typeface="+mn-lt"/>
        </a:defRPr>
      </a:lvl5pPr>
      <a:lvl6pPr marL="2514600" indent="-228600" algn="l" rtl="0" eaLnBrk="0" fontAlgn="base" hangingPunct="0">
        <a:spcBef>
          <a:spcPct val="20000"/>
        </a:spcBef>
        <a:spcAft>
          <a:spcPct val="0"/>
        </a:spcAft>
        <a:buChar char="»"/>
        <a:defRPr sz="2000">
          <a:solidFill>
            <a:schemeClr val="bg1"/>
          </a:solidFill>
          <a:latin typeface="+mn-lt"/>
        </a:defRPr>
      </a:lvl6pPr>
      <a:lvl7pPr marL="2971800" indent="-228600" algn="l" rtl="0" eaLnBrk="0" fontAlgn="base" hangingPunct="0">
        <a:spcBef>
          <a:spcPct val="20000"/>
        </a:spcBef>
        <a:spcAft>
          <a:spcPct val="0"/>
        </a:spcAft>
        <a:buChar char="»"/>
        <a:defRPr sz="2000">
          <a:solidFill>
            <a:schemeClr val="bg1"/>
          </a:solidFill>
          <a:latin typeface="+mn-lt"/>
        </a:defRPr>
      </a:lvl7pPr>
      <a:lvl8pPr marL="3429000" indent="-228600" algn="l" rtl="0" eaLnBrk="0" fontAlgn="base" hangingPunct="0">
        <a:spcBef>
          <a:spcPct val="20000"/>
        </a:spcBef>
        <a:spcAft>
          <a:spcPct val="0"/>
        </a:spcAft>
        <a:buChar char="»"/>
        <a:defRPr sz="2000">
          <a:solidFill>
            <a:schemeClr val="bg1"/>
          </a:solidFill>
          <a:latin typeface="+mn-lt"/>
        </a:defRPr>
      </a:lvl8pPr>
      <a:lvl9pPr marL="3886200" indent="-228600" algn="l" rtl="0" eaLnBrk="0" fontAlgn="base" hangingPunct="0">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698500" y="639832"/>
            <a:ext cx="77724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smtClean="0"/>
              <a:t>This is the Master supraTitle</a:t>
            </a:r>
          </a:p>
        </p:txBody>
      </p:sp>
      <p:sp>
        <p:nvSpPr>
          <p:cNvPr id="38915" name="Rectangle 3"/>
          <p:cNvSpPr>
            <a:spLocks noGrp="1" noChangeArrowheads="1"/>
          </p:cNvSpPr>
          <p:nvPr>
            <p:ph type="body" idx="1"/>
          </p:nvPr>
        </p:nvSpPr>
        <p:spPr bwMode="auto">
          <a:xfrm>
            <a:off x="698500" y="1617663"/>
            <a:ext cx="7772400" cy="47323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18869215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Lst>
  <p:timing>
    <p:tnLst>
      <p:par>
        <p:cTn id="1" dur="indefinite" restart="never" nodeType="tmRoot"/>
      </p:par>
    </p:tnLst>
  </p:timing>
  <p:hf hdr="0" ftr="0" dt="0"/>
  <p:txStyles>
    <p:titleStyle>
      <a:lvl1pPr algn="l" rtl="0" eaLnBrk="1" fontAlgn="base" hangingPunct="1">
        <a:spcBef>
          <a:spcPct val="0"/>
        </a:spcBef>
        <a:spcAft>
          <a:spcPct val="0"/>
        </a:spcAft>
        <a:defRPr sz="4000">
          <a:solidFill>
            <a:srgbClr val="FFFF99"/>
          </a:solidFill>
          <a:latin typeface="+mn-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p:titleStyle>
    <p:bodyStyle>
      <a:lvl1pPr marL="342900" indent="-342900" algn="l" rtl="0" eaLnBrk="1" fontAlgn="base" hangingPunct="1">
        <a:spcBef>
          <a:spcPct val="20000"/>
        </a:spcBef>
        <a:spcAft>
          <a:spcPct val="0"/>
        </a:spcAft>
        <a:buChar char="•"/>
        <a:defRPr sz="3200">
          <a:solidFill>
            <a:schemeClr val="bg1"/>
          </a:solidFill>
          <a:latin typeface="+mn-lt"/>
          <a:ea typeface="+mn-ea"/>
          <a:cs typeface="+mn-cs"/>
        </a:defRPr>
      </a:lvl1pPr>
      <a:lvl2pPr marL="742950" indent="-285750" algn="l" rtl="0" eaLnBrk="1" fontAlgn="base" hangingPunct="1">
        <a:spcBef>
          <a:spcPct val="20000"/>
        </a:spcBef>
        <a:spcAft>
          <a:spcPct val="0"/>
        </a:spcAft>
        <a:buChar char="–"/>
        <a:defRPr sz="2800">
          <a:solidFill>
            <a:schemeClr val="bg1"/>
          </a:solidFill>
          <a:latin typeface="+mn-lt"/>
        </a:defRPr>
      </a:lvl2pPr>
      <a:lvl3pPr marL="1143000" indent="-228600" algn="l" rtl="0" eaLnBrk="1" fontAlgn="base" hangingPunct="1">
        <a:spcBef>
          <a:spcPct val="20000"/>
        </a:spcBef>
        <a:spcAft>
          <a:spcPct val="0"/>
        </a:spcAft>
        <a:buChar char="•"/>
        <a:defRPr sz="2400">
          <a:solidFill>
            <a:schemeClr val="bg1"/>
          </a:solidFill>
          <a:latin typeface="+mn-lt"/>
        </a:defRPr>
      </a:lvl3pPr>
      <a:lvl4pPr marL="1600200" indent="-228600" algn="l" rtl="0" eaLnBrk="1" fontAlgn="base" hangingPunct="1">
        <a:spcBef>
          <a:spcPct val="20000"/>
        </a:spcBef>
        <a:spcAft>
          <a:spcPct val="0"/>
        </a:spcAft>
        <a:buChar char="–"/>
        <a:defRPr sz="2000">
          <a:solidFill>
            <a:schemeClr val="bg1"/>
          </a:solidFill>
          <a:latin typeface="+mn-lt"/>
        </a:defRPr>
      </a:lvl4pPr>
      <a:lvl5pPr marL="2057400" indent="-228600" algn="l" rtl="0" eaLnBrk="1" fontAlgn="base" hangingPunct="1">
        <a:spcBef>
          <a:spcPct val="20000"/>
        </a:spcBef>
        <a:spcAft>
          <a:spcPct val="0"/>
        </a:spcAft>
        <a:buChar char="»"/>
        <a:defRPr sz="20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2.wmf"/></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8.wmf"/><Relationship Id="rId5" Type="http://schemas.openxmlformats.org/officeDocument/2006/relationships/oleObject" Target="../embeddings/oleObject7.bin"/><Relationship Id="rId4" Type="http://schemas.openxmlformats.org/officeDocument/2006/relationships/image" Target="../media/image17.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25.wmf"/><Relationship Id="rId18" Type="http://schemas.openxmlformats.org/officeDocument/2006/relationships/oleObject" Target="../embeddings/oleObject16.bin"/><Relationship Id="rId3" Type="http://schemas.openxmlformats.org/officeDocument/2006/relationships/notesSlide" Target="../notesSlides/notesSlide1.xml"/><Relationship Id="rId7" Type="http://schemas.openxmlformats.org/officeDocument/2006/relationships/image" Target="../media/image22.wmf"/><Relationship Id="rId12" Type="http://schemas.openxmlformats.org/officeDocument/2006/relationships/oleObject" Target="../embeddings/oleObject13.bin"/><Relationship Id="rId17" Type="http://schemas.openxmlformats.org/officeDocument/2006/relationships/image" Target="../media/image27.wmf"/><Relationship Id="rId2" Type="http://schemas.openxmlformats.org/officeDocument/2006/relationships/slideLayout" Target="../slideLayouts/slideLayout3.xml"/><Relationship Id="rId16" Type="http://schemas.openxmlformats.org/officeDocument/2006/relationships/oleObject" Target="../embeddings/oleObject15.bin"/><Relationship Id="rId1" Type="http://schemas.openxmlformats.org/officeDocument/2006/relationships/vmlDrawing" Target="../drawings/vmlDrawing7.vml"/><Relationship Id="rId6" Type="http://schemas.openxmlformats.org/officeDocument/2006/relationships/oleObject" Target="../embeddings/oleObject10.bin"/><Relationship Id="rId11" Type="http://schemas.openxmlformats.org/officeDocument/2006/relationships/image" Target="../media/image24.wmf"/><Relationship Id="rId5" Type="http://schemas.openxmlformats.org/officeDocument/2006/relationships/image" Target="../media/image21.wmf"/><Relationship Id="rId15" Type="http://schemas.openxmlformats.org/officeDocument/2006/relationships/image" Target="../media/image26.wmf"/><Relationship Id="rId10" Type="http://schemas.openxmlformats.org/officeDocument/2006/relationships/oleObject" Target="../embeddings/oleObject12.bin"/><Relationship Id="rId19" Type="http://schemas.openxmlformats.org/officeDocument/2006/relationships/image" Target="../media/image28.wmf"/><Relationship Id="rId4" Type="http://schemas.openxmlformats.org/officeDocument/2006/relationships/oleObject" Target="../embeddings/oleObject9.bin"/><Relationship Id="rId9" Type="http://schemas.openxmlformats.org/officeDocument/2006/relationships/image" Target="../media/image23.wmf"/><Relationship Id="rId14" Type="http://schemas.openxmlformats.org/officeDocument/2006/relationships/oleObject" Target="../embeddings/oleObject14.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33.wmf"/><Relationship Id="rId3" Type="http://schemas.openxmlformats.org/officeDocument/2006/relationships/notesSlide" Target="../notesSlides/notesSlide2.xml"/><Relationship Id="rId7" Type="http://schemas.openxmlformats.org/officeDocument/2006/relationships/image" Target="../media/image30.wmf"/><Relationship Id="rId12" Type="http://schemas.openxmlformats.org/officeDocument/2006/relationships/oleObject" Target="../embeddings/oleObject21.bin"/><Relationship Id="rId17" Type="http://schemas.openxmlformats.org/officeDocument/2006/relationships/image" Target="../media/image35.wmf"/><Relationship Id="rId2" Type="http://schemas.openxmlformats.org/officeDocument/2006/relationships/slideLayout" Target="../slideLayouts/slideLayout3.xml"/><Relationship Id="rId16" Type="http://schemas.openxmlformats.org/officeDocument/2006/relationships/oleObject" Target="../embeddings/oleObject23.bin"/><Relationship Id="rId1" Type="http://schemas.openxmlformats.org/officeDocument/2006/relationships/vmlDrawing" Target="../drawings/vmlDrawing8.vml"/><Relationship Id="rId6" Type="http://schemas.openxmlformats.org/officeDocument/2006/relationships/oleObject" Target="../embeddings/oleObject18.bin"/><Relationship Id="rId11" Type="http://schemas.openxmlformats.org/officeDocument/2006/relationships/image" Target="../media/image32.wmf"/><Relationship Id="rId5" Type="http://schemas.openxmlformats.org/officeDocument/2006/relationships/image" Target="../media/image29.wmf"/><Relationship Id="rId15" Type="http://schemas.openxmlformats.org/officeDocument/2006/relationships/image" Target="../media/image34.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31.wmf"/><Relationship Id="rId14" Type="http://schemas.openxmlformats.org/officeDocument/2006/relationships/oleObject" Target="../embeddings/oleObject22.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40.wmf"/><Relationship Id="rId3" Type="http://schemas.openxmlformats.org/officeDocument/2006/relationships/notesSlide" Target="../notesSlides/notesSlide3.xml"/><Relationship Id="rId7" Type="http://schemas.openxmlformats.org/officeDocument/2006/relationships/image" Target="../media/image37.wmf"/><Relationship Id="rId12" Type="http://schemas.openxmlformats.org/officeDocument/2006/relationships/oleObject" Target="../embeddings/oleObject28.bin"/><Relationship Id="rId2" Type="http://schemas.openxmlformats.org/officeDocument/2006/relationships/slideLayout" Target="../slideLayouts/slideLayout3.xml"/><Relationship Id="rId1" Type="http://schemas.openxmlformats.org/officeDocument/2006/relationships/vmlDrawing" Target="../drawings/vmlDrawing9.vml"/><Relationship Id="rId6" Type="http://schemas.openxmlformats.org/officeDocument/2006/relationships/oleObject" Target="../embeddings/oleObject25.bin"/><Relationship Id="rId11" Type="http://schemas.openxmlformats.org/officeDocument/2006/relationships/image" Target="../media/image39.wmf"/><Relationship Id="rId5" Type="http://schemas.openxmlformats.org/officeDocument/2006/relationships/image" Target="../media/image36.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38.w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vmlDrawing" Target="../drawings/vmlDrawing10.vml"/><Relationship Id="rId5" Type="http://schemas.openxmlformats.org/officeDocument/2006/relationships/image" Target="../media/image41.wmf"/><Relationship Id="rId4" Type="http://schemas.openxmlformats.org/officeDocument/2006/relationships/oleObject" Target="../embeddings/oleObject29.bin"/></Relationships>
</file>

<file path=ppt/slides/_rels/slide28.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jpe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0426" y="954017"/>
            <a:ext cx="7772400" cy="3539430"/>
          </a:xfrm>
        </p:spPr>
        <p:txBody>
          <a:bodyPr/>
          <a:lstStyle/>
          <a:p>
            <a:r>
              <a:rPr lang="en-US" dirty="0" smtClean="0"/>
              <a:t>Chemistry Review:</a:t>
            </a:r>
            <a:br>
              <a:rPr lang="en-US" dirty="0" smtClean="0"/>
            </a:br>
            <a:r>
              <a:rPr lang="en-US" b="0" dirty="0" smtClean="0"/>
              <a:t>Organic Components—Carbohydrates and Proteins</a:t>
            </a:r>
            <a:endParaRPr lang="en-US" b="0" dirty="0"/>
          </a:p>
        </p:txBody>
      </p:sp>
      <p:sp>
        <p:nvSpPr>
          <p:cNvPr id="5" name="Text Placeholder 4"/>
          <p:cNvSpPr>
            <a:spLocks noGrp="1"/>
          </p:cNvSpPr>
          <p:nvPr>
            <p:ph type="body" idx="1"/>
          </p:nvPr>
        </p:nvSpPr>
        <p:spPr/>
        <p:txBody>
          <a:bodyPr/>
          <a:lstStyle/>
          <a:p>
            <a:r>
              <a:rPr lang="en-US" dirty="0" smtClean="0"/>
              <a:t>Lecture 4</a:t>
            </a:r>
            <a:endParaRPr lang="en-US" dirty="0"/>
          </a:p>
        </p:txBody>
      </p:sp>
    </p:spTree>
    <p:extLst>
      <p:ext uri="{BB962C8B-B14F-4D97-AF65-F5344CB8AC3E}">
        <p14:creationId xmlns:p14="http://schemas.microsoft.com/office/powerpoint/2010/main" val="1690771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Other Monosaccharides</a:t>
            </a:r>
            <a:endParaRPr lang="en-US" dirty="0"/>
          </a:p>
        </p:txBody>
      </p:sp>
      <p:sp>
        <p:nvSpPr>
          <p:cNvPr id="5" name="Content Placeholder 4"/>
          <p:cNvSpPr>
            <a:spLocks noGrp="1"/>
          </p:cNvSpPr>
          <p:nvPr>
            <p:ph idx="1"/>
          </p:nvPr>
        </p:nvSpPr>
        <p:spPr/>
        <p:txBody>
          <a:bodyPr/>
          <a:lstStyle/>
          <a:p>
            <a:r>
              <a:rPr lang="en-US" dirty="0" smtClean="0"/>
              <a:t>The monosaccharides range in molecular size from the 3-carbon glyceraldehyde to 7-carbon </a:t>
            </a:r>
            <a:r>
              <a:rPr lang="en-US" dirty="0" err="1" smtClean="0"/>
              <a:t>heptuloses</a:t>
            </a:r>
            <a:endParaRPr lang="en-US" dirty="0" smtClean="0"/>
          </a:p>
          <a:p>
            <a:r>
              <a:rPr lang="en-US" dirty="0" smtClean="0">
                <a:solidFill>
                  <a:srgbClr val="00FF00"/>
                </a:solidFill>
              </a:rPr>
              <a:t>Galactose</a:t>
            </a:r>
            <a:r>
              <a:rPr lang="en-US" dirty="0" smtClean="0"/>
              <a:t> combines with glucose to form the disaccharide lactose ("milk sugar")</a:t>
            </a:r>
          </a:p>
          <a:p>
            <a:r>
              <a:rPr lang="en-US" dirty="0" smtClean="0">
                <a:solidFill>
                  <a:srgbClr val="00FF00"/>
                </a:solidFill>
              </a:rPr>
              <a:t>Fructose</a:t>
            </a:r>
            <a:r>
              <a:rPr lang="en-US" dirty="0" smtClean="0"/>
              <a:t> combines with glucose to form the disaccharide sucrose (table sugar)</a:t>
            </a:r>
          </a:p>
          <a:p>
            <a:r>
              <a:rPr lang="en-US" dirty="0" smtClean="0"/>
              <a:t>Monosaccharides can condense to form polymeric forms (polysaccharides)</a:t>
            </a:r>
          </a:p>
          <a:p>
            <a:r>
              <a:rPr lang="en-US" dirty="0" smtClean="0"/>
              <a:t>In cells, mono- and polysaccharides occur in the ring form</a:t>
            </a:r>
          </a:p>
        </p:txBody>
      </p:sp>
      <p:sp>
        <p:nvSpPr>
          <p:cNvPr id="2" name="Slide Number Placeholder 1"/>
          <p:cNvSpPr>
            <a:spLocks noGrp="1"/>
          </p:cNvSpPr>
          <p:nvPr>
            <p:ph type="sldNum" sz="quarter" idx="10"/>
          </p:nvPr>
        </p:nvSpPr>
        <p:spPr/>
        <p:txBody>
          <a:bodyPr/>
          <a:lstStyle/>
          <a:p>
            <a:fld id="{BA91BF3D-FB6E-494E-95BD-F4DF27FBC25C}" type="slidenum">
              <a:rPr lang="en-US" smtClean="0"/>
              <a:pPr/>
              <a:t>10</a:t>
            </a:fld>
            <a:endParaRPr lang="en-US"/>
          </a:p>
        </p:txBody>
      </p:sp>
    </p:spTree>
    <p:extLst>
      <p:ext uri="{BB962C8B-B14F-4D97-AF65-F5344CB8AC3E}">
        <p14:creationId xmlns:p14="http://schemas.microsoft.com/office/powerpoint/2010/main" val="3334624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smtClean="0"/>
              <a:t>Some Monosaccharide Structures</a:t>
            </a:r>
            <a:endParaRPr lang="en-US" sz="4000" dirty="0"/>
          </a:p>
        </p:txBody>
      </p:sp>
      <p:sp>
        <p:nvSpPr>
          <p:cNvPr id="2" name="Content Placeholder 1"/>
          <p:cNvSpPr>
            <a:spLocks noGrp="1"/>
          </p:cNvSpPr>
          <p:nvPr>
            <p:ph idx="1"/>
          </p:nvPr>
        </p:nvSpPr>
        <p:spPr/>
        <p:txBody>
          <a:bodyPr/>
          <a:lstStyle/>
          <a:p>
            <a:r>
              <a:rPr lang="en-US" sz="2000" dirty="0" smtClean="0"/>
              <a:t>Galactose is a C-4 </a:t>
            </a:r>
            <a:r>
              <a:rPr lang="en-US" sz="2000" dirty="0" err="1" smtClean="0"/>
              <a:t>epimer</a:t>
            </a:r>
            <a:r>
              <a:rPr lang="en-US" sz="2000" dirty="0" smtClean="0"/>
              <a:t> of glucose</a:t>
            </a:r>
          </a:p>
          <a:p>
            <a:r>
              <a:rPr lang="en-US" sz="2000" dirty="0" smtClean="0"/>
              <a:t>An </a:t>
            </a:r>
            <a:r>
              <a:rPr lang="en-US" sz="2000" dirty="0" err="1" smtClean="0"/>
              <a:t>epimer</a:t>
            </a:r>
            <a:r>
              <a:rPr lang="en-US" sz="2000" dirty="0" smtClean="0"/>
              <a:t> is an isomer in which two of the groups attached to a chiral carbon are switched </a:t>
            </a:r>
            <a:r>
              <a:rPr lang="en-US" sz="2000" dirty="0" err="1" smtClean="0"/>
              <a:t>stereochemically</a:t>
            </a:r>
            <a:endParaRPr lang="en-US" sz="2000" dirty="0" smtClean="0"/>
          </a:p>
          <a:p>
            <a:r>
              <a:rPr lang="en-US" sz="2000" dirty="0" smtClean="0"/>
              <a:t>Mannose is a C-2 </a:t>
            </a:r>
            <a:r>
              <a:rPr lang="en-US" sz="2000" dirty="0" err="1" smtClean="0"/>
              <a:t>epimer</a:t>
            </a:r>
            <a:r>
              <a:rPr lang="en-US" sz="2000" dirty="0" smtClean="0"/>
              <a:t> of glucose: it is particularly important in forming glycoprotein oligosaccharides</a:t>
            </a:r>
          </a:p>
          <a:p>
            <a:r>
              <a:rPr lang="en-US" sz="2000" dirty="0" smtClean="0"/>
              <a:t>Fructose is a 2-keto isomer of glucose (ketohexose)</a:t>
            </a:r>
          </a:p>
          <a:p>
            <a:r>
              <a:rPr lang="en-US" sz="2000" dirty="0" smtClean="0"/>
              <a:t>The 3-phospho form of glyceraldehyde is an intermediate in the most vital of metabolic pathways: glycolysis</a:t>
            </a:r>
          </a:p>
          <a:p>
            <a:endParaRPr lang="en-US" sz="2000" dirty="0"/>
          </a:p>
        </p:txBody>
      </p:sp>
      <p:sp>
        <p:nvSpPr>
          <p:cNvPr id="5" name="Slide Number Placeholder 4"/>
          <p:cNvSpPr>
            <a:spLocks noGrp="1"/>
          </p:cNvSpPr>
          <p:nvPr>
            <p:ph type="sldNum" sz="quarter" idx="10"/>
          </p:nvPr>
        </p:nvSpPr>
        <p:spPr/>
        <p:txBody>
          <a:bodyPr/>
          <a:lstStyle/>
          <a:p>
            <a:fld id="{BA91BF3D-FB6E-494E-95BD-F4DF27FBC25C}" type="slidenum">
              <a:rPr lang="en-US" smtClean="0"/>
              <a:pPr/>
              <a:t>11</a:t>
            </a:fld>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173854689"/>
              </p:ext>
            </p:extLst>
          </p:nvPr>
        </p:nvGraphicFramePr>
        <p:xfrm>
          <a:off x="2212686" y="4111193"/>
          <a:ext cx="5141913" cy="2420937"/>
        </p:xfrm>
        <a:graphic>
          <a:graphicData uri="http://schemas.openxmlformats.org/presentationml/2006/ole">
            <mc:AlternateContent xmlns:mc="http://schemas.openxmlformats.org/markup-compatibility/2006">
              <mc:Choice xmlns:v="urn:schemas-microsoft-com:vml" Requires="v">
                <p:oleObj spid="_x0000_s13397" name="ChemSketch" r:id="rId3" imgW="5141880" imgH="2420280" progId="ACD.ChemSketch.20">
                  <p:embed/>
                </p:oleObj>
              </mc:Choice>
              <mc:Fallback>
                <p:oleObj name="ChemSketch" r:id="rId3" imgW="5141880" imgH="2420280" progId="ACD.ChemSketch.20">
                  <p:embed/>
                  <p:pic>
                    <p:nvPicPr>
                      <p:cNvPr id="0" name=""/>
                      <p:cNvPicPr/>
                      <p:nvPr/>
                    </p:nvPicPr>
                    <p:blipFill>
                      <a:blip r:embed="rId4"/>
                      <a:stretch>
                        <a:fillRect/>
                      </a:stretch>
                    </p:blipFill>
                    <p:spPr>
                      <a:xfrm>
                        <a:off x="2212686" y="4111193"/>
                        <a:ext cx="5141913" cy="2420937"/>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813136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8667" y="321097"/>
            <a:ext cx="8407400" cy="762000"/>
          </a:xfrm>
        </p:spPr>
        <p:txBody>
          <a:bodyPr/>
          <a:lstStyle/>
          <a:p>
            <a:r>
              <a:rPr lang="en-US" dirty="0" smtClean="0"/>
              <a:t>Forming Disaccharides</a:t>
            </a:r>
            <a:endParaRPr lang="en-US" dirty="0"/>
          </a:p>
        </p:txBody>
      </p:sp>
      <p:sp>
        <p:nvSpPr>
          <p:cNvPr id="5" name="Content Placeholder 4"/>
          <p:cNvSpPr>
            <a:spLocks noGrp="1"/>
          </p:cNvSpPr>
          <p:nvPr>
            <p:ph idx="1"/>
          </p:nvPr>
        </p:nvSpPr>
        <p:spPr>
          <a:xfrm>
            <a:off x="364067" y="1223010"/>
            <a:ext cx="8390466" cy="4906857"/>
          </a:xfrm>
        </p:spPr>
        <p:txBody>
          <a:bodyPr/>
          <a:lstStyle/>
          <a:p>
            <a:r>
              <a:rPr lang="en-US" dirty="0" smtClean="0"/>
              <a:t>Two monosaccharides come together by a condensation reaction to form a </a:t>
            </a:r>
            <a:r>
              <a:rPr lang="en-US" dirty="0" err="1" smtClean="0"/>
              <a:t>glycosidic</a:t>
            </a:r>
            <a:r>
              <a:rPr lang="en-US" dirty="0" smtClean="0"/>
              <a:t> bond</a:t>
            </a:r>
          </a:p>
          <a:p>
            <a:endParaRPr lang="en-US" dirty="0"/>
          </a:p>
          <a:p>
            <a:r>
              <a:rPr lang="en-US" dirty="0" smtClean="0"/>
              <a:t>Note the removal</a:t>
            </a:r>
            <a:br>
              <a:rPr lang="en-US" dirty="0" smtClean="0"/>
            </a:br>
            <a:r>
              <a:rPr lang="en-US" dirty="0" smtClean="0"/>
              <a:t>of H</a:t>
            </a:r>
            <a:r>
              <a:rPr lang="en-US" baseline="-25000" dirty="0" smtClean="0"/>
              <a:t>2</a:t>
            </a:r>
            <a:r>
              <a:rPr lang="en-US" dirty="0" smtClean="0"/>
              <a:t>O to form</a:t>
            </a:r>
            <a:br>
              <a:rPr lang="en-US" dirty="0" smtClean="0"/>
            </a:br>
            <a:r>
              <a:rPr lang="en-US" dirty="0" smtClean="0"/>
              <a:t>the bond</a:t>
            </a:r>
          </a:p>
          <a:p>
            <a:endParaRPr lang="en-US" dirty="0" smtClean="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1900" y="2580894"/>
            <a:ext cx="4884420" cy="3907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0"/>
          </p:nvPr>
        </p:nvSpPr>
        <p:spPr/>
        <p:txBody>
          <a:bodyPr/>
          <a:lstStyle/>
          <a:p>
            <a:fld id="{BA91BF3D-FB6E-494E-95BD-F4DF27FBC25C}" type="slidenum">
              <a:rPr lang="en-US" smtClean="0"/>
              <a:pPr/>
              <a:t>12</a:t>
            </a:fld>
            <a:endParaRPr lang="en-US"/>
          </a:p>
        </p:txBody>
      </p:sp>
    </p:spTree>
    <p:extLst>
      <p:ext uri="{BB962C8B-B14F-4D97-AF65-F5344CB8AC3E}">
        <p14:creationId xmlns:p14="http://schemas.microsoft.com/office/powerpoint/2010/main" val="992183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Disaccharides</a:t>
            </a:r>
            <a:endParaRPr lang="en-US" dirty="0"/>
          </a:p>
        </p:txBody>
      </p:sp>
      <p:sp>
        <p:nvSpPr>
          <p:cNvPr id="5" name="Content Placeholder 4"/>
          <p:cNvSpPr>
            <a:spLocks noGrp="1"/>
          </p:cNvSpPr>
          <p:nvPr>
            <p:ph idx="1"/>
          </p:nvPr>
        </p:nvSpPr>
        <p:spPr>
          <a:xfrm>
            <a:off x="364067" y="1243915"/>
            <a:ext cx="4218207" cy="5247502"/>
          </a:xfrm>
        </p:spPr>
        <p:txBody>
          <a:bodyPr/>
          <a:lstStyle/>
          <a:p>
            <a:r>
              <a:rPr lang="en-US" dirty="0" smtClean="0"/>
              <a:t>Sucrose is the synthesis (condensation) of glucose + fructose</a:t>
            </a:r>
          </a:p>
          <a:p>
            <a:r>
              <a:rPr lang="en-US" dirty="0" smtClean="0"/>
              <a:t>Lactose synthesizes galactose + glucose</a:t>
            </a:r>
          </a:p>
          <a:p>
            <a:r>
              <a:rPr lang="en-US" dirty="0" smtClean="0"/>
              <a:t>Maltose is the synthesis two glucoses</a:t>
            </a:r>
          </a:p>
          <a:p>
            <a:r>
              <a:rPr lang="en-US" dirty="0" smtClean="0"/>
              <a:t>Note that sucrose = glucose + fructose in that order</a:t>
            </a:r>
          </a:p>
          <a:p>
            <a:pPr marL="292100" lvl="1" indent="0">
              <a:buNone/>
            </a:pPr>
            <a:r>
              <a:rPr lang="en-US" dirty="0" smtClean="0"/>
              <a:t>not </a:t>
            </a:r>
            <a:r>
              <a:rPr lang="en-US" smtClean="0"/>
              <a:t>fructose + glucose </a:t>
            </a:r>
            <a:endParaRPr lang="en-US" dirty="0"/>
          </a:p>
        </p:txBody>
      </p:sp>
      <p:sp>
        <p:nvSpPr>
          <p:cNvPr id="3" name="Slide Number Placeholder 2"/>
          <p:cNvSpPr>
            <a:spLocks noGrp="1"/>
          </p:cNvSpPr>
          <p:nvPr>
            <p:ph type="sldNum" sz="quarter" idx="10"/>
          </p:nvPr>
        </p:nvSpPr>
        <p:spPr/>
        <p:txBody>
          <a:bodyPr/>
          <a:lstStyle/>
          <a:p>
            <a:fld id="{BA91BF3D-FB6E-494E-95BD-F4DF27FBC25C}" type="slidenum">
              <a:rPr lang="en-US" smtClean="0"/>
              <a:pPr/>
              <a:t>13</a:t>
            </a:fld>
            <a:endParaRPr lang="en-US"/>
          </a:p>
        </p:txBody>
      </p:sp>
      <p:pic>
        <p:nvPicPr>
          <p:cNvPr id="18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3440" y="80962"/>
            <a:ext cx="4286250" cy="6696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9757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Glucose As A Polymer</a:t>
            </a:r>
            <a:endParaRPr lang="en-US" dirty="0"/>
          </a:p>
        </p:txBody>
      </p:sp>
      <p:sp>
        <p:nvSpPr>
          <p:cNvPr id="5" name="Content Placeholder 4"/>
          <p:cNvSpPr>
            <a:spLocks noGrp="1"/>
          </p:cNvSpPr>
          <p:nvPr>
            <p:ph idx="1"/>
          </p:nvPr>
        </p:nvSpPr>
        <p:spPr/>
        <p:txBody>
          <a:bodyPr/>
          <a:lstStyle/>
          <a:p>
            <a:r>
              <a:rPr lang="en-US" dirty="0" smtClean="0"/>
              <a:t>Glucose is how the cell gets the energy it needs to survive.  It is transported in the blood as the monosaccharide and then imported into the cell</a:t>
            </a:r>
          </a:p>
          <a:p>
            <a:r>
              <a:rPr lang="en-US" dirty="0" smtClean="0"/>
              <a:t>When glucose is not immediately utilized, it is stored as a polymer (polysaccharide)</a:t>
            </a:r>
          </a:p>
          <a:p>
            <a:r>
              <a:rPr lang="en-US" dirty="0" smtClean="0"/>
              <a:t>The polymeric forms of glucose have different names, depending on what type of organism is making and storing them</a:t>
            </a:r>
          </a:p>
          <a:p>
            <a:pPr lvl="1"/>
            <a:r>
              <a:rPr lang="en-US" dirty="0" smtClean="0"/>
              <a:t>glycogen:  poly-glucose as a storage form in animals</a:t>
            </a:r>
          </a:p>
          <a:p>
            <a:pPr lvl="1"/>
            <a:r>
              <a:rPr lang="en-US" dirty="0" smtClean="0"/>
              <a:t>starch: </a:t>
            </a:r>
            <a:r>
              <a:rPr lang="en-US" dirty="0"/>
              <a:t>poly-glucose as a storage form </a:t>
            </a:r>
            <a:r>
              <a:rPr lang="en-US" dirty="0" smtClean="0"/>
              <a:t>in plants</a:t>
            </a:r>
          </a:p>
          <a:p>
            <a:pPr lvl="2"/>
            <a:r>
              <a:rPr lang="en-US" dirty="0" smtClean="0"/>
              <a:t>digestible by animals</a:t>
            </a:r>
          </a:p>
          <a:p>
            <a:pPr lvl="1"/>
            <a:r>
              <a:rPr lang="en-US" dirty="0" smtClean="0"/>
              <a:t>cellulose: poly-glucose used for cell walls by plants</a:t>
            </a:r>
          </a:p>
          <a:p>
            <a:pPr lvl="2"/>
            <a:r>
              <a:rPr lang="en-US" dirty="0" smtClean="0"/>
              <a:t>not digestible by animals</a:t>
            </a:r>
          </a:p>
          <a:p>
            <a:endParaRPr lang="en-US" dirty="0" smtClean="0"/>
          </a:p>
        </p:txBody>
      </p:sp>
      <p:sp>
        <p:nvSpPr>
          <p:cNvPr id="2" name="Slide Number Placeholder 1"/>
          <p:cNvSpPr>
            <a:spLocks noGrp="1"/>
          </p:cNvSpPr>
          <p:nvPr>
            <p:ph type="sldNum" sz="quarter" idx="10"/>
          </p:nvPr>
        </p:nvSpPr>
        <p:spPr/>
        <p:txBody>
          <a:bodyPr/>
          <a:lstStyle/>
          <a:p>
            <a:fld id="{BA91BF3D-FB6E-494E-95BD-F4DF27FBC25C}" type="slidenum">
              <a:rPr lang="en-US" smtClean="0"/>
              <a:pPr/>
              <a:t>14</a:t>
            </a:fld>
            <a:endParaRPr lang="en-US"/>
          </a:p>
        </p:txBody>
      </p:sp>
    </p:spTree>
    <p:extLst>
      <p:ext uri="{BB962C8B-B14F-4D97-AF65-F5344CB8AC3E}">
        <p14:creationId xmlns:p14="http://schemas.microsoft.com/office/powerpoint/2010/main" val="1521518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Glycogen</a:t>
            </a:r>
            <a:endParaRPr lang="en-US" dirty="0"/>
          </a:p>
        </p:txBody>
      </p:sp>
      <p:sp>
        <p:nvSpPr>
          <p:cNvPr id="5" name="Content Placeholder 4"/>
          <p:cNvSpPr>
            <a:spLocks noGrp="1"/>
          </p:cNvSpPr>
          <p:nvPr>
            <p:ph idx="1"/>
          </p:nvPr>
        </p:nvSpPr>
        <p:spPr/>
        <p:txBody>
          <a:bodyPr/>
          <a:lstStyle/>
          <a:p>
            <a:r>
              <a:rPr lang="en-US" sz="2000" dirty="0" smtClean="0"/>
              <a:t>When glucose is not utilized in metabolism, it needs to be stored</a:t>
            </a:r>
          </a:p>
          <a:p>
            <a:r>
              <a:rPr lang="en-US" sz="2000" dirty="0" smtClean="0"/>
              <a:t>In animals, the best storage form is glycogen</a:t>
            </a:r>
          </a:p>
          <a:p>
            <a:r>
              <a:rPr lang="en-US" sz="2000" dirty="0" smtClean="0">
                <a:solidFill>
                  <a:srgbClr val="00FF00"/>
                </a:solidFill>
              </a:rPr>
              <a:t>Glycogen</a:t>
            </a:r>
            <a:r>
              <a:rPr lang="en-US" sz="2000" dirty="0" smtClean="0"/>
              <a:t> is a highly branched polymeric form of glucose</a:t>
            </a:r>
          </a:p>
          <a:p>
            <a:r>
              <a:rPr lang="en-US" sz="2000" dirty="0" smtClean="0"/>
              <a:t>Glycogen is stored in liver &amp; skeletal muscle typically</a:t>
            </a:r>
          </a:p>
          <a:p>
            <a:endParaRPr lang="en-US" sz="2000" dirty="0" smtClean="0"/>
          </a:p>
        </p:txBody>
      </p:sp>
      <p:sp>
        <p:nvSpPr>
          <p:cNvPr id="2" name="Rectangle 1"/>
          <p:cNvSpPr/>
          <p:nvPr/>
        </p:nvSpPr>
        <p:spPr>
          <a:xfrm rot="16200000">
            <a:off x="6676605" y="3772927"/>
            <a:ext cx="4572000" cy="215444"/>
          </a:xfrm>
          <a:prstGeom prst="rect">
            <a:avLst/>
          </a:prstGeom>
        </p:spPr>
        <p:txBody>
          <a:bodyPr>
            <a:spAutoFit/>
          </a:bodyPr>
          <a:lstStyle/>
          <a:p>
            <a:r>
              <a:rPr lang="en-US" sz="800" dirty="0">
                <a:solidFill>
                  <a:schemeClr val="bg1">
                    <a:lumMod val="50000"/>
                  </a:schemeClr>
                </a:solidFill>
              </a:rPr>
              <a:t>http://www.scientificpsychic.com/fitness/glycogen.gif</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0868" y="4103385"/>
            <a:ext cx="2476500" cy="2476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961843" y="3580165"/>
            <a:ext cx="2114550" cy="523220"/>
          </a:xfrm>
          <a:prstGeom prst="rect">
            <a:avLst/>
          </a:prstGeom>
          <a:noFill/>
        </p:spPr>
        <p:txBody>
          <a:bodyPr wrap="square" rtlCol="0">
            <a:spAutoFit/>
          </a:bodyPr>
          <a:lstStyle/>
          <a:p>
            <a:r>
              <a:rPr lang="en-US" sz="1400" dirty="0" smtClean="0">
                <a:solidFill>
                  <a:srgbClr val="FF99FF"/>
                </a:solidFill>
              </a:rPr>
              <a:t>image shows large molecule of glycogen</a:t>
            </a:r>
          </a:p>
        </p:txBody>
      </p:sp>
      <p:pic>
        <p:nvPicPr>
          <p:cNvPr id="20484" name="Picture 4" descr="http://www.glico.co.jp/en/material/bioglycogen/image/top/img1a.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306" y="4103385"/>
            <a:ext cx="3288194" cy="2476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rot="16200000">
            <a:off x="-2144967" y="4340275"/>
            <a:ext cx="4572000" cy="215444"/>
          </a:xfrm>
          <a:prstGeom prst="rect">
            <a:avLst/>
          </a:prstGeom>
        </p:spPr>
        <p:txBody>
          <a:bodyPr>
            <a:spAutoFit/>
          </a:bodyPr>
          <a:lstStyle/>
          <a:p>
            <a:r>
              <a:rPr lang="en-US" sz="800" dirty="0">
                <a:solidFill>
                  <a:schemeClr val="bg1">
                    <a:lumMod val="50000"/>
                  </a:schemeClr>
                </a:solidFill>
              </a:rPr>
              <a:t>http://www.glico.co.jp/en/material/bioglycogen/image/top/img1a.gif</a:t>
            </a:r>
          </a:p>
        </p:txBody>
      </p:sp>
      <p:sp>
        <p:nvSpPr>
          <p:cNvPr id="9" name="TextBox 8"/>
          <p:cNvSpPr txBox="1"/>
          <p:nvPr/>
        </p:nvSpPr>
        <p:spPr>
          <a:xfrm>
            <a:off x="535540" y="3649817"/>
            <a:ext cx="4229100" cy="461665"/>
          </a:xfrm>
          <a:prstGeom prst="rect">
            <a:avLst/>
          </a:prstGeom>
          <a:noFill/>
        </p:spPr>
        <p:txBody>
          <a:bodyPr wrap="square" rtlCol="0">
            <a:spAutoFit/>
          </a:bodyPr>
          <a:lstStyle/>
          <a:p>
            <a:r>
              <a:rPr lang="en-US" sz="1200" dirty="0" smtClean="0">
                <a:solidFill>
                  <a:srgbClr val="FF99FF"/>
                </a:solidFill>
              </a:rPr>
              <a:t>the detail of the molecular structure of the linear polymer and its branch point, as well as the size of the molecule</a:t>
            </a:r>
          </a:p>
        </p:txBody>
      </p:sp>
      <p:sp>
        <p:nvSpPr>
          <p:cNvPr id="7" name="Slide Number Placeholder 6"/>
          <p:cNvSpPr>
            <a:spLocks noGrp="1"/>
          </p:cNvSpPr>
          <p:nvPr>
            <p:ph type="sldNum" sz="quarter" idx="10"/>
          </p:nvPr>
        </p:nvSpPr>
        <p:spPr>
          <a:xfrm>
            <a:off x="6930237" y="6429798"/>
            <a:ext cx="1972962" cy="304199"/>
          </a:xfrm>
        </p:spPr>
        <p:txBody>
          <a:bodyPr/>
          <a:lstStyle/>
          <a:p>
            <a:fld id="{BA91BF3D-FB6E-494E-95BD-F4DF27FBC25C}" type="slidenum">
              <a:rPr lang="en-US" smtClean="0"/>
              <a:pPr/>
              <a:t>15</a:t>
            </a:fld>
            <a:endParaRPr lang="en-US" dirty="0"/>
          </a:p>
        </p:txBody>
      </p:sp>
    </p:spTree>
    <p:extLst>
      <p:ext uri="{BB962C8B-B14F-4D97-AF65-F5344CB8AC3E}">
        <p14:creationId xmlns:p14="http://schemas.microsoft.com/office/powerpoint/2010/main" val="311969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Starch</a:t>
            </a:r>
            <a:endParaRPr lang="en-US" dirty="0"/>
          </a:p>
        </p:txBody>
      </p:sp>
      <p:sp>
        <p:nvSpPr>
          <p:cNvPr id="5" name="Content Placeholder 4"/>
          <p:cNvSpPr>
            <a:spLocks noGrp="1"/>
          </p:cNvSpPr>
          <p:nvPr>
            <p:ph idx="1"/>
          </p:nvPr>
        </p:nvSpPr>
        <p:spPr/>
        <p:txBody>
          <a:bodyPr/>
          <a:lstStyle/>
          <a:p>
            <a:r>
              <a:rPr lang="en-US" dirty="0" smtClean="0"/>
              <a:t>Starch is just like glycogen in that it is a polymer of glucose used as a storage form for glucose</a:t>
            </a:r>
          </a:p>
          <a:p>
            <a:r>
              <a:rPr lang="en-US" dirty="0" smtClean="0"/>
              <a:t>Starch is a branched form of glucose polymer, although less branched than glycogen</a:t>
            </a:r>
          </a:p>
          <a:p>
            <a:r>
              <a:rPr lang="en-US" dirty="0" smtClean="0"/>
              <a:t>Starch is the storage form for plants</a:t>
            </a:r>
          </a:p>
          <a:p>
            <a:r>
              <a:rPr lang="en-US" dirty="0" smtClean="0"/>
              <a:t>Since animals consume plants, they have evolved a set of digestive (hydrolytic) enzymes that allow them to be able to break down starch into its separate monomers (monosaccharides) of glucose and use it</a:t>
            </a:r>
          </a:p>
        </p:txBody>
      </p:sp>
      <p:sp>
        <p:nvSpPr>
          <p:cNvPr id="2" name="Slide Number Placeholder 1"/>
          <p:cNvSpPr>
            <a:spLocks noGrp="1"/>
          </p:cNvSpPr>
          <p:nvPr>
            <p:ph type="sldNum" sz="quarter" idx="10"/>
          </p:nvPr>
        </p:nvSpPr>
        <p:spPr/>
        <p:txBody>
          <a:bodyPr/>
          <a:lstStyle/>
          <a:p>
            <a:fld id="{BA91BF3D-FB6E-494E-95BD-F4DF27FBC25C}" type="slidenum">
              <a:rPr lang="en-US" smtClean="0"/>
              <a:pPr/>
              <a:t>16</a:t>
            </a:fld>
            <a:endParaRPr lang="en-US"/>
          </a:p>
        </p:txBody>
      </p:sp>
    </p:spTree>
    <p:extLst>
      <p:ext uri="{BB962C8B-B14F-4D97-AF65-F5344CB8AC3E}">
        <p14:creationId xmlns:p14="http://schemas.microsoft.com/office/powerpoint/2010/main" val="309391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Cellulose</a:t>
            </a:r>
            <a:endParaRPr lang="en-US" dirty="0"/>
          </a:p>
        </p:txBody>
      </p:sp>
      <p:sp>
        <p:nvSpPr>
          <p:cNvPr id="5" name="Content Placeholder 4"/>
          <p:cNvSpPr>
            <a:spLocks noGrp="1"/>
          </p:cNvSpPr>
          <p:nvPr>
            <p:ph idx="1"/>
          </p:nvPr>
        </p:nvSpPr>
        <p:spPr/>
        <p:txBody>
          <a:bodyPr/>
          <a:lstStyle/>
          <a:p>
            <a:r>
              <a:rPr lang="en-US" sz="2200" dirty="0" smtClean="0"/>
              <a:t>Cellulose is also a polymeric form of glucose (a polysaccharide)</a:t>
            </a:r>
          </a:p>
          <a:p>
            <a:r>
              <a:rPr lang="en-US" sz="2200" dirty="0" smtClean="0"/>
              <a:t>But it is not a source of energy for most animals because animals do not have the enzymes to break cellulose down to its glucose monomers (monosaccharides)</a:t>
            </a:r>
            <a:endParaRPr lang="en-US" sz="2200" dirty="0"/>
          </a:p>
          <a:p>
            <a:pPr marL="228600" lvl="1" indent="0">
              <a:buNone/>
            </a:pPr>
            <a:r>
              <a:rPr lang="en-US" sz="1800" dirty="0" smtClean="0"/>
              <a:t>When cows eat grass/hay/weeds, they get glucose from cellulose only because they have bacteria in one of their stomachs that have the enzymes to break it down, but many animals do not have those bacteria</a:t>
            </a:r>
          </a:p>
          <a:p>
            <a:r>
              <a:rPr lang="en-US" sz="2200" dirty="0" smtClean="0"/>
              <a:t>Cellulose is what plants use to form the "skeletons" for their leaves, stems, roots, and flowers</a:t>
            </a:r>
          </a:p>
        </p:txBody>
      </p:sp>
      <p:sp>
        <p:nvSpPr>
          <p:cNvPr id="2" name="Slide Number Placeholder 1"/>
          <p:cNvSpPr>
            <a:spLocks noGrp="1"/>
          </p:cNvSpPr>
          <p:nvPr>
            <p:ph type="sldNum" sz="quarter" idx="10"/>
          </p:nvPr>
        </p:nvSpPr>
        <p:spPr/>
        <p:txBody>
          <a:bodyPr/>
          <a:lstStyle/>
          <a:p>
            <a:fld id="{BA91BF3D-FB6E-494E-95BD-F4DF27FBC25C}" type="slidenum">
              <a:rPr lang="en-US" smtClean="0"/>
              <a:pPr/>
              <a:t>17</a:t>
            </a:fld>
            <a:endParaRPr lang="en-US"/>
          </a:p>
        </p:txBody>
      </p:sp>
    </p:spTree>
    <p:extLst>
      <p:ext uri="{BB962C8B-B14F-4D97-AF65-F5344CB8AC3E}">
        <p14:creationId xmlns:p14="http://schemas.microsoft.com/office/powerpoint/2010/main" val="1160828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8667" y="397386"/>
            <a:ext cx="8407400" cy="769441"/>
          </a:xfrm>
        </p:spPr>
        <p:txBody>
          <a:bodyPr/>
          <a:lstStyle/>
          <a:p>
            <a:r>
              <a:rPr lang="en-US" sz="2000" dirty="0" smtClean="0"/>
              <a:t>Special Mention:</a:t>
            </a:r>
            <a:r>
              <a:rPr lang="en-US" dirty="0" smtClean="0"/>
              <a:t> Ribose &amp; 2-Deoxyribose</a:t>
            </a:r>
            <a:endParaRPr lang="en-US" dirty="0"/>
          </a:p>
        </p:txBody>
      </p:sp>
      <p:sp>
        <p:nvSpPr>
          <p:cNvPr id="5" name="Content Placeholder 4"/>
          <p:cNvSpPr>
            <a:spLocks noGrp="1"/>
          </p:cNvSpPr>
          <p:nvPr>
            <p:ph idx="1"/>
          </p:nvPr>
        </p:nvSpPr>
        <p:spPr>
          <a:xfrm>
            <a:off x="364067" y="1397530"/>
            <a:ext cx="8390466" cy="5088995"/>
          </a:xfrm>
        </p:spPr>
        <p:txBody>
          <a:bodyPr/>
          <a:lstStyle/>
          <a:p>
            <a:r>
              <a:rPr lang="en-US" dirty="0" smtClean="0"/>
              <a:t>Ribose is a 5-carbon sugar (aldose)</a:t>
            </a:r>
          </a:p>
          <a:p>
            <a:r>
              <a:rPr lang="en-US" dirty="0" smtClean="0"/>
              <a:t>Ribose is used in the backbone of RNA</a:t>
            </a:r>
          </a:p>
          <a:p>
            <a:r>
              <a:rPr lang="en-US" dirty="0" smtClean="0"/>
              <a:t>Its 2-deoxyribose form is used in the backbone of DNA</a:t>
            </a:r>
          </a:p>
          <a:p>
            <a:endParaRPr lang="en-US" dirty="0" smtClean="0"/>
          </a:p>
        </p:txBody>
      </p:sp>
      <p:sp>
        <p:nvSpPr>
          <p:cNvPr id="7" name="Rectangle 6"/>
          <p:cNvSpPr/>
          <p:nvPr/>
        </p:nvSpPr>
        <p:spPr>
          <a:xfrm>
            <a:off x="671513" y="3275590"/>
            <a:ext cx="8029575" cy="2871787"/>
          </a:xfrm>
          <a:prstGeom prst="rect">
            <a:avLst/>
          </a:prstGeom>
          <a:solidFill>
            <a:srgbClr val="FFF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2464460191"/>
              </p:ext>
            </p:extLst>
          </p:nvPr>
        </p:nvGraphicFramePr>
        <p:xfrm>
          <a:off x="885681" y="3558958"/>
          <a:ext cx="3216275" cy="2305050"/>
        </p:xfrm>
        <a:graphic>
          <a:graphicData uri="http://schemas.openxmlformats.org/presentationml/2006/ole">
            <mc:AlternateContent xmlns:mc="http://schemas.openxmlformats.org/markup-compatibility/2006">
              <mc:Choice xmlns:v="urn:schemas-microsoft-com:vml" Requires="v">
                <p:oleObj spid="_x0000_s7372" name="ChemSketch" r:id="rId3" imgW="3215520" imgH="2304360" progId="ACD.ChemSketch.20">
                  <p:embed/>
                </p:oleObj>
              </mc:Choice>
              <mc:Fallback>
                <p:oleObj name="ChemSketch" r:id="rId3" imgW="3215520" imgH="2304360" progId="ACD.ChemSketch.20">
                  <p:embed/>
                  <p:pic>
                    <p:nvPicPr>
                      <p:cNvPr id="0" name=""/>
                      <p:cNvPicPr/>
                      <p:nvPr/>
                    </p:nvPicPr>
                    <p:blipFill>
                      <a:blip r:embed="rId4"/>
                      <a:stretch>
                        <a:fillRect/>
                      </a:stretch>
                    </p:blipFill>
                    <p:spPr>
                      <a:xfrm>
                        <a:off x="885681" y="3558958"/>
                        <a:ext cx="3216275" cy="230505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119222851"/>
              </p:ext>
            </p:extLst>
          </p:nvPr>
        </p:nvGraphicFramePr>
        <p:xfrm>
          <a:off x="5287529" y="3550226"/>
          <a:ext cx="3336925" cy="2322513"/>
        </p:xfrm>
        <a:graphic>
          <a:graphicData uri="http://schemas.openxmlformats.org/presentationml/2006/ole">
            <mc:AlternateContent xmlns:mc="http://schemas.openxmlformats.org/markup-compatibility/2006">
              <mc:Choice xmlns:v="urn:schemas-microsoft-com:vml" Requires="v">
                <p:oleObj spid="_x0000_s7373" name="ChemSketch" r:id="rId5" imgW="3337560" imgH="2322720" progId="ACD.ChemSketch.20">
                  <p:embed/>
                </p:oleObj>
              </mc:Choice>
              <mc:Fallback>
                <p:oleObj name="ChemSketch" r:id="rId5" imgW="3337560" imgH="2322720" progId="ACD.ChemSketch.20">
                  <p:embed/>
                  <p:pic>
                    <p:nvPicPr>
                      <p:cNvPr id="0" name=""/>
                      <p:cNvPicPr/>
                      <p:nvPr/>
                    </p:nvPicPr>
                    <p:blipFill>
                      <a:blip r:embed="rId6"/>
                      <a:stretch>
                        <a:fillRect/>
                      </a:stretch>
                    </p:blipFill>
                    <p:spPr>
                      <a:xfrm>
                        <a:off x="5287529" y="3550226"/>
                        <a:ext cx="3336925" cy="2322513"/>
                      </a:xfrm>
                      <a:prstGeom prst="rect">
                        <a:avLst/>
                      </a:prstGeom>
                    </p:spPr>
                  </p:pic>
                </p:oleObj>
              </mc:Fallback>
            </mc:AlternateContent>
          </a:graphicData>
        </a:graphic>
      </p:graphicFrame>
      <p:sp>
        <p:nvSpPr>
          <p:cNvPr id="8" name="TextBox 7"/>
          <p:cNvSpPr txBox="1"/>
          <p:nvPr/>
        </p:nvSpPr>
        <p:spPr>
          <a:xfrm>
            <a:off x="671512" y="6148283"/>
            <a:ext cx="8029575" cy="253916"/>
          </a:xfrm>
          <a:prstGeom prst="rect">
            <a:avLst/>
          </a:prstGeom>
          <a:noFill/>
        </p:spPr>
        <p:txBody>
          <a:bodyPr wrap="square" rtlCol="0">
            <a:spAutoFit/>
          </a:bodyPr>
          <a:lstStyle/>
          <a:p>
            <a:pPr algn="ctr"/>
            <a:r>
              <a:rPr lang="en-US" sz="1050" dirty="0" smtClean="0">
                <a:solidFill>
                  <a:schemeClr val="bg1"/>
                </a:solidFill>
              </a:rPr>
              <a:t>This yellow background information box is shown for your information, and is not required to be memorized for assessment purposes</a:t>
            </a:r>
          </a:p>
        </p:txBody>
      </p:sp>
      <p:sp>
        <p:nvSpPr>
          <p:cNvPr id="6" name="Slide Number Placeholder 5"/>
          <p:cNvSpPr>
            <a:spLocks noGrp="1"/>
          </p:cNvSpPr>
          <p:nvPr>
            <p:ph type="sldNum" sz="quarter" idx="10"/>
          </p:nvPr>
        </p:nvSpPr>
        <p:spPr/>
        <p:txBody>
          <a:bodyPr/>
          <a:lstStyle/>
          <a:p>
            <a:fld id="{BA91BF3D-FB6E-494E-95BD-F4DF27FBC25C}" type="slidenum">
              <a:rPr lang="en-US" smtClean="0"/>
              <a:pPr/>
              <a:t>18</a:t>
            </a:fld>
            <a:endParaRPr lang="en-US"/>
          </a:p>
        </p:txBody>
      </p:sp>
    </p:spTree>
    <p:extLst>
      <p:ext uri="{BB962C8B-B14F-4D97-AF65-F5344CB8AC3E}">
        <p14:creationId xmlns:p14="http://schemas.microsoft.com/office/powerpoint/2010/main" val="1373340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Polysaccharide Significance</a:t>
            </a:r>
            <a:endParaRPr lang="en-US" dirty="0"/>
          </a:p>
        </p:txBody>
      </p:sp>
      <p:sp>
        <p:nvSpPr>
          <p:cNvPr id="3" name="Content Placeholder 2"/>
          <p:cNvSpPr>
            <a:spLocks noGrp="1"/>
          </p:cNvSpPr>
          <p:nvPr>
            <p:ph idx="1"/>
          </p:nvPr>
        </p:nvSpPr>
        <p:spPr/>
        <p:txBody>
          <a:bodyPr/>
          <a:lstStyle/>
          <a:p>
            <a:pPr marL="0" indent="0">
              <a:buNone/>
            </a:pPr>
            <a:r>
              <a:rPr lang="en-US" dirty="0" smtClean="0"/>
              <a:t>Polysaccharides are important for a variety of functions other than being a storage form for glucose</a:t>
            </a:r>
          </a:p>
          <a:p>
            <a:r>
              <a:rPr lang="en-US" dirty="0" smtClean="0"/>
              <a:t>In plants they form much of the cell wall that is part of the skeleton for the plant (cellulose + lignin)</a:t>
            </a:r>
          </a:p>
          <a:p>
            <a:r>
              <a:rPr lang="en-US" dirty="0" smtClean="0"/>
              <a:t>Arthropods bodies (exoskeletons) are formed from polysaccharides (chitin) </a:t>
            </a:r>
          </a:p>
          <a:p>
            <a:r>
              <a:rPr lang="en-US" dirty="0" smtClean="0"/>
              <a:t>Animal cartilage is a polysaccharide matrix (</a:t>
            </a:r>
            <a:r>
              <a:rPr lang="en-US" dirty="0" err="1" smtClean="0"/>
              <a:t>hyalouronic</a:t>
            </a:r>
            <a:r>
              <a:rPr lang="en-US" dirty="0" smtClean="0"/>
              <a:t> acid)</a:t>
            </a:r>
            <a:endParaRPr lang="en-US" dirty="0"/>
          </a:p>
        </p:txBody>
      </p:sp>
      <p:sp>
        <p:nvSpPr>
          <p:cNvPr id="4" name="Slide Number Placeholder 3"/>
          <p:cNvSpPr>
            <a:spLocks noGrp="1"/>
          </p:cNvSpPr>
          <p:nvPr>
            <p:ph type="sldNum" sz="quarter" idx="10"/>
          </p:nvPr>
        </p:nvSpPr>
        <p:spPr/>
        <p:txBody>
          <a:bodyPr/>
          <a:lstStyle/>
          <a:p>
            <a:fld id="{BA91BF3D-FB6E-494E-95BD-F4DF27FBC25C}" type="slidenum">
              <a:rPr lang="en-US" smtClean="0"/>
              <a:pPr/>
              <a:t>19</a:t>
            </a:fld>
            <a:endParaRPr lang="en-US"/>
          </a:p>
        </p:txBody>
      </p:sp>
    </p:spTree>
    <p:extLst>
      <p:ext uri="{BB962C8B-B14F-4D97-AF65-F5344CB8AC3E}">
        <p14:creationId xmlns:p14="http://schemas.microsoft.com/office/powerpoint/2010/main" val="1845408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a:t>
            </a:r>
            <a:r>
              <a:rPr lang="en-US" sz="2000" dirty="0" smtClean="0"/>
              <a:t>1 of 2</a:t>
            </a:r>
            <a:endParaRPr lang="en-US" dirty="0"/>
          </a:p>
        </p:txBody>
      </p:sp>
      <p:sp>
        <p:nvSpPr>
          <p:cNvPr id="3" name="Content Placeholder 2"/>
          <p:cNvSpPr>
            <a:spLocks noGrp="1"/>
          </p:cNvSpPr>
          <p:nvPr>
            <p:ph idx="1"/>
          </p:nvPr>
        </p:nvSpPr>
        <p:spPr/>
        <p:txBody>
          <a:bodyPr/>
          <a:lstStyle/>
          <a:p>
            <a:pPr marL="0" indent="0">
              <a:buNone/>
            </a:pPr>
            <a:r>
              <a:rPr lang="en-US" i="1" dirty="0" smtClean="0">
                <a:solidFill>
                  <a:schemeClr val="accent1">
                    <a:lumMod val="60000"/>
                    <a:lumOff val="40000"/>
                  </a:schemeClr>
                </a:solidFill>
              </a:rPr>
              <a:t>Understand/know/focus on/note</a:t>
            </a:r>
          </a:p>
          <a:p>
            <a:r>
              <a:rPr lang="en-US" dirty="0"/>
              <a:t>the meaning of hydrolysis, condensation, polymer</a:t>
            </a:r>
          </a:p>
          <a:p>
            <a:r>
              <a:rPr lang="en-US" dirty="0"/>
              <a:t>chemical features of </a:t>
            </a:r>
            <a:r>
              <a:rPr lang="en-US" dirty="0" smtClean="0"/>
              <a:t>carbohydrates and names </a:t>
            </a:r>
            <a:r>
              <a:rPr lang="en-US" dirty="0"/>
              <a:t>of a few monosaccharides: glucose and its isomers mannose, galactose</a:t>
            </a:r>
          </a:p>
          <a:p>
            <a:r>
              <a:rPr lang="en-US" dirty="0"/>
              <a:t>names of disaccharides and monosaccharides composing them: sucrose, lactose</a:t>
            </a:r>
          </a:p>
          <a:p>
            <a:r>
              <a:rPr lang="en-US" dirty="0"/>
              <a:t>glucose is stored as polymers: glycogen, starch</a:t>
            </a:r>
          </a:p>
          <a:p>
            <a:r>
              <a:rPr lang="en-US" dirty="0"/>
              <a:t>what makes these glucose polymers and that they are </a:t>
            </a:r>
            <a:r>
              <a:rPr lang="en-US" dirty="0" smtClean="0"/>
              <a:t>branched</a:t>
            </a:r>
            <a:endParaRPr lang="en-US" dirty="0"/>
          </a:p>
        </p:txBody>
      </p:sp>
    </p:spTree>
    <p:extLst>
      <p:ext uri="{BB962C8B-B14F-4D97-AF65-F5344CB8AC3E}">
        <p14:creationId xmlns:p14="http://schemas.microsoft.com/office/powerpoint/2010/main" val="3399575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Glycoproteins</a:t>
            </a:r>
            <a:endParaRPr lang="en-US" dirty="0"/>
          </a:p>
        </p:txBody>
      </p:sp>
      <p:sp>
        <p:nvSpPr>
          <p:cNvPr id="3" name="Content Placeholder 2"/>
          <p:cNvSpPr>
            <a:spLocks noGrp="1"/>
          </p:cNvSpPr>
          <p:nvPr>
            <p:ph idx="1"/>
          </p:nvPr>
        </p:nvSpPr>
        <p:spPr/>
        <p:txBody>
          <a:bodyPr/>
          <a:lstStyle/>
          <a:p>
            <a:r>
              <a:rPr lang="en-US" dirty="0" smtClean="0"/>
              <a:t>Oligosaccharides are attached to polypeptides to form glycoproteins</a:t>
            </a:r>
          </a:p>
          <a:p>
            <a:r>
              <a:rPr lang="en-US" dirty="0" smtClean="0"/>
              <a:t>There are </a:t>
            </a:r>
            <a:r>
              <a:rPr lang="en-US" i="1" dirty="0" smtClean="0"/>
              <a:t>N</a:t>
            </a:r>
            <a:r>
              <a:rPr lang="en-US" dirty="0" smtClean="0"/>
              <a:t>- and </a:t>
            </a:r>
            <a:r>
              <a:rPr lang="en-US" i="1" dirty="0" smtClean="0"/>
              <a:t>O</a:t>
            </a:r>
            <a:r>
              <a:rPr lang="en-US" dirty="0" smtClean="0"/>
              <a:t>-glycoproteins, which indicate the amino acid side chain atom to which the oligosaccharide is attached</a:t>
            </a:r>
          </a:p>
          <a:p>
            <a:pPr lvl="1"/>
            <a:r>
              <a:rPr lang="en-US" sz="1800" dirty="0" smtClean="0">
                <a:solidFill>
                  <a:srgbClr val="FF99FF"/>
                </a:solidFill>
              </a:rPr>
              <a:t>N-glycoproteins attach to the –NH2 group of the amino acid asparagine (</a:t>
            </a:r>
            <a:r>
              <a:rPr lang="en-US" sz="1800" dirty="0" err="1" smtClean="0">
                <a:solidFill>
                  <a:srgbClr val="FF99FF"/>
                </a:solidFill>
              </a:rPr>
              <a:t>Asn</a:t>
            </a:r>
            <a:r>
              <a:rPr lang="en-US" sz="1800" dirty="0" smtClean="0">
                <a:solidFill>
                  <a:srgbClr val="FF99FF"/>
                </a:solidFill>
              </a:rPr>
              <a:t>)</a:t>
            </a:r>
          </a:p>
          <a:p>
            <a:pPr lvl="1"/>
            <a:r>
              <a:rPr lang="en-US" sz="1800" dirty="0" smtClean="0">
                <a:solidFill>
                  <a:srgbClr val="FF99FF"/>
                </a:solidFill>
              </a:rPr>
              <a:t>O-glycoproteins attach to the –OH group of the hydroxyl amino acids serine (</a:t>
            </a:r>
            <a:r>
              <a:rPr lang="en-US" sz="1800" dirty="0" err="1" smtClean="0">
                <a:solidFill>
                  <a:srgbClr val="FF99FF"/>
                </a:solidFill>
              </a:rPr>
              <a:t>Ser</a:t>
            </a:r>
            <a:r>
              <a:rPr lang="en-US" sz="1800" dirty="0" smtClean="0">
                <a:solidFill>
                  <a:srgbClr val="FF99FF"/>
                </a:solidFill>
              </a:rPr>
              <a:t>) and threonine (</a:t>
            </a:r>
            <a:r>
              <a:rPr lang="en-US" sz="1800" dirty="0" err="1" smtClean="0">
                <a:solidFill>
                  <a:srgbClr val="FF99FF"/>
                </a:solidFill>
              </a:rPr>
              <a:t>Thr</a:t>
            </a:r>
            <a:r>
              <a:rPr lang="en-US" sz="1800" dirty="0" smtClean="0">
                <a:solidFill>
                  <a:srgbClr val="FF99FF"/>
                </a:solidFill>
              </a:rPr>
              <a:t>)</a:t>
            </a:r>
          </a:p>
          <a:p>
            <a:r>
              <a:rPr lang="en-US" dirty="0" smtClean="0"/>
              <a:t>Purposes of glycosylating proteins</a:t>
            </a:r>
          </a:p>
          <a:p>
            <a:pPr lvl="1"/>
            <a:r>
              <a:rPr lang="en-US" dirty="0" smtClean="0"/>
              <a:t>required for particular folding</a:t>
            </a:r>
          </a:p>
          <a:p>
            <a:pPr lvl="1"/>
            <a:r>
              <a:rPr lang="en-US" dirty="0" smtClean="0"/>
              <a:t>resist degradation, particularly when protein exported</a:t>
            </a:r>
          </a:p>
          <a:p>
            <a:pPr lvl="1"/>
            <a:r>
              <a:rPr lang="en-US" dirty="0" smtClean="0"/>
              <a:t>indicate destination for the glycoprotein location</a:t>
            </a:r>
          </a:p>
          <a:p>
            <a:endParaRPr lang="en-US" dirty="0"/>
          </a:p>
        </p:txBody>
      </p:sp>
      <p:sp>
        <p:nvSpPr>
          <p:cNvPr id="4" name="Slide Number Placeholder 3"/>
          <p:cNvSpPr>
            <a:spLocks noGrp="1"/>
          </p:cNvSpPr>
          <p:nvPr>
            <p:ph type="sldNum" sz="quarter" idx="10"/>
          </p:nvPr>
        </p:nvSpPr>
        <p:spPr/>
        <p:txBody>
          <a:bodyPr/>
          <a:lstStyle/>
          <a:p>
            <a:fld id="{BA91BF3D-FB6E-494E-95BD-F4DF27FBC25C}" type="slidenum">
              <a:rPr lang="en-US" smtClean="0"/>
              <a:pPr/>
              <a:t>20</a:t>
            </a:fld>
            <a:endParaRPr lang="en-US"/>
          </a:p>
        </p:txBody>
      </p:sp>
    </p:spTree>
    <p:extLst>
      <p:ext uri="{BB962C8B-B14F-4D97-AF65-F5344CB8AC3E}">
        <p14:creationId xmlns:p14="http://schemas.microsoft.com/office/powerpoint/2010/main" val="2102899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Glycolipids</a:t>
            </a:r>
            <a:endParaRPr lang="en-US" dirty="0"/>
          </a:p>
        </p:txBody>
      </p:sp>
      <p:sp>
        <p:nvSpPr>
          <p:cNvPr id="3" name="Content Placeholder 2"/>
          <p:cNvSpPr>
            <a:spLocks noGrp="1"/>
          </p:cNvSpPr>
          <p:nvPr>
            <p:ph idx="1"/>
          </p:nvPr>
        </p:nvSpPr>
        <p:spPr/>
        <p:txBody>
          <a:bodyPr/>
          <a:lstStyle/>
          <a:p>
            <a:r>
              <a:rPr lang="en-US" dirty="0" smtClean="0"/>
              <a:t>Oligosaccharides are attached to lipids particularly those that form the cell membrane</a:t>
            </a:r>
          </a:p>
          <a:p>
            <a:r>
              <a:rPr lang="en-US" dirty="0" smtClean="0"/>
              <a:t>Glycolipids are particularly important for a cell identifying itself to another cell (cell-cell recognition)</a:t>
            </a:r>
          </a:p>
          <a:p>
            <a:r>
              <a:rPr lang="en-US" dirty="0" smtClean="0"/>
              <a:t>They can also be utilized in metabolism to produce energy</a:t>
            </a:r>
          </a:p>
          <a:p>
            <a:endParaRPr lang="en-US" dirty="0" smtClean="0"/>
          </a:p>
          <a:p>
            <a:endParaRPr lang="en-US" dirty="0"/>
          </a:p>
        </p:txBody>
      </p:sp>
      <p:sp>
        <p:nvSpPr>
          <p:cNvPr id="4" name="Rectangle 3"/>
          <p:cNvSpPr/>
          <p:nvPr/>
        </p:nvSpPr>
        <p:spPr>
          <a:xfrm>
            <a:off x="4211955" y="6606927"/>
            <a:ext cx="4572000" cy="215444"/>
          </a:xfrm>
          <a:prstGeom prst="rect">
            <a:avLst/>
          </a:prstGeom>
        </p:spPr>
        <p:txBody>
          <a:bodyPr>
            <a:spAutoFit/>
          </a:bodyPr>
          <a:lstStyle/>
          <a:p>
            <a:r>
              <a:rPr lang="en-US" sz="800" dirty="0">
                <a:solidFill>
                  <a:schemeClr val="bg1">
                    <a:lumMod val="50000"/>
                  </a:schemeClr>
                </a:solidFill>
              </a:rPr>
              <a:t>https://animalcellbiology.files.wordpress.com/2011/08/membrane-lipids-and-proteins.gif?w=460</a:t>
            </a:r>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2080" y="4368552"/>
            <a:ext cx="3571875"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0"/>
          </p:nvPr>
        </p:nvSpPr>
        <p:spPr/>
        <p:txBody>
          <a:bodyPr/>
          <a:lstStyle/>
          <a:p>
            <a:fld id="{BA91BF3D-FB6E-494E-95BD-F4DF27FBC25C}" type="slidenum">
              <a:rPr lang="en-US" smtClean="0"/>
              <a:pPr/>
              <a:t>21</a:t>
            </a:fld>
            <a:endParaRPr lang="en-US"/>
          </a:p>
        </p:txBody>
      </p:sp>
    </p:spTree>
    <p:extLst>
      <p:ext uri="{BB962C8B-B14F-4D97-AF65-F5344CB8AC3E}">
        <p14:creationId xmlns:p14="http://schemas.microsoft.com/office/powerpoint/2010/main" val="4001603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Amino Acid</a:t>
            </a:r>
            <a:endParaRPr lang="en-US" dirty="0"/>
          </a:p>
        </p:txBody>
      </p:sp>
      <p:sp>
        <p:nvSpPr>
          <p:cNvPr id="5" name="Content Placeholder 4"/>
          <p:cNvSpPr>
            <a:spLocks noGrp="1"/>
          </p:cNvSpPr>
          <p:nvPr>
            <p:ph idx="1"/>
          </p:nvPr>
        </p:nvSpPr>
        <p:spPr>
          <a:xfrm>
            <a:off x="364067" y="1397530"/>
            <a:ext cx="8569840" cy="5197234"/>
          </a:xfrm>
        </p:spPr>
        <p:txBody>
          <a:bodyPr/>
          <a:lstStyle/>
          <a:p>
            <a:pPr marL="0" indent="0">
              <a:buNone/>
            </a:pPr>
            <a:r>
              <a:rPr lang="en-US" sz="2000" dirty="0" smtClean="0"/>
              <a:t>Has four basic parts in the</a:t>
            </a:r>
            <a:br>
              <a:rPr lang="en-US" sz="2000" dirty="0" smtClean="0"/>
            </a:br>
            <a:r>
              <a:rPr lang="en-US" sz="2000" dirty="0" smtClean="0"/>
              <a:t>chemical structure</a:t>
            </a:r>
          </a:p>
          <a:p>
            <a:pPr marL="457200" indent="-457200">
              <a:buFont typeface="+mj-lt"/>
              <a:buAutoNum type="arabicPeriod"/>
            </a:pPr>
            <a:r>
              <a:rPr lang="en-US" dirty="0" smtClean="0"/>
              <a:t>The "central" alpha-carbon</a:t>
            </a:r>
          </a:p>
          <a:p>
            <a:pPr marL="292100" lvl="1" indent="0">
              <a:buNone/>
            </a:pPr>
            <a:r>
              <a:rPr lang="en-US" dirty="0" smtClean="0"/>
              <a:t>this carbon is "chiral," meaning</a:t>
            </a:r>
            <a:br>
              <a:rPr lang="en-US" dirty="0" smtClean="0"/>
            </a:br>
            <a:r>
              <a:rPr lang="en-US" dirty="0" smtClean="0"/>
              <a:t>it is bonded to 4 different groups and</a:t>
            </a:r>
            <a:br>
              <a:rPr lang="en-US" dirty="0" smtClean="0"/>
            </a:br>
            <a:r>
              <a:rPr lang="en-US" dirty="0" smtClean="0"/>
              <a:t>thus has stereochemistry</a:t>
            </a:r>
          </a:p>
          <a:p>
            <a:pPr marL="457200" indent="-457200">
              <a:buFont typeface="+mj-lt"/>
              <a:buAutoNum type="arabicPeriod"/>
            </a:pPr>
            <a:r>
              <a:rPr lang="en-US" dirty="0" smtClean="0"/>
              <a:t>The amino (–NH</a:t>
            </a:r>
            <a:r>
              <a:rPr lang="en-US" baseline="-25000" dirty="0" smtClean="0"/>
              <a:t>2</a:t>
            </a:r>
            <a:r>
              <a:rPr lang="en-US" dirty="0" smtClean="0"/>
              <a:t>) group</a:t>
            </a:r>
          </a:p>
          <a:p>
            <a:pPr marL="292100" lvl="1" indent="0">
              <a:buNone/>
            </a:pPr>
            <a:r>
              <a:rPr lang="en-US" dirty="0" smtClean="0"/>
              <a:t>this group will bond with the –COOH</a:t>
            </a:r>
            <a:br>
              <a:rPr lang="en-US" dirty="0" smtClean="0"/>
            </a:br>
            <a:r>
              <a:rPr lang="en-US" dirty="0" smtClean="0"/>
              <a:t>group to form the peptide bond</a:t>
            </a:r>
          </a:p>
          <a:p>
            <a:pPr marL="457200" indent="-457200">
              <a:buFont typeface="+mj-lt"/>
              <a:buAutoNum type="arabicPeriod"/>
            </a:pPr>
            <a:r>
              <a:rPr lang="en-US" dirty="0" smtClean="0"/>
              <a:t>The carboxyl (–COOH) group</a:t>
            </a:r>
          </a:p>
          <a:p>
            <a:pPr marL="292100" lvl="1" indent="0">
              <a:buNone/>
            </a:pPr>
            <a:r>
              <a:rPr lang="en-US" dirty="0"/>
              <a:t>this group will bond with the </a:t>
            </a:r>
            <a:r>
              <a:rPr lang="en-US" dirty="0" smtClean="0"/>
              <a:t>–NH</a:t>
            </a:r>
            <a:r>
              <a:rPr lang="en-US" baseline="-25000" dirty="0" smtClean="0"/>
              <a:t>2</a:t>
            </a:r>
            <a:r>
              <a:rPr lang="en-US" dirty="0"/>
              <a:t/>
            </a:r>
            <a:br>
              <a:rPr lang="en-US" dirty="0"/>
            </a:br>
            <a:r>
              <a:rPr lang="en-US" dirty="0"/>
              <a:t>group to form the peptide </a:t>
            </a:r>
            <a:r>
              <a:rPr lang="en-US" dirty="0" smtClean="0"/>
              <a:t>bond</a:t>
            </a:r>
          </a:p>
          <a:p>
            <a:pPr marL="457200" indent="-457200">
              <a:buFont typeface="+mj-lt"/>
              <a:buAutoNum type="arabicPeriod"/>
            </a:pPr>
            <a:r>
              <a:rPr lang="en-US" dirty="0" smtClean="0"/>
              <a:t>The side ("R") group/chain</a:t>
            </a:r>
          </a:p>
          <a:p>
            <a:pPr marL="292100" lvl="1" indent="0">
              <a:buNone/>
            </a:pPr>
            <a:r>
              <a:rPr lang="en-US" dirty="0" smtClean="0"/>
              <a:t>this has 20 different possible groupings of atoms</a:t>
            </a:r>
          </a:p>
        </p:txBody>
      </p:sp>
      <p:sp>
        <p:nvSpPr>
          <p:cNvPr id="6" name="Text Box 4"/>
          <p:cNvSpPr txBox="1">
            <a:spLocks noChangeArrowheads="1"/>
          </p:cNvSpPr>
          <p:nvPr/>
        </p:nvSpPr>
        <p:spPr bwMode="auto">
          <a:xfrm>
            <a:off x="6338345" y="4662632"/>
            <a:ext cx="2595562" cy="581025"/>
          </a:xfrm>
          <a:prstGeom prst="rect">
            <a:avLst/>
          </a:prstGeom>
          <a:noFill/>
          <a:ln w="9525">
            <a:noFill/>
            <a:miter lim="800000"/>
            <a:headEnd/>
            <a:tailEnd/>
          </a:ln>
          <a:effectLst/>
        </p:spPr>
        <p:txBody>
          <a:bodyPr>
            <a:spAutoFit/>
          </a:bodyPr>
          <a:lstStyle/>
          <a:p>
            <a:pPr eaLnBrk="0" hangingPunct="0">
              <a:spcBef>
                <a:spcPct val="50000"/>
              </a:spcBef>
            </a:pPr>
            <a:r>
              <a:rPr lang="en-US" sz="1600" dirty="0">
                <a:solidFill>
                  <a:srgbClr val="FFFF99"/>
                </a:solidFill>
              </a:rPr>
              <a:t>The amino acid L-alanine in 3D (</a:t>
            </a:r>
            <a:r>
              <a:rPr lang="en-US" sz="1600" i="1" dirty="0">
                <a:solidFill>
                  <a:srgbClr val="FFFF99"/>
                </a:solidFill>
              </a:rPr>
              <a:t>R</a:t>
            </a:r>
            <a:r>
              <a:rPr lang="en-US" sz="1600" dirty="0">
                <a:solidFill>
                  <a:srgbClr val="FFFF99"/>
                </a:solidFill>
              </a:rPr>
              <a:t>-configuration)</a:t>
            </a:r>
          </a:p>
        </p:txBody>
      </p:sp>
      <p:graphicFrame>
        <p:nvGraphicFramePr>
          <p:cNvPr id="7" name="Object 5"/>
          <p:cNvGraphicFramePr>
            <a:graphicFrameLocks noChangeAspect="1"/>
          </p:cNvGraphicFramePr>
          <p:nvPr>
            <p:extLst>
              <p:ext uri="{D42A27DB-BD31-4B8C-83A1-F6EECF244321}">
                <p14:modId xmlns:p14="http://schemas.microsoft.com/office/powerpoint/2010/main" val="2986285916"/>
              </p:ext>
            </p:extLst>
          </p:nvPr>
        </p:nvGraphicFramePr>
        <p:xfrm>
          <a:off x="5938583" y="1067666"/>
          <a:ext cx="2970213" cy="3613150"/>
        </p:xfrm>
        <a:graphic>
          <a:graphicData uri="http://schemas.openxmlformats.org/presentationml/2006/ole">
            <mc:AlternateContent xmlns:mc="http://schemas.openxmlformats.org/markup-compatibility/2006">
              <mc:Choice xmlns:v="urn:schemas-microsoft-com:vml" Requires="v">
                <p:oleObj spid="_x0000_s4205" name="Image" r:id="rId3" imgW="4571429" imgH="5561905" progId="Photoshop.Image.7">
                  <p:embed/>
                </p:oleObj>
              </mc:Choice>
              <mc:Fallback>
                <p:oleObj name="Image" r:id="rId3" imgW="4571429" imgH="5561905" progId="Photoshop.Image.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8583" y="1067666"/>
                        <a:ext cx="2970213" cy="361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fld id="{BA91BF3D-FB6E-494E-95BD-F4DF27FBC25C}" type="slidenum">
              <a:rPr lang="en-US" smtClean="0"/>
              <a:pPr/>
              <a:t>22</a:t>
            </a:fld>
            <a:endParaRPr lang="en-US"/>
          </a:p>
        </p:txBody>
      </p:sp>
    </p:spTree>
    <p:extLst>
      <p:ext uri="{BB962C8B-B14F-4D97-AF65-F5344CB8AC3E}">
        <p14:creationId xmlns:p14="http://schemas.microsoft.com/office/powerpoint/2010/main" val="27724640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Natural Amino Acids</a:t>
            </a:r>
            <a:endParaRPr lang="en-US" dirty="0"/>
          </a:p>
        </p:txBody>
      </p:sp>
      <p:sp>
        <p:nvSpPr>
          <p:cNvPr id="5" name="Content Placeholder 4"/>
          <p:cNvSpPr>
            <a:spLocks noGrp="1"/>
          </p:cNvSpPr>
          <p:nvPr>
            <p:ph idx="1"/>
          </p:nvPr>
        </p:nvSpPr>
        <p:spPr>
          <a:xfrm>
            <a:off x="364067" y="1397530"/>
            <a:ext cx="8569840" cy="5197234"/>
          </a:xfrm>
        </p:spPr>
        <p:txBody>
          <a:bodyPr/>
          <a:lstStyle/>
          <a:p>
            <a:r>
              <a:rPr lang="en-US" dirty="0" smtClean="0"/>
              <a:t>There are 20 natural amino acids in eukaryotes</a:t>
            </a:r>
          </a:p>
          <a:p>
            <a:r>
              <a:rPr lang="en-US" dirty="0" smtClean="0"/>
              <a:t>The side chain of the amino acid gives it its special chemistry and name</a:t>
            </a:r>
          </a:p>
          <a:p>
            <a:r>
              <a:rPr lang="en-US" dirty="0" smtClean="0"/>
              <a:t>Because amino acids make up the sequences of polypeptides, biologists/biochemists have created special 1- and 3-letter abbreviations used when discussing proteins</a:t>
            </a:r>
          </a:p>
          <a:p>
            <a:r>
              <a:rPr lang="en-US" dirty="0" smtClean="0"/>
              <a:t>The chemistry of the side chain allows amino acids to be classed differently</a:t>
            </a:r>
          </a:p>
          <a:p>
            <a:pPr lvl="1"/>
            <a:r>
              <a:rPr lang="en-US" dirty="0" smtClean="0"/>
              <a:t>ionic/electrostatic</a:t>
            </a:r>
          </a:p>
          <a:p>
            <a:pPr lvl="1"/>
            <a:r>
              <a:rPr lang="en-US" dirty="0" smtClean="0"/>
              <a:t>polar</a:t>
            </a:r>
          </a:p>
          <a:p>
            <a:pPr lvl="1"/>
            <a:r>
              <a:rPr lang="en-US" dirty="0" smtClean="0"/>
              <a:t>non-polar, hydrophobic</a:t>
            </a:r>
          </a:p>
        </p:txBody>
      </p:sp>
      <p:sp>
        <p:nvSpPr>
          <p:cNvPr id="2" name="Slide Number Placeholder 1"/>
          <p:cNvSpPr>
            <a:spLocks noGrp="1"/>
          </p:cNvSpPr>
          <p:nvPr>
            <p:ph type="sldNum" sz="quarter" idx="10"/>
          </p:nvPr>
        </p:nvSpPr>
        <p:spPr/>
        <p:txBody>
          <a:bodyPr/>
          <a:lstStyle/>
          <a:p>
            <a:fld id="{BA91BF3D-FB6E-494E-95BD-F4DF27FBC25C}" type="slidenum">
              <a:rPr lang="en-US" smtClean="0"/>
              <a:pPr/>
              <a:t>23</a:t>
            </a:fld>
            <a:endParaRPr lang="en-US"/>
          </a:p>
        </p:txBody>
      </p:sp>
    </p:spTree>
    <p:extLst>
      <p:ext uri="{BB962C8B-B14F-4D97-AF65-F5344CB8AC3E}">
        <p14:creationId xmlns:p14="http://schemas.microsoft.com/office/powerpoint/2010/main" val="1167428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674688" y="387350"/>
            <a:ext cx="7772400" cy="914400"/>
          </a:xfrm>
          <a:prstGeom prst="rect">
            <a:avLst/>
          </a:prstGeom>
          <a:noFill/>
          <a:ln w="9525">
            <a:noFill/>
            <a:miter lim="800000"/>
            <a:headEnd/>
            <a:tailEnd/>
          </a:ln>
          <a:effectLst/>
        </p:spPr>
        <p:txBody>
          <a:bodyPr anchor="ctr">
            <a:spAutoFit/>
          </a:bodyPr>
          <a:lstStyle/>
          <a:p>
            <a:pPr eaLnBrk="0" hangingPunct="0"/>
            <a:r>
              <a:rPr lang="en-US" sz="5400" dirty="0"/>
              <a:t>The Amino Acid</a:t>
            </a:r>
            <a:endParaRPr lang="en-US" sz="4800" dirty="0"/>
          </a:p>
        </p:txBody>
      </p:sp>
      <p:graphicFrame>
        <p:nvGraphicFramePr>
          <p:cNvPr id="47248" name="Group 144"/>
          <p:cNvGraphicFramePr>
            <a:graphicFrameLocks noGrp="1"/>
          </p:cNvGraphicFramePr>
          <p:nvPr>
            <p:extLst>
              <p:ext uri="{D42A27DB-BD31-4B8C-83A1-F6EECF244321}">
                <p14:modId xmlns:p14="http://schemas.microsoft.com/office/powerpoint/2010/main" val="2308088875"/>
              </p:ext>
            </p:extLst>
          </p:nvPr>
        </p:nvGraphicFramePr>
        <p:xfrm>
          <a:off x="757238" y="1716088"/>
          <a:ext cx="7421562" cy="4700842"/>
        </p:xfrm>
        <a:graphic>
          <a:graphicData uri="http://schemas.openxmlformats.org/drawingml/2006/table">
            <a:tbl>
              <a:tblPr/>
              <a:tblGrid>
                <a:gridCol w="1444625"/>
                <a:gridCol w="182562"/>
                <a:gridCol w="661988"/>
                <a:gridCol w="654050"/>
                <a:gridCol w="735012"/>
                <a:gridCol w="2371725"/>
                <a:gridCol w="558800"/>
                <a:gridCol w="812800"/>
              </a:tblGrid>
              <a:tr h="4397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bg1"/>
                        </a:solidFill>
                        <a:effectLst/>
                        <a:latin typeface="Verdana" pitchFamily="34" charset="0"/>
                      </a:endParaRPr>
                    </a:p>
                  </a:txBody>
                  <a:tcPr marL="45720" marR="45720" marT="9144" marB="9144" anchor="b" horzOverflow="overflow">
                    <a:lnL cap="flat">
                      <a:noFill/>
                    </a:lnL>
                    <a:lnR>
                      <a:noFill/>
                    </a:lnR>
                    <a:lnT w="381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Helvetica" pitchFamily="34" charset="0"/>
                          <a:cs typeface="Arial" charset="0"/>
                        </a:rPr>
                        <a:t>3-letter abbr.</a:t>
                      </a:r>
                      <a:endParaRPr kumimoji="0" lang="en-US" sz="1200" b="0" i="0" u="none" strike="noStrike" cap="none" normalizeH="0" baseline="0" dirty="0" smtClean="0">
                        <a:ln>
                          <a:noFill/>
                        </a:ln>
                        <a:solidFill>
                          <a:schemeClr val="tx1"/>
                        </a:solidFill>
                        <a:effectLst/>
                        <a:latin typeface="Verdana" pitchFamily="34" charset="0"/>
                      </a:endParaRPr>
                    </a:p>
                  </a:txBody>
                  <a:tcPr marL="45720" marR="45720" marT="9144" marB="9144" anchor="b" horzOverflow="overflow">
                    <a:lnL>
                      <a:noFill/>
                    </a:lnL>
                    <a:lnR>
                      <a:noFill/>
                    </a:lnR>
                    <a:lnT w="381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Helvetica" pitchFamily="34" charset="0"/>
                          <a:cs typeface="Arial" charset="0"/>
                        </a:rPr>
                        <a:t>1-letter abbr.</a:t>
                      </a:r>
                      <a:endParaRPr kumimoji="0" lang="en-US" sz="1200" b="0" i="0" u="none" strike="noStrike" cap="none" normalizeH="0" baseline="0" smtClean="0">
                        <a:ln>
                          <a:noFill/>
                        </a:ln>
                        <a:solidFill>
                          <a:schemeClr val="tx1"/>
                        </a:solidFill>
                        <a:effectLst/>
                        <a:latin typeface="Verdana" pitchFamily="34" charset="0"/>
                      </a:endParaRPr>
                    </a:p>
                  </a:txBody>
                  <a:tcPr marL="45720" marR="45720" marT="9144" marB="9144" anchor="b" horzOverflow="overflow">
                    <a:lnL>
                      <a:noFill/>
                    </a:lnL>
                    <a:lnR>
                      <a:noFill/>
                    </a:lnR>
                    <a:lnT w="381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Helvetica" pitchFamily="34" charset="0"/>
                          <a:cs typeface="Arial" charset="0"/>
                        </a:rPr>
                        <a:t>MW</a:t>
                      </a:r>
                      <a:endParaRPr kumimoji="0" lang="en-US" sz="1400" b="0" i="0" u="none" strike="noStrike" cap="none" normalizeH="0" baseline="0" smtClean="0">
                        <a:ln>
                          <a:noFill/>
                        </a:ln>
                        <a:solidFill>
                          <a:schemeClr val="tx1"/>
                        </a:solidFill>
                        <a:effectLst/>
                        <a:latin typeface="Verdana" pitchFamily="34" charset="0"/>
                      </a:endParaRPr>
                    </a:p>
                  </a:txBody>
                  <a:tcPr marL="45720" marR="45720" marT="9144" marB="9144" anchor="b" horzOverflow="overflow">
                    <a:lnL>
                      <a:noFill/>
                    </a:lnL>
                    <a:lnR>
                      <a:noFill/>
                    </a:lnR>
                    <a:lnT w="381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Helvetica" pitchFamily="34" charset="0"/>
                          <a:cs typeface="Arial" charset="0"/>
                        </a:rPr>
                        <a:t>Side-chain structure</a:t>
                      </a:r>
                      <a:endParaRPr kumimoji="0" lang="en-US" sz="1400" b="0" i="0" u="none" strike="noStrike" cap="none" normalizeH="0" baseline="0" smtClean="0">
                        <a:ln>
                          <a:noFill/>
                        </a:ln>
                        <a:solidFill>
                          <a:schemeClr val="tx1"/>
                        </a:solidFill>
                        <a:effectLst/>
                        <a:latin typeface="Verdana" pitchFamily="34" charset="0"/>
                      </a:endParaRPr>
                    </a:p>
                  </a:txBody>
                  <a:tcPr marL="45720" marR="45720" marT="9144" marB="9144" anchor="b" horzOverflow="overflow">
                    <a:lnL>
                      <a:noFill/>
                    </a:lnL>
                    <a:lnR>
                      <a:noFill/>
                    </a:lnR>
                    <a:lnT w="381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Helvetica" pitchFamily="34" charset="0"/>
                          <a:cs typeface="Arial" charset="0"/>
                        </a:rPr>
                        <a:t>p</a:t>
                      </a:r>
                      <a:r>
                        <a:rPr kumimoji="0" lang="en-US" sz="1400" b="1" i="1" u="none" strike="noStrike" cap="none" normalizeH="0" baseline="0" smtClean="0">
                          <a:ln>
                            <a:noFill/>
                          </a:ln>
                          <a:solidFill>
                            <a:schemeClr val="tx1"/>
                          </a:solidFill>
                          <a:effectLst/>
                          <a:latin typeface="Helvetica" pitchFamily="34" charset="0"/>
                          <a:cs typeface="Arial" charset="0"/>
                        </a:rPr>
                        <a:t>K</a:t>
                      </a:r>
                      <a:r>
                        <a:rPr kumimoji="0" lang="en-US" sz="1400" b="1" i="0" u="none" strike="noStrike" cap="none" normalizeH="0" baseline="-30000" smtClean="0">
                          <a:ln>
                            <a:noFill/>
                          </a:ln>
                          <a:solidFill>
                            <a:schemeClr val="tx1"/>
                          </a:solidFill>
                          <a:effectLst/>
                          <a:latin typeface="Helvetica" pitchFamily="34" charset="0"/>
                          <a:cs typeface="Arial" charset="0"/>
                        </a:rPr>
                        <a:t>a</a:t>
                      </a:r>
                      <a:endParaRPr kumimoji="0" lang="en-US" sz="1400" b="0" i="0" u="none" strike="noStrike" cap="none" normalizeH="0" baseline="0" smtClean="0">
                        <a:ln>
                          <a:noFill/>
                        </a:ln>
                        <a:solidFill>
                          <a:schemeClr val="tx1"/>
                        </a:solidFill>
                        <a:effectLst/>
                        <a:latin typeface="Verdana" pitchFamily="34" charset="0"/>
                      </a:endParaRPr>
                    </a:p>
                  </a:txBody>
                  <a:tcPr marL="45720" marR="45720" marT="9144" marB="9144" anchor="b" horzOverflow="overflow">
                    <a:lnL>
                      <a:noFill/>
                    </a:lnL>
                    <a:lnR cap="flat">
                      <a:noFill/>
                    </a:lnR>
                    <a:lnT w="381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hMerge="1">
                  <a:txBody>
                    <a:bodyPr/>
                    <a:lstStyle/>
                    <a:p>
                      <a:endParaRPr lang="en-US"/>
                    </a:p>
                  </a:txBody>
                  <a:tcPr/>
                </a:tc>
              </a:tr>
              <a:tr h="249238">
                <a:tc gridSpan="8">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600" b="0" i="1" u="none" strike="noStrike" cap="none" normalizeH="0" baseline="0" dirty="0" smtClean="0">
                          <a:ln>
                            <a:noFill/>
                          </a:ln>
                          <a:solidFill>
                            <a:schemeClr val="tx1"/>
                          </a:solidFill>
                          <a:effectLst/>
                          <a:latin typeface="Verdana" pitchFamily="34" charset="0"/>
                        </a:rPr>
                        <a:t>Non-polar Amino Acids</a:t>
                      </a:r>
                    </a:p>
                  </a:txBody>
                  <a:tcPr marL="45720" marR="45720" marT="9144" marB="9144" anchor="b" horzOverflow="overflow">
                    <a:lnL cap="flat">
                      <a:noFill/>
                    </a:lnL>
                    <a:lnR cap="flat">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solidFill>
                      <a:srgbClr val="CCFF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6850">
                <a:tc rowSpan="2" gridSpan="2">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Helvetica" pitchFamily="34" charset="0"/>
                          <a:cs typeface="Arial" charset="0"/>
                        </a:rPr>
                        <a:t>Alanine</a:t>
                      </a:r>
                      <a:endParaRPr kumimoji="0" lang="en-US" sz="16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cap="flat">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hMerge="1">
                  <a:txBody>
                    <a:bodyPr/>
                    <a:lstStyle/>
                    <a:p>
                      <a:endParaRPr lang="en-US"/>
                    </a:p>
                  </a:txBody>
                  <a:tcPr/>
                </a:tc>
                <a:tc rowSpan="2">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Helvetica" pitchFamily="34" charset="0"/>
                          <a:cs typeface="Arial" charset="0"/>
                        </a:rPr>
                        <a:t>Ala</a:t>
                      </a:r>
                      <a:endParaRPr kumimoji="0" lang="en-US" sz="18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Helvetica" pitchFamily="34" charset="0"/>
                          <a:cs typeface="Arial" charset="0"/>
                        </a:rPr>
                        <a:t>A</a:t>
                      </a:r>
                      <a:endParaRPr kumimoji="0" lang="en-US" sz="2000" b="0" i="0" u="none" strike="noStrike" cap="none" normalizeH="0" baseline="0" dirty="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0" fontAlgn="b" latinLnBrk="0" hangingPunct="0">
                        <a:lnSpc>
                          <a:spcPct val="100000"/>
                        </a:lnSpc>
                        <a:spcBef>
                          <a:spcPct val="0"/>
                        </a:spcBef>
                        <a:spcAft>
                          <a:spcPct val="0"/>
                        </a:spcAft>
                        <a:buClrTx/>
                        <a:buSzTx/>
                        <a:buFontTx/>
                        <a:buNone/>
                        <a:tabLst>
                          <a:tab pos="344488" algn="dec"/>
                        </a:tabLst>
                      </a:pPr>
                      <a:r>
                        <a:rPr kumimoji="0" lang="en-US" sz="1600" b="0" i="0" u="none" strike="noStrike" cap="none" normalizeH="0" baseline="0" dirty="0" smtClean="0">
                          <a:ln>
                            <a:noFill/>
                          </a:ln>
                          <a:solidFill>
                            <a:schemeClr val="tx1"/>
                          </a:solidFill>
                          <a:effectLst/>
                          <a:latin typeface="Helvetica" pitchFamily="34" charset="0"/>
                          <a:cs typeface="Arial" charset="0"/>
                        </a:rPr>
                        <a:t>	89.1</a:t>
                      </a:r>
                      <a:endParaRPr kumimoji="0" lang="en-US" sz="1600" b="0" i="0" u="none" strike="noStrike" cap="none" normalizeH="0" baseline="0" dirty="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Verdana" pitchFamily="34" charset="0"/>
                      </a:endParaRPr>
                    </a:p>
                  </a:txBody>
                  <a:tcPr marL="45720" marR="45720" marT="9144" marB="9144"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Helvetica" pitchFamily="34" charset="0"/>
                          <a:cs typeface="Arial" charset="0"/>
                        </a:rPr>
                        <a:t>2.35</a:t>
                      </a:r>
                      <a:endParaRPr kumimoji="0" lang="en-US" sz="1400" b="1" i="0" u="none" strike="noStrike" cap="none" normalizeH="0" baseline="0" smtClean="0">
                        <a:ln>
                          <a:noFill/>
                        </a:ln>
                        <a:solidFill>
                          <a:schemeClr val="tx1"/>
                        </a:solidFill>
                        <a:effectLst/>
                        <a:latin typeface="Verdana" pitchFamily="34" charset="0"/>
                      </a:endParaRPr>
                    </a:p>
                  </a:txBody>
                  <a:tcPr marL="45720" marR="45720" marT="18288" marB="18288"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Helvetica" pitchFamily="34" charset="0"/>
                          <a:cs typeface="Arial" charset="0"/>
                        </a:rPr>
                        <a:t>α-COOH</a:t>
                      </a:r>
                      <a:endParaRPr kumimoji="0" lang="en-US" sz="1400" b="0" i="0" u="none" strike="noStrike" cap="none" normalizeH="0" baseline="0" smtClean="0">
                        <a:ln>
                          <a:noFill/>
                        </a:ln>
                        <a:solidFill>
                          <a:schemeClr val="tx1"/>
                        </a:solidFill>
                        <a:effectLst/>
                        <a:latin typeface="Verdana" pitchFamily="34" charset="0"/>
                      </a:endParaRPr>
                    </a:p>
                  </a:txBody>
                  <a:tcPr marL="45720" marR="45720" marT="18288" marB="18288" horzOverflow="overflow">
                    <a:lnL>
                      <a:noFill/>
                    </a:lnL>
                    <a:lnR cap="flat">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r>
              <a:tr h="180975">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Helvetica" pitchFamily="34" charset="0"/>
                          <a:cs typeface="Arial" charset="0"/>
                        </a:rPr>
                        <a:t>9.69</a:t>
                      </a:r>
                      <a:endParaRPr kumimoji="0" lang="en-US" sz="1400" b="1" i="0" u="none" strike="noStrike" cap="none" normalizeH="0" baseline="0" smtClean="0">
                        <a:ln>
                          <a:noFill/>
                        </a:ln>
                        <a:solidFill>
                          <a:schemeClr val="tx1"/>
                        </a:solidFill>
                        <a:effectLst/>
                        <a:latin typeface="Verdana" pitchFamily="34" charset="0"/>
                      </a:endParaRPr>
                    </a:p>
                  </a:txBody>
                  <a:tcPr marL="45720" marR="45720" marT="18288" marB="18288"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Helvetica" pitchFamily="34" charset="0"/>
                          <a:cs typeface="Arial" charset="0"/>
                        </a:rPr>
                        <a:t>α-NH</a:t>
                      </a:r>
                      <a:r>
                        <a:rPr kumimoji="0" lang="en-US" sz="1400" b="0" i="0" u="none" strike="noStrike" cap="none" normalizeH="0" baseline="-30000" smtClean="0">
                          <a:ln>
                            <a:noFill/>
                          </a:ln>
                          <a:solidFill>
                            <a:schemeClr val="tx1"/>
                          </a:solidFill>
                          <a:effectLst/>
                          <a:latin typeface="Helvetica" pitchFamily="34" charset="0"/>
                          <a:cs typeface="Arial" charset="0"/>
                        </a:rPr>
                        <a:t>2</a:t>
                      </a:r>
                      <a:endParaRPr kumimoji="0" lang="en-US" sz="1400" b="0" i="0" u="none" strike="noStrike" cap="none" normalizeH="0" baseline="0" smtClean="0">
                        <a:ln>
                          <a:noFill/>
                        </a:ln>
                        <a:solidFill>
                          <a:schemeClr val="tx1"/>
                        </a:solidFill>
                        <a:effectLst/>
                        <a:latin typeface="Verdana" pitchFamily="34" charset="0"/>
                      </a:endParaRPr>
                    </a:p>
                  </a:txBody>
                  <a:tcPr marL="45720" marR="45720" marT="18288" marB="18288" horzOverflow="overflow">
                    <a:lnL>
                      <a:noFill/>
                    </a:lnL>
                    <a:lnR cap="flat">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r>
              <a:tr h="180975">
                <a:tc rowSpan="2" gridSpan="2">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Helvetica" pitchFamily="34" charset="0"/>
                          <a:cs typeface="Arial" charset="0"/>
                        </a:rPr>
                        <a:t>Valine</a:t>
                      </a:r>
                      <a:endParaRPr kumimoji="0" lang="en-US" sz="16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cap="flat">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hMerge="1">
                  <a:txBody>
                    <a:bodyPr/>
                    <a:lstStyle/>
                    <a:p>
                      <a:endParaRPr lang="en-US"/>
                    </a:p>
                  </a:txBody>
                  <a:tcPr/>
                </a:tc>
                <a:tc rowSpan="2">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Helvetica" pitchFamily="34" charset="0"/>
                          <a:cs typeface="Arial" charset="0"/>
                        </a:rPr>
                        <a:t>Val</a:t>
                      </a:r>
                      <a:endParaRPr kumimoji="0" lang="en-US" sz="18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Helvetica" pitchFamily="34" charset="0"/>
                          <a:cs typeface="Arial" charset="0"/>
                        </a:rPr>
                        <a:t>V</a:t>
                      </a:r>
                      <a:endParaRPr kumimoji="0" lang="en-US" sz="20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0" fontAlgn="b" latinLnBrk="0" hangingPunct="0">
                        <a:lnSpc>
                          <a:spcPct val="100000"/>
                        </a:lnSpc>
                        <a:spcBef>
                          <a:spcPct val="0"/>
                        </a:spcBef>
                        <a:spcAft>
                          <a:spcPct val="0"/>
                        </a:spcAft>
                        <a:buClrTx/>
                        <a:buSzTx/>
                        <a:buFontTx/>
                        <a:buNone/>
                        <a:tabLst>
                          <a:tab pos="344488" algn="dec"/>
                        </a:tabLst>
                      </a:pPr>
                      <a:r>
                        <a:rPr kumimoji="0" lang="en-US" sz="1600" b="0" i="0" u="none" strike="noStrike" cap="none" normalizeH="0" baseline="0" dirty="0" smtClean="0">
                          <a:ln>
                            <a:noFill/>
                          </a:ln>
                          <a:solidFill>
                            <a:schemeClr val="tx1"/>
                          </a:solidFill>
                          <a:effectLst/>
                          <a:latin typeface="Helvetica" pitchFamily="34" charset="0"/>
                          <a:cs typeface="Arial" charset="0"/>
                        </a:rPr>
                        <a:t>	117.1</a:t>
                      </a:r>
                      <a:endParaRPr kumimoji="0" lang="en-US" sz="1600" b="0" i="0" u="none" strike="noStrike" cap="none" normalizeH="0" baseline="0" dirty="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Verdana" pitchFamily="34" charset="0"/>
                      </a:endParaRPr>
                    </a:p>
                  </a:txBody>
                  <a:tcPr marL="45720" marR="45720" marT="9144" marB="9144"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Helvetica" pitchFamily="34" charset="0"/>
                          <a:cs typeface="Arial" charset="0"/>
                        </a:rPr>
                        <a:t>2.32</a:t>
                      </a:r>
                      <a:endParaRPr kumimoji="0" lang="en-US" sz="1400" b="1" i="0" u="none" strike="noStrike" cap="none" normalizeH="0" baseline="0" smtClean="0">
                        <a:ln>
                          <a:noFill/>
                        </a:ln>
                        <a:solidFill>
                          <a:schemeClr val="tx1"/>
                        </a:solidFill>
                        <a:effectLst/>
                        <a:latin typeface="Verdana" pitchFamily="34" charset="0"/>
                      </a:endParaRPr>
                    </a:p>
                  </a:txBody>
                  <a:tcPr marL="45720" marR="45720" marT="18288" marB="18288"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Helvetica" pitchFamily="34" charset="0"/>
                          <a:cs typeface="Arial" charset="0"/>
                        </a:rPr>
                        <a:t>α-COOH</a:t>
                      </a:r>
                      <a:endParaRPr kumimoji="0" lang="en-US" sz="1400" b="0" i="0" u="none" strike="noStrike" cap="none" normalizeH="0" baseline="0" smtClean="0">
                        <a:ln>
                          <a:noFill/>
                        </a:ln>
                        <a:solidFill>
                          <a:schemeClr val="tx1"/>
                        </a:solidFill>
                        <a:effectLst/>
                        <a:latin typeface="Verdana" pitchFamily="34" charset="0"/>
                      </a:endParaRPr>
                    </a:p>
                  </a:txBody>
                  <a:tcPr marL="45720" marR="45720" marT="18288" marB="18288" horzOverflow="overflow">
                    <a:lnL>
                      <a:noFill/>
                    </a:lnL>
                    <a:lnR cap="flat">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r>
              <a:tr h="180975">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Helvetica" pitchFamily="34" charset="0"/>
                          <a:cs typeface="Arial" charset="0"/>
                        </a:rPr>
                        <a:t>9.62</a:t>
                      </a:r>
                      <a:endParaRPr kumimoji="0" lang="en-US" sz="1400" b="1" i="0" u="none" strike="noStrike" cap="none" normalizeH="0" baseline="0" smtClean="0">
                        <a:ln>
                          <a:noFill/>
                        </a:ln>
                        <a:solidFill>
                          <a:schemeClr val="tx1"/>
                        </a:solidFill>
                        <a:effectLst/>
                        <a:latin typeface="Verdana" pitchFamily="34" charset="0"/>
                      </a:endParaRPr>
                    </a:p>
                  </a:txBody>
                  <a:tcPr marL="45720" marR="45720" marT="18288" marB="18288"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Helvetica" pitchFamily="34" charset="0"/>
                          <a:cs typeface="Arial" charset="0"/>
                        </a:rPr>
                        <a:t>α-NH</a:t>
                      </a:r>
                      <a:r>
                        <a:rPr kumimoji="0" lang="en-US" sz="1400" b="0" i="0" u="none" strike="noStrike" cap="none" normalizeH="0" baseline="-30000" smtClean="0">
                          <a:ln>
                            <a:noFill/>
                          </a:ln>
                          <a:solidFill>
                            <a:schemeClr val="tx1"/>
                          </a:solidFill>
                          <a:effectLst/>
                          <a:latin typeface="Helvetica" pitchFamily="34" charset="0"/>
                          <a:cs typeface="Arial" charset="0"/>
                        </a:rPr>
                        <a:t>2</a:t>
                      </a:r>
                      <a:endParaRPr kumimoji="0" lang="en-US" sz="1400" b="0" i="0" u="none" strike="noStrike" cap="none" normalizeH="0" baseline="0" smtClean="0">
                        <a:ln>
                          <a:noFill/>
                        </a:ln>
                        <a:solidFill>
                          <a:schemeClr val="tx1"/>
                        </a:solidFill>
                        <a:effectLst/>
                        <a:latin typeface="Verdana" pitchFamily="34" charset="0"/>
                      </a:endParaRPr>
                    </a:p>
                  </a:txBody>
                  <a:tcPr marL="45720" marR="45720" marT="18288" marB="18288" horzOverflow="overflow">
                    <a:lnL>
                      <a:noFill/>
                    </a:lnL>
                    <a:lnR cap="flat">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r>
              <a:tr h="180975">
                <a:tc rowSpan="2" gridSpan="2">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Helvetica" pitchFamily="34" charset="0"/>
                          <a:cs typeface="Arial" charset="0"/>
                        </a:rPr>
                        <a:t>Leucine</a:t>
                      </a:r>
                      <a:endParaRPr kumimoji="0" lang="en-US" sz="16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cap="flat">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hMerge="1">
                  <a:txBody>
                    <a:bodyPr/>
                    <a:lstStyle/>
                    <a:p>
                      <a:endParaRPr lang="en-US"/>
                    </a:p>
                  </a:txBody>
                  <a:tcPr/>
                </a:tc>
                <a:tc rowSpan="2">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Helvetica" pitchFamily="34" charset="0"/>
                          <a:cs typeface="Arial" charset="0"/>
                        </a:rPr>
                        <a:t>Leu</a:t>
                      </a:r>
                      <a:endParaRPr kumimoji="0" lang="en-US" sz="18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Helvetica" pitchFamily="34" charset="0"/>
                          <a:cs typeface="Arial" charset="0"/>
                        </a:rPr>
                        <a:t>L</a:t>
                      </a:r>
                      <a:endParaRPr kumimoji="0" lang="en-US" sz="20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0" fontAlgn="b" latinLnBrk="0" hangingPunct="0">
                        <a:lnSpc>
                          <a:spcPct val="100000"/>
                        </a:lnSpc>
                        <a:spcBef>
                          <a:spcPct val="0"/>
                        </a:spcBef>
                        <a:spcAft>
                          <a:spcPct val="0"/>
                        </a:spcAft>
                        <a:buClrTx/>
                        <a:buSzTx/>
                        <a:buFontTx/>
                        <a:buNone/>
                        <a:tabLst>
                          <a:tab pos="344488" algn="dec"/>
                        </a:tabLst>
                      </a:pPr>
                      <a:r>
                        <a:rPr kumimoji="0" lang="en-US" sz="1600" b="0" i="0" u="none" strike="noStrike" cap="none" normalizeH="0" baseline="0" dirty="0" smtClean="0">
                          <a:ln>
                            <a:noFill/>
                          </a:ln>
                          <a:solidFill>
                            <a:srgbClr val="FF0000"/>
                          </a:solidFill>
                          <a:effectLst/>
                          <a:latin typeface="Helvetica" pitchFamily="34" charset="0"/>
                          <a:cs typeface="Arial" charset="0"/>
                        </a:rPr>
                        <a:t>	</a:t>
                      </a:r>
                      <a:r>
                        <a:rPr kumimoji="0" lang="en-US" sz="1600" b="1" i="0" u="none" strike="noStrike" cap="none" normalizeH="0" baseline="0" dirty="0" smtClean="0">
                          <a:ln>
                            <a:noFill/>
                          </a:ln>
                          <a:solidFill>
                            <a:srgbClr val="FF0000"/>
                          </a:solidFill>
                          <a:effectLst/>
                          <a:latin typeface="Helvetica" pitchFamily="34" charset="0"/>
                          <a:cs typeface="Arial" charset="0"/>
                        </a:rPr>
                        <a:t>131.2</a:t>
                      </a:r>
                      <a:endParaRPr kumimoji="0" lang="en-US" sz="1600" b="1" i="0" u="none" strike="noStrike" cap="none" normalizeH="0" baseline="0" dirty="0" smtClean="0">
                        <a:ln>
                          <a:noFill/>
                        </a:ln>
                        <a:solidFill>
                          <a:srgbClr val="FF0000"/>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Verdana" pitchFamily="34" charset="0"/>
                      </a:endParaRPr>
                    </a:p>
                  </a:txBody>
                  <a:tcPr marL="45720" marR="45720" marT="9144" marB="9144"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Helvetica" pitchFamily="34" charset="0"/>
                          <a:cs typeface="Arial" charset="0"/>
                        </a:rPr>
                        <a:t>2.36</a:t>
                      </a:r>
                      <a:endParaRPr kumimoji="0" lang="en-US" sz="1400" b="1" i="0" u="none" strike="noStrike" cap="none" normalizeH="0" baseline="0" smtClean="0">
                        <a:ln>
                          <a:noFill/>
                        </a:ln>
                        <a:solidFill>
                          <a:schemeClr val="tx1"/>
                        </a:solidFill>
                        <a:effectLst/>
                        <a:latin typeface="Verdana" pitchFamily="34" charset="0"/>
                      </a:endParaRPr>
                    </a:p>
                  </a:txBody>
                  <a:tcPr marL="45720" marR="45720" marT="18288" marB="18288"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Helvetica" pitchFamily="34" charset="0"/>
                          <a:cs typeface="Arial" charset="0"/>
                        </a:rPr>
                        <a:t>α-COOH</a:t>
                      </a:r>
                      <a:endParaRPr kumimoji="0" lang="en-US" sz="1400" b="0" i="0" u="none" strike="noStrike" cap="none" normalizeH="0" baseline="0" smtClean="0">
                        <a:ln>
                          <a:noFill/>
                        </a:ln>
                        <a:solidFill>
                          <a:schemeClr val="tx1"/>
                        </a:solidFill>
                        <a:effectLst/>
                        <a:latin typeface="Verdana" pitchFamily="34" charset="0"/>
                      </a:endParaRPr>
                    </a:p>
                  </a:txBody>
                  <a:tcPr marL="45720" marR="45720" marT="18288" marB="18288" horzOverflow="overflow">
                    <a:lnL>
                      <a:noFill/>
                    </a:lnL>
                    <a:lnR cap="flat">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r>
              <a:tr h="180975">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Helvetica" pitchFamily="34" charset="0"/>
                          <a:cs typeface="Arial" charset="0"/>
                        </a:rPr>
                        <a:t>9.6</a:t>
                      </a:r>
                      <a:endParaRPr kumimoji="0" lang="en-US" sz="1400" b="1" i="0" u="none" strike="noStrike" cap="none" normalizeH="0" baseline="0" smtClean="0">
                        <a:ln>
                          <a:noFill/>
                        </a:ln>
                        <a:solidFill>
                          <a:schemeClr val="tx1"/>
                        </a:solidFill>
                        <a:effectLst/>
                        <a:latin typeface="Verdana" pitchFamily="34" charset="0"/>
                      </a:endParaRPr>
                    </a:p>
                  </a:txBody>
                  <a:tcPr marL="45720" marR="45720" marT="18288" marB="18288"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Helvetica" pitchFamily="34" charset="0"/>
                          <a:cs typeface="Arial" charset="0"/>
                        </a:rPr>
                        <a:t>α-NH</a:t>
                      </a:r>
                      <a:r>
                        <a:rPr kumimoji="0" lang="en-US" sz="1400" b="0" i="0" u="none" strike="noStrike" cap="none" normalizeH="0" baseline="-30000" smtClean="0">
                          <a:ln>
                            <a:noFill/>
                          </a:ln>
                          <a:solidFill>
                            <a:schemeClr val="tx1"/>
                          </a:solidFill>
                          <a:effectLst/>
                          <a:latin typeface="Helvetica" pitchFamily="34" charset="0"/>
                          <a:cs typeface="Arial" charset="0"/>
                        </a:rPr>
                        <a:t>2</a:t>
                      </a:r>
                      <a:endParaRPr kumimoji="0" lang="en-US" sz="1400" b="0" i="0" u="none" strike="noStrike" cap="none" normalizeH="0" baseline="0" smtClean="0">
                        <a:ln>
                          <a:noFill/>
                        </a:ln>
                        <a:solidFill>
                          <a:schemeClr val="tx1"/>
                        </a:solidFill>
                        <a:effectLst/>
                        <a:latin typeface="Verdana" pitchFamily="34" charset="0"/>
                      </a:endParaRPr>
                    </a:p>
                  </a:txBody>
                  <a:tcPr marL="45720" marR="45720" marT="18288" marB="18288" horzOverflow="overflow">
                    <a:lnL>
                      <a:noFill/>
                    </a:lnL>
                    <a:lnR cap="flat">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r>
              <a:tr h="180975">
                <a:tc rowSpan="2" gridSpan="2">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Helvetica" pitchFamily="34" charset="0"/>
                          <a:cs typeface="Arial" charset="0"/>
                        </a:rPr>
                        <a:t>Isoleucine</a:t>
                      </a:r>
                      <a:endParaRPr kumimoji="0" lang="en-US" sz="16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cap="flat">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hMerge="1">
                  <a:txBody>
                    <a:bodyPr/>
                    <a:lstStyle/>
                    <a:p>
                      <a:endParaRPr lang="en-US"/>
                    </a:p>
                  </a:txBody>
                  <a:tcPr/>
                </a:tc>
                <a:tc rowSpan="2">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Helvetica" pitchFamily="34" charset="0"/>
                          <a:cs typeface="Arial" charset="0"/>
                        </a:rPr>
                        <a:t>Ile</a:t>
                      </a:r>
                      <a:endParaRPr kumimoji="0" lang="en-US" sz="18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Helvetica" pitchFamily="34" charset="0"/>
                          <a:cs typeface="Arial" charset="0"/>
                        </a:rPr>
                        <a:t>I</a:t>
                      </a:r>
                      <a:endParaRPr kumimoji="0" lang="en-US" sz="20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0" fontAlgn="b" latinLnBrk="0" hangingPunct="0">
                        <a:lnSpc>
                          <a:spcPct val="100000"/>
                        </a:lnSpc>
                        <a:spcBef>
                          <a:spcPct val="0"/>
                        </a:spcBef>
                        <a:spcAft>
                          <a:spcPct val="0"/>
                        </a:spcAft>
                        <a:buClrTx/>
                        <a:buSzTx/>
                        <a:buFontTx/>
                        <a:buNone/>
                        <a:tabLst>
                          <a:tab pos="344488" algn="dec"/>
                        </a:tabLst>
                      </a:pPr>
                      <a:r>
                        <a:rPr kumimoji="0" lang="en-US" sz="1600" b="0" i="0" u="none" strike="noStrike" cap="none" normalizeH="0" baseline="0" dirty="0" smtClean="0">
                          <a:ln>
                            <a:noFill/>
                          </a:ln>
                          <a:solidFill>
                            <a:srgbClr val="FF0000"/>
                          </a:solidFill>
                          <a:effectLst/>
                          <a:latin typeface="Helvetica" pitchFamily="34" charset="0"/>
                          <a:cs typeface="Arial" charset="0"/>
                        </a:rPr>
                        <a:t>	</a:t>
                      </a:r>
                      <a:r>
                        <a:rPr kumimoji="0" lang="en-US" sz="1600" b="1" i="0" u="none" strike="noStrike" cap="none" normalizeH="0" baseline="0" dirty="0" smtClean="0">
                          <a:ln>
                            <a:noFill/>
                          </a:ln>
                          <a:solidFill>
                            <a:srgbClr val="FF0000"/>
                          </a:solidFill>
                          <a:effectLst/>
                          <a:latin typeface="Helvetica" pitchFamily="34" charset="0"/>
                          <a:cs typeface="Arial" charset="0"/>
                        </a:rPr>
                        <a:t>131.2</a:t>
                      </a:r>
                      <a:endParaRPr kumimoji="0" lang="en-US" sz="1600" b="1" i="0" u="none" strike="noStrike" cap="none" normalizeH="0" baseline="0" dirty="0" smtClean="0">
                        <a:ln>
                          <a:noFill/>
                        </a:ln>
                        <a:solidFill>
                          <a:srgbClr val="FF0000"/>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Verdana" pitchFamily="34" charset="0"/>
                      </a:endParaRPr>
                    </a:p>
                  </a:txBody>
                  <a:tcPr marL="45720" marR="45720" marT="9144" marB="9144"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Helvetica" pitchFamily="34" charset="0"/>
                          <a:cs typeface="Arial" charset="0"/>
                        </a:rPr>
                        <a:t>2.36</a:t>
                      </a:r>
                      <a:endParaRPr kumimoji="0" lang="en-US" sz="1400" b="1" i="0" u="none" strike="noStrike" cap="none" normalizeH="0" baseline="0" smtClean="0">
                        <a:ln>
                          <a:noFill/>
                        </a:ln>
                        <a:solidFill>
                          <a:schemeClr val="tx1"/>
                        </a:solidFill>
                        <a:effectLst/>
                        <a:latin typeface="Verdana" pitchFamily="34" charset="0"/>
                      </a:endParaRPr>
                    </a:p>
                  </a:txBody>
                  <a:tcPr marL="45720" marR="45720" marT="18288" marB="18288"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Helvetica" pitchFamily="34" charset="0"/>
                          <a:cs typeface="Arial" charset="0"/>
                        </a:rPr>
                        <a:t>α-COOH</a:t>
                      </a:r>
                      <a:endParaRPr kumimoji="0" lang="en-US" sz="1400" b="0" i="0" u="none" strike="noStrike" cap="none" normalizeH="0" baseline="0" smtClean="0">
                        <a:ln>
                          <a:noFill/>
                        </a:ln>
                        <a:solidFill>
                          <a:schemeClr val="tx1"/>
                        </a:solidFill>
                        <a:effectLst/>
                        <a:latin typeface="Verdana" pitchFamily="34" charset="0"/>
                      </a:endParaRPr>
                    </a:p>
                  </a:txBody>
                  <a:tcPr marL="45720" marR="45720" marT="18288" marB="18288" horzOverflow="overflow">
                    <a:lnL>
                      <a:noFill/>
                    </a:lnL>
                    <a:lnR cap="flat">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r>
              <a:tr h="180975">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Helvetica" pitchFamily="34" charset="0"/>
                          <a:cs typeface="Arial" charset="0"/>
                        </a:rPr>
                        <a:t>9.68</a:t>
                      </a:r>
                      <a:endParaRPr kumimoji="0" lang="en-US" sz="1400" b="1" i="0" u="none" strike="noStrike" cap="none" normalizeH="0" baseline="0" smtClean="0">
                        <a:ln>
                          <a:noFill/>
                        </a:ln>
                        <a:solidFill>
                          <a:schemeClr val="tx1"/>
                        </a:solidFill>
                        <a:effectLst/>
                        <a:latin typeface="Verdana" pitchFamily="34" charset="0"/>
                      </a:endParaRPr>
                    </a:p>
                  </a:txBody>
                  <a:tcPr marL="45720" marR="45720" marT="18288" marB="18288"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Helvetica" pitchFamily="34" charset="0"/>
                          <a:cs typeface="Arial" charset="0"/>
                        </a:rPr>
                        <a:t>α-NH</a:t>
                      </a:r>
                      <a:r>
                        <a:rPr kumimoji="0" lang="en-US" sz="1400" b="0" i="0" u="none" strike="noStrike" cap="none" normalizeH="0" baseline="-30000" smtClean="0">
                          <a:ln>
                            <a:noFill/>
                          </a:ln>
                          <a:solidFill>
                            <a:schemeClr val="tx1"/>
                          </a:solidFill>
                          <a:effectLst/>
                          <a:latin typeface="Helvetica" pitchFamily="34" charset="0"/>
                          <a:cs typeface="Arial" charset="0"/>
                        </a:rPr>
                        <a:t>2</a:t>
                      </a:r>
                      <a:endParaRPr kumimoji="0" lang="en-US" sz="1400" b="0" i="0" u="none" strike="noStrike" cap="none" normalizeH="0" baseline="0" smtClean="0">
                        <a:ln>
                          <a:noFill/>
                        </a:ln>
                        <a:solidFill>
                          <a:schemeClr val="tx1"/>
                        </a:solidFill>
                        <a:effectLst/>
                        <a:latin typeface="Verdana" pitchFamily="34" charset="0"/>
                      </a:endParaRPr>
                    </a:p>
                  </a:txBody>
                  <a:tcPr marL="45720" marR="45720" marT="18288" marB="18288" horzOverflow="overflow">
                    <a:lnL>
                      <a:noFill/>
                    </a:lnL>
                    <a:lnR cap="flat">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r>
              <a:tr h="180975">
                <a:tc rowSpan="2" gridSpan="2">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Helvetica" pitchFamily="34" charset="0"/>
                          <a:cs typeface="Arial" charset="0"/>
                        </a:rPr>
                        <a:t>Phenylalanine</a:t>
                      </a:r>
                      <a:endParaRPr kumimoji="0" lang="en-US" sz="16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cap="flat">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hMerge="1">
                  <a:txBody>
                    <a:bodyPr/>
                    <a:lstStyle/>
                    <a:p>
                      <a:endParaRPr lang="en-US"/>
                    </a:p>
                  </a:txBody>
                  <a:tcPr/>
                </a:tc>
                <a:tc rowSpan="2">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Helvetica" pitchFamily="34" charset="0"/>
                          <a:cs typeface="Arial" charset="0"/>
                        </a:rPr>
                        <a:t>Phe</a:t>
                      </a:r>
                      <a:endParaRPr kumimoji="0" lang="en-US" sz="18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Helvetica" pitchFamily="34" charset="0"/>
                          <a:cs typeface="Arial" charset="0"/>
                        </a:rPr>
                        <a:t>F</a:t>
                      </a:r>
                      <a:endParaRPr kumimoji="0" lang="en-US" sz="20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0" fontAlgn="b" latinLnBrk="0" hangingPunct="0">
                        <a:lnSpc>
                          <a:spcPct val="100000"/>
                        </a:lnSpc>
                        <a:spcBef>
                          <a:spcPct val="0"/>
                        </a:spcBef>
                        <a:spcAft>
                          <a:spcPct val="0"/>
                        </a:spcAft>
                        <a:buClrTx/>
                        <a:buSzTx/>
                        <a:buFontTx/>
                        <a:buNone/>
                        <a:tabLst>
                          <a:tab pos="344488" algn="dec"/>
                        </a:tabLst>
                      </a:pPr>
                      <a:r>
                        <a:rPr kumimoji="0" lang="en-US" sz="1600" b="0" i="0" u="none" strike="noStrike" cap="none" normalizeH="0" baseline="0" smtClean="0">
                          <a:ln>
                            <a:noFill/>
                          </a:ln>
                          <a:solidFill>
                            <a:schemeClr val="tx1"/>
                          </a:solidFill>
                          <a:effectLst/>
                          <a:latin typeface="Helvetica" pitchFamily="34" charset="0"/>
                          <a:cs typeface="Arial" charset="0"/>
                        </a:rPr>
                        <a:t>	165.2</a:t>
                      </a:r>
                      <a:endParaRPr kumimoji="0" lang="en-US" sz="16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Verdana" pitchFamily="34" charset="0"/>
                      </a:endParaRPr>
                    </a:p>
                  </a:txBody>
                  <a:tcPr marL="45720" marR="45720" marT="9144" marB="9144"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Helvetica" pitchFamily="34" charset="0"/>
                          <a:cs typeface="Arial" charset="0"/>
                        </a:rPr>
                        <a:t>1.83</a:t>
                      </a:r>
                      <a:endParaRPr kumimoji="0" lang="en-US" sz="1400" b="1" i="0" u="none" strike="noStrike" cap="none" normalizeH="0" baseline="0" dirty="0" smtClean="0">
                        <a:ln>
                          <a:noFill/>
                        </a:ln>
                        <a:solidFill>
                          <a:schemeClr val="tx1"/>
                        </a:solidFill>
                        <a:effectLst/>
                        <a:latin typeface="Verdana" pitchFamily="34" charset="0"/>
                      </a:endParaRPr>
                    </a:p>
                  </a:txBody>
                  <a:tcPr marL="45720" marR="45720" marT="18288" marB="18288"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Helvetica" pitchFamily="34" charset="0"/>
                          <a:cs typeface="Arial" charset="0"/>
                        </a:rPr>
                        <a:t>α-COOH</a:t>
                      </a:r>
                      <a:endParaRPr kumimoji="0" lang="en-US" sz="1400" b="0" i="0" u="none" strike="noStrike" cap="none" normalizeH="0" baseline="0" smtClean="0">
                        <a:ln>
                          <a:noFill/>
                        </a:ln>
                        <a:solidFill>
                          <a:schemeClr val="tx1"/>
                        </a:solidFill>
                        <a:effectLst/>
                        <a:latin typeface="Verdana" pitchFamily="34" charset="0"/>
                      </a:endParaRPr>
                    </a:p>
                  </a:txBody>
                  <a:tcPr marL="45720" marR="45720" marT="18288" marB="18288" horzOverflow="overflow">
                    <a:lnL>
                      <a:noFill/>
                    </a:lnL>
                    <a:lnR cap="flat">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r>
              <a:tr h="180975">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Helvetica" pitchFamily="34" charset="0"/>
                          <a:cs typeface="Arial" charset="0"/>
                        </a:rPr>
                        <a:t>9.13</a:t>
                      </a:r>
                      <a:endParaRPr kumimoji="0" lang="en-US" sz="1400" b="1" i="0" u="none" strike="noStrike" cap="none" normalizeH="0" baseline="0" dirty="0" smtClean="0">
                        <a:ln>
                          <a:noFill/>
                        </a:ln>
                        <a:solidFill>
                          <a:schemeClr val="tx1"/>
                        </a:solidFill>
                        <a:effectLst/>
                        <a:latin typeface="Verdana" pitchFamily="34" charset="0"/>
                      </a:endParaRPr>
                    </a:p>
                  </a:txBody>
                  <a:tcPr marL="45720" marR="45720" marT="18288" marB="18288"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Helvetica" pitchFamily="34" charset="0"/>
                          <a:cs typeface="Arial" charset="0"/>
                        </a:rPr>
                        <a:t>α-NH</a:t>
                      </a:r>
                      <a:r>
                        <a:rPr kumimoji="0" lang="en-US" sz="1400" b="0" i="0" u="none" strike="noStrike" cap="none" normalizeH="0" baseline="-30000" smtClean="0">
                          <a:ln>
                            <a:noFill/>
                          </a:ln>
                          <a:solidFill>
                            <a:schemeClr val="tx1"/>
                          </a:solidFill>
                          <a:effectLst/>
                          <a:latin typeface="Helvetica" pitchFamily="34" charset="0"/>
                          <a:cs typeface="Arial" charset="0"/>
                        </a:rPr>
                        <a:t>2</a:t>
                      </a:r>
                      <a:endParaRPr kumimoji="0" lang="en-US" sz="1400" b="0" i="0" u="none" strike="noStrike" cap="none" normalizeH="0" baseline="0" smtClean="0">
                        <a:ln>
                          <a:noFill/>
                        </a:ln>
                        <a:solidFill>
                          <a:schemeClr val="tx1"/>
                        </a:solidFill>
                        <a:effectLst/>
                        <a:latin typeface="Verdana" pitchFamily="34" charset="0"/>
                      </a:endParaRPr>
                    </a:p>
                  </a:txBody>
                  <a:tcPr marL="45720" marR="45720" marT="18288" marB="18288" horzOverflow="overflow">
                    <a:lnL>
                      <a:noFill/>
                    </a:lnL>
                    <a:lnR cap="flat">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r>
              <a:tr h="217488">
                <a:tc rowSpan="2" gridSpan="2">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Helvetica" pitchFamily="34" charset="0"/>
                          <a:cs typeface="Arial" charset="0"/>
                        </a:rPr>
                        <a:t>Tryptophan</a:t>
                      </a:r>
                      <a:endParaRPr kumimoji="0" lang="en-US" sz="16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cap="flat">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hMerge="1">
                  <a:txBody>
                    <a:bodyPr/>
                    <a:lstStyle/>
                    <a:p>
                      <a:endParaRPr lang="en-US"/>
                    </a:p>
                  </a:txBody>
                  <a:tcPr/>
                </a:tc>
                <a:tc rowSpan="2">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Helvetica" pitchFamily="34" charset="0"/>
                          <a:cs typeface="Arial" charset="0"/>
                        </a:rPr>
                        <a:t>Trp</a:t>
                      </a:r>
                      <a:endParaRPr kumimoji="0" lang="en-US" sz="18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Helvetica" pitchFamily="34" charset="0"/>
                          <a:cs typeface="Arial" charset="0"/>
                        </a:rPr>
                        <a:t>W</a:t>
                      </a:r>
                      <a:endParaRPr kumimoji="0" lang="en-US" sz="20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0" fontAlgn="b" latinLnBrk="0" hangingPunct="0">
                        <a:lnSpc>
                          <a:spcPct val="100000"/>
                        </a:lnSpc>
                        <a:spcBef>
                          <a:spcPct val="0"/>
                        </a:spcBef>
                        <a:spcAft>
                          <a:spcPct val="0"/>
                        </a:spcAft>
                        <a:buClrTx/>
                        <a:buSzTx/>
                        <a:buFontTx/>
                        <a:buNone/>
                        <a:tabLst>
                          <a:tab pos="344488" algn="dec"/>
                        </a:tabLst>
                      </a:pPr>
                      <a:r>
                        <a:rPr kumimoji="0" lang="en-US" sz="1600" b="0" i="0" u="none" strike="noStrike" cap="none" normalizeH="0" baseline="0" smtClean="0">
                          <a:ln>
                            <a:noFill/>
                          </a:ln>
                          <a:solidFill>
                            <a:schemeClr val="tx1"/>
                          </a:solidFill>
                          <a:effectLst/>
                          <a:latin typeface="Helvetica" pitchFamily="34" charset="0"/>
                          <a:cs typeface="Arial" charset="0"/>
                        </a:rPr>
                        <a:t>	204.2</a:t>
                      </a:r>
                      <a:endParaRPr kumimoji="0" lang="en-US" sz="16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Verdana" pitchFamily="34" charset="0"/>
                      </a:endParaRPr>
                    </a:p>
                  </a:txBody>
                  <a:tcPr marL="45720" marR="45720" marT="9144" marB="9144"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Helvetica" pitchFamily="34" charset="0"/>
                          <a:cs typeface="Arial" charset="0"/>
                        </a:rPr>
                        <a:t>2.38</a:t>
                      </a:r>
                      <a:endParaRPr kumimoji="0" lang="en-US" sz="1400" b="1" i="0" u="none" strike="noStrike" cap="none" normalizeH="0" baseline="0" dirty="0" smtClean="0">
                        <a:ln>
                          <a:noFill/>
                        </a:ln>
                        <a:solidFill>
                          <a:schemeClr val="tx1"/>
                        </a:solidFill>
                        <a:effectLst/>
                        <a:latin typeface="Verdana" pitchFamily="34" charset="0"/>
                      </a:endParaRPr>
                    </a:p>
                  </a:txBody>
                  <a:tcPr marL="45720" marR="45720" marT="18288" marB="18288"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Helvetica" pitchFamily="34" charset="0"/>
                          <a:cs typeface="Arial" charset="0"/>
                        </a:rPr>
                        <a:t>α-COOH</a:t>
                      </a:r>
                      <a:endParaRPr kumimoji="0" lang="en-US" sz="1400" b="0" i="0" u="none" strike="noStrike" cap="none" normalizeH="0" baseline="0" dirty="0" smtClean="0">
                        <a:ln>
                          <a:noFill/>
                        </a:ln>
                        <a:solidFill>
                          <a:schemeClr val="tx1"/>
                        </a:solidFill>
                        <a:effectLst/>
                        <a:latin typeface="Verdana" pitchFamily="34" charset="0"/>
                      </a:endParaRPr>
                    </a:p>
                  </a:txBody>
                  <a:tcPr marL="45720" marR="45720" marT="18288" marB="18288" horzOverflow="overflow">
                    <a:lnL>
                      <a:noFill/>
                    </a:lnL>
                    <a:lnR cap="flat">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r>
              <a:tr h="180975">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Helvetica" pitchFamily="34" charset="0"/>
                          <a:cs typeface="Arial" charset="0"/>
                        </a:rPr>
                        <a:t>9.39</a:t>
                      </a:r>
                      <a:endParaRPr kumimoji="0" lang="en-US" sz="1400" b="1" i="0" u="none" strike="noStrike" cap="none" normalizeH="0" baseline="0" smtClean="0">
                        <a:ln>
                          <a:noFill/>
                        </a:ln>
                        <a:solidFill>
                          <a:schemeClr val="tx1"/>
                        </a:solidFill>
                        <a:effectLst/>
                        <a:latin typeface="Verdana" pitchFamily="34" charset="0"/>
                      </a:endParaRPr>
                    </a:p>
                  </a:txBody>
                  <a:tcPr marL="45720" marR="45720" marT="18288" marB="18288"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Helvetica" pitchFamily="34" charset="0"/>
                          <a:cs typeface="Arial" charset="0"/>
                        </a:rPr>
                        <a:t>α-NH</a:t>
                      </a:r>
                      <a:r>
                        <a:rPr kumimoji="0" lang="en-US" sz="1400" b="0" i="0" u="none" strike="noStrike" cap="none" normalizeH="0" baseline="-30000" dirty="0" smtClean="0">
                          <a:ln>
                            <a:noFill/>
                          </a:ln>
                          <a:solidFill>
                            <a:schemeClr val="tx1"/>
                          </a:solidFill>
                          <a:effectLst/>
                          <a:latin typeface="Helvetica" pitchFamily="34" charset="0"/>
                          <a:cs typeface="Arial" charset="0"/>
                        </a:rPr>
                        <a:t>2</a:t>
                      </a:r>
                      <a:endParaRPr kumimoji="0" lang="en-US" sz="1400" b="0" i="0" u="none" strike="noStrike" cap="none" normalizeH="0" baseline="0" dirty="0" smtClean="0">
                        <a:ln>
                          <a:noFill/>
                        </a:ln>
                        <a:solidFill>
                          <a:schemeClr val="tx1"/>
                        </a:solidFill>
                        <a:effectLst/>
                        <a:latin typeface="Verdana" pitchFamily="34" charset="0"/>
                      </a:endParaRPr>
                    </a:p>
                  </a:txBody>
                  <a:tcPr marL="45720" marR="45720" marT="18288" marB="18288" horzOverflow="overflow">
                    <a:lnL>
                      <a:noFill/>
                    </a:lnL>
                    <a:lnR cap="flat">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r>
              <a:tr h="241300">
                <a:tc rowSpan="2" gridSpan="2">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Helvetica" pitchFamily="34" charset="0"/>
                          <a:cs typeface="Arial" charset="0"/>
                        </a:rPr>
                        <a:t>Methionine</a:t>
                      </a:r>
                      <a:endParaRPr kumimoji="0" lang="en-US" sz="16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cap="flat">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hMerge="1">
                  <a:txBody>
                    <a:bodyPr/>
                    <a:lstStyle/>
                    <a:p>
                      <a:endParaRPr lang="en-US"/>
                    </a:p>
                  </a:txBody>
                  <a:tcPr/>
                </a:tc>
                <a:tc rowSpan="2">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Helvetica" pitchFamily="34" charset="0"/>
                          <a:cs typeface="Arial" charset="0"/>
                        </a:rPr>
                        <a:t>Met</a:t>
                      </a:r>
                      <a:endParaRPr kumimoji="0" lang="en-US" sz="18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Helvetica" pitchFamily="34" charset="0"/>
                          <a:cs typeface="Arial" charset="0"/>
                        </a:rPr>
                        <a:t>M</a:t>
                      </a:r>
                      <a:endParaRPr kumimoji="0" lang="en-US" sz="20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0" fontAlgn="b" latinLnBrk="0" hangingPunct="0">
                        <a:lnSpc>
                          <a:spcPct val="100000"/>
                        </a:lnSpc>
                        <a:spcBef>
                          <a:spcPct val="0"/>
                        </a:spcBef>
                        <a:spcAft>
                          <a:spcPct val="0"/>
                        </a:spcAft>
                        <a:buClrTx/>
                        <a:buSzTx/>
                        <a:buFontTx/>
                        <a:buNone/>
                        <a:tabLst>
                          <a:tab pos="344488" algn="dec"/>
                        </a:tabLst>
                      </a:pPr>
                      <a:r>
                        <a:rPr kumimoji="0" lang="en-US" sz="1600" b="0" i="0" u="none" strike="noStrike" cap="none" normalizeH="0" baseline="0" smtClean="0">
                          <a:ln>
                            <a:noFill/>
                          </a:ln>
                          <a:solidFill>
                            <a:schemeClr val="tx1"/>
                          </a:solidFill>
                          <a:effectLst/>
                          <a:latin typeface="Helvetica" pitchFamily="34" charset="0"/>
                          <a:cs typeface="Arial" charset="0"/>
                        </a:rPr>
                        <a:t>	149.2</a:t>
                      </a:r>
                      <a:endParaRPr kumimoji="0" lang="en-US" sz="16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Verdana" pitchFamily="34" charset="0"/>
                      </a:endParaRPr>
                    </a:p>
                  </a:txBody>
                  <a:tcPr marL="45720" marR="45720" marT="9144" marB="9144"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Helvetica" pitchFamily="34" charset="0"/>
                          <a:cs typeface="Arial" charset="0"/>
                        </a:rPr>
                        <a:t>2.28</a:t>
                      </a:r>
                      <a:endParaRPr kumimoji="0" lang="en-US" sz="1400" b="1" i="0" u="none" strike="noStrike" cap="none" normalizeH="0" baseline="0" smtClean="0">
                        <a:ln>
                          <a:noFill/>
                        </a:ln>
                        <a:solidFill>
                          <a:schemeClr val="tx1"/>
                        </a:solidFill>
                        <a:effectLst/>
                        <a:latin typeface="Verdana" pitchFamily="34" charset="0"/>
                      </a:endParaRPr>
                    </a:p>
                  </a:txBody>
                  <a:tcPr marL="45720" marR="45720" marT="18288" marB="18288"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Helvetica" pitchFamily="34" charset="0"/>
                          <a:cs typeface="Arial" charset="0"/>
                        </a:rPr>
                        <a:t>α-COOH</a:t>
                      </a:r>
                      <a:endParaRPr kumimoji="0" lang="en-US" sz="1400" b="0" i="0" u="none" strike="noStrike" cap="none" normalizeH="0" baseline="0" dirty="0" smtClean="0">
                        <a:ln>
                          <a:noFill/>
                        </a:ln>
                        <a:solidFill>
                          <a:schemeClr val="tx1"/>
                        </a:solidFill>
                        <a:effectLst/>
                        <a:latin typeface="Verdana" pitchFamily="34" charset="0"/>
                      </a:endParaRPr>
                    </a:p>
                  </a:txBody>
                  <a:tcPr marL="45720" marR="45720" marT="18288" marB="18288" horzOverflow="overflow">
                    <a:lnL>
                      <a:noFill/>
                    </a:lnL>
                    <a:lnR cap="flat">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r>
              <a:tr h="238125">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Helvetica" pitchFamily="34" charset="0"/>
                          <a:cs typeface="Arial" charset="0"/>
                        </a:rPr>
                        <a:t>9.21</a:t>
                      </a:r>
                      <a:endParaRPr kumimoji="0" lang="en-US" sz="1400" b="1" i="0" u="none" strike="noStrike" cap="none" normalizeH="0" baseline="0" smtClean="0">
                        <a:ln>
                          <a:noFill/>
                        </a:ln>
                        <a:solidFill>
                          <a:schemeClr val="tx1"/>
                        </a:solidFill>
                        <a:effectLst/>
                        <a:latin typeface="Verdana" pitchFamily="34" charset="0"/>
                      </a:endParaRPr>
                    </a:p>
                  </a:txBody>
                  <a:tcPr marL="45720" marR="45720" marT="18288" marB="18288"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Helvetica" pitchFamily="34" charset="0"/>
                          <a:cs typeface="Arial" charset="0"/>
                        </a:rPr>
                        <a:t>α-NH</a:t>
                      </a:r>
                      <a:r>
                        <a:rPr kumimoji="0" lang="en-US" sz="1400" b="0" i="0" u="none" strike="noStrike" cap="none" normalizeH="0" baseline="-30000" dirty="0" smtClean="0">
                          <a:ln>
                            <a:noFill/>
                          </a:ln>
                          <a:solidFill>
                            <a:schemeClr val="tx1"/>
                          </a:solidFill>
                          <a:effectLst/>
                          <a:latin typeface="Helvetica" pitchFamily="34" charset="0"/>
                          <a:cs typeface="Arial" charset="0"/>
                        </a:rPr>
                        <a:t>2</a:t>
                      </a:r>
                      <a:endParaRPr kumimoji="0" lang="en-US" sz="1400" b="0" i="0" u="none" strike="noStrike" cap="none" normalizeH="0" baseline="0" dirty="0" smtClean="0">
                        <a:ln>
                          <a:noFill/>
                        </a:ln>
                        <a:solidFill>
                          <a:schemeClr val="tx1"/>
                        </a:solidFill>
                        <a:effectLst/>
                        <a:latin typeface="Verdana" pitchFamily="34" charset="0"/>
                      </a:endParaRPr>
                    </a:p>
                  </a:txBody>
                  <a:tcPr marL="45720" marR="45720" marT="18288" marB="18288" horzOverflow="overflow">
                    <a:lnL>
                      <a:noFill/>
                    </a:lnL>
                    <a:lnR cap="flat">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r>
              <a:tr h="204788">
                <a:tc rowSpan="2" gridSpan="2">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Helvetica" pitchFamily="34" charset="0"/>
                          <a:cs typeface="Arial" charset="0"/>
                        </a:rPr>
                        <a:t>Proline</a:t>
                      </a:r>
                      <a:endParaRPr kumimoji="0" lang="en-US" sz="16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cap="flat">
                      <a:noFill/>
                    </a:lnL>
                    <a:lnR>
                      <a:noFill/>
                    </a:lnR>
                    <a:lnT w="12700" cap="flat" cmpd="sng" algn="ctr">
                      <a:solidFill>
                        <a:srgbClr val="00FF00"/>
                      </a:solidFill>
                      <a:prstDash val="solid"/>
                      <a:round/>
                      <a:headEnd type="none" w="med" len="med"/>
                      <a:tailEnd type="none" w="med" len="med"/>
                    </a:lnT>
                    <a:lnB w="38100" cap="flat" cmpd="sng" algn="ctr">
                      <a:solidFill>
                        <a:srgbClr val="00FF00"/>
                      </a:solidFill>
                      <a:prstDash val="solid"/>
                      <a:round/>
                      <a:headEnd type="none" w="med" len="med"/>
                      <a:tailEnd type="none" w="med" len="med"/>
                    </a:lnB>
                    <a:lnTlToBr>
                      <a:noFill/>
                    </a:lnTlToBr>
                    <a:lnBlToTr>
                      <a:noFill/>
                    </a:lnBlToTr>
                    <a:noFill/>
                  </a:tcPr>
                </a:tc>
                <a:tc rowSpan="2" hMerge="1">
                  <a:txBody>
                    <a:bodyPr/>
                    <a:lstStyle/>
                    <a:p>
                      <a:endParaRPr lang="en-US"/>
                    </a:p>
                  </a:txBody>
                  <a:tcPr/>
                </a:tc>
                <a:tc rowSpan="2">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Helvetica" pitchFamily="34" charset="0"/>
                          <a:cs typeface="Arial" charset="0"/>
                        </a:rPr>
                        <a:t>Pro</a:t>
                      </a:r>
                      <a:endParaRPr kumimoji="0" lang="en-US" sz="18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38100" cap="flat" cmpd="sng" algn="ctr">
                      <a:solidFill>
                        <a:srgbClr val="00FF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Helvetica" pitchFamily="34" charset="0"/>
                          <a:cs typeface="Arial" charset="0"/>
                        </a:rPr>
                        <a:t>P</a:t>
                      </a:r>
                      <a:endParaRPr kumimoji="0" lang="en-US" sz="20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38100" cap="flat" cmpd="sng" algn="ctr">
                      <a:solidFill>
                        <a:srgbClr val="00FF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0" fontAlgn="b" latinLnBrk="0" hangingPunct="0">
                        <a:lnSpc>
                          <a:spcPct val="100000"/>
                        </a:lnSpc>
                        <a:spcBef>
                          <a:spcPct val="0"/>
                        </a:spcBef>
                        <a:spcAft>
                          <a:spcPct val="0"/>
                        </a:spcAft>
                        <a:buClrTx/>
                        <a:buSzTx/>
                        <a:buFontTx/>
                        <a:buNone/>
                        <a:tabLst>
                          <a:tab pos="344488" algn="dec"/>
                        </a:tabLst>
                      </a:pPr>
                      <a:r>
                        <a:rPr kumimoji="0" lang="en-US" sz="1600" b="0" i="0" u="none" strike="noStrike" cap="none" normalizeH="0" baseline="0" smtClean="0">
                          <a:ln>
                            <a:noFill/>
                          </a:ln>
                          <a:solidFill>
                            <a:schemeClr val="tx1"/>
                          </a:solidFill>
                          <a:effectLst/>
                          <a:latin typeface="Helvetica" pitchFamily="34" charset="0"/>
                          <a:cs typeface="Arial" charset="0"/>
                        </a:rPr>
                        <a:t>	115.1</a:t>
                      </a:r>
                      <a:endParaRPr kumimoji="0" lang="en-US" sz="16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38100" cap="flat" cmpd="sng" algn="ctr">
                      <a:solidFill>
                        <a:srgbClr val="00FF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Verdana" pitchFamily="34" charset="0"/>
                      </a:endParaRPr>
                    </a:p>
                  </a:txBody>
                  <a:tcPr marL="45720" marR="45720" marT="9144" marB="9144" horzOverflow="overflow">
                    <a:lnL>
                      <a:noFill/>
                    </a:lnL>
                    <a:lnR>
                      <a:noFill/>
                    </a:lnR>
                    <a:lnT w="12700" cap="flat" cmpd="sng" algn="ctr">
                      <a:solidFill>
                        <a:srgbClr val="00FF00"/>
                      </a:solidFill>
                      <a:prstDash val="solid"/>
                      <a:round/>
                      <a:headEnd type="none" w="med" len="med"/>
                      <a:tailEnd type="none" w="med" len="med"/>
                    </a:lnT>
                    <a:lnB w="381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Helvetica" pitchFamily="34" charset="0"/>
                          <a:cs typeface="Arial" charset="0"/>
                        </a:rPr>
                        <a:t>1.99</a:t>
                      </a:r>
                      <a:endParaRPr kumimoji="0" lang="en-US" sz="1400" b="1" i="0" u="none" strike="noStrike" cap="none" normalizeH="0" baseline="0" smtClean="0">
                        <a:ln>
                          <a:noFill/>
                        </a:ln>
                        <a:solidFill>
                          <a:schemeClr val="tx1"/>
                        </a:solidFill>
                        <a:effectLst/>
                        <a:latin typeface="Verdana" pitchFamily="34" charset="0"/>
                      </a:endParaRPr>
                    </a:p>
                  </a:txBody>
                  <a:tcPr marL="45720" marR="45720" marT="18288" marB="18288"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Helvetica" pitchFamily="34" charset="0"/>
                          <a:cs typeface="Arial" charset="0"/>
                        </a:rPr>
                        <a:t>α-COOH</a:t>
                      </a:r>
                      <a:endParaRPr kumimoji="0" lang="en-US" sz="1400" b="0" i="0" u="none" strike="noStrike" cap="none" normalizeH="0" baseline="0" dirty="0" smtClean="0">
                        <a:ln>
                          <a:noFill/>
                        </a:ln>
                        <a:solidFill>
                          <a:schemeClr val="tx1"/>
                        </a:solidFill>
                        <a:effectLst/>
                        <a:latin typeface="Verdana" pitchFamily="34" charset="0"/>
                      </a:endParaRPr>
                    </a:p>
                  </a:txBody>
                  <a:tcPr marL="45720" marR="45720" marT="18288" marB="18288" horzOverflow="overflow">
                    <a:lnL>
                      <a:noFill/>
                    </a:lnL>
                    <a:lnR cap="flat">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r>
              <a:tr h="180975">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Helvetica" pitchFamily="34" charset="0"/>
                          <a:cs typeface="Arial" charset="0"/>
                        </a:rPr>
                        <a:t>10.6</a:t>
                      </a:r>
                      <a:endParaRPr kumimoji="0" lang="en-US" sz="1400" b="1" i="0" u="none" strike="noStrike" cap="none" normalizeH="0" baseline="0" smtClean="0">
                        <a:ln>
                          <a:noFill/>
                        </a:ln>
                        <a:solidFill>
                          <a:schemeClr val="tx1"/>
                        </a:solidFill>
                        <a:effectLst/>
                        <a:latin typeface="Verdana" pitchFamily="34" charset="0"/>
                      </a:endParaRPr>
                    </a:p>
                  </a:txBody>
                  <a:tcPr marL="45720" marR="45720" marT="18288" marB="18288" horzOverflow="overflow">
                    <a:lnL>
                      <a:noFill/>
                    </a:lnL>
                    <a:lnR>
                      <a:noFill/>
                    </a:lnR>
                    <a:lnT w="12700" cap="flat" cmpd="sng" algn="ctr">
                      <a:solidFill>
                        <a:srgbClr val="00FF00"/>
                      </a:solidFill>
                      <a:prstDash val="solid"/>
                      <a:round/>
                      <a:headEnd type="none" w="med" len="med"/>
                      <a:tailEnd type="none" w="med" len="med"/>
                    </a:lnT>
                    <a:lnB w="381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Helvetica" pitchFamily="34" charset="0"/>
                          <a:cs typeface="Arial" charset="0"/>
                        </a:rPr>
                        <a:t>α-NH-</a:t>
                      </a:r>
                      <a:endParaRPr kumimoji="0" lang="en-US" sz="1400" b="0" i="0" u="none" strike="noStrike" cap="none" normalizeH="0" baseline="0" dirty="0" smtClean="0">
                        <a:ln>
                          <a:noFill/>
                        </a:ln>
                        <a:solidFill>
                          <a:schemeClr val="tx1"/>
                        </a:solidFill>
                        <a:effectLst/>
                        <a:latin typeface="Verdana" pitchFamily="34" charset="0"/>
                      </a:endParaRPr>
                    </a:p>
                  </a:txBody>
                  <a:tcPr marL="45720" marR="45720" marT="18288" marB="18288" horzOverflow="overflow">
                    <a:lnL>
                      <a:noFill/>
                    </a:lnL>
                    <a:lnR cap="flat">
                      <a:noFill/>
                    </a:lnR>
                    <a:lnT w="12700" cap="flat" cmpd="sng" algn="ctr">
                      <a:solidFill>
                        <a:srgbClr val="00FF00"/>
                      </a:solidFill>
                      <a:prstDash val="solid"/>
                      <a:round/>
                      <a:headEnd type="none" w="med" len="med"/>
                      <a:tailEnd type="none" w="med" len="med"/>
                    </a:lnT>
                    <a:lnB w="38100" cap="flat" cmpd="sng" algn="ctr">
                      <a:solidFill>
                        <a:srgbClr val="00FF00"/>
                      </a:solidFill>
                      <a:prstDash val="solid"/>
                      <a:round/>
                      <a:headEnd type="none" w="med" len="med"/>
                      <a:tailEnd type="none" w="med" len="med"/>
                    </a:lnB>
                    <a:lnTlToBr>
                      <a:noFill/>
                    </a:lnTlToBr>
                    <a:lnBlToTr>
                      <a:noFill/>
                    </a:lnBlToTr>
                    <a:noFill/>
                  </a:tcPr>
                </a:tc>
              </a:tr>
            </a:tbl>
          </a:graphicData>
        </a:graphic>
      </p:graphicFrame>
      <p:graphicFrame>
        <p:nvGraphicFramePr>
          <p:cNvPr id="47234" name="Object 130"/>
          <p:cNvGraphicFramePr>
            <a:graphicFrameLocks noChangeAspect="1"/>
          </p:cNvGraphicFramePr>
          <p:nvPr>
            <p:extLst>
              <p:ext uri="{D42A27DB-BD31-4B8C-83A1-F6EECF244321}">
                <p14:modId xmlns:p14="http://schemas.microsoft.com/office/powerpoint/2010/main" val="2118612165"/>
              </p:ext>
            </p:extLst>
          </p:nvPr>
        </p:nvGraphicFramePr>
        <p:xfrm>
          <a:off x="4960938" y="2486025"/>
          <a:ext cx="782637" cy="304800"/>
        </p:xfrm>
        <a:graphic>
          <a:graphicData uri="http://schemas.openxmlformats.org/presentationml/2006/ole">
            <mc:AlternateContent xmlns:mc="http://schemas.openxmlformats.org/markup-compatibility/2006">
              <mc:Choice xmlns:v="urn:schemas-microsoft-com:vml" Requires="v">
                <p:oleObj spid="_x0000_s9946" name="ChemSketch" r:id="rId4" imgW="548640" imgH="213480" progId="ACD.ChemSketch.20">
                  <p:embed/>
                </p:oleObj>
              </mc:Choice>
              <mc:Fallback>
                <p:oleObj name="ChemSketch" r:id="rId4" imgW="548640" imgH="213480" progId="ACD.ChemSketch.20">
                  <p:embed/>
                  <p:pic>
                    <p:nvPicPr>
                      <p:cNvPr id="0" name=""/>
                      <p:cNvPicPr>
                        <a:picLocks noChangeAspect="1" noChangeArrowheads="1"/>
                      </p:cNvPicPr>
                      <p:nvPr/>
                    </p:nvPicPr>
                    <p:blipFill>
                      <a:blip r:embed="rId5"/>
                      <a:srcRect/>
                      <a:stretch>
                        <a:fillRect/>
                      </a:stretch>
                    </p:blipFill>
                    <p:spPr bwMode="auto">
                      <a:xfrm>
                        <a:off x="4960938" y="2486025"/>
                        <a:ext cx="782637"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235" name="Object 131"/>
          <p:cNvGraphicFramePr>
            <a:graphicFrameLocks noChangeAspect="1"/>
          </p:cNvGraphicFramePr>
          <p:nvPr>
            <p:extLst>
              <p:ext uri="{D42A27DB-BD31-4B8C-83A1-F6EECF244321}">
                <p14:modId xmlns:p14="http://schemas.microsoft.com/office/powerpoint/2010/main" val="2653713943"/>
              </p:ext>
            </p:extLst>
          </p:nvPr>
        </p:nvGraphicFramePr>
        <p:xfrm>
          <a:off x="4964113" y="2906713"/>
          <a:ext cx="979487" cy="514350"/>
        </p:xfrm>
        <a:graphic>
          <a:graphicData uri="http://schemas.openxmlformats.org/presentationml/2006/ole">
            <mc:AlternateContent xmlns:mc="http://schemas.openxmlformats.org/markup-compatibility/2006">
              <mc:Choice xmlns:v="urn:schemas-microsoft-com:vml" Requires="v">
                <p:oleObj spid="_x0000_s9947" name="ChemSketch" r:id="rId6" imgW="783360" imgH="603360" progId="ACD.ChemSketch.20">
                  <p:embed/>
                </p:oleObj>
              </mc:Choice>
              <mc:Fallback>
                <p:oleObj name="ChemSketch" r:id="rId6" imgW="783360" imgH="603360" progId="ACD.ChemSketch.20">
                  <p:embed/>
                  <p:pic>
                    <p:nvPicPr>
                      <p:cNvPr id="0" name=""/>
                      <p:cNvPicPr>
                        <a:picLocks noChangeAspect="1" noChangeArrowheads="1"/>
                      </p:cNvPicPr>
                      <p:nvPr/>
                    </p:nvPicPr>
                    <p:blipFill>
                      <a:blip r:embed="rId7"/>
                      <a:srcRect/>
                      <a:stretch>
                        <a:fillRect/>
                      </a:stretch>
                    </p:blipFill>
                    <p:spPr bwMode="auto">
                      <a:xfrm>
                        <a:off x="4964113" y="2906713"/>
                        <a:ext cx="979487"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236" name="Object 132"/>
          <p:cNvGraphicFramePr>
            <a:graphicFrameLocks noChangeAspect="1"/>
          </p:cNvGraphicFramePr>
          <p:nvPr>
            <p:extLst>
              <p:ext uri="{D42A27DB-BD31-4B8C-83A1-F6EECF244321}">
                <p14:modId xmlns:p14="http://schemas.microsoft.com/office/powerpoint/2010/main" val="2767494709"/>
              </p:ext>
            </p:extLst>
          </p:nvPr>
        </p:nvGraphicFramePr>
        <p:xfrm>
          <a:off x="4768850" y="3386138"/>
          <a:ext cx="1439863" cy="544512"/>
        </p:xfrm>
        <a:graphic>
          <a:graphicData uri="http://schemas.openxmlformats.org/presentationml/2006/ole">
            <mc:AlternateContent xmlns:mc="http://schemas.openxmlformats.org/markup-compatibility/2006">
              <mc:Choice xmlns:v="urn:schemas-microsoft-com:vml" Requires="v">
                <p:oleObj spid="_x0000_s9948" name="ChemSketch" r:id="rId8" imgW="1258920" imgH="524160" progId="ACD.ChemSketch.20">
                  <p:embed/>
                </p:oleObj>
              </mc:Choice>
              <mc:Fallback>
                <p:oleObj name="ChemSketch" r:id="rId8" imgW="1258920" imgH="524160" progId="ACD.ChemSketch.20">
                  <p:embed/>
                  <p:pic>
                    <p:nvPicPr>
                      <p:cNvPr id="0" name=""/>
                      <p:cNvPicPr>
                        <a:picLocks noChangeAspect="1" noChangeArrowheads="1"/>
                      </p:cNvPicPr>
                      <p:nvPr/>
                    </p:nvPicPr>
                    <p:blipFill>
                      <a:blip r:embed="rId9"/>
                      <a:srcRect/>
                      <a:stretch>
                        <a:fillRect/>
                      </a:stretch>
                    </p:blipFill>
                    <p:spPr bwMode="auto">
                      <a:xfrm>
                        <a:off x="4768850" y="3386138"/>
                        <a:ext cx="1439863" cy="544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237" name="Object 133"/>
          <p:cNvGraphicFramePr>
            <a:graphicFrameLocks noChangeAspect="1"/>
          </p:cNvGraphicFramePr>
          <p:nvPr>
            <p:extLst>
              <p:ext uri="{D42A27DB-BD31-4B8C-83A1-F6EECF244321}">
                <p14:modId xmlns:p14="http://schemas.microsoft.com/office/powerpoint/2010/main" val="2956238421"/>
              </p:ext>
            </p:extLst>
          </p:nvPr>
        </p:nvGraphicFramePr>
        <p:xfrm>
          <a:off x="5245100" y="5922963"/>
          <a:ext cx="469900" cy="469900"/>
        </p:xfrm>
        <a:graphic>
          <a:graphicData uri="http://schemas.openxmlformats.org/presentationml/2006/ole">
            <mc:AlternateContent xmlns:mc="http://schemas.openxmlformats.org/markup-compatibility/2006">
              <mc:Choice xmlns:v="urn:schemas-microsoft-com:vml" Requires="v">
                <p:oleObj spid="_x0000_s9949" name="ChemSketch" r:id="rId10" imgW="685800" imgH="749880" progId="ACD.ChemSketch.20">
                  <p:embed/>
                </p:oleObj>
              </mc:Choice>
              <mc:Fallback>
                <p:oleObj name="ChemSketch" r:id="rId10" imgW="685800" imgH="749880" progId="ACD.ChemSketch.20">
                  <p:embed/>
                  <p:pic>
                    <p:nvPicPr>
                      <p:cNvPr id="0" name=""/>
                      <p:cNvPicPr>
                        <a:picLocks noChangeAspect="1" noChangeArrowheads="1"/>
                      </p:cNvPicPr>
                      <p:nvPr/>
                    </p:nvPicPr>
                    <p:blipFill>
                      <a:blip r:embed="rId11"/>
                      <a:srcRect/>
                      <a:stretch>
                        <a:fillRect/>
                      </a:stretch>
                    </p:blipFill>
                    <p:spPr bwMode="auto">
                      <a:xfrm>
                        <a:off x="5245100" y="5922963"/>
                        <a:ext cx="4699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238" name="Object 134"/>
          <p:cNvGraphicFramePr>
            <a:graphicFrameLocks noChangeAspect="1"/>
          </p:cNvGraphicFramePr>
          <p:nvPr>
            <p:extLst>
              <p:ext uri="{D42A27DB-BD31-4B8C-83A1-F6EECF244321}">
                <p14:modId xmlns:p14="http://schemas.microsoft.com/office/powerpoint/2010/main" val="2539470748"/>
              </p:ext>
            </p:extLst>
          </p:nvPr>
        </p:nvGraphicFramePr>
        <p:xfrm>
          <a:off x="4919663" y="4403725"/>
          <a:ext cx="1001712" cy="515938"/>
        </p:xfrm>
        <a:graphic>
          <a:graphicData uri="http://schemas.openxmlformats.org/presentationml/2006/ole">
            <mc:AlternateContent xmlns:mc="http://schemas.openxmlformats.org/markup-compatibility/2006">
              <mc:Choice xmlns:v="urn:schemas-microsoft-com:vml" Requires="v">
                <p:oleObj spid="_x0000_s9950" name="ChemSketch" r:id="rId12" imgW="1197720" imgH="673560" progId="ACD.ChemSketch.20">
                  <p:embed/>
                </p:oleObj>
              </mc:Choice>
              <mc:Fallback>
                <p:oleObj name="ChemSketch" r:id="rId12" imgW="1197720" imgH="673560" progId="ACD.ChemSketch.20">
                  <p:embed/>
                  <p:pic>
                    <p:nvPicPr>
                      <p:cNvPr id="0" name=""/>
                      <p:cNvPicPr>
                        <a:picLocks noChangeAspect="1" noChangeArrowheads="1"/>
                      </p:cNvPicPr>
                      <p:nvPr/>
                    </p:nvPicPr>
                    <p:blipFill>
                      <a:blip r:embed="rId13"/>
                      <a:srcRect/>
                      <a:stretch>
                        <a:fillRect/>
                      </a:stretch>
                    </p:blipFill>
                    <p:spPr bwMode="auto">
                      <a:xfrm>
                        <a:off x="4919663" y="4403725"/>
                        <a:ext cx="1001712" cy="515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239" name="Object 135"/>
          <p:cNvGraphicFramePr>
            <a:graphicFrameLocks noChangeAspect="1"/>
          </p:cNvGraphicFramePr>
          <p:nvPr>
            <p:extLst>
              <p:ext uri="{D42A27DB-BD31-4B8C-83A1-F6EECF244321}">
                <p14:modId xmlns:p14="http://schemas.microsoft.com/office/powerpoint/2010/main" val="813461969"/>
              </p:ext>
            </p:extLst>
          </p:nvPr>
        </p:nvGraphicFramePr>
        <p:xfrm>
          <a:off x="4883149" y="4796708"/>
          <a:ext cx="1399851" cy="689692"/>
        </p:xfrm>
        <a:graphic>
          <a:graphicData uri="http://schemas.openxmlformats.org/presentationml/2006/ole">
            <mc:AlternateContent xmlns:mc="http://schemas.openxmlformats.org/markup-compatibility/2006">
              <mc:Choice xmlns:v="urn:schemas-microsoft-com:vml" Requires="v">
                <p:oleObj spid="_x0000_s9951" name="ChemSketch" r:id="rId14" imgW="1758600" imgH="945000" progId="ACD.ChemSketch.20">
                  <p:embed/>
                </p:oleObj>
              </mc:Choice>
              <mc:Fallback>
                <p:oleObj name="ChemSketch" r:id="rId14" imgW="1758600" imgH="945000" progId="ACD.ChemSketch.20">
                  <p:embed/>
                  <p:pic>
                    <p:nvPicPr>
                      <p:cNvPr id="0" name=""/>
                      <p:cNvPicPr>
                        <a:picLocks noChangeAspect="1" noChangeArrowheads="1"/>
                      </p:cNvPicPr>
                      <p:nvPr/>
                    </p:nvPicPr>
                    <p:blipFill>
                      <a:blip r:embed="rId15"/>
                      <a:srcRect/>
                      <a:stretch>
                        <a:fillRect/>
                      </a:stretch>
                    </p:blipFill>
                    <p:spPr bwMode="auto">
                      <a:xfrm>
                        <a:off x="4883149" y="4796708"/>
                        <a:ext cx="1399851" cy="689692"/>
                      </a:xfrm>
                      <a:prstGeom prst="rect">
                        <a:avLst/>
                      </a:prstGeom>
                      <a:noFill/>
                      <a:extLst/>
                    </p:spPr>
                  </p:pic>
                </p:oleObj>
              </mc:Fallback>
            </mc:AlternateContent>
          </a:graphicData>
        </a:graphic>
      </p:graphicFrame>
      <p:graphicFrame>
        <p:nvGraphicFramePr>
          <p:cNvPr id="47240" name="Object 136"/>
          <p:cNvGraphicFramePr>
            <a:graphicFrameLocks noChangeAspect="1"/>
          </p:cNvGraphicFramePr>
          <p:nvPr>
            <p:extLst>
              <p:ext uri="{D42A27DB-BD31-4B8C-83A1-F6EECF244321}">
                <p14:modId xmlns:p14="http://schemas.microsoft.com/office/powerpoint/2010/main" val="2843980806"/>
              </p:ext>
            </p:extLst>
          </p:nvPr>
        </p:nvGraphicFramePr>
        <p:xfrm>
          <a:off x="4767263" y="5527675"/>
          <a:ext cx="1512887" cy="225425"/>
        </p:xfrm>
        <a:graphic>
          <a:graphicData uri="http://schemas.openxmlformats.org/presentationml/2006/ole">
            <mc:AlternateContent xmlns:mc="http://schemas.openxmlformats.org/markup-compatibility/2006">
              <mc:Choice xmlns:v="urn:schemas-microsoft-com:vml" Requires="v">
                <p:oleObj spid="_x0000_s9952" name="ChemSketch" r:id="rId16" imgW="1323000" imgH="216360" progId="ACD.ChemSketch.20">
                  <p:embed/>
                </p:oleObj>
              </mc:Choice>
              <mc:Fallback>
                <p:oleObj name="ChemSketch" r:id="rId16" imgW="1323000" imgH="216360" progId="ACD.ChemSketch.20">
                  <p:embed/>
                  <p:pic>
                    <p:nvPicPr>
                      <p:cNvPr id="0" name=""/>
                      <p:cNvPicPr>
                        <a:picLocks noChangeAspect="1" noChangeArrowheads="1"/>
                      </p:cNvPicPr>
                      <p:nvPr/>
                    </p:nvPicPr>
                    <p:blipFill>
                      <a:blip r:embed="rId17"/>
                      <a:srcRect/>
                      <a:stretch>
                        <a:fillRect/>
                      </a:stretch>
                    </p:blipFill>
                    <p:spPr bwMode="auto">
                      <a:xfrm>
                        <a:off x="4767263" y="5527675"/>
                        <a:ext cx="1512887" cy="225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241" name="Object 137"/>
          <p:cNvGraphicFramePr>
            <a:graphicFrameLocks noChangeAspect="1"/>
          </p:cNvGraphicFramePr>
          <p:nvPr>
            <p:extLst>
              <p:ext uri="{D42A27DB-BD31-4B8C-83A1-F6EECF244321}">
                <p14:modId xmlns:p14="http://schemas.microsoft.com/office/powerpoint/2010/main" val="2944234154"/>
              </p:ext>
            </p:extLst>
          </p:nvPr>
        </p:nvGraphicFramePr>
        <p:xfrm>
          <a:off x="4727575" y="3883025"/>
          <a:ext cx="1554163" cy="534988"/>
        </p:xfrm>
        <a:graphic>
          <a:graphicData uri="http://schemas.openxmlformats.org/presentationml/2006/ole">
            <mc:AlternateContent xmlns:mc="http://schemas.openxmlformats.org/markup-compatibility/2006">
              <mc:Choice xmlns:v="urn:schemas-microsoft-com:vml" Requires="v">
                <p:oleObj spid="_x0000_s9953" name="ChemSketch" r:id="rId18" imgW="1359360" imgH="509040" progId="ACD.ChemSketch.20">
                  <p:embed/>
                </p:oleObj>
              </mc:Choice>
              <mc:Fallback>
                <p:oleObj name="ChemSketch" r:id="rId18" imgW="1359360" imgH="509040" progId="ACD.ChemSketch.20">
                  <p:embed/>
                  <p:pic>
                    <p:nvPicPr>
                      <p:cNvPr id="0" name=""/>
                      <p:cNvPicPr>
                        <a:picLocks noChangeAspect="1" noChangeArrowheads="1"/>
                      </p:cNvPicPr>
                      <p:nvPr/>
                    </p:nvPicPr>
                    <p:blipFill>
                      <a:blip r:embed="rId19"/>
                      <a:srcRect/>
                      <a:stretch>
                        <a:fillRect/>
                      </a:stretch>
                    </p:blipFill>
                    <p:spPr bwMode="auto">
                      <a:xfrm>
                        <a:off x="4727575" y="3883025"/>
                        <a:ext cx="1554163" cy="534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0"/>
          </p:nvPr>
        </p:nvSpPr>
        <p:spPr/>
        <p:txBody>
          <a:bodyPr/>
          <a:lstStyle/>
          <a:p>
            <a:fld id="{BA91BF3D-FB6E-494E-95BD-F4DF27FBC25C}" type="slidenum">
              <a:rPr lang="en-US" smtClean="0"/>
              <a:pPr/>
              <a:t>24</a:t>
            </a:fld>
            <a:endParaRPr lang="en-US"/>
          </a:p>
        </p:txBody>
      </p:sp>
    </p:spTree>
    <p:extLst>
      <p:ext uri="{BB962C8B-B14F-4D97-AF65-F5344CB8AC3E}">
        <p14:creationId xmlns:p14="http://schemas.microsoft.com/office/powerpoint/2010/main" val="3908168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674688" y="387350"/>
            <a:ext cx="7772400" cy="914400"/>
          </a:xfrm>
          <a:prstGeom prst="rect">
            <a:avLst/>
          </a:prstGeom>
          <a:noFill/>
          <a:ln w="9525">
            <a:noFill/>
            <a:miter lim="800000"/>
            <a:headEnd/>
            <a:tailEnd/>
          </a:ln>
          <a:effectLst/>
        </p:spPr>
        <p:txBody>
          <a:bodyPr anchor="ctr">
            <a:spAutoFit/>
          </a:bodyPr>
          <a:lstStyle/>
          <a:p>
            <a:pPr eaLnBrk="0" hangingPunct="0"/>
            <a:r>
              <a:rPr lang="en-US" sz="5400" dirty="0"/>
              <a:t>The Amino Acid</a:t>
            </a:r>
            <a:endParaRPr lang="en-US" sz="4800" dirty="0"/>
          </a:p>
        </p:txBody>
      </p:sp>
      <p:graphicFrame>
        <p:nvGraphicFramePr>
          <p:cNvPr id="49282" name="Group 130"/>
          <p:cNvGraphicFramePr>
            <a:graphicFrameLocks noGrp="1"/>
          </p:cNvGraphicFramePr>
          <p:nvPr>
            <p:extLst>
              <p:ext uri="{D42A27DB-BD31-4B8C-83A1-F6EECF244321}">
                <p14:modId xmlns:p14="http://schemas.microsoft.com/office/powerpoint/2010/main" val="1525381271"/>
              </p:ext>
            </p:extLst>
          </p:nvPr>
        </p:nvGraphicFramePr>
        <p:xfrm>
          <a:off x="627063" y="1811338"/>
          <a:ext cx="7999412" cy="4450906"/>
        </p:xfrm>
        <a:graphic>
          <a:graphicData uri="http://schemas.openxmlformats.org/drawingml/2006/table">
            <a:tbl>
              <a:tblPr/>
              <a:tblGrid>
                <a:gridCol w="1512887"/>
                <a:gridCol w="192088"/>
                <a:gridCol w="693737"/>
                <a:gridCol w="684213"/>
                <a:gridCol w="771525"/>
                <a:gridCol w="2484437"/>
                <a:gridCol w="107950"/>
                <a:gridCol w="552450"/>
                <a:gridCol w="1000125"/>
              </a:tblGrid>
              <a:tr h="4397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bg1"/>
                        </a:solidFill>
                        <a:effectLst/>
                        <a:latin typeface="Verdana" pitchFamily="34" charset="0"/>
                      </a:endParaRPr>
                    </a:p>
                  </a:txBody>
                  <a:tcPr marL="45720" marR="45720" marT="9144" marB="9144" anchor="ctr" horzOverflow="overflow">
                    <a:lnL cap="flat">
                      <a:noFill/>
                    </a:lnL>
                    <a:lnR>
                      <a:noFill/>
                    </a:lnR>
                    <a:lnT w="381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Helvetica" pitchFamily="34" charset="0"/>
                          <a:cs typeface="Arial" charset="0"/>
                        </a:rPr>
                        <a:t>3-letter abbr.</a:t>
                      </a:r>
                      <a:endParaRPr kumimoji="0" lang="en-US" sz="1200" b="0" i="0" u="none" strike="noStrike" cap="none" normalizeH="0" baseline="0" dirty="0" smtClean="0">
                        <a:ln>
                          <a:noFill/>
                        </a:ln>
                        <a:solidFill>
                          <a:schemeClr val="tx1"/>
                        </a:solidFill>
                        <a:effectLst/>
                        <a:latin typeface="Verdana" pitchFamily="34" charset="0"/>
                      </a:endParaRPr>
                    </a:p>
                  </a:txBody>
                  <a:tcPr marL="45720" marR="45720" marT="9144" marB="9144" anchor="ctr" horzOverflow="overflow">
                    <a:lnL>
                      <a:noFill/>
                    </a:lnL>
                    <a:lnR>
                      <a:noFill/>
                    </a:lnR>
                    <a:lnT w="381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Helvetica" pitchFamily="34" charset="0"/>
                          <a:cs typeface="Arial" charset="0"/>
                        </a:rPr>
                        <a:t>1-letter abbr.</a:t>
                      </a:r>
                      <a:endParaRPr kumimoji="0" lang="en-US" sz="12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381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Helvetica" pitchFamily="34" charset="0"/>
                          <a:cs typeface="Arial" charset="0"/>
                        </a:rPr>
                        <a:t>MW</a:t>
                      </a:r>
                      <a:endParaRPr kumimoji="0" lang="en-US" sz="14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381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Helvetica" pitchFamily="34" charset="0"/>
                          <a:cs typeface="Arial" charset="0"/>
                        </a:rPr>
                        <a:t>Side-chain structure</a:t>
                      </a:r>
                      <a:endParaRPr kumimoji="0" lang="en-US" sz="1400" b="0" i="0" u="none" strike="noStrike" cap="none" normalizeH="0" baseline="0" smtClean="0">
                        <a:ln>
                          <a:noFill/>
                        </a:ln>
                        <a:solidFill>
                          <a:schemeClr val="tx1"/>
                        </a:solidFill>
                        <a:effectLst/>
                        <a:latin typeface="Verdana" pitchFamily="34" charset="0"/>
                      </a:endParaRPr>
                    </a:p>
                  </a:txBody>
                  <a:tcPr marL="45720" marR="45720" marT="9144" marB="9144" anchor="b" horzOverflow="overflow">
                    <a:lnL>
                      <a:noFill/>
                    </a:lnL>
                    <a:lnR>
                      <a:noFill/>
                    </a:lnR>
                    <a:lnT w="381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Helvetica" pitchFamily="34" charset="0"/>
                          <a:cs typeface="Arial" charset="0"/>
                        </a:rPr>
                        <a:t>p</a:t>
                      </a:r>
                      <a:r>
                        <a:rPr kumimoji="0" lang="en-US" sz="1400" b="1" i="1" u="none" strike="noStrike" cap="none" normalizeH="0" baseline="0" smtClean="0">
                          <a:ln>
                            <a:noFill/>
                          </a:ln>
                          <a:solidFill>
                            <a:schemeClr val="tx1"/>
                          </a:solidFill>
                          <a:effectLst/>
                          <a:latin typeface="Helvetica" pitchFamily="34" charset="0"/>
                          <a:cs typeface="Arial" charset="0"/>
                        </a:rPr>
                        <a:t>K</a:t>
                      </a:r>
                      <a:r>
                        <a:rPr kumimoji="0" lang="en-US" sz="1400" b="1" i="0" u="none" strike="noStrike" cap="none" normalizeH="0" baseline="-30000" smtClean="0">
                          <a:ln>
                            <a:noFill/>
                          </a:ln>
                          <a:solidFill>
                            <a:schemeClr val="tx1"/>
                          </a:solidFill>
                          <a:effectLst/>
                          <a:latin typeface="Helvetica" pitchFamily="34" charset="0"/>
                          <a:cs typeface="Arial" charset="0"/>
                        </a:rPr>
                        <a:t>a</a:t>
                      </a:r>
                      <a:endParaRPr kumimoji="0" lang="en-US" sz="1400" b="0" i="0" u="none" strike="noStrike" cap="none" normalizeH="0" baseline="0" smtClean="0">
                        <a:ln>
                          <a:noFill/>
                        </a:ln>
                        <a:solidFill>
                          <a:schemeClr val="tx1"/>
                        </a:solidFill>
                        <a:effectLst/>
                        <a:latin typeface="Verdana" pitchFamily="34" charset="0"/>
                      </a:endParaRPr>
                    </a:p>
                  </a:txBody>
                  <a:tcPr marL="45720" marR="45720" marT="9144" marB="9144" anchor="b" horzOverflow="overflow">
                    <a:lnL>
                      <a:noFill/>
                    </a:lnL>
                    <a:lnR cap="flat">
                      <a:noFill/>
                    </a:lnR>
                    <a:lnT w="381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249238">
                <a:tc gridSpan="9">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600" b="0" i="1" u="none" strike="noStrike" cap="none" normalizeH="0" baseline="0" dirty="0" smtClean="0">
                          <a:ln>
                            <a:noFill/>
                          </a:ln>
                          <a:solidFill>
                            <a:schemeClr val="tx1"/>
                          </a:solidFill>
                          <a:effectLst/>
                          <a:latin typeface="Verdana" pitchFamily="34" charset="0"/>
                        </a:rPr>
                        <a:t>Polar Amino Acids</a:t>
                      </a:r>
                    </a:p>
                  </a:txBody>
                  <a:tcPr marL="45720" marR="45720" marT="9144" marB="9144" anchor="b" horzOverflow="overflow">
                    <a:lnL cap="flat">
                      <a:noFill/>
                    </a:lnL>
                    <a:lnR cap="flat">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solidFill>
                      <a:srgbClr val="CCFF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96850">
                <a:tc rowSpan="2" gridSpan="2">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Helvetica" pitchFamily="34" charset="0"/>
                          <a:cs typeface="Arial" charset="0"/>
                        </a:rPr>
                        <a:t>Glycine</a:t>
                      </a:r>
                      <a:endParaRPr kumimoji="0" lang="en-US" sz="16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cap="flat">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hMerge="1">
                  <a:txBody>
                    <a:bodyPr/>
                    <a:lstStyle/>
                    <a:p>
                      <a:endParaRPr lang="en-US"/>
                    </a:p>
                  </a:txBody>
                  <a:tcPr/>
                </a:tc>
                <a:tc rowSpan="2">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err="1" smtClean="0">
                          <a:ln>
                            <a:noFill/>
                          </a:ln>
                          <a:solidFill>
                            <a:schemeClr val="tx1"/>
                          </a:solidFill>
                          <a:effectLst/>
                          <a:latin typeface="Helvetica" pitchFamily="34" charset="0"/>
                          <a:cs typeface="Arial" charset="0"/>
                        </a:rPr>
                        <a:t>Gly</a:t>
                      </a:r>
                      <a:endParaRPr kumimoji="0" lang="en-US" sz="1800" b="0" i="0" u="none" strike="noStrike" cap="none" normalizeH="0" baseline="0" dirty="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Helvetica" pitchFamily="34" charset="0"/>
                          <a:cs typeface="Arial" charset="0"/>
                        </a:rPr>
                        <a:t>G</a:t>
                      </a:r>
                      <a:endParaRPr kumimoji="0" lang="en-US" sz="2000" b="0" i="0" u="none" strike="noStrike" cap="none" normalizeH="0" baseline="0" dirty="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0" fontAlgn="b" latinLnBrk="0" hangingPunct="0">
                        <a:lnSpc>
                          <a:spcPct val="100000"/>
                        </a:lnSpc>
                        <a:spcBef>
                          <a:spcPct val="0"/>
                        </a:spcBef>
                        <a:spcAft>
                          <a:spcPct val="0"/>
                        </a:spcAft>
                        <a:buClrTx/>
                        <a:buSzTx/>
                        <a:buFontTx/>
                        <a:buNone/>
                        <a:tabLst>
                          <a:tab pos="457200" algn="dec"/>
                        </a:tabLst>
                      </a:pPr>
                      <a:r>
                        <a:rPr kumimoji="0" lang="en-US" sz="1600" b="0" i="0" u="none" strike="noStrike" cap="none" normalizeH="0" baseline="0" dirty="0" smtClean="0">
                          <a:ln>
                            <a:noFill/>
                          </a:ln>
                          <a:solidFill>
                            <a:schemeClr val="tx1"/>
                          </a:solidFill>
                          <a:effectLst/>
                          <a:latin typeface="Helvetica" pitchFamily="34" charset="0"/>
                          <a:cs typeface="Arial" charset="0"/>
                        </a:rPr>
                        <a:t>	75.1</a:t>
                      </a:r>
                      <a:endParaRPr kumimoji="0" lang="en-US" sz="1600" b="0" i="0" u="none" strike="noStrike" cap="none" normalizeH="0" baseline="0" dirty="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Verdana" pitchFamily="34" charset="0"/>
                      </a:endParaRPr>
                    </a:p>
                  </a:txBody>
                  <a:tcPr marL="45720" marR="45720" marT="9144" marB="9144"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h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tab pos="284163" algn="dec"/>
                        </a:tabLst>
                      </a:pPr>
                      <a:r>
                        <a:rPr kumimoji="0" lang="en-US" sz="1400" b="1" i="0" u="none" strike="noStrike" cap="none" normalizeH="0" baseline="0" smtClean="0">
                          <a:ln>
                            <a:noFill/>
                          </a:ln>
                          <a:solidFill>
                            <a:schemeClr val="tx1"/>
                          </a:solidFill>
                          <a:effectLst/>
                          <a:latin typeface="Arial" charset="0"/>
                          <a:cs typeface="Arial" charset="0"/>
                        </a:rPr>
                        <a:t>	2.34</a:t>
                      </a:r>
                      <a:endParaRPr kumimoji="0" lang="en-US" sz="1400" b="1" i="0" u="none" strike="noStrike" cap="none" normalizeH="0" baseline="0" smtClean="0">
                        <a:ln>
                          <a:noFill/>
                        </a:ln>
                        <a:solidFill>
                          <a:schemeClr val="tx1"/>
                        </a:solidFill>
                        <a:effectLst/>
                        <a:latin typeface="Arial" charset="0"/>
                      </a:endParaRPr>
                    </a:p>
                  </a:txBody>
                  <a:tcPr marL="45720" marR="45720" marT="18288" marB="18288"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α-COOH</a:t>
                      </a:r>
                      <a:endParaRPr kumimoji="0" lang="en-US" sz="1400" b="0" i="0" u="none" strike="noStrike" cap="none" normalizeH="0" baseline="0" smtClean="0">
                        <a:ln>
                          <a:noFill/>
                        </a:ln>
                        <a:solidFill>
                          <a:schemeClr val="tx1"/>
                        </a:solidFill>
                        <a:effectLst/>
                        <a:latin typeface="Arial" charset="0"/>
                      </a:endParaRPr>
                    </a:p>
                  </a:txBody>
                  <a:tcPr marL="137160" marR="45720" marT="18288" marB="18288" horzOverflow="overflow">
                    <a:lnL>
                      <a:noFill/>
                    </a:lnL>
                    <a:lnR cap="flat">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r>
              <a:tr h="180975">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tab pos="284163" algn="dec"/>
                        </a:tabLst>
                      </a:pPr>
                      <a:r>
                        <a:rPr kumimoji="0" lang="en-US" sz="1400" b="1" i="0" u="none" strike="noStrike" cap="none" normalizeH="0" baseline="0" smtClean="0">
                          <a:ln>
                            <a:noFill/>
                          </a:ln>
                          <a:solidFill>
                            <a:schemeClr val="tx1"/>
                          </a:solidFill>
                          <a:effectLst/>
                          <a:latin typeface="Arial" charset="0"/>
                          <a:cs typeface="Arial" charset="0"/>
                        </a:rPr>
                        <a:t>	9.6</a:t>
                      </a:r>
                      <a:endParaRPr kumimoji="0" lang="en-US" sz="1400" b="1" i="0" u="none" strike="noStrike" cap="none" normalizeH="0" baseline="0" smtClean="0">
                        <a:ln>
                          <a:noFill/>
                        </a:ln>
                        <a:solidFill>
                          <a:schemeClr val="tx1"/>
                        </a:solidFill>
                        <a:effectLst/>
                        <a:latin typeface="Arial" charset="0"/>
                      </a:endParaRPr>
                    </a:p>
                  </a:txBody>
                  <a:tcPr marL="45720" marR="45720" marT="18288" marB="18288"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α-NH</a:t>
                      </a:r>
                      <a:r>
                        <a:rPr kumimoji="0" lang="en-US" sz="1400" b="0" i="0" u="none" strike="noStrike" cap="none" normalizeH="0" baseline="-30000" smtClean="0">
                          <a:ln>
                            <a:noFill/>
                          </a:ln>
                          <a:solidFill>
                            <a:schemeClr val="tx1"/>
                          </a:solidFill>
                          <a:effectLst/>
                          <a:latin typeface="Arial" charset="0"/>
                          <a:cs typeface="Arial" charset="0"/>
                        </a:rPr>
                        <a:t>2</a:t>
                      </a:r>
                      <a:endParaRPr kumimoji="0" lang="en-US" sz="1400" b="0" i="0" u="none" strike="noStrike" cap="none" normalizeH="0" baseline="0" smtClean="0">
                        <a:ln>
                          <a:noFill/>
                        </a:ln>
                        <a:solidFill>
                          <a:schemeClr val="tx1"/>
                        </a:solidFill>
                        <a:effectLst/>
                        <a:latin typeface="Arial" charset="0"/>
                      </a:endParaRPr>
                    </a:p>
                  </a:txBody>
                  <a:tcPr marL="137160" marR="45720" marT="18288" marB="18288" horzOverflow="overflow">
                    <a:lnL>
                      <a:noFill/>
                    </a:lnL>
                    <a:lnR cap="flat">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r>
              <a:tr h="180975">
                <a:tc rowSpan="2" gridSpan="2">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Helvetica" pitchFamily="34" charset="0"/>
                          <a:cs typeface="Arial" charset="0"/>
                        </a:rPr>
                        <a:t>Serine</a:t>
                      </a:r>
                      <a:endParaRPr kumimoji="0" lang="en-US" sz="1600" b="0" i="0" u="none" strike="noStrike" cap="none" normalizeH="0" baseline="0" dirty="0" smtClean="0">
                        <a:ln>
                          <a:noFill/>
                        </a:ln>
                        <a:solidFill>
                          <a:schemeClr val="tx1"/>
                        </a:solidFill>
                        <a:effectLst/>
                        <a:latin typeface="Verdana" pitchFamily="34" charset="0"/>
                      </a:endParaRPr>
                    </a:p>
                  </a:txBody>
                  <a:tcPr marL="45720" marR="45720" marT="9144" marB="9144" anchor="ctr" horzOverflow="overflow">
                    <a:lnL cap="flat">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hMerge="1">
                  <a:txBody>
                    <a:bodyPr/>
                    <a:lstStyle/>
                    <a:p>
                      <a:endParaRPr lang="en-US"/>
                    </a:p>
                  </a:txBody>
                  <a:tcPr/>
                </a:tc>
                <a:tc rowSpan="2">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Helvetica" pitchFamily="34" charset="0"/>
                          <a:cs typeface="Arial" charset="0"/>
                        </a:rPr>
                        <a:t>Ser</a:t>
                      </a:r>
                      <a:endParaRPr kumimoji="0" lang="en-US" sz="18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Helvetica" pitchFamily="34" charset="0"/>
                          <a:cs typeface="Arial" charset="0"/>
                        </a:rPr>
                        <a:t>S</a:t>
                      </a:r>
                      <a:endParaRPr kumimoji="0" lang="en-US" sz="20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0" fontAlgn="b" latinLnBrk="0" hangingPunct="0">
                        <a:lnSpc>
                          <a:spcPct val="100000"/>
                        </a:lnSpc>
                        <a:spcBef>
                          <a:spcPct val="0"/>
                        </a:spcBef>
                        <a:spcAft>
                          <a:spcPct val="0"/>
                        </a:spcAft>
                        <a:buClrTx/>
                        <a:buSzTx/>
                        <a:buFontTx/>
                        <a:buNone/>
                        <a:tabLst>
                          <a:tab pos="457200" algn="dec"/>
                        </a:tabLst>
                      </a:pPr>
                      <a:r>
                        <a:rPr kumimoji="0" lang="en-US" sz="1600" b="0" i="0" u="none" strike="noStrike" cap="none" normalizeH="0" baseline="0" dirty="0" smtClean="0">
                          <a:ln>
                            <a:noFill/>
                          </a:ln>
                          <a:solidFill>
                            <a:schemeClr val="tx1"/>
                          </a:solidFill>
                          <a:effectLst/>
                          <a:latin typeface="Helvetica" pitchFamily="34" charset="0"/>
                          <a:cs typeface="Arial" charset="0"/>
                        </a:rPr>
                        <a:t>	105.1</a:t>
                      </a:r>
                      <a:endParaRPr kumimoji="0" lang="en-US" sz="1600" b="0" i="0" u="none" strike="noStrike" cap="none" normalizeH="0" baseline="0" dirty="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Verdana" pitchFamily="34" charset="0"/>
                      </a:endParaRPr>
                    </a:p>
                  </a:txBody>
                  <a:tcPr marL="45720" marR="45720" marT="9144" marB="9144"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h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tab pos="284163" algn="dec"/>
                        </a:tabLst>
                      </a:pPr>
                      <a:r>
                        <a:rPr kumimoji="0" lang="en-US" sz="1400" b="1" i="0" u="none" strike="noStrike" cap="none" normalizeH="0" baseline="0" smtClean="0">
                          <a:ln>
                            <a:noFill/>
                          </a:ln>
                          <a:solidFill>
                            <a:schemeClr val="tx1"/>
                          </a:solidFill>
                          <a:effectLst/>
                          <a:latin typeface="Arial" charset="0"/>
                          <a:cs typeface="Arial" charset="0"/>
                        </a:rPr>
                        <a:t>	2.21</a:t>
                      </a:r>
                      <a:endParaRPr kumimoji="0" lang="en-US" sz="1400" b="1" i="0" u="none" strike="noStrike" cap="none" normalizeH="0" baseline="0" smtClean="0">
                        <a:ln>
                          <a:noFill/>
                        </a:ln>
                        <a:solidFill>
                          <a:schemeClr val="tx1"/>
                        </a:solidFill>
                        <a:effectLst/>
                        <a:latin typeface="Arial" charset="0"/>
                      </a:endParaRPr>
                    </a:p>
                  </a:txBody>
                  <a:tcPr marL="45720" marR="45720" marT="18288" marB="18288"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α-COOH</a:t>
                      </a:r>
                      <a:endParaRPr kumimoji="0" lang="en-US" sz="1400" b="0" i="0" u="none" strike="noStrike" cap="none" normalizeH="0" baseline="0" smtClean="0">
                        <a:ln>
                          <a:noFill/>
                        </a:ln>
                        <a:solidFill>
                          <a:schemeClr val="tx1"/>
                        </a:solidFill>
                        <a:effectLst/>
                        <a:latin typeface="Arial" charset="0"/>
                      </a:endParaRPr>
                    </a:p>
                  </a:txBody>
                  <a:tcPr marL="137160" marR="45720" marT="18288" marB="18288" horzOverflow="overflow">
                    <a:lnL>
                      <a:noFill/>
                    </a:lnL>
                    <a:lnR cap="flat">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r>
              <a:tr h="180975">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tab pos="284163" algn="dec"/>
                        </a:tabLst>
                      </a:pPr>
                      <a:r>
                        <a:rPr kumimoji="0" lang="en-US" sz="1400" b="1" i="0" u="none" strike="noStrike" cap="none" normalizeH="0" baseline="0" smtClean="0">
                          <a:ln>
                            <a:noFill/>
                          </a:ln>
                          <a:solidFill>
                            <a:schemeClr val="tx1"/>
                          </a:solidFill>
                          <a:effectLst/>
                          <a:latin typeface="Arial" charset="0"/>
                          <a:cs typeface="Arial" charset="0"/>
                        </a:rPr>
                        <a:t>	9.15</a:t>
                      </a:r>
                      <a:endParaRPr kumimoji="0" lang="en-US" sz="1400" b="1" i="0" u="none" strike="noStrike" cap="none" normalizeH="0" baseline="0" smtClean="0">
                        <a:ln>
                          <a:noFill/>
                        </a:ln>
                        <a:solidFill>
                          <a:schemeClr val="tx1"/>
                        </a:solidFill>
                        <a:effectLst/>
                        <a:latin typeface="Arial" charset="0"/>
                      </a:endParaRPr>
                    </a:p>
                  </a:txBody>
                  <a:tcPr marL="45720" marR="45720" marT="18288" marB="18288"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α-NH</a:t>
                      </a:r>
                      <a:r>
                        <a:rPr kumimoji="0" lang="en-US" sz="1400" b="0" i="0" u="none" strike="noStrike" cap="none" normalizeH="0" baseline="-30000" smtClean="0">
                          <a:ln>
                            <a:noFill/>
                          </a:ln>
                          <a:solidFill>
                            <a:schemeClr val="tx1"/>
                          </a:solidFill>
                          <a:effectLst/>
                          <a:latin typeface="Arial" charset="0"/>
                          <a:cs typeface="Arial" charset="0"/>
                        </a:rPr>
                        <a:t>2</a:t>
                      </a:r>
                      <a:endParaRPr kumimoji="0" lang="en-US" sz="1400" b="0" i="0" u="none" strike="noStrike" cap="none" normalizeH="0" baseline="0" smtClean="0">
                        <a:ln>
                          <a:noFill/>
                        </a:ln>
                        <a:solidFill>
                          <a:schemeClr val="tx1"/>
                        </a:solidFill>
                        <a:effectLst/>
                        <a:latin typeface="Arial" charset="0"/>
                      </a:endParaRPr>
                    </a:p>
                  </a:txBody>
                  <a:tcPr marL="137160" marR="45720" marT="18288" marB="18288" horzOverflow="overflow">
                    <a:lnL>
                      <a:noFill/>
                    </a:lnL>
                    <a:lnR cap="flat">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r>
              <a:tr h="180975">
                <a:tc rowSpan="2" gridSpan="2">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Helvetica" pitchFamily="34" charset="0"/>
                          <a:cs typeface="Arial" charset="0"/>
                        </a:rPr>
                        <a:t>Threonine</a:t>
                      </a:r>
                      <a:endParaRPr kumimoji="0" lang="en-US" sz="16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cap="flat">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hMerge="1">
                  <a:txBody>
                    <a:bodyPr/>
                    <a:lstStyle/>
                    <a:p>
                      <a:endParaRPr lang="en-US"/>
                    </a:p>
                  </a:txBody>
                  <a:tcPr/>
                </a:tc>
                <a:tc rowSpan="2">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Helvetica" pitchFamily="34" charset="0"/>
                          <a:cs typeface="Arial" charset="0"/>
                        </a:rPr>
                        <a:t>Thr</a:t>
                      </a:r>
                      <a:endParaRPr kumimoji="0" lang="en-US" sz="18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Helvetica" pitchFamily="34" charset="0"/>
                          <a:cs typeface="Arial" charset="0"/>
                        </a:rPr>
                        <a:t>T</a:t>
                      </a:r>
                      <a:endParaRPr kumimoji="0" lang="en-US" sz="20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0" fontAlgn="b" latinLnBrk="0" hangingPunct="0">
                        <a:lnSpc>
                          <a:spcPct val="100000"/>
                        </a:lnSpc>
                        <a:spcBef>
                          <a:spcPct val="0"/>
                        </a:spcBef>
                        <a:spcAft>
                          <a:spcPct val="0"/>
                        </a:spcAft>
                        <a:buClrTx/>
                        <a:buSzTx/>
                        <a:buFontTx/>
                        <a:buNone/>
                        <a:tabLst>
                          <a:tab pos="457200" algn="dec"/>
                        </a:tabLst>
                      </a:pPr>
                      <a:r>
                        <a:rPr kumimoji="0" lang="en-US" sz="1600" b="0" i="0" u="none" strike="noStrike" cap="none" normalizeH="0" baseline="0" smtClean="0">
                          <a:ln>
                            <a:noFill/>
                          </a:ln>
                          <a:solidFill>
                            <a:schemeClr val="tx1"/>
                          </a:solidFill>
                          <a:effectLst/>
                          <a:latin typeface="Helvetica" pitchFamily="34" charset="0"/>
                          <a:cs typeface="Arial" charset="0"/>
                        </a:rPr>
                        <a:t>	119.1</a:t>
                      </a:r>
                      <a:endParaRPr kumimoji="0" lang="en-US" sz="16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Verdana" pitchFamily="34" charset="0"/>
                      </a:endParaRPr>
                    </a:p>
                  </a:txBody>
                  <a:tcPr marL="45720" marR="45720" marT="9144" marB="9144"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h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tab pos="284163" algn="dec"/>
                        </a:tabLst>
                      </a:pPr>
                      <a:r>
                        <a:rPr kumimoji="0" lang="en-US" sz="1400" b="1" i="0" u="none" strike="noStrike" cap="none" normalizeH="0" baseline="0" smtClean="0">
                          <a:ln>
                            <a:noFill/>
                          </a:ln>
                          <a:solidFill>
                            <a:schemeClr val="tx1"/>
                          </a:solidFill>
                          <a:effectLst/>
                          <a:latin typeface="Arial" charset="0"/>
                          <a:cs typeface="Arial" charset="0"/>
                        </a:rPr>
                        <a:t>	2.63</a:t>
                      </a:r>
                      <a:endParaRPr kumimoji="0" lang="en-US" sz="1400" b="1" i="0" u="none" strike="noStrike" cap="none" normalizeH="0" baseline="0" smtClean="0">
                        <a:ln>
                          <a:noFill/>
                        </a:ln>
                        <a:solidFill>
                          <a:schemeClr val="tx1"/>
                        </a:solidFill>
                        <a:effectLst/>
                        <a:latin typeface="Arial" charset="0"/>
                      </a:endParaRPr>
                    </a:p>
                  </a:txBody>
                  <a:tcPr marL="45720" marR="45720" marT="18288" marB="18288"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α-COOH</a:t>
                      </a:r>
                      <a:endParaRPr kumimoji="0" lang="en-US" sz="1400" b="0" i="0" u="none" strike="noStrike" cap="none" normalizeH="0" baseline="0" smtClean="0">
                        <a:ln>
                          <a:noFill/>
                        </a:ln>
                        <a:solidFill>
                          <a:schemeClr val="tx1"/>
                        </a:solidFill>
                        <a:effectLst/>
                        <a:latin typeface="Arial" charset="0"/>
                      </a:endParaRPr>
                    </a:p>
                  </a:txBody>
                  <a:tcPr marL="137160" marR="45720" marT="18288" marB="18288" horzOverflow="overflow">
                    <a:lnL>
                      <a:noFill/>
                    </a:lnL>
                    <a:lnR cap="flat">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r>
              <a:tr h="180975">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tab pos="284163" algn="dec"/>
                        </a:tabLst>
                      </a:pPr>
                      <a:r>
                        <a:rPr kumimoji="0" lang="en-US" sz="1400" b="1" i="0" u="none" strike="noStrike" cap="none" normalizeH="0" baseline="0" smtClean="0">
                          <a:ln>
                            <a:noFill/>
                          </a:ln>
                          <a:solidFill>
                            <a:schemeClr val="tx1"/>
                          </a:solidFill>
                          <a:effectLst/>
                          <a:latin typeface="Arial" charset="0"/>
                          <a:cs typeface="Arial" charset="0"/>
                        </a:rPr>
                        <a:t>	9.15</a:t>
                      </a:r>
                      <a:endParaRPr kumimoji="0" lang="en-US" sz="1400" b="1" i="0" u="none" strike="noStrike" cap="none" normalizeH="0" baseline="0" smtClean="0">
                        <a:ln>
                          <a:noFill/>
                        </a:ln>
                        <a:solidFill>
                          <a:schemeClr val="tx1"/>
                        </a:solidFill>
                        <a:effectLst/>
                        <a:latin typeface="Arial" charset="0"/>
                      </a:endParaRPr>
                    </a:p>
                  </a:txBody>
                  <a:tcPr marL="45720" marR="45720" marT="18288" marB="18288"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α-NH</a:t>
                      </a:r>
                      <a:r>
                        <a:rPr kumimoji="0" lang="en-US" sz="1400" b="0" i="0" u="none" strike="noStrike" cap="none" normalizeH="0" baseline="-30000" smtClean="0">
                          <a:ln>
                            <a:noFill/>
                          </a:ln>
                          <a:solidFill>
                            <a:schemeClr val="tx1"/>
                          </a:solidFill>
                          <a:effectLst/>
                          <a:latin typeface="Arial" charset="0"/>
                          <a:cs typeface="Arial" charset="0"/>
                        </a:rPr>
                        <a:t>2</a:t>
                      </a:r>
                      <a:endParaRPr kumimoji="0" lang="en-US" sz="1400" b="0" i="0" u="none" strike="noStrike" cap="none" normalizeH="0" baseline="0" smtClean="0">
                        <a:ln>
                          <a:noFill/>
                        </a:ln>
                        <a:solidFill>
                          <a:schemeClr val="tx1"/>
                        </a:solidFill>
                        <a:effectLst/>
                        <a:latin typeface="Arial" charset="0"/>
                      </a:endParaRPr>
                    </a:p>
                  </a:txBody>
                  <a:tcPr marL="137160" marR="45720" marT="18288" marB="18288" horzOverflow="overflow">
                    <a:lnL>
                      <a:noFill/>
                    </a:lnL>
                    <a:lnR cap="flat">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r>
              <a:tr h="180975">
                <a:tc rowSpan="3" gridSpan="2">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Helvetica" pitchFamily="34" charset="0"/>
                          <a:cs typeface="Arial" charset="0"/>
                        </a:rPr>
                        <a:t>Cysteine</a:t>
                      </a:r>
                      <a:endParaRPr kumimoji="0" lang="en-US" sz="16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cap="flat">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3" hMerge="1">
                  <a:txBody>
                    <a:bodyPr/>
                    <a:lstStyle/>
                    <a:p>
                      <a:endParaRPr lang="en-US"/>
                    </a:p>
                  </a:txBody>
                  <a:tcPr/>
                </a:tc>
                <a:tc rowSpan="3">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Helvetica" pitchFamily="34" charset="0"/>
                          <a:cs typeface="Arial" charset="0"/>
                        </a:rPr>
                        <a:t>Cys</a:t>
                      </a:r>
                      <a:endParaRPr kumimoji="0" lang="en-US" sz="18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Helvetica" pitchFamily="34" charset="0"/>
                          <a:cs typeface="Arial" charset="0"/>
                        </a:rPr>
                        <a:t>C</a:t>
                      </a:r>
                      <a:endParaRPr kumimoji="0" lang="en-US" sz="20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0" fontAlgn="b" latinLnBrk="0" hangingPunct="0">
                        <a:lnSpc>
                          <a:spcPct val="100000"/>
                        </a:lnSpc>
                        <a:spcBef>
                          <a:spcPct val="0"/>
                        </a:spcBef>
                        <a:spcAft>
                          <a:spcPct val="0"/>
                        </a:spcAft>
                        <a:buClrTx/>
                        <a:buSzTx/>
                        <a:buFontTx/>
                        <a:buNone/>
                        <a:tabLst>
                          <a:tab pos="457200" algn="dec"/>
                        </a:tabLst>
                      </a:pPr>
                      <a:r>
                        <a:rPr kumimoji="0" lang="en-US" sz="1600" b="0" i="0" u="none" strike="noStrike" cap="none" normalizeH="0" baseline="0" smtClean="0">
                          <a:ln>
                            <a:noFill/>
                          </a:ln>
                          <a:solidFill>
                            <a:schemeClr val="tx1"/>
                          </a:solidFill>
                          <a:effectLst/>
                          <a:latin typeface="Helvetica" pitchFamily="34" charset="0"/>
                          <a:cs typeface="Arial" charset="0"/>
                        </a:rPr>
                        <a:t>	121.2</a:t>
                      </a:r>
                      <a:endParaRPr kumimoji="0" lang="en-US" sz="16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3"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Verdana" pitchFamily="34" charset="0"/>
                      </a:endParaRPr>
                    </a:p>
                  </a:txBody>
                  <a:tcPr marL="45720" marR="45720" marT="9144" marB="9144"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3" h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tab pos="284163" algn="dec"/>
                        </a:tabLst>
                      </a:pPr>
                      <a:r>
                        <a:rPr kumimoji="0" lang="en-US" sz="1400" b="1" i="0" u="none" strike="noStrike" cap="none" normalizeH="0" baseline="0" smtClean="0">
                          <a:ln>
                            <a:noFill/>
                          </a:ln>
                          <a:solidFill>
                            <a:schemeClr val="tx1"/>
                          </a:solidFill>
                          <a:effectLst/>
                          <a:latin typeface="Arial" charset="0"/>
                          <a:cs typeface="Arial" charset="0"/>
                        </a:rPr>
                        <a:t>	1.71</a:t>
                      </a:r>
                      <a:endParaRPr kumimoji="0" lang="en-US" sz="1400" b="1" i="0" u="none" strike="noStrike" cap="none" normalizeH="0" baseline="0" smtClean="0">
                        <a:ln>
                          <a:noFill/>
                        </a:ln>
                        <a:solidFill>
                          <a:schemeClr val="tx1"/>
                        </a:solidFill>
                        <a:effectLst/>
                        <a:latin typeface="Arial" charset="0"/>
                      </a:endParaRPr>
                    </a:p>
                  </a:txBody>
                  <a:tcPr marL="45720" marR="45720" marT="18288" marB="18288"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α-COOH</a:t>
                      </a:r>
                      <a:endParaRPr kumimoji="0" lang="en-US" sz="1400" b="0" i="0" u="none" strike="noStrike" cap="none" normalizeH="0" baseline="0" smtClean="0">
                        <a:ln>
                          <a:noFill/>
                        </a:ln>
                        <a:solidFill>
                          <a:schemeClr val="tx1"/>
                        </a:solidFill>
                        <a:effectLst/>
                        <a:latin typeface="Arial" charset="0"/>
                      </a:endParaRPr>
                    </a:p>
                  </a:txBody>
                  <a:tcPr marL="137160" marR="45720" marT="18288" marB="18288" horzOverflow="overflow">
                    <a:lnL>
                      <a:noFill/>
                    </a:lnL>
                    <a:lnR cap="flat">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r>
              <a:tr h="180975">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tab pos="284163" algn="dec"/>
                        </a:tabLst>
                      </a:pPr>
                      <a:r>
                        <a:rPr kumimoji="0" lang="en-US" sz="1400" b="1" i="0" u="none" strike="noStrike" cap="none" normalizeH="0" baseline="0" smtClean="0">
                          <a:ln>
                            <a:noFill/>
                          </a:ln>
                          <a:solidFill>
                            <a:schemeClr val="tx1"/>
                          </a:solidFill>
                          <a:effectLst/>
                          <a:latin typeface="Arial" charset="0"/>
                          <a:cs typeface="Arial" charset="0"/>
                        </a:rPr>
                        <a:t>	8.33</a:t>
                      </a:r>
                      <a:endParaRPr kumimoji="0" lang="en-US" sz="1400" b="1" i="0" u="none" strike="noStrike" cap="none" normalizeH="0" baseline="0" smtClean="0">
                        <a:ln>
                          <a:noFill/>
                        </a:ln>
                        <a:solidFill>
                          <a:schemeClr val="tx1"/>
                        </a:solidFill>
                        <a:effectLst/>
                        <a:latin typeface="Arial" charset="0"/>
                      </a:endParaRPr>
                    </a:p>
                  </a:txBody>
                  <a:tcPr marL="45720" marR="45720" marT="18288" marB="18288"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side chain</a:t>
                      </a:r>
                    </a:p>
                  </a:txBody>
                  <a:tcPr marL="137160" marR="45720" marT="18288" marB="18288" horzOverflow="overflow">
                    <a:lnL>
                      <a:noFill/>
                    </a:lnL>
                    <a:lnR cap="flat">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r>
              <a:tr h="203200">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tab pos="284163" algn="dec"/>
                        </a:tabLst>
                      </a:pPr>
                      <a:r>
                        <a:rPr kumimoji="0" lang="en-US" sz="1400" b="1" i="0" u="none" strike="noStrike" cap="none" normalizeH="0" baseline="0" smtClean="0">
                          <a:ln>
                            <a:noFill/>
                          </a:ln>
                          <a:solidFill>
                            <a:schemeClr val="tx1"/>
                          </a:solidFill>
                          <a:effectLst/>
                          <a:latin typeface="Arial" charset="0"/>
                          <a:cs typeface="Arial" charset="0"/>
                        </a:rPr>
                        <a:t>	10.78</a:t>
                      </a:r>
                    </a:p>
                  </a:txBody>
                  <a:tcPr marL="45720" marR="45720" marT="18288" marB="18288"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α-NH</a:t>
                      </a:r>
                      <a:r>
                        <a:rPr kumimoji="0" lang="en-US" sz="1400" b="0" i="0" u="none" strike="noStrike" cap="none" normalizeH="0" baseline="-30000" smtClean="0">
                          <a:ln>
                            <a:noFill/>
                          </a:ln>
                          <a:solidFill>
                            <a:schemeClr val="tx1"/>
                          </a:solidFill>
                          <a:effectLst/>
                          <a:latin typeface="Arial" charset="0"/>
                          <a:cs typeface="Arial" charset="0"/>
                        </a:rPr>
                        <a:t>2</a:t>
                      </a:r>
                    </a:p>
                  </a:txBody>
                  <a:tcPr marL="137160" marR="45720" marT="18288" marB="18288" horzOverflow="overflow">
                    <a:lnL>
                      <a:noFill/>
                    </a:lnL>
                    <a:lnR cap="flat">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r>
              <a:tr h="180975">
                <a:tc rowSpan="2" gridSpan="2">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Helvetica" pitchFamily="34" charset="0"/>
                          <a:cs typeface="Arial" charset="0"/>
                        </a:rPr>
                        <a:t>Tyrosine</a:t>
                      </a:r>
                      <a:endParaRPr kumimoji="0" lang="en-US" sz="16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cap="flat">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hMerge="1">
                  <a:txBody>
                    <a:bodyPr/>
                    <a:lstStyle/>
                    <a:p>
                      <a:endParaRPr lang="en-US"/>
                    </a:p>
                  </a:txBody>
                  <a:tcPr/>
                </a:tc>
                <a:tc rowSpan="2">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Helvetica" pitchFamily="34" charset="0"/>
                          <a:cs typeface="Arial" charset="0"/>
                        </a:rPr>
                        <a:t>Tyr</a:t>
                      </a:r>
                      <a:endParaRPr kumimoji="0" lang="en-US" sz="18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Helvetica" pitchFamily="34" charset="0"/>
                          <a:cs typeface="Arial" charset="0"/>
                        </a:rPr>
                        <a:t>Y</a:t>
                      </a:r>
                      <a:endParaRPr kumimoji="0" lang="en-US" sz="20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0" fontAlgn="b" latinLnBrk="0" hangingPunct="0">
                        <a:lnSpc>
                          <a:spcPct val="100000"/>
                        </a:lnSpc>
                        <a:spcBef>
                          <a:spcPct val="0"/>
                        </a:spcBef>
                        <a:spcAft>
                          <a:spcPct val="0"/>
                        </a:spcAft>
                        <a:buClrTx/>
                        <a:buSzTx/>
                        <a:buFontTx/>
                        <a:buNone/>
                        <a:tabLst>
                          <a:tab pos="457200" algn="dec"/>
                        </a:tabLst>
                      </a:pPr>
                      <a:r>
                        <a:rPr kumimoji="0" lang="en-US" sz="1600" b="0" i="0" u="none" strike="noStrike" cap="none" normalizeH="0" baseline="0" smtClean="0">
                          <a:ln>
                            <a:noFill/>
                          </a:ln>
                          <a:solidFill>
                            <a:schemeClr val="tx1"/>
                          </a:solidFill>
                          <a:effectLst/>
                          <a:latin typeface="Helvetica" pitchFamily="34" charset="0"/>
                          <a:cs typeface="Arial" charset="0"/>
                        </a:rPr>
                        <a:t>	181.2</a:t>
                      </a:r>
                      <a:endParaRPr kumimoji="0" lang="en-US" sz="16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Verdana" pitchFamily="34" charset="0"/>
                      </a:endParaRPr>
                    </a:p>
                  </a:txBody>
                  <a:tcPr marL="45720" marR="45720" marT="9144" marB="9144"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h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tab pos="284163" algn="dec"/>
                        </a:tabLst>
                      </a:pPr>
                      <a:r>
                        <a:rPr kumimoji="0" lang="en-US" sz="1400" b="1" i="0" u="none" strike="noStrike" cap="none" normalizeH="0" baseline="0" smtClean="0">
                          <a:ln>
                            <a:noFill/>
                          </a:ln>
                          <a:solidFill>
                            <a:schemeClr val="tx1"/>
                          </a:solidFill>
                          <a:effectLst/>
                          <a:latin typeface="Arial" charset="0"/>
                        </a:rPr>
                        <a:t>	2.2</a:t>
                      </a:r>
                    </a:p>
                  </a:txBody>
                  <a:tcPr marL="45720" marR="45720" marT="18288" marB="18288"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α-COOH</a:t>
                      </a:r>
                      <a:endParaRPr kumimoji="0" lang="en-US" sz="1400" b="0" i="0" u="none" strike="noStrike" cap="none" normalizeH="0" baseline="0" smtClean="0">
                        <a:ln>
                          <a:noFill/>
                        </a:ln>
                        <a:solidFill>
                          <a:schemeClr val="tx1"/>
                        </a:solidFill>
                        <a:effectLst/>
                        <a:latin typeface="Arial" charset="0"/>
                      </a:endParaRPr>
                    </a:p>
                  </a:txBody>
                  <a:tcPr marL="137160" marR="45720" marT="18288" marB="18288" horzOverflow="overflow">
                    <a:lnL>
                      <a:noFill/>
                    </a:lnL>
                    <a:lnR cap="flat">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r>
              <a:tr h="180975">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tab pos="284163" algn="dec"/>
                        </a:tabLst>
                      </a:pPr>
                      <a:r>
                        <a:rPr kumimoji="0" lang="en-US" sz="1400" b="1" i="0" u="none" strike="noStrike" cap="none" normalizeH="0" baseline="0" smtClean="0">
                          <a:ln>
                            <a:noFill/>
                          </a:ln>
                          <a:solidFill>
                            <a:schemeClr val="tx1"/>
                          </a:solidFill>
                          <a:effectLst/>
                          <a:latin typeface="Arial" charset="0"/>
                          <a:cs typeface="Arial" charset="0"/>
                        </a:rPr>
                        <a:t>	9.11</a:t>
                      </a:r>
                      <a:endParaRPr kumimoji="0" lang="en-US" sz="1400" b="1" i="0" u="none" strike="noStrike" cap="none" normalizeH="0" baseline="0" smtClean="0">
                        <a:ln>
                          <a:noFill/>
                        </a:ln>
                        <a:solidFill>
                          <a:schemeClr val="tx1"/>
                        </a:solidFill>
                        <a:effectLst/>
                        <a:latin typeface="Arial" charset="0"/>
                      </a:endParaRPr>
                    </a:p>
                  </a:txBody>
                  <a:tcPr marL="45720" marR="45720" marT="18288" marB="18288"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α-NH</a:t>
                      </a:r>
                      <a:r>
                        <a:rPr kumimoji="0" lang="en-US" sz="1400" b="0" i="0" u="none" strike="noStrike" cap="none" normalizeH="0" baseline="-30000" smtClean="0">
                          <a:ln>
                            <a:noFill/>
                          </a:ln>
                          <a:solidFill>
                            <a:schemeClr val="tx1"/>
                          </a:solidFill>
                          <a:effectLst/>
                          <a:latin typeface="Arial" charset="0"/>
                          <a:cs typeface="Arial" charset="0"/>
                        </a:rPr>
                        <a:t>2</a:t>
                      </a:r>
                      <a:endParaRPr kumimoji="0" lang="en-US" sz="1400" b="0" i="0" u="none" strike="noStrike" cap="none" normalizeH="0" baseline="0" smtClean="0">
                        <a:ln>
                          <a:noFill/>
                        </a:ln>
                        <a:solidFill>
                          <a:schemeClr val="tx1"/>
                        </a:solidFill>
                        <a:effectLst/>
                        <a:latin typeface="Arial" charset="0"/>
                      </a:endParaRPr>
                    </a:p>
                  </a:txBody>
                  <a:tcPr marL="137160" marR="45720" marT="18288" marB="18288" horzOverflow="overflow">
                    <a:lnL>
                      <a:noFill/>
                    </a:lnL>
                    <a:lnR cap="flat">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r>
              <a:tr h="217488">
                <a:tc rowSpan="2" gridSpan="2">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Helvetica" pitchFamily="34" charset="0"/>
                          <a:cs typeface="Arial" charset="0"/>
                        </a:rPr>
                        <a:t>Asparagine</a:t>
                      </a:r>
                      <a:endParaRPr kumimoji="0" lang="en-US" sz="16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cap="flat">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hMerge="1">
                  <a:txBody>
                    <a:bodyPr/>
                    <a:lstStyle/>
                    <a:p>
                      <a:endParaRPr lang="en-US"/>
                    </a:p>
                  </a:txBody>
                  <a:tcPr/>
                </a:tc>
                <a:tc rowSpan="2">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Helvetica" pitchFamily="34" charset="0"/>
                          <a:cs typeface="Arial" charset="0"/>
                        </a:rPr>
                        <a:t>Asn</a:t>
                      </a:r>
                      <a:endParaRPr kumimoji="0" lang="en-US" sz="18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Helvetica" pitchFamily="34" charset="0"/>
                          <a:cs typeface="Arial" charset="0"/>
                        </a:rPr>
                        <a:t>N</a:t>
                      </a:r>
                      <a:endParaRPr kumimoji="0" lang="en-US" sz="20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0" fontAlgn="b" latinLnBrk="0" hangingPunct="0">
                        <a:lnSpc>
                          <a:spcPct val="100000"/>
                        </a:lnSpc>
                        <a:spcBef>
                          <a:spcPct val="0"/>
                        </a:spcBef>
                        <a:spcAft>
                          <a:spcPct val="0"/>
                        </a:spcAft>
                        <a:buClrTx/>
                        <a:buSzTx/>
                        <a:buFontTx/>
                        <a:buNone/>
                        <a:tabLst>
                          <a:tab pos="457200" algn="dec"/>
                        </a:tabLst>
                      </a:pPr>
                      <a:r>
                        <a:rPr kumimoji="0" lang="en-US" sz="1600" b="0" i="0" u="none" strike="noStrike" cap="none" normalizeH="0" baseline="0" smtClean="0">
                          <a:ln>
                            <a:noFill/>
                          </a:ln>
                          <a:solidFill>
                            <a:schemeClr val="tx1"/>
                          </a:solidFill>
                          <a:effectLst/>
                          <a:latin typeface="Helvetica" pitchFamily="34" charset="0"/>
                          <a:cs typeface="Arial" charset="0"/>
                        </a:rPr>
                        <a:t>	132.1</a:t>
                      </a:r>
                      <a:endParaRPr kumimoji="0" lang="en-US" sz="16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Verdana" pitchFamily="34" charset="0"/>
                      </a:endParaRPr>
                    </a:p>
                  </a:txBody>
                  <a:tcPr marL="45720" marR="45720" marT="9144" marB="9144"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2" h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tab pos="284163" algn="dec"/>
                        </a:tabLst>
                      </a:pPr>
                      <a:r>
                        <a:rPr kumimoji="0" lang="en-US" sz="1400" b="1" i="0" u="none" strike="noStrike" cap="none" normalizeH="0" baseline="0" dirty="0" smtClean="0">
                          <a:ln>
                            <a:noFill/>
                          </a:ln>
                          <a:solidFill>
                            <a:schemeClr val="tx1"/>
                          </a:solidFill>
                          <a:effectLst/>
                          <a:latin typeface="Arial" charset="0"/>
                          <a:cs typeface="Arial" charset="0"/>
                        </a:rPr>
                        <a:t>	2.02</a:t>
                      </a:r>
                      <a:endParaRPr kumimoji="0" lang="en-US" sz="1400" b="1" i="0" u="none" strike="noStrike" cap="none" normalizeH="0" baseline="0" dirty="0" smtClean="0">
                        <a:ln>
                          <a:noFill/>
                        </a:ln>
                        <a:solidFill>
                          <a:schemeClr val="tx1"/>
                        </a:solidFill>
                        <a:effectLst/>
                        <a:latin typeface="Arial" charset="0"/>
                      </a:endParaRPr>
                    </a:p>
                  </a:txBody>
                  <a:tcPr marL="45720" marR="45720" marT="18288" marB="18288"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α-COOH</a:t>
                      </a:r>
                      <a:endParaRPr kumimoji="0" lang="en-US" sz="1400" b="0" i="0" u="none" strike="noStrike" cap="none" normalizeH="0" baseline="0" smtClean="0">
                        <a:ln>
                          <a:noFill/>
                        </a:ln>
                        <a:solidFill>
                          <a:schemeClr val="tx1"/>
                        </a:solidFill>
                        <a:effectLst/>
                        <a:latin typeface="Arial" charset="0"/>
                      </a:endParaRPr>
                    </a:p>
                  </a:txBody>
                  <a:tcPr marL="137160" marR="45720" marT="18288" marB="18288" horzOverflow="overflow">
                    <a:lnL>
                      <a:noFill/>
                    </a:lnL>
                    <a:lnR cap="flat">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r>
              <a:tr h="180975">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tab pos="284163" algn="dec"/>
                        </a:tabLst>
                      </a:pPr>
                      <a:r>
                        <a:rPr kumimoji="0" lang="en-US" sz="1400" b="1" i="0" u="none" strike="noStrike" cap="none" normalizeH="0" baseline="0" dirty="0" smtClean="0">
                          <a:ln>
                            <a:noFill/>
                          </a:ln>
                          <a:solidFill>
                            <a:schemeClr val="tx1"/>
                          </a:solidFill>
                          <a:effectLst/>
                          <a:latin typeface="Arial" charset="0"/>
                          <a:cs typeface="Arial" charset="0"/>
                        </a:rPr>
                        <a:t>	8.8</a:t>
                      </a:r>
                      <a:endParaRPr kumimoji="0" lang="en-US" sz="1400" b="1" i="0" u="none" strike="noStrike" cap="none" normalizeH="0" baseline="0" dirty="0" smtClean="0">
                        <a:ln>
                          <a:noFill/>
                        </a:ln>
                        <a:solidFill>
                          <a:schemeClr val="tx1"/>
                        </a:solidFill>
                        <a:effectLst/>
                        <a:latin typeface="Arial" charset="0"/>
                      </a:endParaRPr>
                    </a:p>
                  </a:txBody>
                  <a:tcPr marL="45720" marR="45720" marT="18288" marB="18288"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α-NH</a:t>
                      </a:r>
                      <a:r>
                        <a:rPr kumimoji="0" lang="en-US" sz="1400" b="0" i="0" u="none" strike="noStrike" cap="none" normalizeH="0" baseline="-30000" smtClean="0">
                          <a:ln>
                            <a:noFill/>
                          </a:ln>
                          <a:solidFill>
                            <a:schemeClr val="tx1"/>
                          </a:solidFill>
                          <a:effectLst/>
                          <a:latin typeface="Arial" charset="0"/>
                          <a:cs typeface="Arial" charset="0"/>
                        </a:rPr>
                        <a:t>2</a:t>
                      </a:r>
                      <a:endParaRPr kumimoji="0" lang="en-US" sz="1400" b="0" i="0" u="none" strike="noStrike" cap="none" normalizeH="0" baseline="0" smtClean="0">
                        <a:ln>
                          <a:noFill/>
                        </a:ln>
                        <a:solidFill>
                          <a:schemeClr val="tx1"/>
                        </a:solidFill>
                        <a:effectLst/>
                        <a:latin typeface="Arial" charset="0"/>
                      </a:endParaRPr>
                    </a:p>
                  </a:txBody>
                  <a:tcPr marL="137160" marR="45720" marT="18288" marB="18288" horzOverflow="overflow">
                    <a:lnL>
                      <a:noFill/>
                    </a:lnL>
                    <a:lnR cap="flat">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r>
              <a:tr h="241300">
                <a:tc rowSpan="2" gridSpan="2">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Helvetica" pitchFamily="34" charset="0"/>
                          <a:cs typeface="Arial" charset="0"/>
                        </a:rPr>
                        <a:t>Glutamine</a:t>
                      </a:r>
                      <a:endParaRPr kumimoji="0" lang="en-US" sz="16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cap="flat">
                      <a:noFill/>
                    </a:lnL>
                    <a:lnR>
                      <a:noFill/>
                    </a:lnR>
                    <a:lnT w="12700" cap="flat" cmpd="sng" algn="ctr">
                      <a:solidFill>
                        <a:srgbClr val="00FF00"/>
                      </a:solidFill>
                      <a:prstDash val="solid"/>
                      <a:round/>
                      <a:headEnd type="none" w="med" len="med"/>
                      <a:tailEnd type="none" w="med" len="med"/>
                    </a:lnT>
                    <a:lnB w="38100" cap="flat" cmpd="sng" algn="ctr">
                      <a:solidFill>
                        <a:srgbClr val="00FF00"/>
                      </a:solidFill>
                      <a:prstDash val="solid"/>
                      <a:round/>
                      <a:headEnd type="none" w="med" len="med"/>
                      <a:tailEnd type="none" w="med" len="med"/>
                    </a:lnB>
                    <a:lnTlToBr>
                      <a:noFill/>
                    </a:lnTlToBr>
                    <a:lnBlToTr>
                      <a:noFill/>
                    </a:lnBlToTr>
                    <a:noFill/>
                  </a:tcPr>
                </a:tc>
                <a:tc rowSpan="2" hMerge="1">
                  <a:txBody>
                    <a:bodyPr/>
                    <a:lstStyle/>
                    <a:p>
                      <a:endParaRPr lang="en-US"/>
                    </a:p>
                  </a:txBody>
                  <a:tcPr/>
                </a:tc>
                <a:tc rowSpan="2">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Helvetica" pitchFamily="34" charset="0"/>
                          <a:cs typeface="Arial" charset="0"/>
                        </a:rPr>
                        <a:t>Gln</a:t>
                      </a:r>
                      <a:endParaRPr kumimoji="0" lang="en-US" sz="18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38100" cap="flat" cmpd="sng" algn="ctr">
                      <a:solidFill>
                        <a:srgbClr val="00FF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Helvetica" pitchFamily="34" charset="0"/>
                          <a:cs typeface="Arial" charset="0"/>
                        </a:rPr>
                        <a:t>Q</a:t>
                      </a:r>
                      <a:endParaRPr kumimoji="0" lang="en-US" sz="20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38100" cap="flat" cmpd="sng" algn="ctr">
                      <a:solidFill>
                        <a:srgbClr val="00FF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0" fontAlgn="b" latinLnBrk="0" hangingPunct="0">
                        <a:lnSpc>
                          <a:spcPct val="100000"/>
                        </a:lnSpc>
                        <a:spcBef>
                          <a:spcPct val="0"/>
                        </a:spcBef>
                        <a:spcAft>
                          <a:spcPct val="0"/>
                        </a:spcAft>
                        <a:buClrTx/>
                        <a:buSzTx/>
                        <a:buFontTx/>
                        <a:buNone/>
                        <a:tabLst>
                          <a:tab pos="457200" algn="dec"/>
                        </a:tabLst>
                      </a:pPr>
                      <a:r>
                        <a:rPr kumimoji="0" lang="en-US" sz="1600" b="0" i="0" u="none" strike="noStrike" cap="none" normalizeH="0" baseline="0" smtClean="0">
                          <a:ln>
                            <a:noFill/>
                          </a:ln>
                          <a:solidFill>
                            <a:schemeClr val="tx1"/>
                          </a:solidFill>
                          <a:effectLst/>
                          <a:latin typeface="Helvetica" pitchFamily="34" charset="0"/>
                          <a:cs typeface="Arial" charset="0"/>
                        </a:rPr>
                        <a:t>	146.1</a:t>
                      </a:r>
                      <a:endParaRPr kumimoji="0" lang="en-US" sz="16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38100" cap="flat" cmpd="sng" algn="ctr">
                      <a:solidFill>
                        <a:srgbClr val="00FF00"/>
                      </a:solidFill>
                      <a:prstDash val="solid"/>
                      <a:round/>
                      <a:headEnd type="none" w="med" len="med"/>
                      <a:tailEnd type="none" w="med" len="med"/>
                    </a:lnB>
                    <a:lnTlToBr>
                      <a:noFill/>
                    </a:lnTlToBr>
                    <a:lnBlToTr>
                      <a:noFill/>
                    </a:lnBlToTr>
                    <a:noFill/>
                  </a:tcPr>
                </a:tc>
                <a:tc rowSpan="2"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Verdana" pitchFamily="34" charset="0"/>
                      </a:endParaRPr>
                    </a:p>
                  </a:txBody>
                  <a:tcPr marL="45720" marR="45720" marT="9144" marB="9144" horzOverflow="overflow">
                    <a:lnL>
                      <a:noFill/>
                    </a:lnL>
                    <a:lnR>
                      <a:noFill/>
                    </a:lnR>
                    <a:lnT w="12700" cap="flat" cmpd="sng" algn="ctr">
                      <a:solidFill>
                        <a:srgbClr val="00FF00"/>
                      </a:solidFill>
                      <a:prstDash val="solid"/>
                      <a:round/>
                      <a:headEnd type="none" w="med" len="med"/>
                      <a:tailEnd type="none" w="med" len="med"/>
                    </a:lnT>
                    <a:lnB w="38100" cap="flat" cmpd="sng" algn="ctr">
                      <a:solidFill>
                        <a:srgbClr val="00FF00"/>
                      </a:solidFill>
                      <a:prstDash val="solid"/>
                      <a:round/>
                      <a:headEnd type="none" w="med" len="med"/>
                      <a:tailEnd type="none" w="med" len="med"/>
                    </a:lnB>
                    <a:lnTlToBr>
                      <a:noFill/>
                    </a:lnTlToBr>
                    <a:lnBlToTr>
                      <a:noFill/>
                    </a:lnBlToTr>
                    <a:noFill/>
                  </a:tcPr>
                </a:tc>
                <a:tc rowSpan="2" h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tab pos="284163" algn="dec"/>
                        </a:tabLst>
                      </a:pPr>
                      <a:r>
                        <a:rPr kumimoji="0" lang="en-US" sz="1400" b="1" i="0" u="none" strike="noStrike" cap="none" normalizeH="0" baseline="0" dirty="0" smtClean="0">
                          <a:ln>
                            <a:noFill/>
                          </a:ln>
                          <a:solidFill>
                            <a:schemeClr val="tx1"/>
                          </a:solidFill>
                          <a:effectLst/>
                          <a:latin typeface="Arial" charset="0"/>
                          <a:cs typeface="Arial" charset="0"/>
                        </a:rPr>
                        <a:t>	2.17</a:t>
                      </a:r>
                      <a:endParaRPr kumimoji="0" lang="en-US" sz="1400" b="1" i="0" u="none" strike="noStrike" cap="none" normalizeH="0" baseline="0" dirty="0" smtClean="0">
                        <a:ln>
                          <a:noFill/>
                        </a:ln>
                        <a:solidFill>
                          <a:schemeClr val="tx1"/>
                        </a:solidFill>
                        <a:effectLst/>
                        <a:latin typeface="Arial" charset="0"/>
                      </a:endParaRPr>
                    </a:p>
                  </a:txBody>
                  <a:tcPr marL="45720" marR="45720" marT="18288" marB="18288"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α-COOH</a:t>
                      </a:r>
                      <a:endParaRPr kumimoji="0" lang="en-US" sz="1400" b="0" i="0" u="none" strike="noStrike" cap="none" normalizeH="0" baseline="0" dirty="0" smtClean="0">
                        <a:ln>
                          <a:noFill/>
                        </a:ln>
                        <a:solidFill>
                          <a:schemeClr val="tx1"/>
                        </a:solidFill>
                        <a:effectLst/>
                        <a:latin typeface="Arial" charset="0"/>
                      </a:endParaRPr>
                    </a:p>
                  </a:txBody>
                  <a:tcPr marL="137160" marR="45720" marT="18288" marB="18288" horzOverflow="overflow">
                    <a:lnL>
                      <a:noFill/>
                    </a:lnL>
                    <a:lnR cap="flat">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r>
              <a:tr h="238125">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tab pos="284163" algn="dec"/>
                        </a:tabLst>
                      </a:pPr>
                      <a:r>
                        <a:rPr kumimoji="0" lang="en-US" sz="1400" b="1" i="0" u="none" strike="noStrike" cap="none" normalizeH="0" baseline="0" smtClean="0">
                          <a:ln>
                            <a:noFill/>
                          </a:ln>
                          <a:solidFill>
                            <a:schemeClr val="tx1"/>
                          </a:solidFill>
                          <a:effectLst/>
                          <a:latin typeface="Arial" charset="0"/>
                          <a:cs typeface="Arial" charset="0"/>
                        </a:rPr>
                        <a:t>	9.13</a:t>
                      </a:r>
                      <a:endParaRPr kumimoji="0" lang="en-US" sz="1400" b="1" i="0" u="none" strike="noStrike" cap="none" normalizeH="0" baseline="0" smtClean="0">
                        <a:ln>
                          <a:noFill/>
                        </a:ln>
                        <a:solidFill>
                          <a:schemeClr val="tx1"/>
                        </a:solidFill>
                        <a:effectLst/>
                        <a:latin typeface="Arial" charset="0"/>
                      </a:endParaRPr>
                    </a:p>
                  </a:txBody>
                  <a:tcPr marL="45720" marR="45720" marT="18288" marB="18288" horzOverflow="overflow">
                    <a:lnL>
                      <a:noFill/>
                    </a:lnL>
                    <a:lnR>
                      <a:noFill/>
                    </a:lnR>
                    <a:lnT w="12700" cap="flat" cmpd="sng" algn="ctr">
                      <a:solidFill>
                        <a:srgbClr val="00FF00"/>
                      </a:solidFill>
                      <a:prstDash val="solid"/>
                      <a:round/>
                      <a:headEnd type="none" w="med" len="med"/>
                      <a:tailEnd type="none" w="med" len="med"/>
                    </a:lnT>
                    <a:lnB w="381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α-NH</a:t>
                      </a:r>
                      <a:r>
                        <a:rPr kumimoji="0" lang="en-US" sz="1400" b="0" i="0" u="none" strike="noStrike" cap="none" normalizeH="0" baseline="-30000" dirty="0" smtClean="0">
                          <a:ln>
                            <a:noFill/>
                          </a:ln>
                          <a:solidFill>
                            <a:schemeClr val="tx1"/>
                          </a:solidFill>
                          <a:effectLst/>
                          <a:latin typeface="Arial" charset="0"/>
                          <a:cs typeface="Arial" charset="0"/>
                        </a:rPr>
                        <a:t>2</a:t>
                      </a:r>
                      <a:endParaRPr kumimoji="0" lang="en-US" sz="1400" b="0" i="0" u="none" strike="noStrike" cap="none" normalizeH="0" baseline="0" dirty="0" smtClean="0">
                        <a:ln>
                          <a:noFill/>
                        </a:ln>
                        <a:solidFill>
                          <a:schemeClr val="tx1"/>
                        </a:solidFill>
                        <a:effectLst/>
                        <a:latin typeface="Arial" charset="0"/>
                      </a:endParaRPr>
                    </a:p>
                  </a:txBody>
                  <a:tcPr marL="137160" marR="45720" marT="18288" marB="18288" horzOverflow="overflow">
                    <a:lnL>
                      <a:noFill/>
                    </a:lnL>
                    <a:lnR cap="flat">
                      <a:noFill/>
                    </a:lnR>
                    <a:lnT w="12700" cap="flat" cmpd="sng" algn="ctr">
                      <a:solidFill>
                        <a:srgbClr val="00FF00"/>
                      </a:solidFill>
                      <a:prstDash val="solid"/>
                      <a:round/>
                      <a:headEnd type="none" w="med" len="med"/>
                      <a:tailEnd type="none" w="med" len="med"/>
                    </a:lnT>
                    <a:lnB w="38100" cap="flat" cmpd="sng" algn="ctr">
                      <a:solidFill>
                        <a:srgbClr val="00FF00"/>
                      </a:solidFill>
                      <a:prstDash val="solid"/>
                      <a:round/>
                      <a:headEnd type="none" w="med" len="med"/>
                      <a:tailEnd type="none" w="med" len="med"/>
                    </a:lnB>
                    <a:lnTlToBr>
                      <a:noFill/>
                    </a:lnTlToBr>
                    <a:lnBlToTr>
                      <a:noFill/>
                    </a:lnBlToTr>
                    <a:noFill/>
                  </a:tcPr>
                </a:tc>
              </a:tr>
            </a:tbl>
          </a:graphicData>
        </a:graphic>
      </p:graphicFrame>
      <p:graphicFrame>
        <p:nvGraphicFramePr>
          <p:cNvPr id="49269" name="Object 117"/>
          <p:cNvGraphicFramePr>
            <a:graphicFrameLocks noChangeAspect="1"/>
          </p:cNvGraphicFramePr>
          <p:nvPr>
            <p:extLst>
              <p:ext uri="{D42A27DB-BD31-4B8C-83A1-F6EECF244321}">
                <p14:modId xmlns:p14="http://schemas.microsoft.com/office/powerpoint/2010/main" val="3903648007"/>
              </p:ext>
            </p:extLst>
          </p:nvPr>
        </p:nvGraphicFramePr>
        <p:xfrm>
          <a:off x="5383213" y="2633663"/>
          <a:ext cx="528637" cy="250825"/>
        </p:xfrm>
        <a:graphic>
          <a:graphicData uri="http://schemas.openxmlformats.org/presentationml/2006/ole">
            <mc:AlternateContent xmlns:mc="http://schemas.openxmlformats.org/markup-compatibility/2006">
              <mc:Choice xmlns:v="urn:schemas-microsoft-com:vml" Requires="v">
                <p:oleObj spid="_x0000_s10879" name="ChemSketch" r:id="rId4" imgW="371880" imgH="176760" progId="ACD.ChemSketch.20">
                  <p:embed/>
                </p:oleObj>
              </mc:Choice>
              <mc:Fallback>
                <p:oleObj name="ChemSketch" r:id="rId4" imgW="371880" imgH="176760" progId="ACD.ChemSketch.20">
                  <p:embed/>
                  <p:pic>
                    <p:nvPicPr>
                      <p:cNvPr id="0" name=""/>
                      <p:cNvPicPr>
                        <a:picLocks noChangeAspect="1" noChangeArrowheads="1"/>
                      </p:cNvPicPr>
                      <p:nvPr/>
                    </p:nvPicPr>
                    <p:blipFill>
                      <a:blip r:embed="rId5"/>
                      <a:srcRect/>
                      <a:stretch>
                        <a:fillRect/>
                      </a:stretch>
                    </p:blipFill>
                    <p:spPr bwMode="auto">
                      <a:xfrm>
                        <a:off x="5383213" y="2633663"/>
                        <a:ext cx="528637" cy="250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270" name="Object 118"/>
          <p:cNvGraphicFramePr>
            <a:graphicFrameLocks noChangeAspect="1"/>
          </p:cNvGraphicFramePr>
          <p:nvPr>
            <p:extLst>
              <p:ext uri="{D42A27DB-BD31-4B8C-83A1-F6EECF244321}">
                <p14:modId xmlns:p14="http://schemas.microsoft.com/office/powerpoint/2010/main" val="2404046128"/>
              </p:ext>
            </p:extLst>
          </p:nvPr>
        </p:nvGraphicFramePr>
        <p:xfrm>
          <a:off x="4994275" y="3084513"/>
          <a:ext cx="1252538" cy="312737"/>
        </p:xfrm>
        <a:graphic>
          <a:graphicData uri="http://schemas.openxmlformats.org/presentationml/2006/ole">
            <mc:AlternateContent xmlns:mc="http://schemas.openxmlformats.org/markup-compatibility/2006">
              <mc:Choice xmlns:v="urn:schemas-microsoft-com:vml" Requires="v">
                <p:oleObj spid="_x0000_s10880" name="ChemSketch" r:id="rId6" imgW="877680" imgH="219600" progId="ACD.ChemSketch.20">
                  <p:embed/>
                </p:oleObj>
              </mc:Choice>
              <mc:Fallback>
                <p:oleObj name="ChemSketch" r:id="rId6" imgW="877680" imgH="219600" progId="ACD.ChemSketch.20">
                  <p:embed/>
                  <p:pic>
                    <p:nvPicPr>
                      <p:cNvPr id="0" name=""/>
                      <p:cNvPicPr>
                        <a:picLocks noChangeAspect="1" noChangeArrowheads="1"/>
                      </p:cNvPicPr>
                      <p:nvPr/>
                    </p:nvPicPr>
                    <p:blipFill>
                      <a:blip r:embed="rId7"/>
                      <a:srcRect/>
                      <a:stretch>
                        <a:fillRect/>
                      </a:stretch>
                    </p:blipFill>
                    <p:spPr bwMode="auto">
                      <a:xfrm>
                        <a:off x="4994275" y="3084513"/>
                        <a:ext cx="1252538"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271" name="Object 119"/>
          <p:cNvGraphicFramePr>
            <a:graphicFrameLocks noChangeAspect="1"/>
          </p:cNvGraphicFramePr>
          <p:nvPr>
            <p:extLst>
              <p:ext uri="{D42A27DB-BD31-4B8C-83A1-F6EECF244321}">
                <p14:modId xmlns:p14="http://schemas.microsoft.com/office/powerpoint/2010/main" val="1567603817"/>
              </p:ext>
            </p:extLst>
          </p:nvPr>
        </p:nvGraphicFramePr>
        <p:xfrm>
          <a:off x="5226050" y="3521075"/>
          <a:ext cx="1054100" cy="506413"/>
        </p:xfrm>
        <a:graphic>
          <a:graphicData uri="http://schemas.openxmlformats.org/presentationml/2006/ole">
            <mc:AlternateContent xmlns:mc="http://schemas.openxmlformats.org/markup-compatibility/2006">
              <mc:Choice xmlns:v="urn:schemas-microsoft-com:vml" Requires="v">
                <p:oleObj spid="_x0000_s10881" name="ChemSketch" r:id="rId8" imgW="978480" imgH="469440" progId="ACD.ChemSketch.20">
                  <p:embed/>
                </p:oleObj>
              </mc:Choice>
              <mc:Fallback>
                <p:oleObj name="ChemSketch" r:id="rId8" imgW="978480" imgH="469440" progId="ACD.ChemSketch.20">
                  <p:embed/>
                  <p:pic>
                    <p:nvPicPr>
                      <p:cNvPr id="0" name=""/>
                      <p:cNvPicPr>
                        <a:picLocks noChangeAspect="1" noChangeArrowheads="1"/>
                      </p:cNvPicPr>
                      <p:nvPr/>
                    </p:nvPicPr>
                    <p:blipFill>
                      <a:blip r:embed="rId9"/>
                      <a:srcRect/>
                      <a:stretch>
                        <a:fillRect/>
                      </a:stretch>
                    </p:blipFill>
                    <p:spPr bwMode="auto">
                      <a:xfrm>
                        <a:off x="5226050" y="3521075"/>
                        <a:ext cx="1054100" cy="506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272" name="Object 120"/>
          <p:cNvGraphicFramePr>
            <a:graphicFrameLocks noChangeAspect="1"/>
          </p:cNvGraphicFramePr>
          <p:nvPr>
            <p:extLst>
              <p:ext uri="{D42A27DB-BD31-4B8C-83A1-F6EECF244321}">
                <p14:modId xmlns:p14="http://schemas.microsoft.com/office/powerpoint/2010/main" val="1691456847"/>
              </p:ext>
            </p:extLst>
          </p:nvPr>
        </p:nvGraphicFramePr>
        <p:xfrm>
          <a:off x="5002213" y="4184650"/>
          <a:ext cx="1239837" cy="303213"/>
        </p:xfrm>
        <a:graphic>
          <a:graphicData uri="http://schemas.openxmlformats.org/presentationml/2006/ole">
            <mc:AlternateContent xmlns:mc="http://schemas.openxmlformats.org/markup-compatibility/2006">
              <mc:Choice xmlns:v="urn:schemas-microsoft-com:vml" Requires="v">
                <p:oleObj spid="_x0000_s10882" name="ChemSketch" r:id="rId10" imgW="868680" imgH="213480" progId="ACD.ChemSketch.20">
                  <p:embed/>
                </p:oleObj>
              </mc:Choice>
              <mc:Fallback>
                <p:oleObj name="ChemSketch" r:id="rId10" imgW="868680" imgH="213480" progId="ACD.ChemSketch.20">
                  <p:embed/>
                  <p:pic>
                    <p:nvPicPr>
                      <p:cNvPr id="0" name=""/>
                      <p:cNvPicPr>
                        <a:picLocks noChangeAspect="1" noChangeArrowheads="1"/>
                      </p:cNvPicPr>
                      <p:nvPr/>
                    </p:nvPicPr>
                    <p:blipFill>
                      <a:blip r:embed="rId11"/>
                      <a:srcRect/>
                      <a:stretch>
                        <a:fillRect/>
                      </a:stretch>
                    </p:blipFill>
                    <p:spPr bwMode="auto">
                      <a:xfrm>
                        <a:off x="5002213" y="4184650"/>
                        <a:ext cx="1239837" cy="303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273" name="Object 121"/>
          <p:cNvGraphicFramePr>
            <a:graphicFrameLocks noChangeAspect="1"/>
          </p:cNvGraphicFramePr>
          <p:nvPr>
            <p:extLst>
              <p:ext uri="{D42A27DB-BD31-4B8C-83A1-F6EECF244321}">
                <p14:modId xmlns:p14="http://schemas.microsoft.com/office/powerpoint/2010/main" val="269886199"/>
              </p:ext>
            </p:extLst>
          </p:nvPr>
        </p:nvGraphicFramePr>
        <p:xfrm>
          <a:off x="5167313" y="4737100"/>
          <a:ext cx="1212850" cy="528638"/>
        </p:xfrm>
        <a:graphic>
          <a:graphicData uri="http://schemas.openxmlformats.org/presentationml/2006/ole">
            <mc:AlternateContent xmlns:mc="http://schemas.openxmlformats.org/markup-compatibility/2006">
              <mc:Choice xmlns:v="urn:schemas-microsoft-com:vml" Requires="v">
                <p:oleObj spid="_x0000_s10883" name="ChemSketch" r:id="rId12" imgW="1539360" imgH="670680" progId="ACD.ChemSketch.20">
                  <p:embed/>
                </p:oleObj>
              </mc:Choice>
              <mc:Fallback>
                <p:oleObj name="ChemSketch" r:id="rId12" imgW="1539360" imgH="670680" progId="ACD.ChemSketch.20">
                  <p:embed/>
                  <p:pic>
                    <p:nvPicPr>
                      <p:cNvPr id="0" name=""/>
                      <p:cNvPicPr>
                        <a:picLocks noChangeAspect="1" noChangeArrowheads="1"/>
                      </p:cNvPicPr>
                      <p:nvPr/>
                    </p:nvPicPr>
                    <p:blipFill>
                      <a:blip r:embed="rId13"/>
                      <a:srcRect/>
                      <a:stretch>
                        <a:fillRect/>
                      </a:stretch>
                    </p:blipFill>
                    <p:spPr bwMode="auto">
                      <a:xfrm>
                        <a:off x="5167313" y="4737100"/>
                        <a:ext cx="1212850" cy="528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274" name="Object 122"/>
          <p:cNvGraphicFramePr>
            <a:graphicFrameLocks noChangeAspect="1"/>
          </p:cNvGraphicFramePr>
          <p:nvPr>
            <p:extLst>
              <p:ext uri="{D42A27DB-BD31-4B8C-83A1-F6EECF244321}">
                <p14:modId xmlns:p14="http://schemas.microsoft.com/office/powerpoint/2010/main" val="331241716"/>
              </p:ext>
            </p:extLst>
          </p:nvPr>
        </p:nvGraphicFramePr>
        <p:xfrm>
          <a:off x="5275263" y="5200650"/>
          <a:ext cx="915987" cy="584200"/>
        </p:xfrm>
        <a:graphic>
          <a:graphicData uri="http://schemas.openxmlformats.org/presentationml/2006/ole">
            <mc:AlternateContent xmlns:mc="http://schemas.openxmlformats.org/markup-compatibility/2006">
              <mc:Choice xmlns:v="urn:schemas-microsoft-com:vml" Requires="v">
                <p:oleObj spid="_x0000_s10884" name="ChemSketch" r:id="rId14" imgW="1145880" imgH="731520" progId="ACD.ChemSketch.20">
                  <p:embed/>
                </p:oleObj>
              </mc:Choice>
              <mc:Fallback>
                <p:oleObj name="ChemSketch" r:id="rId14" imgW="1145880" imgH="731520" progId="ACD.ChemSketch.20">
                  <p:embed/>
                  <p:pic>
                    <p:nvPicPr>
                      <p:cNvPr id="0" name=""/>
                      <p:cNvPicPr>
                        <a:picLocks noChangeAspect="1" noChangeArrowheads="1"/>
                      </p:cNvPicPr>
                      <p:nvPr/>
                    </p:nvPicPr>
                    <p:blipFill>
                      <a:blip r:embed="rId15"/>
                      <a:srcRect/>
                      <a:stretch>
                        <a:fillRect/>
                      </a:stretch>
                    </p:blipFill>
                    <p:spPr bwMode="auto">
                      <a:xfrm>
                        <a:off x="5275263" y="5200650"/>
                        <a:ext cx="915987"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275" name="Object 123"/>
          <p:cNvGraphicFramePr>
            <a:graphicFrameLocks noChangeAspect="1"/>
          </p:cNvGraphicFramePr>
          <p:nvPr>
            <p:extLst>
              <p:ext uri="{D42A27DB-BD31-4B8C-83A1-F6EECF244321}">
                <p14:modId xmlns:p14="http://schemas.microsoft.com/office/powerpoint/2010/main" val="4057291853"/>
              </p:ext>
            </p:extLst>
          </p:nvPr>
        </p:nvGraphicFramePr>
        <p:xfrm>
          <a:off x="5143500" y="5721350"/>
          <a:ext cx="1298575" cy="542925"/>
        </p:xfrm>
        <a:graphic>
          <a:graphicData uri="http://schemas.openxmlformats.org/presentationml/2006/ole">
            <mc:AlternateContent xmlns:mc="http://schemas.openxmlformats.org/markup-compatibility/2006">
              <mc:Choice xmlns:v="urn:schemas-microsoft-com:vml" Requires="v">
                <p:oleObj spid="_x0000_s10885" name="ChemSketch" r:id="rId16" imgW="1630800" imgH="676800" progId="ACD.ChemSketch.20">
                  <p:embed/>
                </p:oleObj>
              </mc:Choice>
              <mc:Fallback>
                <p:oleObj name="ChemSketch" r:id="rId16" imgW="1630800" imgH="676800" progId="ACD.ChemSketch.20">
                  <p:embed/>
                  <p:pic>
                    <p:nvPicPr>
                      <p:cNvPr id="0" name=""/>
                      <p:cNvPicPr>
                        <a:picLocks noChangeAspect="1" noChangeArrowheads="1"/>
                      </p:cNvPicPr>
                      <p:nvPr/>
                    </p:nvPicPr>
                    <p:blipFill>
                      <a:blip r:embed="rId17"/>
                      <a:srcRect/>
                      <a:stretch>
                        <a:fillRect/>
                      </a:stretch>
                    </p:blipFill>
                    <p:spPr bwMode="auto">
                      <a:xfrm>
                        <a:off x="5143500" y="5721350"/>
                        <a:ext cx="129857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0"/>
          </p:nvPr>
        </p:nvSpPr>
        <p:spPr/>
        <p:txBody>
          <a:bodyPr/>
          <a:lstStyle/>
          <a:p>
            <a:fld id="{BA91BF3D-FB6E-494E-95BD-F4DF27FBC25C}" type="slidenum">
              <a:rPr lang="en-US" smtClean="0"/>
              <a:pPr/>
              <a:t>25</a:t>
            </a:fld>
            <a:endParaRPr lang="en-US"/>
          </a:p>
        </p:txBody>
      </p:sp>
    </p:spTree>
    <p:extLst>
      <p:ext uri="{BB962C8B-B14F-4D97-AF65-F5344CB8AC3E}">
        <p14:creationId xmlns:p14="http://schemas.microsoft.com/office/powerpoint/2010/main" val="5206636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674688" y="387350"/>
            <a:ext cx="7772400" cy="914400"/>
          </a:xfrm>
          <a:prstGeom prst="rect">
            <a:avLst/>
          </a:prstGeom>
          <a:noFill/>
          <a:ln w="9525">
            <a:noFill/>
            <a:miter lim="800000"/>
            <a:headEnd/>
            <a:tailEnd/>
          </a:ln>
          <a:effectLst/>
        </p:spPr>
        <p:txBody>
          <a:bodyPr anchor="ctr">
            <a:spAutoFit/>
          </a:bodyPr>
          <a:lstStyle/>
          <a:p>
            <a:pPr eaLnBrk="0" hangingPunct="0"/>
            <a:r>
              <a:rPr lang="en-US" sz="5400" dirty="0"/>
              <a:t>The Amino Acid</a:t>
            </a:r>
            <a:endParaRPr lang="en-US" sz="4800" dirty="0"/>
          </a:p>
        </p:txBody>
      </p:sp>
      <p:graphicFrame>
        <p:nvGraphicFramePr>
          <p:cNvPr id="51299" name="Group 99"/>
          <p:cNvGraphicFramePr>
            <a:graphicFrameLocks noGrp="1"/>
          </p:cNvGraphicFramePr>
          <p:nvPr>
            <p:extLst>
              <p:ext uri="{D42A27DB-BD31-4B8C-83A1-F6EECF244321}">
                <p14:modId xmlns:p14="http://schemas.microsoft.com/office/powerpoint/2010/main" val="1487333786"/>
              </p:ext>
            </p:extLst>
          </p:nvPr>
        </p:nvGraphicFramePr>
        <p:xfrm>
          <a:off x="627063" y="1811338"/>
          <a:ext cx="7999412" cy="4467670"/>
        </p:xfrm>
        <a:graphic>
          <a:graphicData uri="http://schemas.openxmlformats.org/drawingml/2006/table">
            <a:tbl>
              <a:tblPr/>
              <a:tblGrid>
                <a:gridCol w="1512887"/>
                <a:gridCol w="192088"/>
                <a:gridCol w="693737"/>
                <a:gridCol w="684213"/>
                <a:gridCol w="771525"/>
                <a:gridCol w="2484437"/>
                <a:gridCol w="107950"/>
                <a:gridCol w="552450"/>
                <a:gridCol w="1000125"/>
              </a:tblGrid>
              <a:tr h="4397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bg1"/>
                        </a:solidFill>
                        <a:effectLst/>
                        <a:latin typeface="Verdana" pitchFamily="34" charset="0"/>
                      </a:endParaRPr>
                    </a:p>
                  </a:txBody>
                  <a:tcPr marL="45720" marR="45720" marT="9144" marB="9144" anchor="ctr" horzOverflow="overflow">
                    <a:lnL cap="flat">
                      <a:noFill/>
                    </a:lnL>
                    <a:lnR>
                      <a:noFill/>
                    </a:lnR>
                    <a:lnT w="381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Helvetica" pitchFamily="34" charset="0"/>
                          <a:cs typeface="Arial" charset="0"/>
                        </a:rPr>
                        <a:t>3-letter abbr.</a:t>
                      </a:r>
                      <a:endParaRPr kumimoji="0" lang="en-US" sz="1200" b="0" i="0" u="none" strike="noStrike" cap="none" normalizeH="0" baseline="0" dirty="0" smtClean="0">
                        <a:ln>
                          <a:noFill/>
                        </a:ln>
                        <a:solidFill>
                          <a:schemeClr val="tx1"/>
                        </a:solidFill>
                        <a:effectLst/>
                        <a:latin typeface="Verdana" pitchFamily="34" charset="0"/>
                      </a:endParaRPr>
                    </a:p>
                  </a:txBody>
                  <a:tcPr marL="45720" marR="45720" marT="9144" marB="9144" anchor="ctr" horzOverflow="overflow">
                    <a:lnL>
                      <a:noFill/>
                    </a:lnL>
                    <a:lnR>
                      <a:noFill/>
                    </a:lnR>
                    <a:lnT w="381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tx1"/>
                          </a:solidFill>
                          <a:effectLst/>
                          <a:latin typeface="Helvetica" pitchFamily="34" charset="0"/>
                          <a:cs typeface="Arial" charset="0"/>
                        </a:rPr>
                        <a:t>1-letter abbr.</a:t>
                      </a:r>
                      <a:endParaRPr kumimoji="0" lang="en-US" sz="1200" b="0" i="0" u="none" strike="noStrike" cap="none" normalizeH="0" baseline="0" dirty="0" smtClean="0">
                        <a:ln>
                          <a:noFill/>
                        </a:ln>
                        <a:solidFill>
                          <a:schemeClr val="tx1"/>
                        </a:solidFill>
                        <a:effectLst/>
                        <a:latin typeface="Verdana" pitchFamily="34" charset="0"/>
                      </a:endParaRPr>
                    </a:p>
                  </a:txBody>
                  <a:tcPr marL="45720" marR="45720" marT="9144" marB="9144" anchor="ctr" horzOverflow="overflow">
                    <a:lnL>
                      <a:noFill/>
                    </a:lnL>
                    <a:lnR>
                      <a:noFill/>
                    </a:lnR>
                    <a:lnT w="381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Helvetica" pitchFamily="34" charset="0"/>
                          <a:cs typeface="Arial" charset="0"/>
                        </a:rPr>
                        <a:t>MW</a:t>
                      </a:r>
                      <a:endParaRPr kumimoji="0" lang="en-US" sz="1400" b="0" i="0" u="none" strike="noStrike" cap="none" normalizeH="0" baseline="0" dirty="0" smtClean="0">
                        <a:ln>
                          <a:noFill/>
                        </a:ln>
                        <a:solidFill>
                          <a:schemeClr val="tx1"/>
                        </a:solidFill>
                        <a:effectLst/>
                        <a:latin typeface="Verdana" pitchFamily="34" charset="0"/>
                      </a:endParaRPr>
                    </a:p>
                  </a:txBody>
                  <a:tcPr marL="45720" marR="45720" marT="9144" marB="9144" anchor="ctr" horzOverflow="overflow">
                    <a:lnL>
                      <a:noFill/>
                    </a:lnL>
                    <a:lnR>
                      <a:noFill/>
                    </a:lnR>
                    <a:lnT w="381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Helvetica" pitchFamily="34" charset="0"/>
                          <a:cs typeface="Arial" charset="0"/>
                        </a:rPr>
                        <a:t>Side-chain structure</a:t>
                      </a:r>
                      <a:endParaRPr kumimoji="0" lang="en-US" sz="1400" b="0" i="0" u="none" strike="noStrike" cap="none" normalizeH="0" baseline="0" dirty="0" smtClean="0">
                        <a:ln>
                          <a:noFill/>
                        </a:ln>
                        <a:solidFill>
                          <a:schemeClr val="tx1"/>
                        </a:solidFill>
                        <a:effectLst/>
                        <a:latin typeface="Verdana" pitchFamily="34" charset="0"/>
                      </a:endParaRPr>
                    </a:p>
                  </a:txBody>
                  <a:tcPr marL="45720" marR="45720" marT="9144" marB="9144" anchor="b" horzOverflow="overflow">
                    <a:lnL>
                      <a:noFill/>
                    </a:lnL>
                    <a:lnR>
                      <a:noFill/>
                    </a:lnR>
                    <a:lnT w="381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chemeClr val="tx1"/>
                          </a:solidFill>
                          <a:effectLst/>
                          <a:latin typeface="Helvetica" pitchFamily="34" charset="0"/>
                          <a:cs typeface="Arial" charset="0"/>
                        </a:rPr>
                        <a:t>p</a:t>
                      </a:r>
                      <a:r>
                        <a:rPr kumimoji="0" lang="en-US" sz="1400" b="1" i="1" u="none" strike="noStrike" cap="none" normalizeH="0" baseline="0" dirty="0" err="1" smtClean="0">
                          <a:ln>
                            <a:noFill/>
                          </a:ln>
                          <a:solidFill>
                            <a:schemeClr val="tx1"/>
                          </a:solidFill>
                          <a:effectLst/>
                          <a:latin typeface="Helvetica" pitchFamily="34" charset="0"/>
                          <a:cs typeface="Arial" charset="0"/>
                        </a:rPr>
                        <a:t>K</a:t>
                      </a:r>
                      <a:r>
                        <a:rPr kumimoji="0" lang="en-US" sz="1400" b="1" i="0" u="none" strike="noStrike" cap="none" normalizeH="0" baseline="-30000" dirty="0" err="1" smtClean="0">
                          <a:ln>
                            <a:noFill/>
                          </a:ln>
                          <a:solidFill>
                            <a:schemeClr val="tx1"/>
                          </a:solidFill>
                          <a:effectLst/>
                          <a:latin typeface="Helvetica" pitchFamily="34" charset="0"/>
                          <a:cs typeface="Arial" charset="0"/>
                        </a:rPr>
                        <a:t>a</a:t>
                      </a:r>
                      <a:endParaRPr kumimoji="0" lang="en-US" sz="1400" b="0" i="0" u="none" strike="noStrike" cap="none" normalizeH="0" baseline="0" dirty="0" smtClean="0">
                        <a:ln>
                          <a:noFill/>
                        </a:ln>
                        <a:solidFill>
                          <a:schemeClr val="tx1"/>
                        </a:solidFill>
                        <a:effectLst/>
                        <a:latin typeface="Verdana" pitchFamily="34" charset="0"/>
                      </a:endParaRPr>
                    </a:p>
                  </a:txBody>
                  <a:tcPr marL="45720" marR="45720" marT="9144" marB="9144" anchor="b" horzOverflow="overflow">
                    <a:lnL>
                      <a:noFill/>
                    </a:lnL>
                    <a:lnR cap="flat">
                      <a:noFill/>
                    </a:lnR>
                    <a:lnT w="381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r>
              <a:tr h="249238">
                <a:tc gridSpan="9">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600" b="0" i="1" u="none" strike="noStrike" cap="none" normalizeH="0" baseline="0" dirty="0" smtClean="0">
                          <a:ln>
                            <a:noFill/>
                          </a:ln>
                          <a:solidFill>
                            <a:schemeClr val="tx1"/>
                          </a:solidFill>
                          <a:effectLst/>
                          <a:latin typeface="Verdana" pitchFamily="34" charset="0"/>
                        </a:rPr>
                        <a:t>Ionic Amino Acids</a:t>
                      </a:r>
                    </a:p>
                  </a:txBody>
                  <a:tcPr marL="45720" marR="45720" marT="9144" marB="9144" anchor="b" horzOverflow="overflow">
                    <a:lnL cap="flat">
                      <a:noFill/>
                    </a:lnL>
                    <a:lnR cap="flat">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solidFill>
                      <a:srgbClr val="CCFF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180975">
                <a:tc rowSpan="3" gridSpan="2">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Helvetica" pitchFamily="34" charset="0"/>
                          <a:cs typeface="Arial" charset="0"/>
                        </a:rPr>
                        <a:t>Aspartic Acid</a:t>
                      </a:r>
                      <a:endParaRPr kumimoji="0" lang="en-US" sz="16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cap="flat">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3" hMerge="1">
                  <a:txBody>
                    <a:bodyPr/>
                    <a:lstStyle/>
                    <a:p>
                      <a:endParaRPr lang="en-US"/>
                    </a:p>
                  </a:txBody>
                  <a:tcPr/>
                </a:tc>
                <a:tc rowSpan="3">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Helvetica" pitchFamily="34" charset="0"/>
                          <a:cs typeface="Arial" charset="0"/>
                        </a:rPr>
                        <a:t>Asp</a:t>
                      </a:r>
                      <a:endParaRPr kumimoji="0" lang="en-US" sz="18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Helvetica" pitchFamily="34" charset="0"/>
                          <a:cs typeface="Arial" charset="0"/>
                        </a:rPr>
                        <a:t>D</a:t>
                      </a:r>
                      <a:endParaRPr kumimoji="0" lang="en-US" sz="20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0" fontAlgn="b" latinLnBrk="0" hangingPunct="0">
                        <a:lnSpc>
                          <a:spcPct val="100000"/>
                        </a:lnSpc>
                        <a:spcBef>
                          <a:spcPct val="0"/>
                        </a:spcBef>
                        <a:spcAft>
                          <a:spcPct val="0"/>
                        </a:spcAft>
                        <a:buClrTx/>
                        <a:buSzTx/>
                        <a:buFontTx/>
                        <a:buNone/>
                        <a:tabLst>
                          <a:tab pos="457200" algn="dec"/>
                        </a:tabLst>
                      </a:pPr>
                      <a:r>
                        <a:rPr kumimoji="0" lang="en-US" sz="1600" b="0" i="0" u="none" strike="noStrike" cap="none" normalizeH="0" baseline="0" smtClean="0">
                          <a:ln>
                            <a:noFill/>
                          </a:ln>
                          <a:solidFill>
                            <a:schemeClr val="tx1"/>
                          </a:solidFill>
                          <a:effectLst/>
                          <a:latin typeface="Helvetica" pitchFamily="34" charset="0"/>
                          <a:cs typeface="Arial" charset="0"/>
                        </a:rPr>
                        <a:t>	133.1</a:t>
                      </a:r>
                      <a:endParaRPr kumimoji="0" lang="en-US" sz="16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3"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Verdana" pitchFamily="34" charset="0"/>
                      </a:endParaRPr>
                    </a:p>
                  </a:txBody>
                  <a:tcPr marL="45720" marR="45720" marT="9144" marB="9144"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3" h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tab pos="284163" algn="dec"/>
                        </a:tabLst>
                      </a:pPr>
                      <a:r>
                        <a:rPr kumimoji="0" lang="en-US" sz="1400" b="1" i="0" u="none" strike="noStrike" cap="none" normalizeH="0" baseline="0" smtClean="0">
                          <a:ln>
                            <a:noFill/>
                          </a:ln>
                          <a:solidFill>
                            <a:schemeClr val="tx1"/>
                          </a:solidFill>
                          <a:effectLst/>
                          <a:latin typeface="Arial" charset="0"/>
                          <a:cs typeface="Arial" charset="0"/>
                        </a:rPr>
                        <a:t>	2.09</a:t>
                      </a:r>
                      <a:endParaRPr kumimoji="0" lang="en-US" sz="1400" b="1" i="0" u="none" strike="noStrike" cap="none" normalizeH="0" baseline="0" smtClean="0">
                        <a:ln>
                          <a:noFill/>
                        </a:ln>
                        <a:solidFill>
                          <a:schemeClr val="tx1"/>
                        </a:solidFill>
                        <a:effectLst/>
                        <a:latin typeface="Arial" charset="0"/>
                      </a:endParaRPr>
                    </a:p>
                  </a:txBody>
                  <a:tcPr marL="45720" marR="45720" marT="18288" marB="18288"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α-COOH</a:t>
                      </a:r>
                      <a:endParaRPr kumimoji="0" lang="en-US" sz="1400" b="0" i="0" u="none" strike="noStrike" cap="none" normalizeH="0" baseline="0" smtClean="0">
                        <a:ln>
                          <a:noFill/>
                        </a:ln>
                        <a:solidFill>
                          <a:schemeClr val="tx1"/>
                        </a:solidFill>
                        <a:effectLst/>
                        <a:latin typeface="Arial" charset="0"/>
                      </a:endParaRPr>
                    </a:p>
                  </a:txBody>
                  <a:tcPr marL="137160" marR="45720" marT="18288" marB="18288" horzOverflow="overflow">
                    <a:lnL>
                      <a:noFill/>
                    </a:lnL>
                    <a:lnR cap="flat">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r>
              <a:tr h="180975">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tab pos="284163" algn="dec"/>
                        </a:tabLst>
                      </a:pPr>
                      <a:r>
                        <a:rPr kumimoji="0" lang="en-US" sz="1400" b="1" i="0" u="none" strike="noStrike" cap="none" normalizeH="0" baseline="0" smtClean="0">
                          <a:ln>
                            <a:noFill/>
                          </a:ln>
                          <a:solidFill>
                            <a:schemeClr val="tx1"/>
                          </a:solidFill>
                          <a:effectLst/>
                          <a:latin typeface="Arial" charset="0"/>
                          <a:cs typeface="Arial" charset="0"/>
                        </a:rPr>
                        <a:t>	3.86</a:t>
                      </a:r>
                      <a:endParaRPr kumimoji="0" lang="en-US" sz="1400" b="1" i="0" u="none" strike="noStrike" cap="none" normalizeH="0" baseline="0" smtClean="0">
                        <a:ln>
                          <a:noFill/>
                        </a:ln>
                        <a:solidFill>
                          <a:schemeClr val="tx1"/>
                        </a:solidFill>
                        <a:effectLst/>
                        <a:latin typeface="Arial" charset="0"/>
                      </a:endParaRPr>
                    </a:p>
                  </a:txBody>
                  <a:tcPr marL="45720" marR="45720" marT="18288" marB="18288"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side chain</a:t>
                      </a:r>
                    </a:p>
                  </a:txBody>
                  <a:tcPr marL="137160" marR="45720" marT="18288" marB="18288" horzOverflow="overflow">
                    <a:lnL>
                      <a:noFill/>
                    </a:lnL>
                    <a:lnR cap="flat">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r>
              <a:tr h="266700">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tab pos="284163" algn="dec"/>
                        </a:tabLst>
                      </a:pPr>
                      <a:r>
                        <a:rPr kumimoji="0" lang="en-US" sz="1400" b="1" i="0" u="none" strike="noStrike" cap="none" normalizeH="0" baseline="0" smtClean="0">
                          <a:ln>
                            <a:noFill/>
                          </a:ln>
                          <a:solidFill>
                            <a:schemeClr val="tx1"/>
                          </a:solidFill>
                          <a:effectLst/>
                          <a:latin typeface="Arial" charset="0"/>
                          <a:cs typeface="Arial" charset="0"/>
                        </a:rPr>
                        <a:t>	9.82</a:t>
                      </a:r>
                    </a:p>
                  </a:txBody>
                  <a:tcPr marL="45720" marR="45720" marT="18288" marB="18288"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α-NH</a:t>
                      </a:r>
                      <a:r>
                        <a:rPr kumimoji="0" lang="en-US" sz="1400" b="0" i="0" u="none" strike="noStrike" cap="none" normalizeH="0" baseline="-30000" smtClean="0">
                          <a:ln>
                            <a:noFill/>
                          </a:ln>
                          <a:solidFill>
                            <a:schemeClr val="tx1"/>
                          </a:solidFill>
                          <a:effectLst/>
                          <a:latin typeface="Arial" charset="0"/>
                          <a:cs typeface="Arial" charset="0"/>
                        </a:rPr>
                        <a:t>2</a:t>
                      </a:r>
                    </a:p>
                  </a:txBody>
                  <a:tcPr marL="137160" marR="45720" marT="18288" marB="18288" horzOverflow="overflow">
                    <a:lnL>
                      <a:noFill/>
                    </a:lnL>
                    <a:lnR cap="flat">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r>
              <a:tr h="203200">
                <a:tc rowSpan="3" gridSpan="2">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Helvetica" pitchFamily="34" charset="0"/>
                          <a:cs typeface="Arial" charset="0"/>
                        </a:rPr>
                        <a:t>Glutamic Acid</a:t>
                      </a:r>
                      <a:endParaRPr kumimoji="0" lang="en-US" sz="16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cap="flat">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3" hMerge="1">
                  <a:txBody>
                    <a:bodyPr/>
                    <a:lstStyle/>
                    <a:p>
                      <a:endParaRPr lang="en-US"/>
                    </a:p>
                  </a:txBody>
                  <a:tcPr/>
                </a:tc>
                <a:tc rowSpan="3">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Helvetica" pitchFamily="34" charset="0"/>
                          <a:cs typeface="Arial" charset="0"/>
                        </a:rPr>
                        <a:t>Glu</a:t>
                      </a:r>
                      <a:endParaRPr kumimoji="0" lang="en-US" sz="18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Helvetica" pitchFamily="34" charset="0"/>
                          <a:cs typeface="Arial" charset="0"/>
                        </a:rPr>
                        <a:t>E</a:t>
                      </a:r>
                      <a:endParaRPr kumimoji="0" lang="en-US" sz="20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0" fontAlgn="b" latinLnBrk="0" hangingPunct="0">
                        <a:lnSpc>
                          <a:spcPct val="100000"/>
                        </a:lnSpc>
                        <a:spcBef>
                          <a:spcPct val="0"/>
                        </a:spcBef>
                        <a:spcAft>
                          <a:spcPct val="0"/>
                        </a:spcAft>
                        <a:buClrTx/>
                        <a:buSzTx/>
                        <a:buFontTx/>
                        <a:buNone/>
                        <a:tabLst>
                          <a:tab pos="457200" algn="dec"/>
                        </a:tabLst>
                      </a:pPr>
                      <a:r>
                        <a:rPr kumimoji="0" lang="en-US" sz="1600" b="0" i="0" u="none" strike="noStrike" cap="none" normalizeH="0" baseline="0" smtClean="0">
                          <a:ln>
                            <a:noFill/>
                          </a:ln>
                          <a:solidFill>
                            <a:schemeClr val="tx1"/>
                          </a:solidFill>
                          <a:effectLst/>
                          <a:latin typeface="Helvetica" pitchFamily="34" charset="0"/>
                          <a:cs typeface="Arial" charset="0"/>
                        </a:rPr>
                        <a:t>	147.2</a:t>
                      </a:r>
                      <a:endParaRPr kumimoji="0" lang="en-US" sz="16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3"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Verdana" pitchFamily="34" charset="0"/>
                      </a:endParaRPr>
                    </a:p>
                  </a:txBody>
                  <a:tcPr marL="45720" marR="45720" marT="9144" marB="9144"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3" h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tab pos="284163" algn="dec"/>
                        </a:tabLst>
                      </a:pPr>
                      <a:r>
                        <a:rPr kumimoji="0" lang="en-US" sz="1400" b="1" i="0" u="none" strike="noStrike" cap="none" normalizeH="0" baseline="0" dirty="0" smtClean="0">
                          <a:ln>
                            <a:noFill/>
                          </a:ln>
                          <a:solidFill>
                            <a:schemeClr val="tx1"/>
                          </a:solidFill>
                          <a:effectLst/>
                          <a:latin typeface="Arial" charset="0"/>
                          <a:cs typeface="Arial" charset="0"/>
                        </a:rPr>
                        <a:t>	2.19</a:t>
                      </a:r>
                      <a:endParaRPr kumimoji="0" lang="en-US" sz="1400" b="1" i="0" u="none" strike="noStrike" cap="none" normalizeH="0" baseline="0" dirty="0" smtClean="0">
                        <a:ln>
                          <a:noFill/>
                        </a:ln>
                        <a:solidFill>
                          <a:schemeClr val="tx1"/>
                        </a:solidFill>
                        <a:effectLst/>
                        <a:latin typeface="Arial" charset="0"/>
                      </a:endParaRPr>
                    </a:p>
                  </a:txBody>
                  <a:tcPr marL="45720" marR="45720" marT="18288" marB="18288"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α-COOH</a:t>
                      </a:r>
                      <a:endParaRPr kumimoji="0" lang="en-US" sz="1400" b="0" i="0" u="none" strike="noStrike" cap="none" normalizeH="0" baseline="0" smtClean="0">
                        <a:ln>
                          <a:noFill/>
                        </a:ln>
                        <a:solidFill>
                          <a:schemeClr val="tx1"/>
                        </a:solidFill>
                        <a:effectLst/>
                        <a:latin typeface="Arial" charset="0"/>
                      </a:endParaRPr>
                    </a:p>
                  </a:txBody>
                  <a:tcPr marL="137160" marR="45720" marT="18288" marB="18288" horzOverflow="overflow">
                    <a:lnL>
                      <a:noFill/>
                    </a:lnL>
                    <a:lnR cap="flat">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r>
              <a:tr h="203200">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tab pos="284163" algn="dec"/>
                        </a:tabLst>
                      </a:pPr>
                      <a:r>
                        <a:rPr kumimoji="0" lang="en-US" sz="1400" b="1" i="0" u="none" strike="noStrike" cap="none" normalizeH="0" baseline="0" dirty="0" smtClean="0">
                          <a:ln>
                            <a:noFill/>
                          </a:ln>
                          <a:solidFill>
                            <a:schemeClr val="tx1"/>
                          </a:solidFill>
                          <a:effectLst/>
                          <a:latin typeface="Arial" charset="0"/>
                          <a:cs typeface="Arial" charset="0"/>
                        </a:rPr>
                        <a:t>	4.25</a:t>
                      </a:r>
                      <a:endParaRPr kumimoji="0" lang="en-US" sz="1400" b="1" i="0" u="none" strike="noStrike" cap="none" normalizeH="0" baseline="0" dirty="0" smtClean="0">
                        <a:ln>
                          <a:noFill/>
                        </a:ln>
                        <a:solidFill>
                          <a:schemeClr val="tx1"/>
                        </a:solidFill>
                        <a:effectLst/>
                        <a:latin typeface="Arial" charset="0"/>
                      </a:endParaRPr>
                    </a:p>
                  </a:txBody>
                  <a:tcPr marL="45720" marR="45720" marT="18288" marB="18288"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side chain</a:t>
                      </a:r>
                    </a:p>
                  </a:txBody>
                  <a:tcPr marL="137160" marR="45720" marT="18288" marB="18288" horzOverflow="overflow">
                    <a:lnL>
                      <a:noFill/>
                    </a:lnL>
                    <a:lnR cap="flat">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r>
              <a:tr h="203200">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tab pos="284163" algn="dec"/>
                        </a:tabLst>
                      </a:pPr>
                      <a:r>
                        <a:rPr kumimoji="0" lang="en-US" sz="1400" b="1" i="0" u="none" strike="noStrike" cap="none" normalizeH="0" baseline="0" dirty="0" smtClean="0">
                          <a:ln>
                            <a:noFill/>
                          </a:ln>
                          <a:solidFill>
                            <a:schemeClr val="tx1"/>
                          </a:solidFill>
                          <a:effectLst/>
                          <a:latin typeface="Arial" charset="0"/>
                          <a:cs typeface="Arial" charset="0"/>
                        </a:rPr>
                        <a:t>	9.67</a:t>
                      </a:r>
                    </a:p>
                  </a:txBody>
                  <a:tcPr marL="45720" marR="45720" marT="18288" marB="18288"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α-NH</a:t>
                      </a:r>
                      <a:r>
                        <a:rPr kumimoji="0" lang="en-US" sz="1400" b="0" i="0" u="none" strike="noStrike" cap="none" normalizeH="0" baseline="-30000" smtClean="0">
                          <a:ln>
                            <a:noFill/>
                          </a:ln>
                          <a:solidFill>
                            <a:schemeClr val="tx1"/>
                          </a:solidFill>
                          <a:effectLst/>
                          <a:latin typeface="Arial" charset="0"/>
                          <a:cs typeface="Arial" charset="0"/>
                        </a:rPr>
                        <a:t>2</a:t>
                      </a:r>
                    </a:p>
                  </a:txBody>
                  <a:tcPr marL="137160" marR="45720" marT="18288" marB="18288" horzOverflow="overflow">
                    <a:lnL>
                      <a:noFill/>
                    </a:lnL>
                    <a:lnR cap="flat">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r>
              <a:tr h="203200">
                <a:tc rowSpan="3" gridSpan="2">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Helvetica" pitchFamily="34" charset="0"/>
                          <a:cs typeface="Arial" charset="0"/>
                        </a:rPr>
                        <a:t>Lysine</a:t>
                      </a:r>
                      <a:endParaRPr kumimoji="0" lang="en-US" sz="16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cap="flat">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3" hMerge="1">
                  <a:txBody>
                    <a:bodyPr/>
                    <a:lstStyle/>
                    <a:p>
                      <a:endParaRPr lang="en-US"/>
                    </a:p>
                  </a:txBody>
                  <a:tcPr/>
                </a:tc>
                <a:tc rowSpan="3">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Helvetica" pitchFamily="34" charset="0"/>
                          <a:cs typeface="Arial" charset="0"/>
                        </a:rPr>
                        <a:t>Lys</a:t>
                      </a:r>
                      <a:endParaRPr kumimoji="0" lang="en-US" sz="18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Helvetica" pitchFamily="34" charset="0"/>
                          <a:cs typeface="Arial" charset="0"/>
                        </a:rPr>
                        <a:t>K</a:t>
                      </a:r>
                      <a:endParaRPr kumimoji="0" lang="en-US" sz="20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0" fontAlgn="b" latinLnBrk="0" hangingPunct="0">
                        <a:lnSpc>
                          <a:spcPct val="100000"/>
                        </a:lnSpc>
                        <a:spcBef>
                          <a:spcPct val="0"/>
                        </a:spcBef>
                        <a:spcAft>
                          <a:spcPct val="0"/>
                        </a:spcAft>
                        <a:buClrTx/>
                        <a:buSzTx/>
                        <a:buFontTx/>
                        <a:buNone/>
                        <a:tabLst>
                          <a:tab pos="457200" algn="dec"/>
                        </a:tabLst>
                      </a:pPr>
                      <a:r>
                        <a:rPr kumimoji="0" lang="en-US" sz="1600" b="0" i="0" u="none" strike="noStrike" cap="none" normalizeH="0" baseline="0" smtClean="0">
                          <a:ln>
                            <a:noFill/>
                          </a:ln>
                          <a:solidFill>
                            <a:schemeClr val="tx1"/>
                          </a:solidFill>
                          <a:effectLst/>
                          <a:latin typeface="Helvetica" pitchFamily="34" charset="0"/>
                          <a:cs typeface="Arial" charset="0"/>
                        </a:rPr>
                        <a:t>	146.2</a:t>
                      </a:r>
                      <a:endParaRPr kumimoji="0" lang="en-US" sz="16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3"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Verdana" pitchFamily="34" charset="0"/>
                      </a:endParaRPr>
                    </a:p>
                  </a:txBody>
                  <a:tcPr marL="45720" marR="45720" marT="9144" marB="9144"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3" h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tab pos="284163" algn="dec"/>
                        </a:tabLst>
                      </a:pPr>
                      <a:r>
                        <a:rPr kumimoji="0" lang="en-US" sz="1400" b="1" i="0" u="none" strike="noStrike" cap="none" normalizeH="0" baseline="0" dirty="0" smtClean="0">
                          <a:ln>
                            <a:noFill/>
                          </a:ln>
                          <a:solidFill>
                            <a:schemeClr val="tx1"/>
                          </a:solidFill>
                          <a:effectLst/>
                          <a:latin typeface="Arial" charset="0"/>
                          <a:cs typeface="Arial" charset="0"/>
                        </a:rPr>
                        <a:t>	2.18</a:t>
                      </a:r>
                      <a:endParaRPr kumimoji="0" lang="en-US" sz="1400" b="1" i="0" u="none" strike="noStrike" cap="none" normalizeH="0" baseline="0" dirty="0" smtClean="0">
                        <a:ln>
                          <a:noFill/>
                        </a:ln>
                        <a:solidFill>
                          <a:schemeClr val="tx1"/>
                        </a:solidFill>
                        <a:effectLst/>
                        <a:latin typeface="Arial" charset="0"/>
                      </a:endParaRPr>
                    </a:p>
                  </a:txBody>
                  <a:tcPr marL="45720" marR="45720" marT="18288" marB="18288"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α-COOH</a:t>
                      </a:r>
                      <a:endParaRPr kumimoji="0" lang="en-US" sz="1400" b="0" i="0" u="none" strike="noStrike" cap="none" normalizeH="0" baseline="0" smtClean="0">
                        <a:ln>
                          <a:noFill/>
                        </a:ln>
                        <a:solidFill>
                          <a:schemeClr val="tx1"/>
                        </a:solidFill>
                        <a:effectLst/>
                        <a:latin typeface="Arial" charset="0"/>
                      </a:endParaRPr>
                    </a:p>
                  </a:txBody>
                  <a:tcPr marL="137160" marR="45720" marT="18288" marB="18288" horzOverflow="overflow">
                    <a:lnL>
                      <a:noFill/>
                    </a:lnL>
                    <a:lnR cap="flat">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r>
              <a:tr h="203200">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tab pos="284163" algn="dec"/>
                        </a:tabLst>
                      </a:pPr>
                      <a:r>
                        <a:rPr kumimoji="0" lang="en-US" sz="1400" b="1" i="0" u="none" strike="noStrike" cap="none" normalizeH="0" baseline="0" dirty="0" smtClean="0">
                          <a:ln>
                            <a:noFill/>
                          </a:ln>
                          <a:solidFill>
                            <a:schemeClr val="tx1"/>
                          </a:solidFill>
                          <a:effectLst/>
                          <a:latin typeface="Arial" charset="0"/>
                          <a:cs typeface="Arial" charset="0"/>
                        </a:rPr>
                        <a:t>	10.53</a:t>
                      </a:r>
                      <a:endParaRPr kumimoji="0" lang="en-US" sz="1400" b="1" i="0" u="none" strike="noStrike" cap="none" normalizeH="0" baseline="0" dirty="0" smtClean="0">
                        <a:ln>
                          <a:noFill/>
                        </a:ln>
                        <a:solidFill>
                          <a:schemeClr val="tx1"/>
                        </a:solidFill>
                        <a:effectLst/>
                        <a:latin typeface="Arial" charset="0"/>
                      </a:endParaRPr>
                    </a:p>
                  </a:txBody>
                  <a:tcPr marL="45720" marR="45720" marT="18288" marB="18288"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side chain</a:t>
                      </a:r>
                    </a:p>
                  </a:txBody>
                  <a:tcPr marL="137160" marR="45720" marT="18288" marB="18288" horzOverflow="overflow">
                    <a:lnL>
                      <a:noFill/>
                    </a:lnL>
                    <a:lnR cap="flat">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r>
              <a:tr h="203200">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tab pos="284163" algn="dec"/>
                        </a:tabLst>
                      </a:pPr>
                      <a:r>
                        <a:rPr kumimoji="0" lang="en-US" sz="1400" b="1" i="0" u="none" strike="noStrike" cap="none" normalizeH="0" baseline="0" dirty="0" smtClean="0">
                          <a:ln>
                            <a:noFill/>
                          </a:ln>
                          <a:solidFill>
                            <a:schemeClr val="tx1"/>
                          </a:solidFill>
                          <a:effectLst/>
                          <a:latin typeface="Arial" charset="0"/>
                          <a:cs typeface="Arial" charset="0"/>
                        </a:rPr>
                        <a:t>	8.95</a:t>
                      </a:r>
                    </a:p>
                  </a:txBody>
                  <a:tcPr marL="45720" marR="45720" marT="18288" marB="18288"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α-NH</a:t>
                      </a:r>
                      <a:r>
                        <a:rPr kumimoji="0" lang="en-US" sz="1400" b="0" i="0" u="none" strike="noStrike" cap="none" normalizeH="0" baseline="-30000" smtClean="0">
                          <a:ln>
                            <a:noFill/>
                          </a:ln>
                          <a:solidFill>
                            <a:schemeClr val="tx1"/>
                          </a:solidFill>
                          <a:effectLst/>
                          <a:latin typeface="Arial" charset="0"/>
                          <a:cs typeface="Arial" charset="0"/>
                        </a:rPr>
                        <a:t>2</a:t>
                      </a:r>
                    </a:p>
                  </a:txBody>
                  <a:tcPr marL="137160" marR="45720" marT="18288" marB="18288" horzOverflow="overflow">
                    <a:lnL>
                      <a:noFill/>
                    </a:lnL>
                    <a:lnR cap="flat">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r>
              <a:tr h="203200">
                <a:tc rowSpan="3" gridSpan="2">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Helvetica" pitchFamily="34" charset="0"/>
                          <a:cs typeface="Arial" charset="0"/>
                        </a:rPr>
                        <a:t>Arginine</a:t>
                      </a:r>
                      <a:endParaRPr kumimoji="0" lang="en-US" sz="16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cap="flat">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3" hMerge="1">
                  <a:txBody>
                    <a:bodyPr/>
                    <a:lstStyle/>
                    <a:p>
                      <a:endParaRPr lang="en-US"/>
                    </a:p>
                  </a:txBody>
                  <a:tcPr/>
                </a:tc>
                <a:tc rowSpan="3">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Helvetica" pitchFamily="34" charset="0"/>
                          <a:cs typeface="Arial" charset="0"/>
                        </a:rPr>
                        <a:t>Arg</a:t>
                      </a:r>
                      <a:endParaRPr kumimoji="0" lang="en-US" sz="18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Helvetica" pitchFamily="34" charset="0"/>
                          <a:cs typeface="Arial" charset="0"/>
                        </a:rPr>
                        <a:t>R</a:t>
                      </a:r>
                      <a:endParaRPr kumimoji="0" lang="en-US" sz="20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0" fontAlgn="b" latinLnBrk="0" hangingPunct="0">
                        <a:lnSpc>
                          <a:spcPct val="100000"/>
                        </a:lnSpc>
                        <a:spcBef>
                          <a:spcPct val="0"/>
                        </a:spcBef>
                        <a:spcAft>
                          <a:spcPct val="0"/>
                        </a:spcAft>
                        <a:buClrTx/>
                        <a:buSzTx/>
                        <a:buFontTx/>
                        <a:buNone/>
                        <a:tabLst>
                          <a:tab pos="457200" algn="dec"/>
                        </a:tabLst>
                      </a:pPr>
                      <a:r>
                        <a:rPr kumimoji="0" lang="en-US" sz="1600" b="0" i="0" u="none" strike="noStrike" cap="none" normalizeH="0" baseline="0" smtClean="0">
                          <a:ln>
                            <a:noFill/>
                          </a:ln>
                          <a:solidFill>
                            <a:schemeClr val="tx1"/>
                          </a:solidFill>
                          <a:effectLst/>
                          <a:latin typeface="Helvetica" pitchFamily="34" charset="0"/>
                          <a:cs typeface="Arial" charset="0"/>
                        </a:rPr>
                        <a:t>	174.2</a:t>
                      </a:r>
                      <a:endParaRPr kumimoji="0" lang="en-US" sz="16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3"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Verdana" pitchFamily="34" charset="0"/>
                      </a:endParaRPr>
                    </a:p>
                  </a:txBody>
                  <a:tcPr marL="45720" marR="45720" marT="9144" marB="9144"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rowSpan="3" h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tab pos="284163" algn="dec"/>
                        </a:tabLst>
                      </a:pPr>
                      <a:r>
                        <a:rPr kumimoji="0" lang="en-US" sz="1400" b="1" i="0" u="none" strike="noStrike" cap="none" normalizeH="0" baseline="0" dirty="0" smtClean="0">
                          <a:ln>
                            <a:noFill/>
                          </a:ln>
                          <a:solidFill>
                            <a:schemeClr val="tx1"/>
                          </a:solidFill>
                          <a:effectLst/>
                          <a:latin typeface="Arial" charset="0"/>
                          <a:cs typeface="Arial" charset="0"/>
                        </a:rPr>
                        <a:t>	2.17</a:t>
                      </a:r>
                      <a:endParaRPr kumimoji="0" lang="en-US" sz="1400" b="1" i="0" u="none" strike="noStrike" cap="none" normalizeH="0" baseline="0" dirty="0" smtClean="0">
                        <a:ln>
                          <a:noFill/>
                        </a:ln>
                        <a:solidFill>
                          <a:schemeClr val="tx1"/>
                        </a:solidFill>
                        <a:effectLst/>
                        <a:latin typeface="Arial" charset="0"/>
                      </a:endParaRPr>
                    </a:p>
                  </a:txBody>
                  <a:tcPr marL="45720" marR="45720" marT="18288" marB="18288"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α-COOH</a:t>
                      </a:r>
                      <a:endParaRPr kumimoji="0" lang="en-US" sz="1400" b="0" i="0" u="none" strike="noStrike" cap="none" normalizeH="0" baseline="0" smtClean="0">
                        <a:ln>
                          <a:noFill/>
                        </a:ln>
                        <a:solidFill>
                          <a:schemeClr val="tx1"/>
                        </a:solidFill>
                        <a:effectLst/>
                        <a:latin typeface="Arial" charset="0"/>
                      </a:endParaRPr>
                    </a:p>
                  </a:txBody>
                  <a:tcPr marL="137160" marR="45720" marT="18288" marB="18288" horzOverflow="overflow">
                    <a:lnL>
                      <a:noFill/>
                    </a:lnL>
                    <a:lnR cap="flat">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r>
              <a:tr h="203200">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tab pos="284163" algn="dec"/>
                        </a:tabLst>
                      </a:pPr>
                      <a:r>
                        <a:rPr kumimoji="0" lang="en-US" sz="1400" b="1" i="0" u="none" strike="noStrike" cap="none" normalizeH="0" baseline="0" dirty="0" smtClean="0">
                          <a:ln>
                            <a:noFill/>
                          </a:ln>
                          <a:solidFill>
                            <a:schemeClr val="tx1"/>
                          </a:solidFill>
                          <a:effectLst/>
                          <a:latin typeface="Arial" charset="0"/>
                          <a:cs typeface="Arial" charset="0"/>
                        </a:rPr>
                        <a:t>	12.48</a:t>
                      </a:r>
                      <a:endParaRPr kumimoji="0" lang="en-US" sz="1400" b="1" i="0" u="none" strike="noStrike" cap="none" normalizeH="0" baseline="0" dirty="0" smtClean="0">
                        <a:ln>
                          <a:noFill/>
                        </a:ln>
                        <a:solidFill>
                          <a:schemeClr val="tx1"/>
                        </a:solidFill>
                        <a:effectLst/>
                        <a:latin typeface="Arial" charset="0"/>
                      </a:endParaRPr>
                    </a:p>
                  </a:txBody>
                  <a:tcPr marL="45720" marR="45720" marT="18288" marB="18288"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side chain</a:t>
                      </a:r>
                    </a:p>
                  </a:txBody>
                  <a:tcPr marL="137160" marR="45720" marT="18288" marB="18288" horzOverflow="overflow">
                    <a:lnL>
                      <a:noFill/>
                    </a:lnL>
                    <a:lnR cap="flat">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r>
              <a:tr h="203200">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tab pos="284163" algn="dec"/>
                        </a:tabLst>
                      </a:pPr>
                      <a:r>
                        <a:rPr kumimoji="0" lang="en-US" sz="1400" b="1" i="0" u="none" strike="noStrike" cap="none" normalizeH="0" baseline="0" dirty="0" smtClean="0">
                          <a:ln>
                            <a:noFill/>
                          </a:ln>
                          <a:solidFill>
                            <a:schemeClr val="tx1"/>
                          </a:solidFill>
                          <a:effectLst/>
                          <a:latin typeface="Arial" charset="0"/>
                          <a:cs typeface="Arial" charset="0"/>
                        </a:rPr>
                        <a:t>	9.04</a:t>
                      </a:r>
                    </a:p>
                  </a:txBody>
                  <a:tcPr marL="45720" marR="45720" marT="18288" marB="18288"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α-NH</a:t>
                      </a:r>
                      <a:r>
                        <a:rPr kumimoji="0" lang="en-US" sz="1400" b="0" i="0" u="none" strike="noStrike" cap="none" normalizeH="0" baseline="-30000" smtClean="0">
                          <a:ln>
                            <a:noFill/>
                          </a:ln>
                          <a:solidFill>
                            <a:schemeClr val="tx1"/>
                          </a:solidFill>
                          <a:effectLst/>
                          <a:latin typeface="Arial" charset="0"/>
                          <a:cs typeface="Arial" charset="0"/>
                        </a:rPr>
                        <a:t>2</a:t>
                      </a:r>
                    </a:p>
                  </a:txBody>
                  <a:tcPr marL="137160" marR="45720" marT="18288" marB="18288" horzOverflow="overflow">
                    <a:lnL>
                      <a:noFill/>
                    </a:lnL>
                    <a:lnR cap="flat">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r>
              <a:tr h="203200">
                <a:tc rowSpan="3" gridSpan="2">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Helvetica" pitchFamily="34" charset="0"/>
                          <a:cs typeface="Arial" charset="0"/>
                        </a:rPr>
                        <a:t>Histidine</a:t>
                      </a:r>
                      <a:endParaRPr kumimoji="0" lang="en-US" sz="16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cap="flat">
                      <a:noFill/>
                    </a:lnL>
                    <a:lnR>
                      <a:noFill/>
                    </a:lnR>
                    <a:lnT w="12700" cap="flat" cmpd="sng" algn="ctr">
                      <a:solidFill>
                        <a:srgbClr val="00FF00"/>
                      </a:solidFill>
                      <a:prstDash val="solid"/>
                      <a:round/>
                      <a:headEnd type="none" w="med" len="med"/>
                      <a:tailEnd type="none" w="med" len="med"/>
                    </a:lnT>
                    <a:lnB w="38100" cap="flat" cmpd="sng" algn="ctr">
                      <a:solidFill>
                        <a:srgbClr val="00FF00"/>
                      </a:solidFill>
                      <a:prstDash val="solid"/>
                      <a:round/>
                      <a:headEnd type="none" w="med" len="med"/>
                      <a:tailEnd type="none" w="med" len="med"/>
                    </a:lnB>
                    <a:lnTlToBr>
                      <a:noFill/>
                    </a:lnTlToBr>
                    <a:lnBlToTr>
                      <a:noFill/>
                    </a:lnBlToTr>
                    <a:noFill/>
                  </a:tcPr>
                </a:tc>
                <a:tc rowSpan="3" hMerge="1">
                  <a:txBody>
                    <a:bodyPr/>
                    <a:lstStyle/>
                    <a:p>
                      <a:endParaRPr lang="en-US"/>
                    </a:p>
                  </a:txBody>
                  <a:tcPr/>
                </a:tc>
                <a:tc rowSpan="3">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Helvetica" pitchFamily="34" charset="0"/>
                          <a:cs typeface="Arial" charset="0"/>
                        </a:rPr>
                        <a:t>His</a:t>
                      </a:r>
                      <a:endParaRPr kumimoji="0" lang="en-US" sz="18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38100" cap="flat" cmpd="sng" algn="ctr">
                      <a:solidFill>
                        <a:srgbClr val="00FF00"/>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0" fontAlgn="b" latinLnBrk="0" hangingPunct="0">
                        <a:lnSpc>
                          <a:spcPct val="100000"/>
                        </a:lnSpc>
                        <a:spcBef>
                          <a:spcPct val="0"/>
                        </a:spcBef>
                        <a:spcAft>
                          <a:spcPct val="0"/>
                        </a:spcAft>
                        <a:buClrTx/>
                        <a:buSzTx/>
                        <a:buFontTx/>
                        <a:buNone/>
                        <a:tabLst/>
                      </a:pPr>
                      <a:r>
                        <a:rPr kumimoji="0" lang="en-US" sz="2000" b="0" i="0" u="none" strike="noStrike" cap="none" normalizeH="0" baseline="0" smtClean="0">
                          <a:ln>
                            <a:noFill/>
                          </a:ln>
                          <a:solidFill>
                            <a:schemeClr val="tx1"/>
                          </a:solidFill>
                          <a:effectLst/>
                          <a:latin typeface="Helvetica" pitchFamily="34" charset="0"/>
                          <a:cs typeface="Arial" charset="0"/>
                        </a:rPr>
                        <a:t>H</a:t>
                      </a:r>
                      <a:endParaRPr kumimoji="0" lang="en-US" sz="20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38100" cap="flat" cmpd="sng" algn="ctr">
                      <a:solidFill>
                        <a:srgbClr val="00FF00"/>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0" fontAlgn="b" latinLnBrk="0" hangingPunct="0">
                        <a:lnSpc>
                          <a:spcPct val="100000"/>
                        </a:lnSpc>
                        <a:spcBef>
                          <a:spcPct val="0"/>
                        </a:spcBef>
                        <a:spcAft>
                          <a:spcPct val="0"/>
                        </a:spcAft>
                        <a:buClrTx/>
                        <a:buSzTx/>
                        <a:buFontTx/>
                        <a:buNone/>
                        <a:tabLst>
                          <a:tab pos="457200" algn="dec"/>
                        </a:tabLst>
                      </a:pPr>
                      <a:r>
                        <a:rPr kumimoji="0" lang="en-US" sz="1600" b="0" i="0" u="none" strike="noStrike" cap="none" normalizeH="0" baseline="0" smtClean="0">
                          <a:ln>
                            <a:noFill/>
                          </a:ln>
                          <a:solidFill>
                            <a:schemeClr val="tx1"/>
                          </a:solidFill>
                          <a:effectLst/>
                          <a:latin typeface="Helvetica" pitchFamily="34" charset="0"/>
                          <a:cs typeface="Arial" charset="0"/>
                        </a:rPr>
                        <a:t>	155.2</a:t>
                      </a:r>
                      <a:endParaRPr kumimoji="0" lang="en-US" sz="1600" b="0" i="0" u="none" strike="noStrike" cap="none" normalizeH="0" baseline="0" smtClean="0">
                        <a:ln>
                          <a:noFill/>
                        </a:ln>
                        <a:solidFill>
                          <a:schemeClr val="tx1"/>
                        </a:solidFill>
                        <a:effectLst/>
                        <a:latin typeface="Verdana" pitchFamily="34" charset="0"/>
                      </a:endParaRPr>
                    </a:p>
                  </a:txBody>
                  <a:tcPr marL="45720" marR="45720" marT="9144" marB="9144" anchor="ctr" horzOverflow="overflow">
                    <a:lnL>
                      <a:noFill/>
                    </a:lnL>
                    <a:lnR>
                      <a:noFill/>
                    </a:lnR>
                    <a:lnT w="12700" cap="flat" cmpd="sng" algn="ctr">
                      <a:solidFill>
                        <a:srgbClr val="00FF00"/>
                      </a:solidFill>
                      <a:prstDash val="solid"/>
                      <a:round/>
                      <a:headEnd type="none" w="med" len="med"/>
                      <a:tailEnd type="none" w="med" len="med"/>
                    </a:lnT>
                    <a:lnB w="38100" cap="flat" cmpd="sng" algn="ctr">
                      <a:solidFill>
                        <a:srgbClr val="00FF00"/>
                      </a:solidFill>
                      <a:prstDash val="solid"/>
                      <a:round/>
                      <a:headEnd type="none" w="med" len="med"/>
                      <a:tailEnd type="none" w="med" len="med"/>
                    </a:lnB>
                    <a:lnTlToBr>
                      <a:noFill/>
                    </a:lnTlToBr>
                    <a:lnBlToTr>
                      <a:noFill/>
                    </a:lnBlToTr>
                    <a:noFill/>
                  </a:tcPr>
                </a:tc>
                <a:tc rowSpan="3"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Verdana" pitchFamily="34" charset="0"/>
                      </a:endParaRPr>
                    </a:p>
                  </a:txBody>
                  <a:tcPr marL="45720" marR="45720" marT="9144" marB="9144" horzOverflow="overflow">
                    <a:lnL>
                      <a:noFill/>
                    </a:lnL>
                    <a:lnR>
                      <a:noFill/>
                    </a:lnR>
                    <a:lnT w="12700" cap="flat" cmpd="sng" algn="ctr">
                      <a:solidFill>
                        <a:srgbClr val="00FF00"/>
                      </a:solidFill>
                      <a:prstDash val="solid"/>
                      <a:round/>
                      <a:headEnd type="none" w="med" len="med"/>
                      <a:tailEnd type="none" w="med" len="med"/>
                    </a:lnT>
                    <a:lnB w="38100" cap="flat" cmpd="sng" algn="ctr">
                      <a:solidFill>
                        <a:srgbClr val="00FF00"/>
                      </a:solidFill>
                      <a:prstDash val="solid"/>
                      <a:round/>
                      <a:headEnd type="none" w="med" len="med"/>
                      <a:tailEnd type="none" w="med" len="med"/>
                    </a:lnB>
                    <a:lnTlToBr>
                      <a:noFill/>
                    </a:lnTlToBr>
                    <a:lnBlToTr>
                      <a:noFill/>
                    </a:lnBlToTr>
                    <a:noFill/>
                  </a:tcPr>
                </a:tc>
                <a:tc rowSpan="3" h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tab pos="284163" algn="dec"/>
                        </a:tabLst>
                      </a:pPr>
                      <a:r>
                        <a:rPr kumimoji="0" lang="en-US" sz="1400" b="1" i="0" u="none" strike="noStrike" cap="none" normalizeH="0" baseline="0" dirty="0" smtClean="0">
                          <a:ln>
                            <a:noFill/>
                          </a:ln>
                          <a:solidFill>
                            <a:schemeClr val="tx1"/>
                          </a:solidFill>
                          <a:effectLst/>
                          <a:latin typeface="Arial" charset="0"/>
                          <a:cs typeface="Arial" charset="0"/>
                        </a:rPr>
                        <a:t>	1.82</a:t>
                      </a:r>
                      <a:endParaRPr kumimoji="0" lang="en-US" sz="1400" b="1" i="0" u="none" strike="noStrike" cap="none" normalizeH="0" baseline="0" dirty="0" smtClean="0">
                        <a:ln>
                          <a:noFill/>
                        </a:ln>
                        <a:solidFill>
                          <a:schemeClr val="tx1"/>
                        </a:solidFill>
                        <a:effectLst/>
                        <a:latin typeface="Arial" charset="0"/>
                      </a:endParaRPr>
                    </a:p>
                  </a:txBody>
                  <a:tcPr marL="45720" marR="45720" marT="18288" marB="18288"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cs typeface="Arial" charset="0"/>
                        </a:rPr>
                        <a:t>α-COOH</a:t>
                      </a:r>
                      <a:endParaRPr kumimoji="0" lang="en-US" sz="1400" b="0" i="0" u="none" strike="noStrike" cap="none" normalizeH="0" baseline="0" smtClean="0">
                        <a:ln>
                          <a:noFill/>
                        </a:ln>
                        <a:solidFill>
                          <a:schemeClr val="tx1"/>
                        </a:solidFill>
                        <a:effectLst/>
                        <a:latin typeface="Arial" charset="0"/>
                      </a:endParaRPr>
                    </a:p>
                  </a:txBody>
                  <a:tcPr marL="137160" marR="45720" marT="18288" marB="18288" horzOverflow="overflow">
                    <a:lnL>
                      <a:noFill/>
                    </a:lnL>
                    <a:lnR cap="flat">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r>
              <a:tr h="203200">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tab pos="284163" algn="dec"/>
                        </a:tabLst>
                      </a:pPr>
                      <a:r>
                        <a:rPr kumimoji="0" lang="en-US" sz="1400" b="1" i="0" u="none" strike="noStrike" cap="none" normalizeH="0" baseline="0" dirty="0" smtClean="0">
                          <a:ln>
                            <a:noFill/>
                          </a:ln>
                          <a:solidFill>
                            <a:schemeClr val="tx1"/>
                          </a:solidFill>
                          <a:effectLst/>
                          <a:latin typeface="Arial" charset="0"/>
                          <a:cs typeface="Arial" charset="0"/>
                        </a:rPr>
                        <a:t>	6.00</a:t>
                      </a:r>
                      <a:endParaRPr kumimoji="0" lang="en-US" sz="1400" b="1" i="0" u="none" strike="noStrike" cap="none" normalizeH="0" baseline="0" dirty="0" smtClean="0">
                        <a:ln>
                          <a:noFill/>
                        </a:ln>
                        <a:solidFill>
                          <a:schemeClr val="tx1"/>
                        </a:solidFill>
                        <a:effectLst/>
                        <a:latin typeface="Arial" charset="0"/>
                      </a:endParaRPr>
                    </a:p>
                  </a:txBody>
                  <a:tcPr marL="45720" marR="45720" marT="18288" marB="18288" horzOverflow="overflow">
                    <a:lnL>
                      <a:noFill/>
                    </a:lnL>
                    <a:lnR>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rPr>
                        <a:t>side chain</a:t>
                      </a:r>
                    </a:p>
                  </a:txBody>
                  <a:tcPr marL="137160" marR="45720" marT="18288" marB="18288" horzOverflow="overflow">
                    <a:lnL>
                      <a:noFill/>
                    </a:lnL>
                    <a:lnR cap="flat">
                      <a:noFill/>
                    </a:lnR>
                    <a:lnT w="12700" cap="flat" cmpd="sng" algn="ctr">
                      <a:solidFill>
                        <a:srgbClr val="00FF00"/>
                      </a:solidFill>
                      <a:prstDash val="solid"/>
                      <a:round/>
                      <a:headEnd type="none" w="med" len="med"/>
                      <a:tailEnd type="none" w="med" len="med"/>
                    </a:lnT>
                    <a:lnB w="12700" cap="flat" cmpd="sng" algn="ctr">
                      <a:solidFill>
                        <a:srgbClr val="00FF00"/>
                      </a:solidFill>
                      <a:prstDash val="solid"/>
                      <a:round/>
                      <a:headEnd type="none" w="med" len="med"/>
                      <a:tailEnd type="none" w="med" len="med"/>
                    </a:lnB>
                    <a:lnTlToBr>
                      <a:noFill/>
                    </a:lnTlToBr>
                    <a:lnBlToTr>
                      <a:noFill/>
                    </a:lnBlToTr>
                    <a:noFill/>
                  </a:tcPr>
                </a:tc>
              </a:tr>
              <a:tr h="203200">
                <a:tc gridSpan="2" vMerge="1">
                  <a:txBody>
                    <a:bodyPr/>
                    <a:lstStyle/>
                    <a:p>
                      <a:endParaRPr lang="en-US"/>
                    </a:p>
                  </a:txBody>
                  <a:tcPr/>
                </a:tc>
                <a:tc hMerge="1"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lvl="0" indent="0" algn="l" defTabSz="914400" rtl="0" eaLnBrk="0" fontAlgn="b" latinLnBrk="0" hangingPunct="0">
                        <a:lnSpc>
                          <a:spcPct val="100000"/>
                        </a:lnSpc>
                        <a:spcBef>
                          <a:spcPct val="0"/>
                        </a:spcBef>
                        <a:spcAft>
                          <a:spcPct val="0"/>
                        </a:spcAft>
                        <a:buClrTx/>
                        <a:buSzTx/>
                        <a:buFontTx/>
                        <a:buNone/>
                        <a:tabLst>
                          <a:tab pos="284163" algn="dec"/>
                        </a:tabLst>
                      </a:pPr>
                      <a:r>
                        <a:rPr kumimoji="0" lang="en-US" sz="1400" b="1" i="0" u="none" strike="noStrike" cap="none" normalizeH="0" baseline="0" dirty="0" smtClean="0">
                          <a:ln>
                            <a:noFill/>
                          </a:ln>
                          <a:solidFill>
                            <a:schemeClr val="tx1"/>
                          </a:solidFill>
                          <a:effectLst/>
                          <a:latin typeface="Arial" charset="0"/>
                          <a:cs typeface="Arial" charset="0"/>
                        </a:rPr>
                        <a:t>	9.17</a:t>
                      </a:r>
                    </a:p>
                  </a:txBody>
                  <a:tcPr marL="45720" marR="45720" marT="18288" marB="18288" horzOverflow="overflow">
                    <a:lnL>
                      <a:noFill/>
                    </a:lnL>
                    <a:lnR>
                      <a:noFill/>
                    </a:lnR>
                    <a:lnT w="12700" cap="flat" cmpd="sng" algn="ctr">
                      <a:solidFill>
                        <a:srgbClr val="00FF00"/>
                      </a:solidFill>
                      <a:prstDash val="solid"/>
                      <a:round/>
                      <a:headEnd type="none" w="med" len="med"/>
                      <a:tailEnd type="none" w="med" len="med"/>
                    </a:lnT>
                    <a:lnB w="38100"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α-NH</a:t>
                      </a:r>
                      <a:r>
                        <a:rPr kumimoji="0" lang="en-US" sz="1400" b="0" i="0" u="none" strike="noStrike" cap="none" normalizeH="0" baseline="-30000" dirty="0" smtClean="0">
                          <a:ln>
                            <a:noFill/>
                          </a:ln>
                          <a:solidFill>
                            <a:schemeClr val="tx1"/>
                          </a:solidFill>
                          <a:effectLst/>
                          <a:latin typeface="Arial" charset="0"/>
                          <a:cs typeface="Arial" charset="0"/>
                        </a:rPr>
                        <a:t>2</a:t>
                      </a:r>
                    </a:p>
                  </a:txBody>
                  <a:tcPr marL="137160" marR="45720" marT="18288" marB="18288" horzOverflow="overflow">
                    <a:lnL>
                      <a:noFill/>
                    </a:lnL>
                    <a:lnR cap="flat">
                      <a:noFill/>
                    </a:lnR>
                    <a:lnT w="12700" cap="flat" cmpd="sng" algn="ctr">
                      <a:solidFill>
                        <a:srgbClr val="00FF00"/>
                      </a:solidFill>
                      <a:prstDash val="solid"/>
                      <a:round/>
                      <a:headEnd type="none" w="med" len="med"/>
                      <a:tailEnd type="none" w="med" len="med"/>
                    </a:lnT>
                    <a:lnB w="38100" cap="flat" cmpd="sng" algn="ctr">
                      <a:solidFill>
                        <a:srgbClr val="00FF00"/>
                      </a:solidFill>
                      <a:prstDash val="solid"/>
                      <a:round/>
                      <a:headEnd type="none" w="med" len="med"/>
                      <a:tailEnd type="none" w="med" len="med"/>
                    </a:lnB>
                    <a:lnTlToBr>
                      <a:noFill/>
                    </a:lnTlToBr>
                    <a:lnBlToTr>
                      <a:noFill/>
                    </a:lnBlToTr>
                    <a:noFill/>
                  </a:tcPr>
                </a:tc>
              </a:tr>
            </a:tbl>
          </a:graphicData>
        </a:graphic>
      </p:graphicFrame>
      <p:graphicFrame>
        <p:nvGraphicFramePr>
          <p:cNvPr id="51288" name="Object 88"/>
          <p:cNvGraphicFramePr>
            <a:graphicFrameLocks noChangeAspect="1"/>
          </p:cNvGraphicFramePr>
          <p:nvPr>
            <p:extLst>
              <p:ext uri="{D42A27DB-BD31-4B8C-83A1-F6EECF244321}">
                <p14:modId xmlns:p14="http://schemas.microsoft.com/office/powerpoint/2010/main" val="3531110652"/>
              </p:ext>
            </p:extLst>
          </p:nvPr>
        </p:nvGraphicFramePr>
        <p:xfrm>
          <a:off x="4879975" y="2527300"/>
          <a:ext cx="1508125" cy="776288"/>
        </p:xfrm>
        <a:graphic>
          <a:graphicData uri="http://schemas.openxmlformats.org/presentationml/2006/ole">
            <mc:AlternateContent xmlns:mc="http://schemas.openxmlformats.org/markup-compatibility/2006">
              <mc:Choice xmlns:v="urn:schemas-microsoft-com:vml" Requires="v">
                <p:oleObj spid="_x0000_s11721" name="ChemSketch" r:id="rId4" imgW="1054440" imgH="542520" progId="ACD.ChemSketch.20">
                  <p:embed/>
                </p:oleObj>
              </mc:Choice>
              <mc:Fallback>
                <p:oleObj name="ChemSketch" r:id="rId4" imgW="1054440" imgH="542520" progId="ACD.ChemSketch.20">
                  <p:embed/>
                  <p:pic>
                    <p:nvPicPr>
                      <p:cNvPr id="0" name=""/>
                      <p:cNvPicPr>
                        <a:picLocks noChangeAspect="1" noChangeArrowheads="1"/>
                      </p:cNvPicPr>
                      <p:nvPr/>
                    </p:nvPicPr>
                    <p:blipFill>
                      <a:blip r:embed="rId5"/>
                      <a:srcRect/>
                      <a:stretch>
                        <a:fillRect/>
                      </a:stretch>
                    </p:blipFill>
                    <p:spPr bwMode="auto">
                      <a:xfrm>
                        <a:off x="4879975" y="2527300"/>
                        <a:ext cx="1508125" cy="776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89" name="Object 89"/>
          <p:cNvGraphicFramePr>
            <a:graphicFrameLocks noChangeAspect="1"/>
          </p:cNvGraphicFramePr>
          <p:nvPr>
            <p:extLst>
              <p:ext uri="{D42A27DB-BD31-4B8C-83A1-F6EECF244321}">
                <p14:modId xmlns:p14="http://schemas.microsoft.com/office/powerpoint/2010/main" val="539134183"/>
              </p:ext>
            </p:extLst>
          </p:nvPr>
        </p:nvGraphicFramePr>
        <p:xfrm>
          <a:off x="4678533" y="4229004"/>
          <a:ext cx="2110450" cy="365867"/>
        </p:xfrm>
        <a:graphic>
          <a:graphicData uri="http://schemas.openxmlformats.org/presentationml/2006/ole">
            <mc:AlternateContent xmlns:mc="http://schemas.openxmlformats.org/markup-compatibility/2006">
              <mc:Choice xmlns:v="urn:schemas-microsoft-com:vml" Requires="v">
                <p:oleObj spid="_x0000_s11722" name="ChemSketch" r:id="rId6" imgW="1664280" imgH="286560" progId="ACD.ChemSketch.20">
                  <p:embed/>
                </p:oleObj>
              </mc:Choice>
              <mc:Fallback>
                <p:oleObj name="ChemSketch" r:id="rId6" imgW="1664280" imgH="286560" progId="ACD.ChemSketch.20">
                  <p:embed/>
                  <p:pic>
                    <p:nvPicPr>
                      <p:cNvPr id="0" name=""/>
                      <p:cNvPicPr>
                        <a:picLocks noChangeAspect="1" noChangeArrowheads="1"/>
                      </p:cNvPicPr>
                      <p:nvPr/>
                    </p:nvPicPr>
                    <p:blipFill>
                      <a:blip r:embed="rId7"/>
                      <a:srcRect/>
                      <a:stretch>
                        <a:fillRect/>
                      </a:stretch>
                    </p:blipFill>
                    <p:spPr bwMode="auto">
                      <a:xfrm>
                        <a:off x="4678533" y="4229004"/>
                        <a:ext cx="2110450" cy="365867"/>
                      </a:xfrm>
                      <a:prstGeom prst="rect">
                        <a:avLst/>
                      </a:prstGeom>
                      <a:noFill/>
                      <a:extLst/>
                    </p:spPr>
                  </p:pic>
                </p:oleObj>
              </mc:Fallback>
            </mc:AlternateContent>
          </a:graphicData>
        </a:graphic>
      </p:graphicFrame>
      <p:graphicFrame>
        <p:nvGraphicFramePr>
          <p:cNvPr id="51290" name="Object 90"/>
          <p:cNvGraphicFramePr>
            <a:graphicFrameLocks noChangeAspect="1"/>
          </p:cNvGraphicFramePr>
          <p:nvPr>
            <p:extLst>
              <p:ext uri="{D42A27DB-BD31-4B8C-83A1-F6EECF244321}">
                <p14:modId xmlns:p14="http://schemas.microsoft.com/office/powerpoint/2010/main" val="362053510"/>
              </p:ext>
            </p:extLst>
          </p:nvPr>
        </p:nvGraphicFramePr>
        <p:xfrm>
          <a:off x="4735045" y="4820575"/>
          <a:ext cx="2150128" cy="646250"/>
        </p:xfrm>
        <a:graphic>
          <a:graphicData uri="http://schemas.openxmlformats.org/presentationml/2006/ole">
            <mc:AlternateContent xmlns:mc="http://schemas.openxmlformats.org/markup-compatibility/2006">
              <mc:Choice xmlns:v="urn:schemas-microsoft-com:vml" Requires="v">
                <p:oleObj spid="_x0000_s11723" name="ChemSketch" r:id="rId8" imgW="1774080" imgH="533520" progId="ACD.ChemSketch.20">
                  <p:embed/>
                </p:oleObj>
              </mc:Choice>
              <mc:Fallback>
                <p:oleObj name="ChemSketch" r:id="rId8" imgW="1774080" imgH="533520" progId="ACD.ChemSketch.20">
                  <p:embed/>
                  <p:pic>
                    <p:nvPicPr>
                      <p:cNvPr id="0" name=""/>
                      <p:cNvPicPr>
                        <a:picLocks noChangeAspect="1" noChangeArrowheads="1"/>
                      </p:cNvPicPr>
                      <p:nvPr/>
                    </p:nvPicPr>
                    <p:blipFill>
                      <a:blip r:embed="rId9"/>
                      <a:srcRect/>
                      <a:stretch>
                        <a:fillRect/>
                      </a:stretch>
                    </p:blipFill>
                    <p:spPr bwMode="auto">
                      <a:xfrm>
                        <a:off x="4735045" y="4820575"/>
                        <a:ext cx="2150128" cy="646250"/>
                      </a:xfrm>
                      <a:prstGeom prst="rect">
                        <a:avLst/>
                      </a:prstGeom>
                      <a:noFill/>
                      <a:extLst/>
                    </p:spPr>
                  </p:pic>
                </p:oleObj>
              </mc:Fallback>
            </mc:AlternateContent>
          </a:graphicData>
        </a:graphic>
      </p:graphicFrame>
      <p:graphicFrame>
        <p:nvGraphicFramePr>
          <p:cNvPr id="51291" name="Object 91"/>
          <p:cNvGraphicFramePr>
            <a:graphicFrameLocks noChangeAspect="1"/>
          </p:cNvGraphicFramePr>
          <p:nvPr>
            <p:extLst>
              <p:ext uri="{D42A27DB-BD31-4B8C-83A1-F6EECF244321}">
                <p14:modId xmlns:p14="http://schemas.microsoft.com/office/powerpoint/2010/main" val="2386242203"/>
              </p:ext>
            </p:extLst>
          </p:nvPr>
        </p:nvGraphicFramePr>
        <p:xfrm>
          <a:off x="5297488" y="5549900"/>
          <a:ext cx="1017587" cy="671513"/>
        </p:xfrm>
        <a:graphic>
          <a:graphicData uri="http://schemas.openxmlformats.org/presentationml/2006/ole">
            <mc:AlternateContent xmlns:mc="http://schemas.openxmlformats.org/markup-compatibility/2006">
              <mc:Choice xmlns:v="urn:schemas-microsoft-com:vml" Requires="v">
                <p:oleObj spid="_x0000_s11724" name="ChemSketch" r:id="rId10" imgW="1094400" imgH="722520" progId="ACD.ChemSketch.20">
                  <p:embed/>
                </p:oleObj>
              </mc:Choice>
              <mc:Fallback>
                <p:oleObj name="ChemSketch" r:id="rId10" imgW="1094400" imgH="722520" progId="ACD.ChemSketch.20">
                  <p:embed/>
                  <p:pic>
                    <p:nvPicPr>
                      <p:cNvPr id="0" name=""/>
                      <p:cNvPicPr>
                        <a:picLocks noChangeAspect="1" noChangeArrowheads="1"/>
                      </p:cNvPicPr>
                      <p:nvPr/>
                    </p:nvPicPr>
                    <p:blipFill>
                      <a:blip r:embed="rId11"/>
                      <a:srcRect/>
                      <a:stretch>
                        <a:fillRect/>
                      </a:stretch>
                    </p:blipFill>
                    <p:spPr bwMode="auto">
                      <a:xfrm>
                        <a:off x="5297488" y="5549900"/>
                        <a:ext cx="1017587" cy="671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92" name="Object 92"/>
          <p:cNvGraphicFramePr>
            <a:graphicFrameLocks noChangeAspect="1"/>
          </p:cNvGraphicFramePr>
          <p:nvPr>
            <p:extLst>
              <p:ext uri="{D42A27DB-BD31-4B8C-83A1-F6EECF244321}">
                <p14:modId xmlns:p14="http://schemas.microsoft.com/office/powerpoint/2010/main" val="1443962944"/>
              </p:ext>
            </p:extLst>
          </p:nvPr>
        </p:nvGraphicFramePr>
        <p:xfrm>
          <a:off x="4805363" y="3328988"/>
          <a:ext cx="1684337" cy="654050"/>
        </p:xfrm>
        <a:graphic>
          <a:graphicData uri="http://schemas.openxmlformats.org/presentationml/2006/ole">
            <mc:AlternateContent xmlns:mc="http://schemas.openxmlformats.org/markup-compatibility/2006">
              <mc:Choice xmlns:v="urn:schemas-microsoft-com:vml" Requires="v">
                <p:oleObj spid="_x0000_s11725" name="ChemSketch" r:id="rId12" imgW="1179720" imgH="457200" progId="ACD.ChemSketch.20">
                  <p:embed/>
                </p:oleObj>
              </mc:Choice>
              <mc:Fallback>
                <p:oleObj name="ChemSketch" r:id="rId12" imgW="1179720" imgH="457200" progId="ACD.ChemSketch.20">
                  <p:embed/>
                  <p:pic>
                    <p:nvPicPr>
                      <p:cNvPr id="0" name=""/>
                      <p:cNvPicPr>
                        <a:picLocks noChangeAspect="1" noChangeArrowheads="1"/>
                      </p:cNvPicPr>
                      <p:nvPr/>
                    </p:nvPicPr>
                    <p:blipFill>
                      <a:blip r:embed="rId13"/>
                      <a:srcRect/>
                      <a:stretch>
                        <a:fillRect/>
                      </a:stretch>
                    </p:blipFill>
                    <p:spPr bwMode="auto">
                      <a:xfrm>
                        <a:off x="4805363" y="3328988"/>
                        <a:ext cx="1684337" cy="65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p:cNvSpPr>
            <a:spLocks noGrp="1"/>
          </p:cNvSpPr>
          <p:nvPr>
            <p:ph type="sldNum" sz="quarter" idx="10"/>
          </p:nvPr>
        </p:nvSpPr>
        <p:spPr/>
        <p:txBody>
          <a:bodyPr/>
          <a:lstStyle/>
          <a:p>
            <a:fld id="{BA91BF3D-FB6E-494E-95BD-F4DF27FBC25C}" type="slidenum">
              <a:rPr lang="en-US" smtClean="0"/>
              <a:pPr/>
              <a:t>26</a:t>
            </a:fld>
            <a:endParaRPr lang="en-US"/>
          </a:p>
        </p:txBody>
      </p:sp>
    </p:spTree>
    <p:extLst>
      <p:ext uri="{BB962C8B-B14F-4D97-AF65-F5344CB8AC3E}">
        <p14:creationId xmlns:p14="http://schemas.microsoft.com/office/powerpoint/2010/main" val="26340110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442913" y="398661"/>
            <a:ext cx="7772400" cy="615553"/>
          </a:xfrm>
          <a:prstGeom prst="rect">
            <a:avLst/>
          </a:prstGeom>
          <a:noFill/>
          <a:ln w="9525">
            <a:noFill/>
            <a:miter lim="800000"/>
            <a:headEnd/>
            <a:tailEnd/>
          </a:ln>
          <a:effectLst/>
        </p:spPr>
        <p:txBody>
          <a:bodyPr anchor="ctr">
            <a:spAutoFit/>
          </a:bodyPr>
          <a:lstStyle/>
          <a:p>
            <a:pPr eaLnBrk="0" hangingPunct="0"/>
            <a:r>
              <a:rPr lang="en-US" sz="3400" dirty="0" smtClean="0">
                <a:solidFill>
                  <a:srgbClr val="FFFF99"/>
                </a:solidFill>
              </a:rPr>
              <a:t>Chemical Bonding In The Polypeptide</a:t>
            </a:r>
            <a:endParaRPr lang="en-US" sz="3400" dirty="0">
              <a:solidFill>
                <a:srgbClr val="FFFF99"/>
              </a:solidFill>
            </a:endParaRPr>
          </a:p>
        </p:txBody>
      </p:sp>
      <p:graphicFrame>
        <p:nvGraphicFramePr>
          <p:cNvPr id="55299" name="Object 3"/>
          <p:cNvGraphicFramePr>
            <a:graphicFrameLocks noChangeAspect="1"/>
          </p:cNvGraphicFramePr>
          <p:nvPr/>
        </p:nvGraphicFramePr>
        <p:xfrm>
          <a:off x="993775" y="1196975"/>
          <a:ext cx="7080250" cy="5681663"/>
        </p:xfrm>
        <a:graphic>
          <a:graphicData uri="http://schemas.openxmlformats.org/presentationml/2006/ole">
            <mc:AlternateContent xmlns:mc="http://schemas.openxmlformats.org/markup-compatibility/2006">
              <mc:Choice xmlns:v="urn:schemas-microsoft-com:vml" Requires="v">
                <p:oleObj spid="_x0000_s8286" name="ChemSketch" r:id="rId4" imgW="5961960" imgH="4785480" progId="ACD.ChemSketch.20">
                  <p:embed/>
                </p:oleObj>
              </mc:Choice>
              <mc:Fallback>
                <p:oleObj name="ChemSketch" r:id="rId4" imgW="5961960" imgH="4785480" progId="ACD.ChemSketch.20">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3775" y="1196975"/>
                        <a:ext cx="7080250" cy="5681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0" name="Rectangle 4"/>
          <p:cNvSpPr>
            <a:spLocks noChangeArrowheads="1"/>
          </p:cNvSpPr>
          <p:nvPr/>
        </p:nvSpPr>
        <p:spPr bwMode="auto">
          <a:xfrm>
            <a:off x="2157413" y="4081463"/>
            <a:ext cx="714375" cy="1266825"/>
          </a:xfrm>
          <a:prstGeom prst="rect">
            <a:avLst/>
          </a:prstGeom>
          <a:noFill/>
          <a:ln w="25400">
            <a:solidFill>
              <a:srgbClr val="FF0000"/>
            </a:solidFill>
            <a:miter lim="800000"/>
            <a:headEnd/>
            <a:tailEnd/>
          </a:ln>
          <a:effectLst/>
        </p:spPr>
        <p:txBody>
          <a:bodyPr wrap="none" anchor="ctr"/>
          <a:lstStyle/>
          <a:p>
            <a:endParaRPr lang="en-US"/>
          </a:p>
        </p:txBody>
      </p:sp>
      <p:sp>
        <p:nvSpPr>
          <p:cNvPr id="55301" name="Text Box 5"/>
          <p:cNvSpPr txBox="1">
            <a:spLocks noChangeArrowheads="1"/>
          </p:cNvSpPr>
          <p:nvPr/>
        </p:nvSpPr>
        <p:spPr bwMode="auto">
          <a:xfrm>
            <a:off x="130175" y="6246813"/>
            <a:ext cx="1700213" cy="385762"/>
          </a:xfrm>
          <a:prstGeom prst="rect">
            <a:avLst/>
          </a:prstGeom>
          <a:noFill/>
          <a:ln w="19050">
            <a:solidFill>
              <a:srgbClr val="FF0000"/>
            </a:solidFill>
            <a:miter lim="800000"/>
            <a:headEnd/>
            <a:tailEnd/>
          </a:ln>
          <a:effectLst/>
        </p:spPr>
        <p:txBody>
          <a:bodyPr>
            <a:spAutoFit/>
          </a:bodyPr>
          <a:lstStyle/>
          <a:p>
            <a:pPr algn="ctr" eaLnBrk="0" hangingPunct="0">
              <a:spcBef>
                <a:spcPct val="50000"/>
              </a:spcBef>
            </a:pPr>
            <a:r>
              <a:rPr lang="en-US">
                <a:solidFill>
                  <a:srgbClr val="FFFF99"/>
                </a:solidFill>
              </a:rPr>
              <a:t>Hydrophobic</a:t>
            </a:r>
          </a:p>
        </p:txBody>
      </p:sp>
      <p:cxnSp>
        <p:nvCxnSpPr>
          <p:cNvPr id="55302" name="AutoShape 6"/>
          <p:cNvCxnSpPr>
            <a:cxnSpLocks noChangeShapeType="1"/>
            <a:stCxn id="55301" idx="3"/>
            <a:endCxn id="55300" idx="1"/>
          </p:cNvCxnSpPr>
          <p:nvPr/>
        </p:nvCxnSpPr>
        <p:spPr bwMode="auto">
          <a:xfrm flipV="1">
            <a:off x="1839913" y="4714875"/>
            <a:ext cx="304800" cy="1725613"/>
          </a:xfrm>
          <a:prstGeom prst="straightConnector1">
            <a:avLst/>
          </a:prstGeom>
          <a:noFill/>
          <a:ln w="19050">
            <a:solidFill>
              <a:srgbClr val="FF0000"/>
            </a:solidFill>
            <a:round/>
            <a:headEnd/>
            <a:tailEnd/>
          </a:ln>
          <a:effectLst/>
        </p:spPr>
      </p:cxnSp>
      <p:sp>
        <p:nvSpPr>
          <p:cNvPr id="55303" name="Rectangle 7"/>
          <p:cNvSpPr>
            <a:spLocks noChangeArrowheads="1"/>
          </p:cNvSpPr>
          <p:nvPr/>
        </p:nvSpPr>
        <p:spPr bwMode="auto">
          <a:xfrm>
            <a:off x="2836863" y="2935288"/>
            <a:ext cx="733425" cy="981075"/>
          </a:xfrm>
          <a:prstGeom prst="rect">
            <a:avLst/>
          </a:prstGeom>
          <a:noFill/>
          <a:ln w="25400">
            <a:solidFill>
              <a:srgbClr val="FF0000"/>
            </a:solidFill>
            <a:miter lim="800000"/>
            <a:headEnd/>
            <a:tailEnd/>
          </a:ln>
          <a:effectLst/>
        </p:spPr>
        <p:txBody>
          <a:bodyPr wrap="none" anchor="ctr"/>
          <a:lstStyle/>
          <a:p>
            <a:endParaRPr lang="en-US"/>
          </a:p>
        </p:txBody>
      </p:sp>
      <p:sp>
        <p:nvSpPr>
          <p:cNvPr id="55304" name="Text Box 8"/>
          <p:cNvSpPr txBox="1">
            <a:spLocks noChangeArrowheads="1"/>
          </p:cNvSpPr>
          <p:nvPr/>
        </p:nvSpPr>
        <p:spPr bwMode="auto">
          <a:xfrm>
            <a:off x="128588" y="2103438"/>
            <a:ext cx="1450975" cy="415925"/>
          </a:xfrm>
          <a:prstGeom prst="rect">
            <a:avLst/>
          </a:prstGeom>
          <a:noFill/>
          <a:ln w="19050">
            <a:solidFill>
              <a:srgbClr val="FF0000"/>
            </a:solidFill>
            <a:miter lim="800000"/>
            <a:headEnd/>
            <a:tailEnd/>
          </a:ln>
          <a:effectLst/>
        </p:spPr>
        <p:txBody>
          <a:bodyPr>
            <a:spAutoFit/>
          </a:bodyPr>
          <a:lstStyle/>
          <a:p>
            <a:pPr algn="ctr" eaLnBrk="0" hangingPunct="0">
              <a:spcBef>
                <a:spcPct val="50000"/>
              </a:spcBef>
            </a:pPr>
            <a:r>
              <a:rPr lang="en-US" sz="2000" b="1">
                <a:solidFill>
                  <a:srgbClr val="FFFF99"/>
                </a:solidFill>
              </a:rPr>
              <a:t>H</a:t>
            </a:r>
            <a:r>
              <a:rPr lang="en-US" sz="2000">
                <a:solidFill>
                  <a:srgbClr val="FFFF99"/>
                </a:solidFill>
              </a:rPr>
              <a:t>-bonding</a:t>
            </a:r>
          </a:p>
        </p:txBody>
      </p:sp>
      <p:cxnSp>
        <p:nvCxnSpPr>
          <p:cNvPr id="55305" name="AutoShape 9"/>
          <p:cNvCxnSpPr>
            <a:cxnSpLocks noChangeShapeType="1"/>
            <a:stCxn id="55304" idx="3"/>
            <a:endCxn id="55303" idx="1"/>
          </p:cNvCxnSpPr>
          <p:nvPr/>
        </p:nvCxnSpPr>
        <p:spPr bwMode="auto">
          <a:xfrm>
            <a:off x="1589088" y="2311400"/>
            <a:ext cx="1235075" cy="1114425"/>
          </a:xfrm>
          <a:prstGeom prst="straightConnector1">
            <a:avLst/>
          </a:prstGeom>
          <a:noFill/>
          <a:ln w="19050">
            <a:solidFill>
              <a:srgbClr val="FF0000"/>
            </a:solidFill>
            <a:round/>
            <a:headEnd/>
            <a:tailEnd/>
          </a:ln>
          <a:effectLst/>
        </p:spPr>
      </p:cxnSp>
      <p:sp>
        <p:nvSpPr>
          <p:cNvPr id="55306" name="Rectangle 10"/>
          <p:cNvSpPr>
            <a:spLocks noChangeArrowheads="1"/>
          </p:cNvSpPr>
          <p:nvPr/>
        </p:nvSpPr>
        <p:spPr bwMode="auto">
          <a:xfrm>
            <a:off x="4044950" y="2581275"/>
            <a:ext cx="1104900" cy="1119188"/>
          </a:xfrm>
          <a:prstGeom prst="rect">
            <a:avLst/>
          </a:prstGeom>
          <a:noFill/>
          <a:ln w="25400">
            <a:solidFill>
              <a:srgbClr val="FF0000"/>
            </a:solidFill>
            <a:miter lim="800000"/>
            <a:headEnd/>
            <a:tailEnd/>
          </a:ln>
          <a:effectLst/>
        </p:spPr>
        <p:txBody>
          <a:bodyPr wrap="none" anchor="ctr"/>
          <a:lstStyle/>
          <a:p>
            <a:endParaRPr lang="en-US"/>
          </a:p>
        </p:txBody>
      </p:sp>
      <p:sp>
        <p:nvSpPr>
          <p:cNvPr id="55307" name="Text Box 11"/>
          <p:cNvSpPr txBox="1">
            <a:spLocks noChangeArrowheads="1"/>
          </p:cNvSpPr>
          <p:nvPr/>
        </p:nvSpPr>
        <p:spPr bwMode="auto">
          <a:xfrm>
            <a:off x="7353300" y="1277938"/>
            <a:ext cx="1519238" cy="660400"/>
          </a:xfrm>
          <a:prstGeom prst="rect">
            <a:avLst/>
          </a:prstGeom>
          <a:noFill/>
          <a:ln w="19050">
            <a:solidFill>
              <a:srgbClr val="FF0000"/>
            </a:solidFill>
            <a:miter lim="800000"/>
            <a:headEnd/>
            <a:tailEnd/>
          </a:ln>
          <a:effectLst/>
        </p:spPr>
        <p:txBody>
          <a:bodyPr>
            <a:spAutoFit/>
          </a:bodyPr>
          <a:lstStyle/>
          <a:p>
            <a:pPr algn="ctr" eaLnBrk="0" hangingPunct="0">
              <a:spcBef>
                <a:spcPct val="50000"/>
              </a:spcBef>
            </a:pPr>
            <a:r>
              <a:rPr lang="en-US" sz="2000">
                <a:solidFill>
                  <a:srgbClr val="FFFF99"/>
                </a:solidFill>
              </a:rPr>
              <a:t>Ionic</a:t>
            </a:r>
            <a:br>
              <a:rPr lang="en-US" sz="2000">
                <a:solidFill>
                  <a:srgbClr val="FFFF99"/>
                </a:solidFill>
              </a:rPr>
            </a:br>
            <a:r>
              <a:rPr lang="en-US" sz="1600">
                <a:solidFill>
                  <a:srgbClr val="FFFF99"/>
                </a:solidFill>
              </a:rPr>
              <a:t>(Electrostatic)</a:t>
            </a:r>
          </a:p>
        </p:txBody>
      </p:sp>
      <p:cxnSp>
        <p:nvCxnSpPr>
          <p:cNvPr id="55308" name="AutoShape 12"/>
          <p:cNvCxnSpPr>
            <a:cxnSpLocks noChangeShapeType="1"/>
            <a:stCxn id="55307" idx="1"/>
            <a:endCxn id="55306" idx="3"/>
          </p:cNvCxnSpPr>
          <p:nvPr/>
        </p:nvCxnSpPr>
        <p:spPr bwMode="auto">
          <a:xfrm flipH="1">
            <a:off x="5162550" y="1608138"/>
            <a:ext cx="2181225" cy="1533525"/>
          </a:xfrm>
          <a:prstGeom prst="straightConnector1">
            <a:avLst/>
          </a:prstGeom>
          <a:noFill/>
          <a:ln w="19050">
            <a:solidFill>
              <a:srgbClr val="FF0000"/>
            </a:solidFill>
            <a:round/>
            <a:headEnd/>
            <a:tailEnd/>
          </a:ln>
          <a:effectLst/>
        </p:spPr>
      </p:cxnSp>
      <p:sp>
        <p:nvSpPr>
          <p:cNvPr id="55309" name="Text Box 13"/>
          <p:cNvSpPr txBox="1">
            <a:spLocks noChangeArrowheads="1"/>
          </p:cNvSpPr>
          <p:nvPr/>
        </p:nvSpPr>
        <p:spPr bwMode="auto">
          <a:xfrm>
            <a:off x="1027113" y="4095750"/>
            <a:ext cx="517525" cy="396875"/>
          </a:xfrm>
          <a:prstGeom prst="rect">
            <a:avLst/>
          </a:prstGeom>
          <a:noFill/>
          <a:ln w="9525">
            <a:noFill/>
            <a:miter lim="800000"/>
            <a:headEnd/>
            <a:tailEnd/>
          </a:ln>
          <a:effectLst/>
        </p:spPr>
        <p:txBody>
          <a:bodyPr>
            <a:spAutoFit/>
          </a:bodyPr>
          <a:lstStyle/>
          <a:p>
            <a:pPr algn="ctr" eaLnBrk="0" hangingPunct="0">
              <a:spcBef>
                <a:spcPct val="50000"/>
              </a:spcBef>
            </a:pPr>
            <a:r>
              <a:rPr lang="en-US" sz="2000" b="1">
                <a:solidFill>
                  <a:srgbClr val="FF3300"/>
                </a:solidFill>
              </a:rPr>
              <a:t>Ile</a:t>
            </a:r>
          </a:p>
        </p:txBody>
      </p:sp>
      <p:sp>
        <p:nvSpPr>
          <p:cNvPr id="55310" name="Text Box 14"/>
          <p:cNvSpPr txBox="1">
            <a:spLocks noChangeArrowheads="1"/>
          </p:cNvSpPr>
          <p:nvPr/>
        </p:nvSpPr>
        <p:spPr bwMode="auto">
          <a:xfrm>
            <a:off x="2139950" y="6129338"/>
            <a:ext cx="688975" cy="396875"/>
          </a:xfrm>
          <a:prstGeom prst="rect">
            <a:avLst/>
          </a:prstGeom>
          <a:noFill/>
          <a:ln w="9525">
            <a:noFill/>
            <a:miter lim="800000"/>
            <a:headEnd/>
            <a:tailEnd/>
          </a:ln>
          <a:effectLst/>
        </p:spPr>
        <p:txBody>
          <a:bodyPr>
            <a:spAutoFit/>
          </a:bodyPr>
          <a:lstStyle/>
          <a:p>
            <a:pPr algn="ctr" eaLnBrk="0" hangingPunct="0">
              <a:spcBef>
                <a:spcPct val="50000"/>
              </a:spcBef>
            </a:pPr>
            <a:r>
              <a:rPr lang="en-US" sz="2000" b="1">
                <a:solidFill>
                  <a:srgbClr val="FF3300"/>
                </a:solidFill>
              </a:rPr>
              <a:t>Leu</a:t>
            </a:r>
          </a:p>
        </p:txBody>
      </p:sp>
      <p:sp>
        <p:nvSpPr>
          <p:cNvPr id="55311" name="Text Box 15"/>
          <p:cNvSpPr txBox="1">
            <a:spLocks noChangeArrowheads="1"/>
          </p:cNvSpPr>
          <p:nvPr/>
        </p:nvSpPr>
        <p:spPr bwMode="auto">
          <a:xfrm>
            <a:off x="4624388" y="5832475"/>
            <a:ext cx="688975" cy="396875"/>
          </a:xfrm>
          <a:prstGeom prst="rect">
            <a:avLst/>
          </a:prstGeom>
          <a:noFill/>
          <a:ln w="9525">
            <a:noFill/>
            <a:miter lim="800000"/>
            <a:headEnd/>
            <a:tailEnd/>
          </a:ln>
          <a:effectLst/>
        </p:spPr>
        <p:txBody>
          <a:bodyPr>
            <a:spAutoFit/>
          </a:bodyPr>
          <a:lstStyle/>
          <a:p>
            <a:pPr algn="ctr" eaLnBrk="0" hangingPunct="0">
              <a:spcBef>
                <a:spcPct val="50000"/>
              </a:spcBef>
            </a:pPr>
            <a:r>
              <a:rPr lang="en-US" sz="2000" b="1">
                <a:solidFill>
                  <a:srgbClr val="FF3300"/>
                </a:solidFill>
              </a:rPr>
              <a:t>Lys</a:t>
            </a:r>
          </a:p>
        </p:txBody>
      </p:sp>
      <p:sp>
        <p:nvSpPr>
          <p:cNvPr id="55312" name="Text Box 16"/>
          <p:cNvSpPr txBox="1">
            <a:spLocks noChangeArrowheads="1"/>
          </p:cNvSpPr>
          <p:nvPr/>
        </p:nvSpPr>
        <p:spPr bwMode="auto">
          <a:xfrm>
            <a:off x="4203700" y="1811338"/>
            <a:ext cx="688975" cy="396875"/>
          </a:xfrm>
          <a:prstGeom prst="rect">
            <a:avLst/>
          </a:prstGeom>
          <a:noFill/>
          <a:ln w="9525">
            <a:noFill/>
            <a:miter lim="800000"/>
            <a:headEnd/>
            <a:tailEnd/>
          </a:ln>
          <a:effectLst/>
        </p:spPr>
        <p:txBody>
          <a:bodyPr>
            <a:spAutoFit/>
          </a:bodyPr>
          <a:lstStyle/>
          <a:p>
            <a:pPr algn="ctr" eaLnBrk="0" hangingPunct="0">
              <a:spcBef>
                <a:spcPct val="50000"/>
              </a:spcBef>
            </a:pPr>
            <a:r>
              <a:rPr lang="en-US" sz="2000" b="1">
                <a:solidFill>
                  <a:srgbClr val="FF3300"/>
                </a:solidFill>
              </a:rPr>
              <a:t>Glu</a:t>
            </a:r>
          </a:p>
        </p:txBody>
      </p:sp>
      <p:sp>
        <p:nvSpPr>
          <p:cNvPr id="55313" name="Text Box 17"/>
          <p:cNvSpPr txBox="1">
            <a:spLocks noChangeArrowheads="1"/>
          </p:cNvSpPr>
          <p:nvPr/>
        </p:nvSpPr>
        <p:spPr bwMode="auto">
          <a:xfrm>
            <a:off x="2211388" y="1687513"/>
            <a:ext cx="688975" cy="396875"/>
          </a:xfrm>
          <a:prstGeom prst="rect">
            <a:avLst/>
          </a:prstGeom>
          <a:noFill/>
          <a:ln w="9525">
            <a:noFill/>
            <a:miter lim="800000"/>
            <a:headEnd/>
            <a:tailEnd/>
          </a:ln>
          <a:effectLst/>
        </p:spPr>
        <p:txBody>
          <a:bodyPr>
            <a:spAutoFit/>
          </a:bodyPr>
          <a:lstStyle/>
          <a:p>
            <a:pPr algn="ctr" eaLnBrk="0" hangingPunct="0">
              <a:spcBef>
                <a:spcPct val="50000"/>
              </a:spcBef>
            </a:pPr>
            <a:r>
              <a:rPr lang="en-US" sz="2000" b="1">
                <a:solidFill>
                  <a:srgbClr val="FF3300"/>
                </a:solidFill>
              </a:rPr>
              <a:t>Ser</a:t>
            </a:r>
          </a:p>
        </p:txBody>
      </p:sp>
      <p:sp>
        <p:nvSpPr>
          <p:cNvPr id="55314" name="Rectangle 18"/>
          <p:cNvSpPr>
            <a:spLocks noChangeArrowheads="1"/>
          </p:cNvSpPr>
          <p:nvPr/>
        </p:nvSpPr>
        <p:spPr bwMode="auto">
          <a:xfrm>
            <a:off x="5737225" y="3151188"/>
            <a:ext cx="630238" cy="749300"/>
          </a:xfrm>
          <a:prstGeom prst="rect">
            <a:avLst/>
          </a:prstGeom>
          <a:noFill/>
          <a:ln w="25400">
            <a:solidFill>
              <a:srgbClr val="FF0000"/>
            </a:solidFill>
            <a:miter lim="800000"/>
            <a:headEnd/>
            <a:tailEnd/>
          </a:ln>
          <a:effectLst/>
        </p:spPr>
        <p:txBody>
          <a:bodyPr wrap="none" anchor="ctr"/>
          <a:lstStyle/>
          <a:p>
            <a:endParaRPr lang="en-US"/>
          </a:p>
        </p:txBody>
      </p:sp>
      <p:sp>
        <p:nvSpPr>
          <p:cNvPr id="55315" name="Text Box 19"/>
          <p:cNvSpPr txBox="1">
            <a:spLocks noChangeArrowheads="1"/>
          </p:cNvSpPr>
          <p:nvPr/>
        </p:nvSpPr>
        <p:spPr bwMode="auto">
          <a:xfrm>
            <a:off x="7556500" y="4865688"/>
            <a:ext cx="1311275" cy="660400"/>
          </a:xfrm>
          <a:prstGeom prst="rect">
            <a:avLst/>
          </a:prstGeom>
          <a:noFill/>
          <a:ln w="19050">
            <a:solidFill>
              <a:srgbClr val="FF0000"/>
            </a:solidFill>
            <a:miter lim="800000"/>
            <a:headEnd/>
            <a:tailEnd/>
          </a:ln>
          <a:effectLst/>
        </p:spPr>
        <p:txBody>
          <a:bodyPr>
            <a:spAutoFit/>
          </a:bodyPr>
          <a:lstStyle/>
          <a:p>
            <a:pPr algn="ctr" eaLnBrk="0" hangingPunct="0">
              <a:spcBef>
                <a:spcPct val="50000"/>
              </a:spcBef>
            </a:pPr>
            <a:r>
              <a:rPr lang="en-US" sz="2000">
                <a:solidFill>
                  <a:srgbClr val="FFFF99"/>
                </a:solidFill>
              </a:rPr>
              <a:t>Covalent </a:t>
            </a:r>
            <a:r>
              <a:rPr lang="en-US" sz="1600">
                <a:solidFill>
                  <a:srgbClr val="FFFF99"/>
                </a:solidFill>
              </a:rPr>
              <a:t>(disulfide)</a:t>
            </a:r>
          </a:p>
        </p:txBody>
      </p:sp>
      <p:cxnSp>
        <p:nvCxnSpPr>
          <p:cNvPr id="55316" name="AutoShape 20"/>
          <p:cNvCxnSpPr>
            <a:cxnSpLocks noChangeShapeType="1"/>
            <a:stCxn id="55315" idx="1"/>
            <a:endCxn id="55314" idx="3"/>
          </p:cNvCxnSpPr>
          <p:nvPr/>
        </p:nvCxnSpPr>
        <p:spPr bwMode="auto">
          <a:xfrm flipH="1" flipV="1">
            <a:off x="6380163" y="3525838"/>
            <a:ext cx="1166812" cy="1670050"/>
          </a:xfrm>
          <a:prstGeom prst="straightConnector1">
            <a:avLst/>
          </a:prstGeom>
          <a:noFill/>
          <a:ln w="19050">
            <a:solidFill>
              <a:srgbClr val="FF0000"/>
            </a:solidFill>
            <a:round/>
            <a:headEnd/>
            <a:tailEnd/>
          </a:ln>
          <a:effectLst/>
        </p:spPr>
      </p:cxnSp>
      <p:sp>
        <p:nvSpPr>
          <p:cNvPr id="55317" name="Text Box 21"/>
          <p:cNvSpPr txBox="1">
            <a:spLocks noChangeArrowheads="1"/>
          </p:cNvSpPr>
          <p:nvPr/>
        </p:nvSpPr>
        <p:spPr bwMode="auto">
          <a:xfrm>
            <a:off x="3643313" y="4914900"/>
            <a:ext cx="688975" cy="396875"/>
          </a:xfrm>
          <a:prstGeom prst="rect">
            <a:avLst/>
          </a:prstGeom>
          <a:noFill/>
          <a:ln w="9525">
            <a:noFill/>
            <a:miter lim="800000"/>
            <a:headEnd/>
            <a:tailEnd/>
          </a:ln>
          <a:effectLst/>
        </p:spPr>
        <p:txBody>
          <a:bodyPr>
            <a:spAutoFit/>
          </a:bodyPr>
          <a:lstStyle/>
          <a:p>
            <a:pPr algn="ctr" eaLnBrk="0" hangingPunct="0">
              <a:spcBef>
                <a:spcPct val="50000"/>
              </a:spcBef>
            </a:pPr>
            <a:r>
              <a:rPr lang="en-US" sz="2000" b="1">
                <a:solidFill>
                  <a:srgbClr val="FF3300"/>
                </a:solidFill>
              </a:rPr>
              <a:t>Asn</a:t>
            </a:r>
          </a:p>
        </p:txBody>
      </p:sp>
      <p:sp>
        <p:nvSpPr>
          <p:cNvPr id="55318" name="Text Box 22"/>
          <p:cNvSpPr txBox="1">
            <a:spLocks noChangeArrowheads="1"/>
          </p:cNvSpPr>
          <p:nvPr/>
        </p:nvSpPr>
        <p:spPr bwMode="auto">
          <a:xfrm>
            <a:off x="6507163" y="2328863"/>
            <a:ext cx="688975" cy="396875"/>
          </a:xfrm>
          <a:prstGeom prst="rect">
            <a:avLst/>
          </a:prstGeom>
          <a:noFill/>
          <a:ln w="9525">
            <a:noFill/>
            <a:miter lim="800000"/>
            <a:headEnd/>
            <a:tailEnd/>
          </a:ln>
          <a:effectLst/>
        </p:spPr>
        <p:txBody>
          <a:bodyPr>
            <a:spAutoFit/>
          </a:bodyPr>
          <a:lstStyle/>
          <a:p>
            <a:pPr algn="ctr" eaLnBrk="0" hangingPunct="0">
              <a:spcBef>
                <a:spcPct val="50000"/>
              </a:spcBef>
            </a:pPr>
            <a:r>
              <a:rPr lang="en-US" sz="2000" b="1">
                <a:solidFill>
                  <a:srgbClr val="FF3300"/>
                </a:solidFill>
              </a:rPr>
              <a:t>Cys</a:t>
            </a:r>
          </a:p>
        </p:txBody>
      </p:sp>
      <p:sp>
        <p:nvSpPr>
          <p:cNvPr id="55319" name="Text Box 23"/>
          <p:cNvSpPr txBox="1">
            <a:spLocks noChangeArrowheads="1"/>
          </p:cNvSpPr>
          <p:nvPr/>
        </p:nvSpPr>
        <p:spPr bwMode="auto">
          <a:xfrm>
            <a:off x="6516688" y="4873625"/>
            <a:ext cx="688975" cy="396875"/>
          </a:xfrm>
          <a:prstGeom prst="rect">
            <a:avLst/>
          </a:prstGeom>
          <a:noFill/>
          <a:ln w="9525">
            <a:noFill/>
            <a:miter lim="800000"/>
            <a:headEnd/>
            <a:tailEnd/>
          </a:ln>
          <a:effectLst/>
        </p:spPr>
        <p:txBody>
          <a:bodyPr>
            <a:spAutoFit/>
          </a:bodyPr>
          <a:lstStyle/>
          <a:p>
            <a:pPr algn="ctr" eaLnBrk="0" hangingPunct="0">
              <a:spcBef>
                <a:spcPct val="50000"/>
              </a:spcBef>
            </a:pPr>
            <a:r>
              <a:rPr lang="en-US" sz="2000" b="1">
                <a:solidFill>
                  <a:srgbClr val="FF3300"/>
                </a:solidFill>
              </a:rPr>
              <a:t>Cys</a:t>
            </a:r>
          </a:p>
        </p:txBody>
      </p:sp>
    </p:spTree>
    <p:extLst>
      <p:ext uri="{BB962C8B-B14F-4D97-AF65-F5344CB8AC3E}">
        <p14:creationId xmlns:p14="http://schemas.microsoft.com/office/powerpoint/2010/main" val="17728731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Peptide Bond</a:t>
            </a:r>
            <a:endParaRPr lang="en-US" dirty="0"/>
          </a:p>
        </p:txBody>
      </p:sp>
      <p:sp>
        <p:nvSpPr>
          <p:cNvPr id="5" name="Content Placeholder 4"/>
          <p:cNvSpPr>
            <a:spLocks noGrp="1"/>
          </p:cNvSpPr>
          <p:nvPr>
            <p:ph idx="1"/>
          </p:nvPr>
        </p:nvSpPr>
        <p:spPr>
          <a:xfrm>
            <a:off x="364067" y="1214650"/>
            <a:ext cx="8390466" cy="5380459"/>
          </a:xfrm>
        </p:spPr>
        <p:txBody>
          <a:bodyPr/>
          <a:lstStyle/>
          <a:p>
            <a:r>
              <a:rPr lang="en-US" dirty="0" smtClean="0"/>
              <a:t>The peptide bond is the name of the link that describes the amino acid polymer (polypeptide)</a:t>
            </a:r>
          </a:p>
          <a:p>
            <a:r>
              <a:rPr lang="en-US" dirty="0" smtClean="0"/>
              <a:t>Chemically it is an amide (covalent) bond</a:t>
            </a:r>
          </a:p>
          <a:p>
            <a:r>
              <a:rPr lang="en-US" dirty="0" smtClean="0"/>
              <a:t>It forms as a result of the condensation between the –COOH group of</a:t>
            </a:r>
            <a:br>
              <a:rPr lang="en-US" dirty="0" smtClean="0"/>
            </a:br>
            <a:r>
              <a:rPr lang="en-US" dirty="0" smtClean="0"/>
              <a:t>one amino acid (</a:t>
            </a:r>
            <a:r>
              <a:rPr lang="en-US" i="1" dirty="0" smtClean="0"/>
              <a:t>N</a:t>
            </a:r>
            <a:r>
              <a:rPr lang="en-US" dirty="0" smtClean="0"/>
              <a:t>)</a:t>
            </a:r>
            <a:br>
              <a:rPr lang="en-US" dirty="0" smtClean="0"/>
            </a:br>
            <a:r>
              <a:rPr lang="en-US" dirty="0" smtClean="0"/>
              <a:t>and the –NH</a:t>
            </a:r>
            <a:r>
              <a:rPr lang="en-US" baseline="-25000" dirty="0" smtClean="0"/>
              <a:t>2</a:t>
            </a:r>
            <a:r>
              <a:rPr lang="en-US" dirty="0" smtClean="0"/>
              <a:t> group</a:t>
            </a:r>
            <a:br>
              <a:rPr lang="en-US" dirty="0" smtClean="0"/>
            </a:br>
            <a:r>
              <a:rPr lang="en-US" dirty="0" smtClean="0"/>
              <a:t>of the next amino acid</a:t>
            </a:r>
            <a:br>
              <a:rPr lang="en-US" dirty="0" smtClean="0"/>
            </a:br>
            <a:r>
              <a:rPr lang="en-US" dirty="0" smtClean="0"/>
              <a:t>(</a:t>
            </a:r>
            <a:r>
              <a:rPr lang="en-US" i="1" dirty="0" smtClean="0"/>
              <a:t>N</a:t>
            </a:r>
            <a:r>
              <a:rPr lang="en-US" dirty="0" smtClean="0"/>
              <a:t>+1)</a:t>
            </a:r>
          </a:p>
          <a:p>
            <a:r>
              <a:rPr lang="en-US" sz="2000" dirty="0" smtClean="0"/>
              <a:t>Note the loss of H</a:t>
            </a:r>
            <a:r>
              <a:rPr lang="en-US" sz="2000" baseline="-25000" dirty="0" smtClean="0"/>
              <a:t>2</a:t>
            </a:r>
            <a:r>
              <a:rPr lang="en-US" sz="2000" dirty="0" smtClean="0"/>
              <a:t>O</a:t>
            </a:r>
            <a:br>
              <a:rPr lang="en-US" sz="2000" dirty="0" smtClean="0"/>
            </a:br>
            <a:r>
              <a:rPr lang="en-US" sz="2000" dirty="0" smtClean="0"/>
              <a:t>in forming the bond</a:t>
            </a:r>
            <a:br>
              <a:rPr lang="en-US" sz="2000" dirty="0" smtClean="0"/>
            </a:br>
            <a:r>
              <a:rPr lang="en-US" sz="1600" dirty="0" smtClean="0">
                <a:solidFill>
                  <a:srgbClr val="FF99FF"/>
                </a:solidFill>
                <a:latin typeface="+mj-lt"/>
              </a:rPr>
              <a:t>The details of how the cell actually</a:t>
            </a:r>
            <a:br>
              <a:rPr lang="en-US" sz="1600" dirty="0" smtClean="0">
                <a:solidFill>
                  <a:srgbClr val="FF99FF"/>
                </a:solidFill>
                <a:latin typeface="+mj-lt"/>
              </a:rPr>
            </a:br>
            <a:r>
              <a:rPr lang="en-US" sz="1600" dirty="0" smtClean="0">
                <a:solidFill>
                  <a:srgbClr val="FF99FF"/>
                </a:solidFill>
                <a:latin typeface="+mj-lt"/>
              </a:rPr>
              <a:t>produces the peptide bond will be</a:t>
            </a:r>
            <a:br>
              <a:rPr lang="en-US" sz="1600" dirty="0" smtClean="0">
                <a:solidFill>
                  <a:srgbClr val="FF99FF"/>
                </a:solidFill>
                <a:latin typeface="+mj-lt"/>
              </a:rPr>
            </a:br>
            <a:r>
              <a:rPr lang="en-US" sz="1600" dirty="0" smtClean="0">
                <a:solidFill>
                  <a:srgbClr val="FF99FF"/>
                </a:solidFill>
                <a:latin typeface="+mj-lt"/>
              </a:rPr>
              <a:t>discussed later in the protein synthesis</a:t>
            </a:r>
            <a:br>
              <a:rPr lang="en-US" sz="1600" dirty="0" smtClean="0">
                <a:solidFill>
                  <a:srgbClr val="FF99FF"/>
                </a:solidFill>
                <a:latin typeface="+mj-lt"/>
              </a:rPr>
            </a:br>
            <a:r>
              <a:rPr lang="en-US" sz="1600" dirty="0" smtClean="0">
                <a:solidFill>
                  <a:srgbClr val="FF99FF"/>
                </a:solidFill>
                <a:latin typeface="+mj-lt"/>
              </a:rPr>
              <a:t>lecture</a:t>
            </a:r>
          </a:p>
        </p:txBody>
      </p:sp>
      <p:pic>
        <p:nvPicPr>
          <p:cNvPr id="18434" name="Picture 2" descr="iGen3_06_03sm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6258" y="3078790"/>
            <a:ext cx="4553181" cy="3516319"/>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0"/>
          </p:nvPr>
        </p:nvSpPr>
        <p:spPr/>
        <p:txBody>
          <a:bodyPr/>
          <a:lstStyle/>
          <a:p>
            <a:fld id="{BA91BF3D-FB6E-494E-95BD-F4DF27FBC25C}" type="slidenum">
              <a:rPr lang="en-US" smtClean="0"/>
              <a:pPr/>
              <a:t>28</a:t>
            </a:fld>
            <a:endParaRPr lang="en-US"/>
          </a:p>
        </p:txBody>
      </p:sp>
    </p:spTree>
    <p:extLst>
      <p:ext uri="{BB962C8B-B14F-4D97-AF65-F5344CB8AC3E}">
        <p14:creationId xmlns:p14="http://schemas.microsoft.com/office/powerpoint/2010/main" val="22565998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8667" y="397386"/>
            <a:ext cx="8407400" cy="769441"/>
          </a:xfrm>
        </p:spPr>
        <p:txBody>
          <a:bodyPr/>
          <a:lstStyle/>
          <a:p>
            <a:r>
              <a:rPr lang="en-US" dirty="0" smtClean="0"/>
              <a:t>Polypeptides</a:t>
            </a:r>
            <a:endParaRPr lang="en-US" dirty="0"/>
          </a:p>
        </p:txBody>
      </p:sp>
      <p:sp>
        <p:nvSpPr>
          <p:cNvPr id="5" name="Content Placeholder 4"/>
          <p:cNvSpPr>
            <a:spLocks noGrp="1"/>
          </p:cNvSpPr>
          <p:nvPr>
            <p:ph idx="1"/>
          </p:nvPr>
        </p:nvSpPr>
        <p:spPr/>
        <p:txBody>
          <a:bodyPr/>
          <a:lstStyle/>
          <a:p>
            <a:r>
              <a:rPr lang="en-US" dirty="0" smtClean="0"/>
              <a:t>Polypeptides are the single molecule that represents the polymer of amino acids</a:t>
            </a:r>
          </a:p>
          <a:p>
            <a:r>
              <a:rPr lang="en-US" dirty="0" smtClean="0"/>
              <a:t>They have a directionality</a:t>
            </a:r>
          </a:p>
          <a:p>
            <a:pPr lvl="1"/>
            <a:r>
              <a:rPr lang="en-US" dirty="0" smtClean="0"/>
              <a:t>an amino terminus</a:t>
            </a:r>
          </a:p>
          <a:p>
            <a:pPr lvl="2"/>
            <a:r>
              <a:rPr lang="en-US" dirty="0" smtClean="0"/>
              <a:t>also often written as N-terminus or NH</a:t>
            </a:r>
            <a:r>
              <a:rPr lang="en-US" baseline="-25000" dirty="0" smtClean="0"/>
              <a:t>2</a:t>
            </a:r>
            <a:r>
              <a:rPr lang="en-US" dirty="0" smtClean="0"/>
              <a:t>-terminus</a:t>
            </a:r>
          </a:p>
          <a:p>
            <a:pPr lvl="1"/>
            <a:r>
              <a:rPr lang="en-US" dirty="0" smtClean="0"/>
              <a:t>a carboxyl terminus</a:t>
            </a:r>
          </a:p>
          <a:p>
            <a:pPr lvl="2"/>
            <a:r>
              <a:rPr lang="en-US" dirty="0"/>
              <a:t>also often written as </a:t>
            </a:r>
            <a:r>
              <a:rPr lang="en-US" dirty="0" smtClean="0"/>
              <a:t>C-terminus </a:t>
            </a:r>
            <a:r>
              <a:rPr lang="en-US" dirty="0"/>
              <a:t>or </a:t>
            </a:r>
            <a:r>
              <a:rPr lang="en-US" dirty="0" smtClean="0"/>
              <a:t>COOH-terminus</a:t>
            </a:r>
          </a:p>
          <a:p>
            <a:pPr lvl="1"/>
            <a:r>
              <a:rPr lang="en-US" dirty="0" smtClean="0"/>
              <a:t>usually sequences are written left to right where the left end is the N-terminus and the right is the C-terminus</a:t>
            </a:r>
          </a:p>
          <a:p>
            <a:r>
              <a:rPr lang="en-US" dirty="0" smtClean="0"/>
              <a:t>Polypeptides are synthesized from the N-terminus to the C-terminus as well</a:t>
            </a:r>
          </a:p>
        </p:txBody>
      </p:sp>
      <p:sp>
        <p:nvSpPr>
          <p:cNvPr id="2" name="Slide Number Placeholder 1"/>
          <p:cNvSpPr>
            <a:spLocks noGrp="1"/>
          </p:cNvSpPr>
          <p:nvPr>
            <p:ph type="sldNum" sz="quarter" idx="10"/>
          </p:nvPr>
        </p:nvSpPr>
        <p:spPr/>
        <p:txBody>
          <a:bodyPr/>
          <a:lstStyle/>
          <a:p>
            <a:fld id="{BA91BF3D-FB6E-494E-95BD-F4DF27FBC25C}" type="slidenum">
              <a:rPr lang="en-US" smtClean="0"/>
              <a:pPr/>
              <a:t>29</a:t>
            </a:fld>
            <a:endParaRPr lang="en-US"/>
          </a:p>
        </p:txBody>
      </p:sp>
    </p:spTree>
    <p:extLst>
      <p:ext uri="{BB962C8B-B14F-4D97-AF65-F5344CB8AC3E}">
        <p14:creationId xmlns:p14="http://schemas.microsoft.com/office/powerpoint/2010/main" val="2829437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a:t>
            </a:r>
            <a:r>
              <a:rPr lang="en-US" sz="2000" dirty="0" smtClean="0"/>
              <a:t>2 of 2</a:t>
            </a:r>
            <a:endParaRPr lang="en-US" dirty="0"/>
          </a:p>
        </p:txBody>
      </p:sp>
      <p:sp>
        <p:nvSpPr>
          <p:cNvPr id="3" name="Content Placeholder 2"/>
          <p:cNvSpPr>
            <a:spLocks noGrp="1"/>
          </p:cNvSpPr>
          <p:nvPr>
            <p:ph idx="1"/>
          </p:nvPr>
        </p:nvSpPr>
        <p:spPr/>
        <p:txBody>
          <a:bodyPr/>
          <a:lstStyle/>
          <a:p>
            <a:pPr marL="0" indent="0">
              <a:buNone/>
            </a:pPr>
            <a:r>
              <a:rPr lang="en-US" i="1" dirty="0" smtClean="0">
                <a:solidFill>
                  <a:schemeClr val="accent1">
                    <a:lumMod val="60000"/>
                    <a:lumOff val="40000"/>
                  </a:schemeClr>
                </a:solidFill>
              </a:rPr>
              <a:t>Understand/know/focus on/note</a:t>
            </a:r>
          </a:p>
          <a:p>
            <a:r>
              <a:rPr lang="en-US" dirty="0" smtClean="0"/>
              <a:t>oligosaccharides </a:t>
            </a:r>
            <a:r>
              <a:rPr lang="en-US" dirty="0"/>
              <a:t>(branched monosaccharide polymers) are attached to proteins and membrane lipids to make glycoproteins and </a:t>
            </a:r>
            <a:r>
              <a:rPr lang="en-US" dirty="0" err="1"/>
              <a:t>glycolipds</a:t>
            </a:r>
            <a:r>
              <a:rPr lang="en-US" dirty="0"/>
              <a:t>, respectively</a:t>
            </a:r>
          </a:p>
          <a:p>
            <a:r>
              <a:rPr lang="en-US" dirty="0"/>
              <a:t>basic atomic features of the amino acid</a:t>
            </a:r>
          </a:p>
          <a:p>
            <a:r>
              <a:rPr lang="en-US" dirty="0"/>
              <a:t>what peptide bonds are and how they are formed</a:t>
            </a:r>
          </a:p>
          <a:p>
            <a:r>
              <a:rPr lang="en-US" dirty="0"/>
              <a:t>the four levels of protein structure</a:t>
            </a:r>
          </a:p>
          <a:p>
            <a:r>
              <a:rPr lang="en-US" dirty="0"/>
              <a:t>the chemical bonding discussed previously applies to how proteins fold and amino acids bond with each other: H-bonding, ionic, hydrophobic</a:t>
            </a:r>
          </a:p>
          <a:p>
            <a:r>
              <a:rPr lang="en-US" dirty="0"/>
              <a:t>what enzymes are (catalysts made of protein) and the special structural features they have</a:t>
            </a:r>
          </a:p>
        </p:txBody>
      </p:sp>
    </p:spTree>
    <p:extLst>
      <p:ext uri="{BB962C8B-B14F-4D97-AF65-F5344CB8AC3E}">
        <p14:creationId xmlns:p14="http://schemas.microsoft.com/office/powerpoint/2010/main" val="28486890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Protein Structure</a:t>
            </a:r>
            <a:endParaRPr lang="en-US" dirty="0"/>
          </a:p>
        </p:txBody>
      </p:sp>
      <p:sp>
        <p:nvSpPr>
          <p:cNvPr id="5" name="Content Placeholder 4"/>
          <p:cNvSpPr>
            <a:spLocks noGrp="1"/>
          </p:cNvSpPr>
          <p:nvPr>
            <p:ph idx="1"/>
          </p:nvPr>
        </p:nvSpPr>
        <p:spPr/>
        <p:txBody>
          <a:bodyPr/>
          <a:lstStyle/>
          <a:p>
            <a:pPr marL="0" indent="0">
              <a:buNone/>
            </a:pPr>
            <a:r>
              <a:rPr lang="en-US" dirty="0" smtClean="0"/>
              <a:t>Proteins have four levels of structure</a:t>
            </a:r>
          </a:p>
          <a:p>
            <a:r>
              <a:rPr lang="en-US" dirty="0" smtClean="0"/>
              <a:t>Primary (1°)</a:t>
            </a:r>
          </a:p>
          <a:p>
            <a:r>
              <a:rPr lang="en-US" dirty="0" smtClean="0"/>
              <a:t>Secondary (2°)</a:t>
            </a:r>
          </a:p>
          <a:p>
            <a:r>
              <a:rPr lang="en-US" dirty="0" smtClean="0"/>
              <a:t>Tertiary (3°)</a:t>
            </a:r>
          </a:p>
          <a:p>
            <a:r>
              <a:rPr lang="en-US" dirty="0" smtClean="0"/>
              <a:t>Quaternary (4°)</a:t>
            </a:r>
          </a:p>
        </p:txBody>
      </p:sp>
      <p:sp>
        <p:nvSpPr>
          <p:cNvPr id="2" name="Slide Number Placeholder 1"/>
          <p:cNvSpPr>
            <a:spLocks noGrp="1"/>
          </p:cNvSpPr>
          <p:nvPr>
            <p:ph type="sldNum" sz="quarter" idx="10"/>
          </p:nvPr>
        </p:nvSpPr>
        <p:spPr/>
        <p:txBody>
          <a:bodyPr/>
          <a:lstStyle/>
          <a:p>
            <a:fld id="{BA91BF3D-FB6E-494E-95BD-F4DF27FBC25C}" type="slidenum">
              <a:rPr lang="en-US" smtClean="0"/>
              <a:pPr/>
              <a:t>30</a:t>
            </a:fld>
            <a:endParaRPr lang="en-US"/>
          </a:p>
        </p:txBody>
      </p:sp>
    </p:spTree>
    <p:extLst>
      <p:ext uri="{BB962C8B-B14F-4D97-AF65-F5344CB8AC3E}">
        <p14:creationId xmlns:p14="http://schemas.microsoft.com/office/powerpoint/2010/main" val="42393382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Primary Structure of Proteins</a:t>
            </a:r>
            <a:endParaRPr lang="en-US" dirty="0"/>
          </a:p>
        </p:txBody>
      </p:sp>
      <p:sp>
        <p:nvSpPr>
          <p:cNvPr id="5" name="Content Placeholder 4"/>
          <p:cNvSpPr>
            <a:spLocks noGrp="1"/>
          </p:cNvSpPr>
          <p:nvPr>
            <p:ph idx="1"/>
          </p:nvPr>
        </p:nvSpPr>
        <p:spPr/>
        <p:txBody>
          <a:bodyPr/>
          <a:lstStyle/>
          <a:p>
            <a:r>
              <a:rPr lang="en-US" dirty="0" smtClean="0"/>
              <a:t>This is the amino acid sequence itself</a:t>
            </a:r>
          </a:p>
          <a:p>
            <a:r>
              <a:rPr lang="en-US" dirty="0" smtClean="0"/>
              <a:t>The amino acids and the order they appear have most, if not all, the information to direct the folding of the polypeptide to its higher levels of structure </a:t>
            </a:r>
          </a:p>
        </p:txBody>
      </p:sp>
      <p:pic>
        <p:nvPicPr>
          <p:cNvPr id="19458" name="Picture 2" descr="http://users.rcn.com/jkimball.ma.ultranet/BiologyPages/P/Peptid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305" y="4644081"/>
            <a:ext cx="3513455" cy="1914833"/>
          </a:xfrm>
          <a:prstGeom prst="rect">
            <a:avLst/>
          </a:prstGeom>
          <a:noFill/>
          <a:extLst>
            <a:ext uri="{909E8E84-426E-40DD-AFC4-6F175D3DCCD1}">
              <a14:hiddenFill xmlns:a14="http://schemas.microsoft.com/office/drawing/2010/main">
                <a:solidFill>
                  <a:srgbClr val="FFFFFF"/>
                </a:solidFill>
              </a14:hiddenFill>
            </a:ext>
          </a:extLst>
        </p:spPr>
      </p:pic>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4870" y="3223951"/>
            <a:ext cx="4293870" cy="3569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708660" y="3212520"/>
            <a:ext cx="3966210" cy="523220"/>
          </a:xfrm>
          <a:prstGeom prst="rect">
            <a:avLst/>
          </a:prstGeom>
          <a:noFill/>
        </p:spPr>
        <p:txBody>
          <a:bodyPr wrap="square" rtlCol="0">
            <a:spAutoFit/>
          </a:bodyPr>
          <a:lstStyle/>
          <a:p>
            <a:pPr algn="r"/>
            <a:r>
              <a:rPr lang="en-US" sz="1400" dirty="0" smtClean="0">
                <a:solidFill>
                  <a:srgbClr val="FF99FF"/>
                </a:solidFill>
              </a:rPr>
              <a:t>the amino acid sequence of </a:t>
            </a:r>
            <a:r>
              <a:rPr lang="en-US" sz="1400" dirty="0" smtClean="0">
                <a:solidFill>
                  <a:srgbClr val="FF99FF"/>
                </a:solidFill>
                <a:latin typeface="Symbol" panose="05050102010706020507" pitchFamily="18" charset="2"/>
              </a:rPr>
              <a:t>a</a:t>
            </a:r>
            <a:r>
              <a:rPr lang="en-US" sz="1400" baseline="-25000" dirty="0" smtClean="0">
                <a:solidFill>
                  <a:srgbClr val="FF99FF"/>
                </a:solidFill>
              </a:rPr>
              <a:t>2</a:t>
            </a:r>
            <a:r>
              <a:rPr lang="en-US" sz="1400" dirty="0" smtClean="0">
                <a:solidFill>
                  <a:srgbClr val="FF99FF"/>
                </a:solidFill>
              </a:rPr>
              <a:t>-macroglobulin shown with its 1-letter abbreviations</a:t>
            </a:r>
          </a:p>
        </p:txBody>
      </p:sp>
      <p:sp>
        <p:nvSpPr>
          <p:cNvPr id="8" name="TextBox 7"/>
          <p:cNvSpPr txBox="1"/>
          <p:nvPr/>
        </p:nvSpPr>
        <p:spPr>
          <a:xfrm>
            <a:off x="281305" y="4120861"/>
            <a:ext cx="3200400" cy="523220"/>
          </a:xfrm>
          <a:prstGeom prst="rect">
            <a:avLst/>
          </a:prstGeom>
          <a:noFill/>
        </p:spPr>
        <p:txBody>
          <a:bodyPr wrap="square" rtlCol="0">
            <a:spAutoFit/>
          </a:bodyPr>
          <a:lstStyle/>
          <a:p>
            <a:r>
              <a:rPr lang="en-US" sz="1400" dirty="0" smtClean="0">
                <a:solidFill>
                  <a:srgbClr val="FF99FF"/>
                </a:solidFill>
              </a:rPr>
              <a:t>amino acids of a short peptide shown with their 3-letter abbreviations</a:t>
            </a:r>
          </a:p>
        </p:txBody>
      </p:sp>
      <p:sp>
        <p:nvSpPr>
          <p:cNvPr id="2" name="Slide Number Placeholder 1"/>
          <p:cNvSpPr>
            <a:spLocks noGrp="1"/>
          </p:cNvSpPr>
          <p:nvPr>
            <p:ph type="sldNum" sz="quarter" idx="10"/>
          </p:nvPr>
        </p:nvSpPr>
        <p:spPr/>
        <p:txBody>
          <a:bodyPr/>
          <a:lstStyle/>
          <a:p>
            <a:fld id="{BA91BF3D-FB6E-494E-95BD-F4DF27FBC25C}" type="slidenum">
              <a:rPr lang="en-US" smtClean="0"/>
              <a:pPr/>
              <a:t>31</a:t>
            </a:fld>
            <a:endParaRPr lang="en-US"/>
          </a:p>
        </p:txBody>
      </p:sp>
    </p:spTree>
    <p:extLst>
      <p:ext uri="{BB962C8B-B14F-4D97-AF65-F5344CB8AC3E}">
        <p14:creationId xmlns:p14="http://schemas.microsoft.com/office/powerpoint/2010/main" val="33443990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7237" y="241087"/>
            <a:ext cx="8407400" cy="762000"/>
          </a:xfrm>
        </p:spPr>
        <p:txBody>
          <a:bodyPr/>
          <a:lstStyle/>
          <a:p>
            <a:r>
              <a:rPr lang="en-US" dirty="0" smtClean="0"/>
              <a:t>Secondary Structure of Proteins</a:t>
            </a:r>
            <a:endParaRPr lang="en-US" dirty="0"/>
          </a:p>
        </p:txBody>
      </p:sp>
      <p:sp>
        <p:nvSpPr>
          <p:cNvPr id="5" name="Content Placeholder 4"/>
          <p:cNvSpPr>
            <a:spLocks noGrp="1"/>
          </p:cNvSpPr>
          <p:nvPr>
            <p:ph idx="1"/>
          </p:nvPr>
        </p:nvSpPr>
        <p:spPr>
          <a:xfrm>
            <a:off x="375497" y="1123210"/>
            <a:ext cx="8390466" cy="4732337"/>
          </a:xfrm>
        </p:spPr>
        <p:txBody>
          <a:bodyPr/>
          <a:lstStyle/>
          <a:p>
            <a:r>
              <a:rPr lang="en-US" sz="2200" dirty="0" smtClean="0"/>
              <a:t>These are special structural formations of the polypeptide that are created by atoms in the backbone of the polymer (polypeptide) forming hydrogen bonds with other atoms in the backbone</a:t>
            </a:r>
          </a:p>
          <a:p>
            <a:r>
              <a:rPr lang="en-US" dirty="0" smtClean="0"/>
              <a:t> </a:t>
            </a:r>
            <a:r>
              <a:rPr lang="en-US" dirty="0" smtClean="0">
                <a:solidFill>
                  <a:srgbClr val="00FF00"/>
                </a:solidFill>
              </a:rPr>
              <a:t>alpha (</a:t>
            </a:r>
            <a:r>
              <a:rPr lang="en-US" i="1" dirty="0" smtClean="0">
                <a:solidFill>
                  <a:srgbClr val="00FF00"/>
                </a:solidFill>
                <a:latin typeface="Symbol" panose="05050102010706020507" pitchFamily="18" charset="2"/>
              </a:rPr>
              <a:t>a</a:t>
            </a:r>
            <a:r>
              <a:rPr lang="en-US" dirty="0" smtClean="0">
                <a:solidFill>
                  <a:srgbClr val="00FF00"/>
                </a:solidFill>
              </a:rPr>
              <a:t>) helix</a:t>
            </a:r>
          </a:p>
          <a:p>
            <a:pPr marL="292100" lvl="1" indent="0">
              <a:buNone/>
            </a:pPr>
            <a:r>
              <a:rPr lang="en-US" dirty="0" smtClean="0"/>
              <a:t>the polypeptide forms a helical twist using the atoms in the "backbone," which form hydrogen bonds (H-bonds) with each other</a:t>
            </a:r>
          </a:p>
          <a:p>
            <a:r>
              <a:rPr lang="en-US" dirty="0" smtClean="0"/>
              <a:t> </a:t>
            </a:r>
            <a:r>
              <a:rPr lang="en-US" dirty="0" smtClean="0">
                <a:solidFill>
                  <a:srgbClr val="00FF00"/>
                </a:solidFill>
              </a:rPr>
              <a:t>beta (</a:t>
            </a:r>
            <a:r>
              <a:rPr lang="en-US" i="1" dirty="0" smtClean="0">
                <a:solidFill>
                  <a:srgbClr val="00FF00"/>
                </a:solidFill>
                <a:latin typeface="Symbol" panose="05050102010706020507" pitchFamily="18" charset="2"/>
              </a:rPr>
              <a:t>b</a:t>
            </a:r>
            <a:r>
              <a:rPr lang="en-US" dirty="0" smtClean="0">
                <a:solidFill>
                  <a:srgbClr val="00FF00"/>
                </a:solidFill>
              </a:rPr>
              <a:t>) sheet</a:t>
            </a:r>
          </a:p>
          <a:p>
            <a:pPr marL="288925" lvl="2" indent="0">
              <a:buNone/>
            </a:pPr>
            <a:r>
              <a:rPr lang="en-US" sz="2000" dirty="0"/>
              <a:t>the polypeptide </a:t>
            </a:r>
            <a:r>
              <a:rPr lang="en-US" sz="2000" dirty="0" smtClean="0"/>
              <a:t>forms long linear tracks with atoms in the "backbone," which form H-bonds in a way that forms a flat sheet; the polypeptide also forms loops or turns  at the end so that it can do this;  when the backbone has the same N</a:t>
            </a:r>
            <a:r>
              <a:rPr lang="en-US" sz="2000" dirty="0" smtClean="0">
                <a:sym typeface="Wingdings" panose="05000000000000000000" pitchFamily="2" charset="2"/>
              </a:rPr>
              <a:t>C </a:t>
            </a:r>
            <a:r>
              <a:rPr lang="en-US" sz="2000" dirty="0" smtClean="0"/>
              <a:t>directionality, they form parallel sheets, whereas if the directionality is opposing, they form less-strained antiparallel sheets</a:t>
            </a:r>
            <a:endParaRPr lang="en-US" sz="2000" dirty="0"/>
          </a:p>
          <a:p>
            <a:endParaRPr lang="en-US" dirty="0" smtClean="0"/>
          </a:p>
          <a:p>
            <a:endParaRPr lang="en-US" dirty="0" smtClean="0"/>
          </a:p>
        </p:txBody>
      </p:sp>
      <p:sp>
        <p:nvSpPr>
          <p:cNvPr id="2" name="Slide Number Placeholder 1"/>
          <p:cNvSpPr>
            <a:spLocks noGrp="1"/>
          </p:cNvSpPr>
          <p:nvPr>
            <p:ph type="sldNum" sz="quarter" idx="10"/>
          </p:nvPr>
        </p:nvSpPr>
        <p:spPr/>
        <p:txBody>
          <a:bodyPr/>
          <a:lstStyle/>
          <a:p>
            <a:fld id="{BA91BF3D-FB6E-494E-95BD-F4DF27FBC25C}" type="slidenum">
              <a:rPr lang="en-US" smtClean="0"/>
              <a:pPr/>
              <a:t>32</a:t>
            </a:fld>
            <a:endParaRPr lang="en-US"/>
          </a:p>
        </p:txBody>
      </p:sp>
    </p:spTree>
    <p:extLst>
      <p:ext uri="{BB962C8B-B14F-4D97-AF65-F5344CB8AC3E}">
        <p14:creationId xmlns:p14="http://schemas.microsoft.com/office/powerpoint/2010/main" val="40755512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2° Structures</a:t>
            </a:r>
            <a:endParaRPr lang="en-US" dirty="0"/>
          </a:p>
        </p:txBody>
      </p:sp>
      <p:sp>
        <p:nvSpPr>
          <p:cNvPr id="2" name="Content Placeholder 1"/>
          <p:cNvSpPr>
            <a:spLocks noGrp="1"/>
          </p:cNvSpPr>
          <p:nvPr>
            <p:ph idx="1"/>
          </p:nvPr>
        </p:nvSpPr>
        <p:spPr>
          <a:xfrm>
            <a:off x="364067" y="1397530"/>
            <a:ext cx="8390466" cy="5026130"/>
          </a:xfrm>
        </p:spPr>
        <p:txBody>
          <a:bodyPr/>
          <a:lstStyle/>
          <a:p>
            <a:pPr marL="0" indent="0">
              <a:buNone/>
            </a:pPr>
            <a:endParaRPr lang="en-US" dirty="0"/>
          </a:p>
          <a:p>
            <a:pPr marL="0" indent="0">
              <a:buNone/>
            </a:pPr>
            <a:r>
              <a:rPr lang="en-US" dirty="0" smtClean="0"/>
              <a:t>         </a:t>
            </a:r>
            <a:r>
              <a:rPr lang="en-US" i="1" dirty="0" smtClean="0">
                <a:latin typeface="Symbol" panose="05050102010706020507" pitchFamily="18" charset="2"/>
              </a:rPr>
              <a:t>a</a:t>
            </a:r>
            <a:r>
              <a:rPr lang="en-US" dirty="0" smtClean="0"/>
              <a:t>-helix                              </a:t>
            </a:r>
            <a:r>
              <a:rPr lang="en-US" i="1" dirty="0" smtClean="0">
                <a:latin typeface="Symbol" panose="05050102010706020507" pitchFamily="18" charset="2"/>
              </a:rPr>
              <a:t>b</a:t>
            </a:r>
            <a:r>
              <a:rPr lang="en-US" dirty="0" smtClean="0"/>
              <a:t>-sheet</a:t>
            </a:r>
          </a:p>
          <a:p>
            <a:pPr marL="0" indent="0">
              <a:buNone/>
            </a:pPr>
            <a:r>
              <a:rPr lang="en-US" dirty="0"/>
              <a:t> </a:t>
            </a:r>
            <a:r>
              <a:rPr lang="en-US" dirty="0" smtClean="0"/>
              <a:t>                                   </a:t>
            </a:r>
            <a:r>
              <a:rPr lang="en-US" sz="1800" dirty="0" smtClean="0"/>
              <a:t>anti-parallel                   parallel</a:t>
            </a:r>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050" dirty="0"/>
          </a:p>
          <a:p>
            <a:pPr marL="0" indent="0">
              <a:buNone/>
            </a:pPr>
            <a:r>
              <a:rPr lang="en-US" sz="1600" dirty="0" smtClean="0">
                <a:solidFill>
                  <a:srgbClr val="FFFF00"/>
                </a:solidFill>
              </a:rPr>
              <a:t>Expected learning</a:t>
            </a:r>
            <a:r>
              <a:rPr lang="en-US" sz="1600" dirty="0" smtClean="0"/>
              <a:t>:  you should know that polypeptides have secondary structure and that this is alpha helix and beta sheet, and that atoms of the backbone form them by hydrogen bonding.  You do not need to know the two forms of beta sheet or be able to diagram their chemical structures.</a:t>
            </a:r>
            <a:endParaRPr lang="en-US" sz="2000" dirty="0"/>
          </a:p>
        </p:txBody>
      </p:sp>
      <p:pic>
        <p:nvPicPr>
          <p:cNvPr id="6" name="Picture 5" descr="alpha_helix.jpg"/>
          <p:cNvPicPr/>
          <p:nvPr/>
        </p:nvPicPr>
        <p:blipFill>
          <a:blip r:embed="rId2">
            <a:extLst>
              <a:ext uri="{28A0092B-C50C-407E-A947-70E740481C1C}">
                <a14:useLocalDpi xmlns:a14="http://schemas.microsoft.com/office/drawing/2010/main" val="0"/>
              </a:ext>
            </a:extLst>
          </a:blip>
          <a:srcRect/>
          <a:stretch>
            <a:fillRect/>
          </a:stretch>
        </p:blipFill>
        <p:spPr bwMode="auto">
          <a:xfrm>
            <a:off x="263210" y="2263139"/>
            <a:ext cx="3367825" cy="3209607"/>
          </a:xfrm>
          <a:prstGeom prst="rect">
            <a:avLst/>
          </a:prstGeom>
          <a:noFill/>
          <a:ln>
            <a:noFill/>
          </a:ln>
        </p:spPr>
      </p:pic>
      <p:pic>
        <p:nvPicPr>
          <p:cNvPr id="7" name="Picture 4" descr="AntiParallelBetaSheet"/>
          <p:cNvPicPr>
            <a:picLocks noChangeAspect="1" noChangeArrowheads="1"/>
          </p:cNvPicPr>
          <p:nvPr/>
        </p:nvPicPr>
        <p:blipFill>
          <a:blip r:embed="rId3" cstate="print"/>
          <a:srcRect/>
          <a:stretch>
            <a:fillRect/>
          </a:stretch>
        </p:blipFill>
        <p:spPr bwMode="auto">
          <a:xfrm>
            <a:off x="3791860" y="2736214"/>
            <a:ext cx="2608940" cy="2736532"/>
          </a:xfrm>
          <a:prstGeom prst="rect">
            <a:avLst/>
          </a:prstGeom>
          <a:noFill/>
        </p:spPr>
      </p:pic>
      <p:pic>
        <p:nvPicPr>
          <p:cNvPr id="8" name="Picture 3" descr="ParallelBetaSheet"/>
          <p:cNvPicPr>
            <a:picLocks noChangeAspect="1" noChangeArrowheads="1"/>
          </p:cNvPicPr>
          <p:nvPr/>
        </p:nvPicPr>
        <p:blipFill>
          <a:blip r:embed="rId4" cstate="print"/>
          <a:srcRect/>
          <a:stretch>
            <a:fillRect/>
          </a:stretch>
        </p:blipFill>
        <p:spPr bwMode="auto">
          <a:xfrm>
            <a:off x="6400800" y="2799235"/>
            <a:ext cx="2702684" cy="2735263"/>
          </a:xfrm>
          <a:prstGeom prst="rect">
            <a:avLst/>
          </a:prstGeom>
          <a:noFill/>
        </p:spPr>
      </p:pic>
      <p:sp>
        <p:nvSpPr>
          <p:cNvPr id="9" name="Rectangle 8"/>
          <p:cNvSpPr/>
          <p:nvPr/>
        </p:nvSpPr>
        <p:spPr>
          <a:xfrm rot="16200000">
            <a:off x="-2130512" y="4441417"/>
            <a:ext cx="4572000" cy="215444"/>
          </a:xfrm>
          <a:prstGeom prst="rect">
            <a:avLst/>
          </a:prstGeom>
        </p:spPr>
        <p:txBody>
          <a:bodyPr>
            <a:spAutoFit/>
          </a:bodyPr>
          <a:lstStyle/>
          <a:p>
            <a:r>
              <a:rPr lang="en-US" sz="800" dirty="0">
                <a:solidFill>
                  <a:schemeClr val="bg1">
                    <a:lumMod val="50000"/>
                  </a:schemeClr>
                </a:solidFill>
              </a:rPr>
              <a:t>http://web.campbell.edu/faculty/nemecz/323_lect/proteins/images/alpha_helix.jpg</a:t>
            </a:r>
          </a:p>
        </p:txBody>
      </p:sp>
      <p:sp>
        <p:nvSpPr>
          <p:cNvPr id="3" name="Slide Number Placeholder 2"/>
          <p:cNvSpPr>
            <a:spLocks noGrp="1"/>
          </p:cNvSpPr>
          <p:nvPr>
            <p:ph type="sldNum" sz="quarter" idx="10"/>
          </p:nvPr>
        </p:nvSpPr>
        <p:spPr/>
        <p:txBody>
          <a:bodyPr/>
          <a:lstStyle/>
          <a:p>
            <a:fld id="{BA91BF3D-FB6E-494E-95BD-F4DF27FBC25C}" type="slidenum">
              <a:rPr lang="en-US" smtClean="0"/>
              <a:pPr/>
              <a:t>33</a:t>
            </a:fld>
            <a:endParaRPr lang="en-US"/>
          </a:p>
        </p:txBody>
      </p:sp>
    </p:spTree>
    <p:extLst>
      <p:ext uri="{BB962C8B-B14F-4D97-AF65-F5344CB8AC3E}">
        <p14:creationId xmlns:p14="http://schemas.microsoft.com/office/powerpoint/2010/main" val="5165307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Tertiary Structure of Proteins</a:t>
            </a:r>
            <a:endParaRPr lang="en-US" dirty="0"/>
          </a:p>
        </p:txBody>
      </p:sp>
      <p:sp>
        <p:nvSpPr>
          <p:cNvPr id="5" name="Content Placeholder 4"/>
          <p:cNvSpPr>
            <a:spLocks noGrp="1"/>
          </p:cNvSpPr>
          <p:nvPr>
            <p:ph idx="1"/>
          </p:nvPr>
        </p:nvSpPr>
        <p:spPr/>
        <p:txBody>
          <a:bodyPr/>
          <a:lstStyle/>
          <a:p>
            <a:pPr marL="0" indent="0">
              <a:buNone/>
            </a:pPr>
            <a:r>
              <a:rPr lang="en-US" dirty="0" smtClean="0"/>
              <a:t>Tertiary (3°) structure is created by a number of bond/interaction types (ionic, hydrophobic,</a:t>
            </a:r>
            <a:br>
              <a:rPr lang="en-US" dirty="0" smtClean="0"/>
            </a:br>
            <a:r>
              <a:rPr lang="en-US" dirty="0" smtClean="0"/>
              <a:t>H-bond, even covalent) that cause the polypeptide to fold, coil, curl, etc.  The 2° </a:t>
            </a:r>
            <a:r>
              <a:rPr lang="en-US" i="1" dirty="0" smtClean="0">
                <a:latin typeface="Symbol" panose="05050102010706020507" pitchFamily="18" charset="2"/>
              </a:rPr>
              <a:t>a</a:t>
            </a:r>
            <a:r>
              <a:rPr lang="en-US" dirty="0" smtClean="0"/>
              <a:t>-helices and </a:t>
            </a:r>
            <a:r>
              <a:rPr lang="en-US" i="1" dirty="0" smtClean="0">
                <a:latin typeface="Symbol" panose="05050102010706020507" pitchFamily="18" charset="2"/>
              </a:rPr>
              <a:t>b</a:t>
            </a:r>
            <a:r>
              <a:rPr lang="en-US" dirty="0" smtClean="0"/>
              <a:t>-sheets are preserved</a:t>
            </a:r>
          </a:p>
          <a:p>
            <a:endParaRPr lang="en-US" dirty="0" smtClean="0"/>
          </a:p>
          <a:p>
            <a:pPr marL="0" indent="0">
              <a:buNone/>
            </a:pPr>
            <a:r>
              <a:rPr lang="en-US" sz="1600" dirty="0" smtClean="0">
                <a:solidFill>
                  <a:srgbClr val="FF99FF"/>
                </a:solidFill>
              </a:rPr>
              <a:t>In the figure at right, molecular dynamics</a:t>
            </a:r>
            <a:br>
              <a:rPr lang="en-US" sz="1600" dirty="0" smtClean="0">
                <a:solidFill>
                  <a:srgbClr val="FF99FF"/>
                </a:solidFill>
              </a:rPr>
            </a:br>
            <a:r>
              <a:rPr lang="en-US" sz="1600" dirty="0" smtClean="0">
                <a:solidFill>
                  <a:srgbClr val="FF99FF"/>
                </a:solidFill>
              </a:rPr>
              <a:t>computations are used to show the formation</a:t>
            </a:r>
            <a:br>
              <a:rPr lang="en-US" sz="1600" dirty="0" smtClean="0">
                <a:solidFill>
                  <a:srgbClr val="FF99FF"/>
                </a:solidFill>
              </a:rPr>
            </a:br>
            <a:r>
              <a:rPr lang="en-US" sz="1600" dirty="0" smtClean="0">
                <a:solidFill>
                  <a:srgbClr val="FF99FF"/>
                </a:solidFill>
              </a:rPr>
              <a:t>of the tertiary structure of the </a:t>
            </a:r>
            <a:r>
              <a:rPr lang="en-US" sz="1600" dirty="0" err="1" smtClean="0">
                <a:solidFill>
                  <a:srgbClr val="FF99FF"/>
                </a:solidFill>
              </a:rPr>
              <a:t>villin</a:t>
            </a:r>
            <a:r>
              <a:rPr lang="en-US" sz="1600" dirty="0">
                <a:solidFill>
                  <a:srgbClr val="FF99FF"/>
                </a:solidFill>
              </a:rPr>
              <a:t/>
            </a:r>
            <a:br>
              <a:rPr lang="en-US" sz="1600" dirty="0">
                <a:solidFill>
                  <a:srgbClr val="FF99FF"/>
                </a:solidFill>
              </a:rPr>
            </a:br>
            <a:r>
              <a:rPr lang="en-US" sz="1600" dirty="0" smtClean="0">
                <a:solidFill>
                  <a:srgbClr val="FF99FF"/>
                </a:solidFill>
              </a:rPr>
              <a:t>polypeptide.</a:t>
            </a:r>
          </a:p>
          <a:p>
            <a:pPr marL="0" indent="0">
              <a:buNone/>
            </a:pPr>
            <a:endParaRPr lang="en-US" sz="1600" dirty="0">
              <a:solidFill>
                <a:srgbClr val="FF99FF"/>
              </a:solidFill>
            </a:endParaRPr>
          </a:p>
          <a:p>
            <a:pPr marL="0" indent="0">
              <a:buNone/>
            </a:pPr>
            <a:r>
              <a:rPr lang="en-US" sz="1600" dirty="0" smtClean="0">
                <a:solidFill>
                  <a:srgbClr val="FF99FF"/>
                </a:solidFill>
              </a:rPr>
              <a:t>For a half century, scientists have been</a:t>
            </a:r>
            <a:br>
              <a:rPr lang="en-US" sz="1600" dirty="0" smtClean="0">
                <a:solidFill>
                  <a:srgbClr val="FF99FF"/>
                </a:solidFill>
              </a:rPr>
            </a:br>
            <a:r>
              <a:rPr lang="en-US" sz="1600" dirty="0" smtClean="0">
                <a:solidFill>
                  <a:srgbClr val="FF99FF"/>
                </a:solidFill>
              </a:rPr>
              <a:t>working on predicting 3° structure (folding)</a:t>
            </a:r>
            <a:br>
              <a:rPr lang="en-US" sz="1600" dirty="0" smtClean="0">
                <a:solidFill>
                  <a:srgbClr val="FF99FF"/>
                </a:solidFill>
              </a:rPr>
            </a:br>
            <a:r>
              <a:rPr lang="en-US" sz="1600" dirty="0" smtClean="0">
                <a:solidFill>
                  <a:srgbClr val="FF99FF"/>
                </a:solidFill>
              </a:rPr>
              <a:t>from 1° structure (the amino acid sequence</a:t>
            </a:r>
            <a:r>
              <a:rPr lang="en-US" sz="1600" dirty="0" smtClean="0"/>
              <a:t>)</a:t>
            </a:r>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4656" y="3327810"/>
            <a:ext cx="3629025" cy="3305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0"/>
          </p:nvPr>
        </p:nvSpPr>
        <p:spPr/>
        <p:txBody>
          <a:bodyPr/>
          <a:lstStyle/>
          <a:p>
            <a:fld id="{BA91BF3D-FB6E-494E-95BD-F4DF27FBC25C}" type="slidenum">
              <a:rPr lang="en-US" smtClean="0"/>
              <a:pPr/>
              <a:t>34</a:t>
            </a:fld>
            <a:endParaRPr lang="en-US"/>
          </a:p>
        </p:txBody>
      </p:sp>
    </p:spTree>
    <p:extLst>
      <p:ext uri="{BB962C8B-B14F-4D97-AF65-F5344CB8AC3E}">
        <p14:creationId xmlns:p14="http://schemas.microsoft.com/office/powerpoint/2010/main" val="15343905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1202" y="154527"/>
            <a:ext cx="8407400" cy="762000"/>
          </a:xfrm>
        </p:spPr>
        <p:txBody>
          <a:bodyPr/>
          <a:lstStyle/>
          <a:p>
            <a:r>
              <a:rPr lang="en-US" dirty="0" smtClean="0"/>
              <a:t>Quaternary Structure of Proteins</a:t>
            </a:r>
            <a:endParaRPr lang="en-US" dirty="0"/>
          </a:p>
        </p:txBody>
      </p:sp>
      <p:sp>
        <p:nvSpPr>
          <p:cNvPr id="5" name="Content Placeholder 4"/>
          <p:cNvSpPr>
            <a:spLocks noGrp="1"/>
          </p:cNvSpPr>
          <p:nvPr>
            <p:ph idx="1"/>
          </p:nvPr>
        </p:nvSpPr>
        <p:spPr>
          <a:xfrm>
            <a:off x="364067" y="934948"/>
            <a:ext cx="8390466" cy="5743254"/>
          </a:xfrm>
        </p:spPr>
        <p:txBody>
          <a:bodyPr/>
          <a:lstStyle/>
          <a:p>
            <a:r>
              <a:rPr lang="en-US" sz="2100" dirty="0" smtClean="0"/>
              <a:t>After the polypeptide completes its three levels of structure, it may associate with other polypeptides that are identical to it or different from it</a:t>
            </a:r>
          </a:p>
          <a:p>
            <a:r>
              <a:rPr lang="en-US" sz="2100" dirty="0" smtClean="0"/>
              <a:t>These are multi-subunit proteins: that is, polypeptides that associate with identical or different polypeptides have 4° structure</a:t>
            </a:r>
          </a:p>
          <a:p>
            <a:r>
              <a:rPr lang="en-US" sz="2000" dirty="0" smtClean="0">
                <a:solidFill>
                  <a:srgbClr val="FF99FF"/>
                </a:solidFill>
                <a:latin typeface="+mj-lt"/>
              </a:rPr>
              <a:t>Hemoglobin (</a:t>
            </a:r>
            <a:r>
              <a:rPr lang="en-US" sz="2000" dirty="0" err="1" smtClean="0">
                <a:solidFill>
                  <a:srgbClr val="FF99FF"/>
                </a:solidFill>
                <a:latin typeface="+mj-lt"/>
              </a:rPr>
              <a:t>Hb</a:t>
            </a:r>
            <a:r>
              <a:rPr lang="en-US" sz="2000" dirty="0" smtClean="0">
                <a:solidFill>
                  <a:srgbClr val="FF99FF"/>
                </a:solidFill>
                <a:latin typeface="+mj-lt"/>
              </a:rPr>
              <a:t>) has 4° structure: two </a:t>
            </a:r>
            <a:r>
              <a:rPr lang="en-US" sz="2000" i="1" dirty="0" smtClean="0">
                <a:solidFill>
                  <a:srgbClr val="FF99FF"/>
                </a:solidFill>
                <a:latin typeface="Symbol" panose="05050102010706020507" pitchFamily="18" charset="2"/>
              </a:rPr>
              <a:t>a</a:t>
            </a:r>
            <a:r>
              <a:rPr lang="en-US" sz="2000" dirty="0" smtClean="0">
                <a:solidFill>
                  <a:srgbClr val="FF99FF"/>
                </a:solidFill>
                <a:latin typeface="+mj-lt"/>
              </a:rPr>
              <a:t> and two </a:t>
            </a:r>
            <a:r>
              <a:rPr lang="en-US" sz="2000" i="1" dirty="0" smtClean="0">
                <a:solidFill>
                  <a:srgbClr val="FF99FF"/>
                </a:solidFill>
                <a:latin typeface="Symbol" panose="05050102010706020507" pitchFamily="18" charset="2"/>
              </a:rPr>
              <a:t>b</a:t>
            </a:r>
            <a:r>
              <a:rPr lang="en-US" sz="2000" dirty="0" smtClean="0">
                <a:solidFill>
                  <a:srgbClr val="FF99FF"/>
                </a:solidFill>
                <a:latin typeface="+mj-lt"/>
              </a:rPr>
              <a:t> subunits, each binding a </a:t>
            </a:r>
            <a:r>
              <a:rPr lang="en-US" sz="2000" dirty="0" err="1" smtClean="0">
                <a:solidFill>
                  <a:srgbClr val="FF99FF"/>
                </a:solidFill>
                <a:latin typeface="+mj-lt"/>
              </a:rPr>
              <a:t>heme</a:t>
            </a:r>
            <a:r>
              <a:rPr lang="en-US" sz="2000" dirty="0" smtClean="0">
                <a:solidFill>
                  <a:srgbClr val="FF99FF"/>
                </a:solidFill>
                <a:latin typeface="+mj-lt"/>
              </a:rPr>
              <a:t> group that coordinates Fe</a:t>
            </a:r>
            <a:r>
              <a:rPr lang="en-US" sz="2000" baseline="30000" dirty="0" smtClean="0">
                <a:solidFill>
                  <a:srgbClr val="FF99FF"/>
                </a:solidFill>
                <a:latin typeface="+mj-lt"/>
              </a:rPr>
              <a:t>2+</a:t>
            </a:r>
            <a:endParaRPr lang="en-US" sz="2000" dirty="0">
              <a:solidFill>
                <a:srgbClr val="FF99FF"/>
              </a:solidFill>
              <a:latin typeface="+mj-lt"/>
            </a:endParaRPr>
          </a:p>
          <a:p>
            <a:r>
              <a:rPr lang="en-US" sz="2000" dirty="0" smtClean="0">
                <a:solidFill>
                  <a:srgbClr val="FF99FF"/>
                </a:solidFill>
                <a:latin typeface="+mj-lt"/>
              </a:rPr>
              <a:t>Myoglobin (Mb) [lower right] is an oxygen (O</a:t>
            </a:r>
            <a:r>
              <a:rPr lang="en-US" sz="2000" baseline="-25000" dirty="0" smtClean="0">
                <a:solidFill>
                  <a:srgbClr val="FF99FF"/>
                </a:solidFill>
                <a:latin typeface="+mj-lt"/>
              </a:rPr>
              <a:t>2</a:t>
            </a:r>
            <a:r>
              <a:rPr lang="en-US" sz="2000" dirty="0" smtClean="0">
                <a:solidFill>
                  <a:srgbClr val="FF99FF"/>
                </a:solidFill>
                <a:latin typeface="+mj-lt"/>
              </a:rPr>
              <a:t>)-binding protein like </a:t>
            </a:r>
            <a:r>
              <a:rPr lang="en-US" sz="2000" dirty="0" err="1" smtClean="0">
                <a:solidFill>
                  <a:srgbClr val="FF99FF"/>
                </a:solidFill>
                <a:latin typeface="+mj-lt"/>
              </a:rPr>
              <a:t>Hb</a:t>
            </a:r>
            <a:r>
              <a:rPr lang="en-US" sz="2000" dirty="0" smtClean="0">
                <a:solidFill>
                  <a:srgbClr val="FF99FF"/>
                </a:solidFill>
                <a:latin typeface="+mj-lt"/>
              </a:rPr>
              <a:t> with Fe</a:t>
            </a:r>
            <a:r>
              <a:rPr lang="en-US" sz="2000" baseline="30000" dirty="0" smtClean="0">
                <a:solidFill>
                  <a:srgbClr val="FF99FF"/>
                </a:solidFill>
                <a:latin typeface="+mj-lt"/>
              </a:rPr>
              <a:t>2+</a:t>
            </a:r>
            <a:r>
              <a:rPr lang="en-US" sz="2000" dirty="0" smtClean="0">
                <a:solidFill>
                  <a:srgbClr val="FF99FF"/>
                </a:solidFill>
                <a:latin typeface="+mj-lt"/>
              </a:rPr>
              <a:t>-</a:t>
            </a:r>
            <a:r>
              <a:rPr lang="en-US" sz="2000" dirty="0" err="1" smtClean="0">
                <a:solidFill>
                  <a:srgbClr val="FF99FF"/>
                </a:solidFill>
                <a:latin typeface="+mj-lt"/>
              </a:rPr>
              <a:t>heme</a:t>
            </a:r>
            <a:r>
              <a:rPr lang="en-US" sz="2000" dirty="0" smtClean="0">
                <a:solidFill>
                  <a:srgbClr val="FF99FF"/>
                </a:solidFill>
                <a:latin typeface="+mj-lt"/>
              </a:rPr>
              <a:t> group but has no quaternary structure</a:t>
            </a:r>
            <a:endParaRPr lang="en-US" sz="2000" i="1" dirty="0">
              <a:solidFill>
                <a:srgbClr val="FF99FF"/>
              </a:solidFill>
              <a:latin typeface="+mj-lt"/>
            </a:endParaRPr>
          </a:p>
          <a:p>
            <a:pPr marL="0" indent="0">
              <a:buNone/>
            </a:pPr>
            <a:endParaRPr lang="en-US" sz="2200" dirty="0" smtClean="0"/>
          </a:p>
          <a:p>
            <a:endParaRPr lang="en-US" sz="2200" dirty="0" smtClean="0"/>
          </a:p>
        </p:txBody>
      </p:sp>
      <p:sp>
        <p:nvSpPr>
          <p:cNvPr id="2" name="Rectangle 1"/>
          <p:cNvSpPr/>
          <p:nvPr/>
        </p:nvSpPr>
        <p:spPr>
          <a:xfrm>
            <a:off x="482572" y="6642556"/>
            <a:ext cx="4572000" cy="215444"/>
          </a:xfrm>
          <a:prstGeom prst="rect">
            <a:avLst/>
          </a:prstGeom>
        </p:spPr>
        <p:txBody>
          <a:bodyPr>
            <a:spAutoFit/>
          </a:bodyPr>
          <a:lstStyle/>
          <a:p>
            <a:r>
              <a:rPr lang="en-US" sz="800" dirty="0">
                <a:solidFill>
                  <a:schemeClr val="bg1">
                    <a:lumMod val="50000"/>
                  </a:schemeClr>
                </a:solidFill>
              </a:rPr>
              <a:t>https://aberdeenc.files.wordpress.com/2013/02/hemoglobin.jpg</a:t>
            </a:r>
          </a:p>
        </p:txBody>
      </p:sp>
      <p:pic>
        <p:nvPicPr>
          <p:cNvPr id="15362" name="Picture 2" descr="https://aberdeenc.files.wordpress.com/2013/02/hemoglobi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572" y="4303353"/>
            <a:ext cx="4330714" cy="2367458"/>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myoglob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0754" y="4356613"/>
            <a:ext cx="2174041" cy="237695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0"/>
          </p:nvPr>
        </p:nvSpPr>
        <p:spPr/>
        <p:txBody>
          <a:bodyPr/>
          <a:lstStyle/>
          <a:p>
            <a:fld id="{BA91BF3D-FB6E-494E-95BD-F4DF27FBC25C}" type="slidenum">
              <a:rPr lang="en-US" smtClean="0"/>
              <a:pPr/>
              <a:t>35</a:t>
            </a:fld>
            <a:endParaRPr lang="en-US"/>
          </a:p>
        </p:txBody>
      </p:sp>
    </p:spTree>
    <p:extLst>
      <p:ext uri="{BB962C8B-B14F-4D97-AF65-F5344CB8AC3E}">
        <p14:creationId xmlns:p14="http://schemas.microsoft.com/office/powerpoint/2010/main" val="17976557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Complete Protein</a:t>
            </a:r>
            <a:endParaRPr lang="en-US" dirty="0"/>
          </a:p>
        </p:txBody>
      </p:sp>
      <p:sp>
        <p:nvSpPr>
          <p:cNvPr id="5" name="Content Placeholder 4"/>
          <p:cNvSpPr>
            <a:spLocks noGrp="1"/>
          </p:cNvSpPr>
          <p:nvPr>
            <p:ph idx="1"/>
          </p:nvPr>
        </p:nvSpPr>
        <p:spPr/>
        <p:txBody>
          <a:bodyPr/>
          <a:lstStyle/>
          <a:p>
            <a:r>
              <a:rPr lang="en-US" sz="2000" dirty="0" smtClean="0"/>
              <a:t>Remember, the protein represents a single functional entity</a:t>
            </a:r>
          </a:p>
          <a:p>
            <a:r>
              <a:rPr lang="en-US" sz="2000" dirty="0" smtClean="0"/>
              <a:t>It might be composed of a single polypeptide or it might be composed of multiple subunits</a:t>
            </a:r>
            <a:endParaRPr lang="en-US" sz="2000" dirty="0"/>
          </a:p>
          <a:p>
            <a:r>
              <a:rPr lang="en-US" sz="2000" dirty="0" smtClean="0"/>
              <a:t>It also may be composed of other ions and/or molecules that are not </a:t>
            </a:r>
            <a:r>
              <a:rPr lang="en-US" sz="2000" dirty="0" err="1" smtClean="0"/>
              <a:t>proteinaceous</a:t>
            </a:r>
            <a:r>
              <a:rPr lang="en-US" sz="2000" dirty="0" smtClean="0"/>
              <a:t> (amino acid </a:t>
            </a:r>
            <a:r>
              <a:rPr lang="en-US" sz="2000" dirty="0" err="1" smtClean="0"/>
              <a:t>oligo</a:t>
            </a:r>
            <a:r>
              <a:rPr lang="en-US" sz="2000" dirty="0" smtClean="0"/>
              <a:t>- or polymers), such as metal </a:t>
            </a:r>
            <a:r>
              <a:rPr lang="en-US" sz="2000" dirty="0" err="1" smtClean="0"/>
              <a:t>cation</a:t>
            </a:r>
            <a:r>
              <a:rPr lang="en-US" sz="2000" dirty="0" smtClean="0"/>
              <a:t> cofactors or coenzymes</a:t>
            </a:r>
          </a:p>
          <a:p>
            <a:r>
              <a:rPr lang="en-US" sz="2000" dirty="0" smtClean="0"/>
              <a:t>Proteins must be folded into their "native" functional, active structure to work (see figure)</a:t>
            </a:r>
          </a:p>
          <a:p>
            <a:r>
              <a:rPr lang="en-US" sz="2000" dirty="0" smtClean="0"/>
              <a:t>When heated in boiling water for just a few minutes, proteins unfold into a</a:t>
            </a:r>
            <a:br>
              <a:rPr lang="en-US" sz="2000" dirty="0" smtClean="0"/>
            </a:br>
            <a:r>
              <a:rPr lang="en-US" sz="2000" dirty="0" smtClean="0"/>
              <a:t>"denatured" form that </a:t>
            </a:r>
            <a:br>
              <a:rPr lang="en-US" sz="2000" dirty="0" smtClean="0"/>
            </a:br>
            <a:r>
              <a:rPr lang="en-US" sz="2000" dirty="0" smtClean="0"/>
              <a:t>may not reform to the</a:t>
            </a:r>
            <a:br>
              <a:rPr lang="en-US" sz="2000" dirty="0" smtClean="0"/>
            </a:br>
            <a:r>
              <a:rPr lang="en-US" sz="2000" dirty="0" smtClean="0"/>
              <a:t>active</a:t>
            </a:r>
          </a:p>
          <a:p>
            <a:pPr marL="0" indent="0">
              <a:buNone/>
            </a:pPr>
            <a:r>
              <a:rPr lang="en-US" sz="1800" dirty="0" smtClean="0">
                <a:solidFill>
                  <a:srgbClr val="FF99FF"/>
                </a:solidFill>
              </a:rPr>
              <a:t>when you cook eggs,</a:t>
            </a:r>
            <a:br>
              <a:rPr lang="en-US" sz="1800" dirty="0" smtClean="0">
                <a:solidFill>
                  <a:srgbClr val="FF99FF"/>
                </a:solidFill>
              </a:rPr>
            </a:br>
            <a:r>
              <a:rPr lang="en-US" sz="1800" dirty="0" smtClean="0">
                <a:solidFill>
                  <a:srgbClr val="FF99FF"/>
                </a:solidFill>
              </a:rPr>
              <a:t>the formation of the whites</a:t>
            </a:r>
            <a:br>
              <a:rPr lang="en-US" sz="1800" dirty="0" smtClean="0">
                <a:solidFill>
                  <a:srgbClr val="FF99FF"/>
                </a:solidFill>
              </a:rPr>
            </a:br>
            <a:r>
              <a:rPr lang="en-US" sz="1800" dirty="0" smtClean="0">
                <a:solidFill>
                  <a:srgbClr val="FF99FF"/>
                </a:solidFill>
              </a:rPr>
              <a:t>is protein denaturation</a:t>
            </a:r>
          </a:p>
          <a:p>
            <a:endParaRPr lang="en-US" dirty="0"/>
          </a:p>
          <a:p>
            <a:pPr marL="0" indent="0">
              <a:buNone/>
            </a:pPr>
            <a:endParaRPr lang="en-US" dirty="0" smtClean="0"/>
          </a:p>
          <a:p>
            <a:endParaRPr lang="en-US" dirty="0" smtClean="0"/>
          </a:p>
        </p:txBody>
      </p:sp>
      <p:pic>
        <p:nvPicPr>
          <p:cNvPr id="6" name="Picture 5" descr="http://classes.midlandstech.com/carterp/Courses/bio225/chap05/05-06_Denaturation_1.jpg"/>
          <p:cNvPicPr/>
          <p:nvPr/>
        </p:nvPicPr>
        <p:blipFill>
          <a:blip r:embed="rId2">
            <a:extLst>
              <a:ext uri="{28A0092B-C50C-407E-A947-70E740481C1C}">
                <a14:useLocalDpi xmlns:a14="http://schemas.microsoft.com/office/drawing/2010/main" val="0"/>
              </a:ext>
            </a:extLst>
          </a:blip>
          <a:srcRect/>
          <a:stretch>
            <a:fillRect/>
          </a:stretch>
        </p:blipFill>
        <p:spPr bwMode="auto">
          <a:xfrm>
            <a:off x="3897630" y="4568547"/>
            <a:ext cx="5017770" cy="2054820"/>
          </a:xfrm>
          <a:prstGeom prst="rect">
            <a:avLst/>
          </a:prstGeom>
          <a:noFill/>
          <a:ln>
            <a:noFill/>
          </a:ln>
        </p:spPr>
      </p:pic>
      <p:sp>
        <p:nvSpPr>
          <p:cNvPr id="2" name="Rectangle 1"/>
          <p:cNvSpPr/>
          <p:nvPr/>
        </p:nvSpPr>
        <p:spPr>
          <a:xfrm>
            <a:off x="4343400" y="6623367"/>
            <a:ext cx="4572000" cy="215444"/>
          </a:xfrm>
          <a:prstGeom prst="rect">
            <a:avLst/>
          </a:prstGeom>
        </p:spPr>
        <p:txBody>
          <a:bodyPr>
            <a:spAutoFit/>
          </a:bodyPr>
          <a:lstStyle/>
          <a:p>
            <a:r>
              <a:rPr lang="en-US" sz="800" dirty="0">
                <a:solidFill>
                  <a:schemeClr val="bg1">
                    <a:lumMod val="50000"/>
                  </a:schemeClr>
                </a:solidFill>
              </a:rPr>
              <a:t>http://classes.midlandstech.com/carterp/Courses/bio225/chap05/05-06_Denaturation_1.jpg</a:t>
            </a:r>
          </a:p>
        </p:txBody>
      </p:sp>
      <p:sp>
        <p:nvSpPr>
          <p:cNvPr id="3" name="Slide Number Placeholder 2"/>
          <p:cNvSpPr>
            <a:spLocks noGrp="1"/>
          </p:cNvSpPr>
          <p:nvPr>
            <p:ph type="sldNum" sz="quarter" idx="10"/>
          </p:nvPr>
        </p:nvSpPr>
        <p:spPr/>
        <p:txBody>
          <a:bodyPr/>
          <a:lstStyle/>
          <a:p>
            <a:fld id="{BA91BF3D-FB6E-494E-95BD-F4DF27FBC25C}" type="slidenum">
              <a:rPr lang="en-US" smtClean="0"/>
              <a:pPr/>
              <a:t>36</a:t>
            </a:fld>
            <a:endParaRPr lang="en-US"/>
          </a:p>
        </p:txBody>
      </p:sp>
    </p:spTree>
    <p:extLst>
      <p:ext uri="{BB962C8B-B14F-4D97-AF65-F5344CB8AC3E}">
        <p14:creationId xmlns:p14="http://schemas.microsoft.com/office/powerpoint/2010/main" val="2685051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8667" y="489719"/>
            <a:ext cx="8407400" cy="584775"/>
          </a:xfrm>
        </p:spPr>
        <p:txBody>
          <a:bodyPr/>
          <a:lstStyle/>
          <a:p>
            <a:r>
              <a:rPr lang="en-US" sz="3200" dirty="0" smtClean="0"/>
              <a:t>Various Functions (Purposes) of Proteins</a:t>
            </a:r>
            <a:endParaRPr lang="en-US" sz="3200" dirty="0"/>
          </a:p>
        </p:txBody>
      </p:sp>
      <p:sp>
        <p:nvSpPr>
          <p:cNvPr id="5" name="Content Placeholder 4"/>
          <p:cNvSpPr>
            <a:spLocks noGrp="1"/>
          </p:cNvSpPr>
          <p:nvPr>
            <p:ph idx="1"/>
          </p:nvPr>
        </p:nvSpPr>
        <p:spPr/>
        <p:txBody>
          <a:bodyPr/>
          <a:lstStyle/>
          <a:p>
            <a:r>
              <a:rPr lang="en-US" dirty="0" smtClean="0"/>
              <a:t>Enzymes</a:t>
            </a:r>
          </a:p>
          <a:p>
            <a:r>
              <a:rPr lang="en-US" dirty="0" smtClean="0"/>
              <a:t>Structural Proteins</a:t>
            </a:r>
          </a:p>
          <a:p>
            <a:r>
              <a:rPr lang="en-US" dirty="0" smtClean="0"/>
              <a:t>Membrane Proteins</a:t>
            </a:r>
          </a:p>
          <a:p>
            <a:pPr lvl="1"/>
            <a:r>
              <a:rPr lang="en-US" dirty="0" smtClean="0"/>
              <a:t>receptors</a:t>
            </a:r>
          </a:p>
          <a:p>
            <a:pPr lvl="1"/>
            <a:r>
              <a:rPr lang="en-US" dirty="0" smtClean="0"/>
              <a:t>channels</a:t>
            </a:r>
          </a:p>
          <a:p>
            <a:pPr lvl="1"/>
            <a:r>
              <a:rPr lang="en-US" dirty="0" smtClean="0"/>
              <a:t>transporters</a:t>
            </a:r>
          </a:p>
          <a:p>
            <a:pPr lvl="1"/>
            <a:r>
              <a:rPr lang="en-US" dirty="0" smtClean="0"/>
              <a:t>exchangers</a:t>
            </a:r>
          </a:p>
        </p:txBody>
      </p:sp>
      <p:sp>
        <p:nvSpPr>
          <p:cNvPr id="2" name="Slide Number Placeholder 1"/>
          <p:cNvSpPr>
            <a:spLocks noGrp="1"/>
          </p:cNvSpPr>
          <p:nvPr>
            <p:ph type="sldNum" sz="quarter" idx="10"/>
          </p:nvPr>
        </p:nvSpPr>
        <p:spPr/>
        <p:txBody>
          <a:bodyPr/>
          <a:lstStyle/>
          <a:p>
            <a:fld id="{BA91BF3D-FB6E-494E-95BD-F4DF27FBC25C}" type="slidenum">
              <a:rPr lang="en-US" smtClean="0"/>
              <a:pPr/>
              <a:t>37</a:t>
            </a:fld>
            <a:endParaRPr lang="en-US"/>
          </a:p>
        </p:txBody>
      </p:sp>
    </p:spTree>
    <p:extLst>
      <p:ext uri="{BB962C8B-B14F-4D97-AF65-F5344CB8AC3E}">
        <p14:creationId xmlns:p14="http://schemas.microsoft.com/office/powerpoint/2010/main" val="26858807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Enzymes</a:t>
            </a:r>
            <a:endParaRPr lang="en-US" dirty="0"/>
          </a:p>
        </p:txBody>
      </p:sp>
      <p:sp>
        <p:nvSpPr>
          <p:cNvPr id="3" name="Content Placeholder 2"/>
          <p:cNvSpPr>
            <a:spLocks noGrp="1"/>
          </p:cNvSpPr>
          <p:nvPr>
            <p:ph idx="1"/>
          </p:nvPr>
        </p:nvSpPr>
        <p:spPr/>
        <p:txBody>
          <a:bodyPr/>
          <a:lstStyle/>
          <a:p>
            <a:r>
              <a:rPr lang="en-US" dirty="0" smtClean="0"/>
              <a:t>Catalyze (perform) biochemical reactions</a:t>
            </a:r>
          </a:p>
          <a:p>
            <a:r>
              <a:rPr lang="en-US" dirty="0" smtClean="0"/>
              <a:t>Essential proteins in every metabolic pathway</a:t>
            </a:r>
          </a:p>
          <a:p>
            <a:pPr lvl="1"/>
            <a:r>
              <a:rPr lang="en-US" dirty="0" smtClean="0"/>
              <a:t>biosynthesis</a:t>
            </a:r>
          </a:p>
          <a:p>
            <a:pPr lvl="1"/>
            <a:r>
              <a:rPr lang="en-US" dirty="0" smtClean="0"/>
              <a:t>catabolism</a:t>
            </a:r>
          </a:p>
          <a:p>
            <a:pPr lvl="1"/>
            <a:endParaRPr lang="en-US" dirty="0"/>
          </a:p>
          <a:p>
            <a:r>
              <a:rPr lang="en-US" dirty="0" smtClean="0"/>
              <a:t>As catalysts, they lower the activation </a:t>
            </a:r>
            <a:r>
              <a:rPr lang="en-US" dirty="0" err="1" smtClean="0"/>
              <a:t>enegy</a:t>
            </a:r>
            <a:r>
              <a:rPr lang="en-US" dirty="0" smtClean="0"/>
              <a:t> of the reaction</a:t>
            </a:r>
            <a:endParaRPr lang="en-US" dirty="0"/>
          </a:p>
          <a:p>
            <a:r>
              <a:rPr lang="en-US" dirty="0" smtClean="0"/>
              <a:t>Enzymes bind substrates (the reactants)</a:t>
            </a:r>
          </a:p>
          <a:p>
            <a:r>
              <a:rPr lang="en-US" dirty="0" smtClean="0"/>
              <a:t>Enzymes provide the products</a:t>
            </a:r>
          </a:p>
        </p:txBody>
      </p:sp>
      <p:sp>
        <p:nvSpPr>
          <p:cNvPr id="4" name="Slide Number Placeholder 3"/>
          <p:cNvSpPr>
            <a:spLocks noGrp="1"/>
          </p:cNvSpPr>
          <p:nvPr>
            <p:ph type="sldNum" sz="quarter" idx="10"/>
          </p:nvPr>
        </p:nvSpPr>
        <p:spPr/>
        <p:txBody>
          <a:bodyPr/>
          <a:lstStyle/>
          <a:p>
            <a:fld id="{BA91BF3D-FB6E-494E-95BD-F4DF27FBC25C}" type="slidenum">
              <a:rPr lang="en-US" smtClean="0"/>
              <a:pPr/>
              <a:t>38</a:t>
            </a:fld>
            <a:endParaRPr lang="en-US"/>
          </a:p>
        </p:txBody>
      </p:sp>
    </p:spTree>
    <p:extLst>
      <p:ext uri="{BB962C8B-B14F-4D97-AF65-F5344CB8AC3E}">
        <p14:creationId xmlns:p14="http://schemas.microsoft.com/office/powerpoint/2010/main" val="32359845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308640"/>
            <a:ext cx="8407400" cy="762000"/>
          </a:xfrm>
        </p:spPr>
        <p:txBody>
          <a:bodyPr/>
          <a:lstStyle/>
          <a:p>
            <a:r>
              <a:rPr lang="en-US" dirty="0" smtClean="0"/>
              <a:t>Enzyme Structure</a:t>
            </a:r>
            <a:endParaRPr lang="en-US" dirty="0"/>
          </a:p>
        </p:txBody>
      </p:sp>
      <p:sp>
        <p:nvSpPr>
          <p:cNvPr id="3" name="Content Placeholder 2"/>
          <p:cNvSpPr>
            <a:spLocks noGrp="1"/>
          </p:cNvSpPr>
          <p:nvPr>
            <p:ph idx="1"/>
          </p:nvPr>
        </p:nvSpPr>
        <p:spPr>
          <a:xfrm>
            <a:off x="364067" y="1078788"/>
            <a:ext cx="8390466" cy="5051080"/>
          </a:xfrm>
        </p:spPr>
        <p:txBody>
          <a:bodyPr/>
          <a:lstStyle/>
          <a:p>
            <a:r>
              <a:rPr lang="en-US" dirty="0" smtClean="0"/>
              <a:t>Substrate-binding site(s)</a:t>
            </a:r>
          </a:p>
          <a:p>
            <a:pPr marL="228600" lvl="1" indent="0">
              <a:buNone/>
            </a:pPr>
            <a:r>
              <a:rPr lang="en-US" dirty="0" smtClean="0"/>
              <a:t>The amino acids that are involved with positioning the substrates in the enzyme for catalysis</a:t>
            </a:r>
          </a:p>
          <a:p>
            <a:r>
              <a:rPr lang="en-US" dirty="0" smtClean="0"/>
              <a:t>Active site</a:t>
            </a:r>
          </a:p>
          <a:p>
            <a:pPr marL="228600" lvl="1" indent="0">
              <a:buNone/>
            </a:pPr>
            <a:r>
              <a:rPr lang="en-US" dirty="0" smtClean="0"/>
              <a:t>This is the catalytic center, where the reaction takes place</a:t>
            </a:r>
          </a:p>
          <a:p>
            <a:pPr marL="228600" lvl="1" indent="0">
              <a:buNone/>
            </a:pPr>
            <a:r>
              <a:rPr lang="en-US" dirty="0" smtClean="0"/>
              <a:t>The amino acids that are involved in the reaction form the active site</a:t>
            </a:r>
          </a:p>
          <a:p>
            <a:r>
              <a:rPr lang="en-US" dirty="0" smtClean="0"/>
              <a:t>Regulatory sites</a:t>
            </a:r>
          </a:p>
          <a:p>
            <a:pPr lvl="1"/>
            <a:r>
              <a:rPr lang="en-US" dirty="0" smtClean="0"/>
              <a:t>Inhibitory:  the amino acids that bind metabolites to stop or reduce the rate of enzyme's activity (negative feedback)</a:t>
            </a:r>
          </a:p>
          <a:p>
            <a:pPr lvl="1"/>
            <a:r>
              <a:rPr lang="en-US" dirty="0" smtClean="0"/>
              <a:t>Activating: the amino acids that bind metabolites that increase the rate of enzyme's activity (positive feedback)</a:t>
            </a:r>
          </a:p>
          <a:p>
            <a:r>
              <a:rPr lang="en-US" sz="1800" dirty="0" smtClean="0">
                <a:solidFill>
                  <a:srgbClr val="00FF00"/>
                </a:solidFill>
              </a:rPr>
              <a:t>Enzyme kinetics </a:t>
            </a:r>
            <a:r>
              <a:rPr lang="en-US" sz="1800" dirty="0" smtClean="0"/>
              <a:t>studies the rates of catalysis, the concentrations of all components, and the regulation by inhibitors and activators</a:t>
            </a:r>
          </a:p>
          <a:p>
            <a:pPr marL="0" indent="0">
              <a:buNone/>
            </a:pPr>
            <a:endParaRPr lang="en-US" dirty="0" smtClean="0"/>
          </a:p>
        </p:txBody>
      </p:sp>
      <p:sp>
        <p:nvSpPr>
          <p:cNvPr id="4" name="Slide Number Placeholder 3"/>
          <p:cNvSpPr>
            <a:spLocks noGrp="1"/>
          </p:cNvSpPr>
          <p:nvPr>
            <p:ph type="sldNum" sz="quarter" idx="10"/>
          </p:nvPr>
        </p:nvSpPr>
        <p:spPr/>
        <p:txBody>
          <a:bodyPr/>
          <a:lstStyle/>
          <a:p>
            <a:fld id="{BA91BF3D-FB6E-494E-95BD-F4DF27FBC25C}" type="slidenum">
              <a:rPr lang="en-US" smtClean="0"/>
              <a:pPr/>
              <a:t>39</a:t>
            </a:fld>
            <a:endParaRPr lang="en-US"/>
          </a:p>
        </p:txBody>
      </p:sp>
    </p:spTree>
    <p:extLst>
      <p:ext uri="{BB962C8B-B14F-4D97-AF65-F5344CB8AC3E}">
        <p14:creationId xmlns:p14="http://schemas.microsoft.com/office/powerpoint/2010/main" val="45023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 / Definitions / Descriptions</a:t>
            </a:r>
            <a:endParaRPr lang="en-US" dirty="0"/>
          </a:p>
        </p:txBody>
      </p:sp>
      <p:sp>
        <p:nvSpPr>
          <p:cNvPr id="3" name="Content Placeholder 2"/>
          <p:cNvSpPr>
            <a:spLocks noGrp="1"/>
          </p:cNvSpPr>
          <p:nvPr>
            <p:ph idx="1"/>
          </p:nvPr>
        </p:nvSpPr>
        <p:spPr/>
        <p:txBody>
          <a:bodyPr/>
          <a:lstStyle/>
          <a:p>
            <a:r>
              <a:rPr lang="en-US" dirty="0" smtClean="0"/>
              <a:t>Hydrolysis ("cutting with water")</a:t>
            </a:r>
          </a:p>
          <a:p>
            <a:pPr marL="228600" lvl="1" indent="0">
              <a:buNone/>
            </a:pPr>
            <a:r>
              <a:rPr lang="en-US" dirty="0" smtClean="0"/>
              <a:t>A chemical reaction in which H</a:t>
            </a:r>
            <a:r>
              <a:rPr lang="en-US" baseline="-25000" dirty="0" smtClean="0"/>
              <a:t>2</a:t>
            </a:r>
            <a:r>
              <a:rPr lang="en-US" dirty="0" smtClean="0"/>
              <a:t>O is used in the bond breaking of a molecule into two distinct molecules, one taking an H atom and the other the OH atom</a:t>
            </a:r>
          </a:p>
          <a:p>
            <a:r>
              <a:rPr lang="en-US" dirty="0" smtClean="0"/>
              <a:t>Condensation</a:t>
            </a:r>
          </a:p>
          <a:p>
            <a:pPr marL="228600" lvl="1" indent="0">
              <a:buNone/>
            </a:pPr>
            <a:r>
              <a:rPr lang="en-US" dirty="0" smtClean="0"/>
              <a:t>in chemistry, it refers to the opposite of hydrolysis: joining two chemicals in a way that H</a:t>
            </a:r>
            <a:r>
              <a:rPr lang="en-US" baseline="-25000" dirty="0" smtClean="0"/>
              <a:t>2</a:t>
            </a:r>
            <a:r>
              <a:rPr lang="en-US" dirty="0" smtClean="0"/>
              <a:t>O is released</a:t>
            </a:r>
          </a:p>
          <a:p>
            <a:pPr marL="228600" lvl="1" indent="0">
              <a:buNone/>
            </a:pPr>
            <a:r>
              <a:rPr lang="en-US" sz="1800" dirty="0" smtClean="0"/>
              <a:t>both hydrolysis and condensation happen a lot in biochemistry</a:t>
            </a:r>
          </a:p>
          <a:p>
            <a:pPr marL="279400" indent="-342900"/>
            <a:r>
              <a:rPr lang="en-US" dirty="0" smtClean="0"/>
              <a:t>Polymer</a:t>
            </a:r>
          </a:p>
          <a:p>
            <a:pPr marL="228600" lvl="1" indent="0">
              <a:buNone/>
            </a:pPr>
            <a:r>
              <a:rPr lang="en-US" sz="1800" dirty="0" smtClean="0"/>
              <a:t>A molecule made up of many repeating smaller molecules ("monomers") bonded together in a chemical reaction (polymerization).  Polymeric forms of </a:t>
            </a:r>
            <a:r>
              <a:rPr lang="en-US" sz="1800" dirty="0" err="1" smtClean="0"/>
              <a:t>biochemicals</a:t>
            </a:r>
            <a:r>
              <a:rPr lang="en-US" sz="1800" dirty="0" smtClean="0"/>
              <a:t> are ubiquitous in biological organisms</a:t>
            </a:r>
          </a:p>
        </p:txBody>
      </p:sp>
      <p:sp>
        <p:nvSpPr>
          <p:cNvPr id="4" name="Slide Number Placeholder 3"/>
          <p:cNvSpPr>
            <a:spLocks noGrp="1"/>
          </p:cNvSpPr>
          <p:nvPr>
            <p:ph type="sldNum" sz="quarter" idx="10"/>
          </p:nvPr>
        </p:nvSpPr>
        <p:spPr/>
        <p:txBody>
          <a:bodyPr/>
          <a:lstStyle/>
          <a:p>
            <a:fld id="{BA91BF3D-FB6E-494E-95BD-F4DF27FBC25C}" type="slidenum">
              <a:rPr lang="en-US" smtClean="0"/>
              <a:pPr/>
              <a:t>4</a:t>
            </a:fld>
            <a:endParaRPr lang="en-US"/>
          </a:p>
        </p:txBody>
      </p:sp>
    </p:spTree>
    <p:extLst>
      <p:ext uri="{BB962C8B-B14F-4D97-AF65-F5344CB8AC3E}">
        <p14:creationId xmlns:p14="http://schemas.microsoft.com/office/powerpoint/2010/main" val="16881872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descr="http://web.fscj.edu/David.Byres/inhibitors.gif"/>
          <p:cNvPicPr/>
          <p:nvPr/>
        </p:nvPicPr>
        <p:blipFill>
          <a:blip r:embed="rId2">
            <a:extLst>
              <a:ext uri="{28A0092B-C50C-407E-A947-70E740481C1C}">
                <a14:useLocalDpi xmlns:a14="http://schemas.microsoft.com/office/drawing/2010/main" val="0"/>
              </a:ext>
            </a:extLst>
          </a:blip>
          <a:srcRect/>
          <a:stretch>
            <a:fillRect/>
          </a:stretch>
        </p:blipFill>
        <p:spPr bwMode="auto">
          <a:xfrm>
            <a:off x="4785042" y="3752166"/>
            <a:ext cx="4145915" cy="2918460"/>
          </a:xfrm>
          <a:prstGeom prst="rect">
            <a:avLst/>
          </a:prstGeom>
          <a:noFill/>
          <a:ln>
            <a:noFill/>
          </a:ln>
        </p:spPr>
      </p:pic>
      <p:sp>
        <p:nvSpPr>
          <p:cNvPr id="5" name="Rectangle 4"/>
          <p:cNvSpPr/>
          <p:nvPr/>
        </p:nvSpPr>
        <p:spPr>
          <a:xfrm rot="16200000">
            <a:off x="-2178278" y="4276904"/>
            <a:ext cx="4572000" cy="215444"/>
          </a:xfrm>
          <a:prstGeom prst="rect">
            <a:avLst/>
          </a:prstGeom>
        </p:spPr>
        <p:txBody>
          <a:bodyPr>
            <a:spAutoFit/>
          </a:bodyPr>
          <a:lstStyle/>
          <a:p>
            <a:r>
              <a:rPr lang="en-US" sz="800" dirty="0">
                <a:solidFill>
                  <a:schemeClr val="bg1">
                    <a:lumMod val="50000"/>
                  </a:schemeClr>
                </a:solidFill>
              </a:rPr>
              <a:t>http://media1.shmoop.com/images/biology/biobook_flow_5a.png</a:t>
            </a:r>
          </a:p>
        </p:txBody>
      </p:sp>
      <p:sp>
        <p:nvSpPr>
          <p:cNvPr id="6" name="Rectangle 5"/>
          <p:cNvSpPr/>
          <p:nvPr/>
        </p:nvSpPr>
        <p:spPr>
          <a:xfrm rot="16200000">
            <a:off x="6750278" y="4276904"/>
            <a:ext cx="4572000" cy="215444"/>
          </a:xfrm>
          <a:prstGeom prst="rect">
            <a:avLst/>
          </a:prstGeom>
        </p:spPr>
        <p:txBody>
          <a:bodyPr>
            <a:spAutoFit/>
          </a:bodyPr>
          <a:lstStyle/>
          <a:p>
            <a:r>
              <a:rPr lang="en-US" sz="800" dirty="0">
                <a:solidFill>
                  <a:schemeClr val="bg1">
                    <a:lumMod val="50000"/>
                  </a:schemeClr>
                </a:solidFill>
              </a:rPr>
              <a:t>http://web.fscj.edu/David.Byres/inhibitors.gif</a:t>
            </a: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972" y="648445"/>
            <a:ext cx="6697454" cy="2900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Slide Number Placeholder 6"/>
          <p:cNvSpPr>
            <a:spLocks noGrp="1"/>
          </p:cNvSpPr>
          <p:nvPr>
            <p:ph type="sldNum" sz="quarter" idx="10"/>
          </p:nvPr>
        </p:nvSpPr>
        <p:spPr/>
        <p:txBody>
          <a:bodyPr/>
          <a:lstStyle/>
          <a:p>
            <a:fld id="{BA91BF3D-FB6E-494E-95BD-F4DF27FBC25C}" type="slidenum">
              <a:rPr lang="en-US" smtClean="0"/>
              <a:pPr/>
              <a:t>40</a:t>
            </a:fld>
            <a:endParaRPr lang="en-US"/>
          </a:p>
        </p:txBody>
      </p:sp>
    </p:spTree>
    <p:extLst>
      <p:ext uri="{BB962C8B-B14F-4D97-AF65-F5344CB8AC3E}">
        <p14:creationId xmlns:p14="http://schemas.microsoft.com/office/powerpoint/2010/main" val="28417521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Membrane Proteins</a:t>
            </a:r>
            <a:endParaRPr lang="en-US" dirty="0"/>
          </a:p>
        </p:txBody>
      </p:sp>
      <p:sp>
        <p:nvSpPr>
          <p:cNvPr id="5" name="Content Placeholder 4"/>
          <p:cNvSpPr>
            <a:spLocks noGrp="1"/>
          </p:cNvSpPr>
          <p:nvPr>
            <p:ph idx="1"/>
          </p:nvPr>
        </p:nvSpPr>
        <p:spPr/>
        <p:txBody>
          <a:bodyPr/>
          <a:lstStyle/>
          <a:p>
            <a:r>
              <a:rPr lang="en-US" dirty="0" smtClean="0"/>
              <a:t>Proteins attached to ("peripheral") or </a:t>
            </a:r>
            <a:br>
              <a:rPr lang="en-US" dirty="0" smtClean="0"/>
            </a:br>
            <a:r>
              <a:rPr lang="en-US" dirty="0" smtClean="0"/>
              <a:t>embedded in ("integral") the cell membranes</a:t>
            </a:r>
          </a:p>
          <a:p>
            <a:r>
              <a:rPr lang="en-US" dirty="0" smtClean="0"/>
              <a:t>Integral membrane proteins that span the membrane include many types</a:t>
            </a:r>
          </a:p>
          <a:p>
            <a:pPr lvl="1"/>
            <a:r>
              <a:rPr lang="en-US" dirty="0" smtClean="0"/>
              <a:t>Receptors</a:t>
            </a:r>
          </a:p>
          <a:p>
            <a:pPr lvl="1"/>
            <a:r>
              <a:rPr lang="en-US" dirty="0" smtClean="0"/>
              <a:t>Transporters + Exchangers</a:t>
            </a:r>
          </a:p>
          <a:p>
            <a:pPr lvl="1"/>
            <a:r>
              <a:rPr lang="en-US" dirty="0" smtClean="0"/>
              <a:t>Channels</a:t>
            </a:r>
          </a:p>
          <a:p>
            <a:pPr lvl="1"/>
            <a:endParaRPr lang="en-US" dirty="0"/>
          </a:p>
          <a:p>
            <a:r>
              <a:rPr lang="en-US" dirty="0" smtClean="0"/>
              <a:t>We'll talk about these</a:t>
            </a:r>
            <a:br>
              <a:rPr lang="en-US" dirty="0" smtClean="0"/>
            </a:br>
            <a:r>
              <a:rPr lang="en-US" dirty="0" smtClean="0"/>
              <a:t>protein types later</a:t>
            </a:r>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4399" y="4297680"/>
            <a:ext cx="4580499" cy="2318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0"/>
          </p:nvPr>
        </p:nvSpPr>
        <p:spPr/>
        <p:txBody>
          <a:bodyPr/>
          <a:lstStyle/>
          <a:p>
            <a:fld id="{BA91BF3D-FB6E-494E-95BD-F4DF27FBC25C}" type="slidenum">
              <a:rPr lang="en-US" smtClean="0"/>
              <a:pPr/>
              <a:t>41</a:t>
            </a:fld>
            <a:endParaRPr lang="en-US"/>
          </a:p>
        </p:txBody>
      </p:sp>
    </p:spTree>
    <p:extLst>
      <p:ext uri="{BB962C8B-B14F-4D97-AF65-F5344CB8AC3E}">
        <p14:creationId xmlns:p14="http://schemas.microsoft.com/office/powerpoint/2010/main" val="40418804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(Sources)</a:t>
            </a:r>
            <a:endParaRPr lang="en-US" dirty="0"/>
          </a:p>
        </p:txBody>
      </p:sp>
      <p:sp>
        <p:nvSpPr>
          <p:cNvPr id="3" name="Content Placeholder 2"/>
          <p:cNvSpPr>
            <a:spLocks noGrp="1"/>
          </p:cNvSpPr>
          <p:nvPr>
            <p:ph idx="1"/>
          </p:nvPr>
        </p:nvSpPr>
        <p:spPr/>
        <p:txBody>
          <a:bodyPr/>
          <a:lstStyle/>
          <a:p>
            <a:r>
              <a:rPr lang="en-US" dirty="0" err="1" smtClean="0"/>
              <a:t>Marieb</a:t>
            </a:r>
            <a:r>
              <a:rPr lang="en-US" dirty="0" smtClean="0"/>
              <a:t>: Chapter 2, pp 43-45, 49-53</a:t>
            </a:r>
          </a:p>
          <a:p>
            <a:r>
              <a:rPr lang="en-US" dirty="0" smtClean="0"/>
              <a:t>Becker's </a:t>
            </a:r>
            <a:r>
              <a:rPr lang="en-US" dirty="0" err="1" smtClean="0"/>
              <a:t>WotC</a:t>
            </a:r>
            <a:r>
              <a:rPr lang="en-US" dirty="0" smtClean="0"/>
              <a:t>:  pp 41-53, 60-65</a:t>
            </a:r>
          </a:p>
          <a:p>
            <a:r>
              <a:rPr lang="en-US" dirty="0" smtClean="0"/>
              <a:t>Raven: </a:t>
            </a:r>
            <a:r>
              <a:rPr lang="en-US" dirty="0"/>
              <a:t>Chapter 3.2, 3.4</a:t>
            </a:r>
          </a:p>
        </p:txBody>
      </p:sp>
      <p:sp>
        <p:nvSpPr>
          <p:cNvPr id="4" name="Slide Number Placeholder 3"/>
          <p:cNvSpPr>
            <a:spLocks noGrp="1"/>
          </p:cNvSpPr>
          <p:nvPr>
            <p:ph type="sldNum" sz="quarter" idx="10"/>
          </p:nvPr>
        </p:nvSpPr>
        <p:spPr/>
        <p:txBody>
          <a:bodyPr/>
          <a:lstStyle/>
          <a:p>
            <a:fld id="{BA91BF3D-FB6E-494E-95BD-F4DF27FBC25C}" type="slidenum">
              <a:rPr lang="en-US" smtClean="0"/>
              <a:pPr/>
              <a:t>42</a:t>
            </a:fld>
            <a:endParaRPr lang="en-US"/>
          </a:p>
        </p:txBody>
      </p:sp>
    </p:spTree>
    <p:extLst>
      <p:ext uri="{BB962C8B-B14F-4D97-AF65-F5344CB8AC3E}">
        <p14:creationId xmlns:p14="http://schemas.microsoft.com/office/powerpoint/2010/main" val="2178825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 / Definitions / Descriptions</a:t>
            </a:r>
            <a:endParaRPr lang="en-US" dirty="0"/>
          </a:p>
        </p:txBody>
      </p:sp>
      <p:sp>
        <p:nvSpPr>
          <p:cNvPr id="3" name="Content Placeholder 2"/>
          <p:cNvSpPr>
            <a:spLocks noGrp="1"/>
          </p:cNvSpPr>
          <p:nvPr>
            <p:ph idx="1"/>
          </p:nvPr>
        </p:nvSpPr>
        <p:spPr/>
        <p:txBody>
          <a:bodyPr/>
          <a:lstStyle/>
          <a:p>
            <a:r>
              <a:rPr lang="en-US" dirty="0" smtClean="0"/>
              <a:t>Isomer</a:t>
            </a:r>
          </a:p>
          <a:p>
            <a:pPr marL="228600" lvl="1" indent="0">
              <a:buNone/>
            </a:pPr>
            <a:r>
              <a:rPr lang="en-US" dirty="0" smtClean="0"/>
              <a:t>A form of a molecule that can have many different structures while the number of the kinds of atoms is identical</a:t>
            </a:r>
          </a:p>
          <a:p>
            <a:pPr marL="228600" lvl="1" indent="0">
              <a:buNone/>
            </a:pPr>
            <a:r>
              <a:rPr lang="en-US" dirty="0" smtClean="0"/>
              <a:t>C</a:t>
            </a:r>
            <a:r>
              <a:rPr lang="en-US" baseline="-25000" dirty="0" smtClean="0"/>
              <a:t>2</a:t>
            </a:r>
            <a:r>
              <a:rPr lang="en-US" dirty="0" smtClean="0"/>
              <a:t>H</a:t>
            </a:r>
            <a:r>
              <a:rPr lang="en-US" baseline="-25000" dirty="0" smtClean="0"/>
              <a:t>5</a:t>
            </a:r>
            <a:r>
              <a:rPr lang="en-US" dirty="0" smtClean="0"/>
              <a:t>O:  diethyl ether is an isomer of ethanol</a:t>
            </a:r>
          </a:p>
        </p:txBody>
      </p:sp>
      <p:graphicFrame>
        <p:nvGraphicFramePr>
          <p:cNvPr id="5" name="Object 4"/>
          <p:cNvGraphicFramePr>
            <a:graphicFrameLocks noChangeAspect="1"/>
          </p:cNvGraphicFramePr>
          <p:nvPr>
            <p:extLst>
              <p:ext uri="{D42A27DB-BD31-4B8C-83A1-F6EECF244321}">
                <p14:modId xmlns:p14="http://schemas.microsoft.com/office/powerpoint/2010/main" val="3796095256"/>
              </p:ext>
            </p:extLst>
          </p:nvPr>
        </p:nvGraphicFramePr>
        <p:xfrm>
          <a:off x="2767301" y="2995468"/>
          <a:ext cx="2574925" cy="569913"/>
        </p:xfrm>
        <a:graphic>
          <a:graphicData uri="http://schemas.openxmlformats.org/presentationml/2006/ole">
            <mc:AlternateContent xmlns:mc="http://schemas.openxmlformats.org/markup-compatibility/2006">
              <mc:Choice xmlns:v="urn:schemas-microsoft-com:vml" Requires="v">
                <p:oleObj spid="_x0000_s14419" name="ChemSketch" r:id="rId3" imgW="2575440" imgH="569880" progId="ACD.ChemSketch.20">
                  <p:embed/>
                </p:oleObj>
              </mc:Choice>
              <mc:Fallback>
                <p:oleObj name="ChemSketch" r:id="rId3" imgW="2575440" imgH="569880" progId="ACD.ChemSketch.20">
                  <p:embed/>
                  <p:pic>
                    <p:nvPicPr>
                      <p:cNvPr id="0" name=""/>
                      <p:cNvPicPr/>
                      <p:nvPr/>
                    </p:nvPicPr>
                    <p:blipFill>
                      <a:blip r:embed="rId4"/>
                      <a:stretch>
                        <a:fillRect/>
                      </a:stretch>
                    </p:blipFill>
                    <p:spPr>
                      <a:xfrm>
                        <a:off x="2767301" y="2995468"/>
                        <a:ext cx="2574925" cy="569913"/>
                      </a:xfrm>
                      <a:prstGeom prst="rect">
                        <a:avLst/>
                      </a:prstGeom>
                    </p:spPr>
                  </p:pic>
                </p:oleObj>
              </mc:Fallback>
            </mc:AlternateContent>
          </a:graphicData>
        </a:graphic>
      </p:graphicFrame>
      <p:sp>
        <p:nvSpPr>
          <p:cNvPr id="4" name="Slide Number Placeholder 3"/>
          <p:cNvSpPr>
            <a:spLocks noGrp="1"/>
          </p:cNvSpPr>
          <p:nvPr>
            <p:ph type="sldNum" sz="quarter" idx="10"/>
          </p:nvPr>
        </p:nvSpPr>
        <p:spPr/>
        <p:txBody>
          <a:bodyPr/>
          <a:lstStyle/>
          <a:p>
            <a:fld id="{BA91BF3D-FB6E-494E-95BD-F4DF27FBC25C}" type="slidenum">
              <a:rPr lang="en-US" smtClean="0"/>
              <a:pPr/>
              <a:t>5</a:t>
            </a:fld>
            <a:endParaRPr lang="en-US"/>
          </a:p>
        </p:txBody>
      </p:sp>
    </p:spTree>
    <p:extLst>
      <p:ext uri="{BB962C8B-B14F-4D97-AF65-F5344CB8AC3E}">
        <p14:creationId xmlns:p14="http://schemas.microsoft.com/office/powerpoint/2010/main" val="3790611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364067" y="1397530"/>
            <a:ext cx="3637707" cy="4732337"/>
          </a:xfrm>
        </p:spPr>
        <p:txBody>
          <a:bodyPr/>
          <a:lstStyle/>
          <a:p>
            <a:pPr marL="0" indent="0">
              <a:buNone/>
            </a:pPr>
            <a:r>
              <a:rPr lang="en-US" i="1" dirty="0" smtClean="0">
                <a:solidFill>
                  <a:schemeClr val="accent1">
                    <a:lumMod val="20000"/>
                    <a:lumOff val="80000"/>
                  </a:schemeClr>
                </a:solidFill>
              </a:rPr>
              <a:t>From molecular to cellular</a:t>
            </a:r>
          </a:p>
          <a:p>
            <a:r>
              <a:rPr lang="en-US" dirty="0" smtClean="0"/>
              <a:t>polymerization of the small molecule monomer to a macromolecule</a:t>
            </a:r>
          </a:p>
          <a:p>
            <a:r>
              <a:rPr lang="en-US" dirty="0" smtClean="0"/>
              <a:t>macromolecular assembly</a:t>
            </a:r>
          </a:p>
          <a:p>
            <a:r>
              <a:rPr lang="en-US" dirty="0" smtClean="0"/>
              <a:t>supramolecular interaction to an organelle</a:t>
            </a: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1774" y="418611"/>
            <a:ext cx="4950548" cy="6115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rot="16200000">
            <a:off x="7770674" y="4837658"/>
            <a:ext cx="2529840" cy="215444"/>
          </a:xfrm>
          <a:prstGeom prst="rect">
            <a:avLst/>
          </a:prstGeom>
          <a:noFill/>
        </p:spPr>
        <p:txBody>
          <a:bodyPr wrap="square" rtlCol="0">
            <a:spAutoFit/>
          </a:bodyPr>
          <a:lstStyle/>
          <a:p>
            <a:r>
              <a:rPr lang="en-US" sz="800" dirty="0" smtClean="0">
                <a:solidFill>
                  <a:schemeClr val="bg1">
                    <a:lumMod val="50000"/>
                  </a:schemeClr>
                </a:solidFill>
              </a:rPr>
              <a:t>Becker </a:t>
            </a:r>
            <a:r>
              <a:rPr lang="en-US" sz="800" dirty="0" err="1" smtClean="0">
                <a:solidFill>
                  <a:schemeClr val="bg1">
                    <a:lumMod val="50000"/>
                  </a:schemeClr>
                </a:solidFill>
              </a:rPr>
              <a:t>WotC</a:t>
            </a:r>
            <a:r>
              <a:rPr lang="en-US" sz="800" dirty="0" smtClean="0">
                <a:solidFill>
                  <a:schemeClr val="bg1">
                    <a:lumMod val="50000"/>
                  </a:schemeClr>
                </a:solidFill>
              </a:rPr>
              <a:t> p 28</a:t>
            </a:r>
          </a:p>
        </p:txBody>
      </p:sp>
      <p:sp>
        <p:nvSpPr>
          <p:cNvPr id="4" name="Slide Number Placeholder 3"/>
          <p:cNvSpPr>
            <a:spLocks noGrp="1"/>
          </p:cNvSpPr>
          <p:nvPr>
            <p:ph type="sldNum" sz="quarter" idx="10"/>
          </p:nvPr>
        </p:nvSpPr>
        <p:spPr/>
        <p:txBody>
          <a:bodyPr/>
          <a:lstStyle/>
          <a:p>
            <a:fld id="{BA91BF3D-FB6E-494E-95BD-F4DF27FBC25C}" type="slidenum">
              <a:rPr lang="en-US" smtClean="0"/>
              <a:pPr/>
              <a:t>6</a:t>
            </a:fld>
            <a:endParaRPr lang="en-US"/>
          </a:p>
        </p:txBody>
      </p:sp>
    </p:spTree>
    <p:extLst>
      <p:ext uri="{BB962C8B-B14F-4D97-AF65-F5344CB8AC3E}">
        <p14:creationId xmlns:p14="http://schemas.microsoft.com/office/powerpoint/2010/main" val="1903418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Carbohydrates</a:t>
            </a:r>
            <a:endParaRPr lang="en-US" dirty="0"/>
          </a:p>
        </p:txBody>
      </p:sp>
      <p:sp>
        <p:nvSpPr>
          <p:cNvPr id="5" name="Content Placeholder 4"/>
          <p:cNvSpPr>
            <a:spLocks noGrp="1"/>
          </p:cNvSpPr>
          <p:nvPr>
            <p:ph idx="1"/>
          </p:nvPr>
        </p:nvSpPr>
        <p:spPr/>
        <p:txBody>
          <a:bodyPr/>
          <a:lstStyle/>
          <a:p>
            <a:r>
              <a:rPr lang="en-US" dirty="0" smtClean="0"/>
              <a:t>Have the simple empirical formula CH</a:t>
            </a:r>
            <a:r>
              <a:rPr lang="en-US" baseline="-25000" dirty="0" smtClean="0"/>
              <a:t>2</a:t>
            </a:r>
            <a:r>
              <a:rPr lang="en-US" dirty="0" smtClean="0"/>
              <a:t>O</a:t>
            </a:r>
          </a:p>
          <a:p>
            <a:r>
              <a:rPr lang="en-US" dirty="0" smtClean="0"/>
              <a:t>1:2:1 C:H:O</a:t>
            </a:r>
            <a:endParaRPr lang="en-US" dirty="0"/>
          </a:p>
          <a:p>
            <a:r>
              <a:rPr lang="en-US" dirty="0" smtClean="0"/>
              <a:t>Carbohydrates are "sugars"</a:t>
            </a:r>
          </a:p>
          <a:p>
            <a:pPr lvl="1"/>
            <a:r>
              <a:rPr lang="en-US" dirty="0" err="1" smtClean="0"/>
              <a:t>polyhydroxy</a:t>
            </a:r>
            <a:r>
              <a:rPr lang="en-US" dirty="0"/>
              <a:t> </a:t>
            </a:r>
            <a:r>
              <a:rPr lang="en-US" dirty="0" smtClean="0"/>
              <a:t>(poly –OH) aldehydes (aldoses)</a:t>
            </a:r>
          </a:p>
          <a:p>
            <a:pPr lvl="1"/>
            <a:r>
              <a:rPr lang="en-US" dirty="0" smtClean="0"/>
              <a:t>                aldehydes have this structure:               </a:t>
            </a:r>
          </a:p>
          <a:p>
            <a:pPr marL="457200" lvl="2" indent="0">
              <a:buNone/>
            </a:pPr>
            <a:r>
              <a:rPr lang="en-US" dirty="0" smtClean="0"/>
              <a:t>   R groups are usually rest of molecule,</a:t>
            </a:r>
            <a:br>
              <a:rPr lang="en-US" dirty="0" smtClean="0"/>
            </a:br>
            <a:r>
              <a:rPr lang="en-US" dirty="0" smtClean="0"/>
              <a:t>   where next bonded atom is C</a:t>
            </a:r>
          </a:p>
          <a:p>
            <a:pPr lvl="1"/>
            <a:r>
              <a:rPr lang="en-US" dirty="0" err="1" smtClean="0"/>
              <a:t>polyhydroxy</a:t>
            </a:r>
            <a:r>
              <a:rPr lang="en-US" dirty="0" smtClean="0"/>
              <a:t> ketones (ketoses)</a:t>
            </a:r>
          </a:p>
          <a:p>
            <a:pPr lvl="1"/>
            <a:r>
              <a:rPr lang="en-US" dirty="0" smtClean="0"/>
              <a:t>                 ketones have this structure:</a:t>
            </a:r>
          </a:p>
          <a:p>
            <a:pPr lvl="1"/>
            <a:endParaRPr lang="en-US" dirty="0"/>
          </a:p>
          <a:p>
            <a:r>
              <a:rPr lang="en-US" sz="2000" dirty="0" smtClean="0"/>
              <a:t>Monosaccharides refer to the simplest molecules of carbohydrates that can be used to make up repeating chains (polymers)</a:t>
            </a:r>
          </a:p>
          <a:p>
            <a:r>
              <a:rPr lang="en-US" sz="2000" dirty="0" smtClean="0"/>
              <a:t>Monosaccharide molecules range from 3-carbon molecules to 7-carbon sugar molecules</a:t>
            </a:r>
          </a:p>
        </p:txBody>
      </p:sp>
      <p:graphicFrame>
        <p:nvGraphicFramePr>
          <p:cNvPr id="2" name="Object 1"/>
          <p:cNvGraphicFramePr>
            <a:graphicFrameLocks noChangeAspect="1"/>
          </p:cNvGraphicFramePr>
          <p:nvPr>
            <p:extLst>
              <p:ext uri="{D42A27DB-BD31-4B8C-83A1-F6EECF244321}">
                <p14:modId xmlns:p14="http://schemas.microsoft.com/office/powerpoint/2010/main" val="550095160"/>
              </p:ext>
            </p:extLst>
          </p:nvPr>
        </p:nvGraphicFramePr>
        <p:xfrm>
          <a:off x="6685026" y="2949512"/>
          <a:ext cx="639763" cy="633412"/>
        </p:xfrm>
        <a:graphic>
          <a:graphicData uri="http://schemas.openxmlformats.org/presentationml/2006/ole">
            <mc:AlternateContent xmlns:mc="http://schemas.openxmlformats.org/markup-compatibility/2006">
              <mc:Choice xmlns:v="urn:schemas-microsoft-com:vml" Requires="v">
                <p:oleObj spid="_x0000_s1247" name="ChemSketch" r:id="rId3" imgW="640080" imgH="633960" progId="ACD.ChemSketch.20">
                  <p:embed/>
                </p:oleObj>
              </mc:Choice>
              <mc:Fallback>
                <p:oleObj name="ChemSketch" r:id="rId3" imgW="640080" imgH="633960" progId="ACD.ChemSketch.20">
                  <p:embed/>
                  <p:pic>
                    <p:nvPicPr>
                      <p:cNvPr id="0" name=""/>
                      <p:cNvPicPr/>
                      <p:nvPr/>
                    </p:nvPicPr>
                    <p:blipFill>
                      <a:blip r:embed="rId4"/>
                      <a:stretch>
                        <a:fillRect/>
                      </a:stretch>
                    </p:blipFill>
                    <p:spPr>
                      <a:xfrm>
                        <a:off x="6685026" y="2949512"/>
                        <a:ext cx="639763" cy="633412"/>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489200196"/>
              </p:ext>
            </p:extLst>
          </p:nvPr>
        </p:nvGraphicFramePr>
        <p:xfrm>
          <a:off x="6627939" y="4272597"/>
          <a:ext cx="669925" cy="633413"/>
        </p:xfrm>
        <a:graphic>
          <a:graphicData uri="http://schemas.openxmlformats.org/presentationml/2006/ole">
            <mc:AlternateContent xmlns:mc="http://schemas.openxmlformats.org/markup-compatibility/2006">
              <mc:Choice xmlns:v="urn:schemas-microsoft-com:vml" Requires="v">
                <p:oleObj spid="_x0000_s1248" name="ChemSketch" r:id="rId5" imgW="670680" imgH="633960" progId="ACD.ChemSketch.20">
                  <p:embed/>
                </p:oleObj>
              </mc:Choice>
              <mc:Fallback>
                <p:oleObj name="ChemSketch" r:id="rId5" imgW="670680" imgH="633960" progId="ACD.ChemSketch.20">
                  <p:embed/>
                  <p:pic>
                    <p:nvPicPr>
                      <p:cNvPr id="0" name=""/>
                      <p:cNvPicPr/>
                      <p:nvPr/>
                    </p:nvPicPr>
                    <p:blipFill>
                      <a:blip r:embed="rId6"/>
                      <a:stretch>
                        <a:fillRect/>
                      </a:stretch>
                    </p:blipFill>
                    <p:spPr>
                      <a:xfrm>
                        <a:off x="6627939" y="4272597"/>
                        <a:ext cx="669925" cy="633413"/>
                      </a:xfrm>
                      <a:prstGeom prst="rect">
                        <a:avLst/>
                      </a:prstGeom>
                    </p:spPr>
                  </p:pic>
                </p:oleObj>
              </mc:Fallback>
            </mc:AlternateContent>
          </a:graphicData>
        </a:graphic>
      </p:graphicFrame>
      <p:sp>
        <p:nvSpPr>
          <p:cNvPr id="3" name="Slide Number Placeholder 2"/>
          <p:cNvSpPr>
            <a:spLocks noGrp="1"/>
          </p:cNvSpPr>
          <p:nvPr>
            <p:ph type="sldNum" sz="quarter" idx="10"/>
          </p:nvPr>
        </p:nvSpPr>
        <p:spPr/>
        <p:txBody>
          <a:bodyPr/>
          <a:lstStyle/>
          <a:p>
            <a:fld id="{BA91BF3D-FB6E-494E-95BD-F4DF27FBC25C}" type="slidenum">
              <a:rPr lang="en-US" smtClean="0"/>
              <a:pPr/>
              <a:t>7</a:t>
            </a:fld>
            <a:endParaRPr lang="en-US"/>
          </a:p>
        </p:txBody>
      </p:sp>
    </p:spTree>
    <p:extLst>
      <p:ext uri="{BB962C8B-B14F-4D97-AF65-F5344CB8AC3E}">
        <p14:creationId xmlns:p14="http://schemas.microsoft.com/office/powerpoint/2010/main" val="1823963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8667" y="207144"/>
            <a:ext cx="8407400" cy="762000"/>
          </a:xfrm>
        </p:spPr>
        <p:txBody>
          <a:bodyPr/>
          <a:lstStyle/>
          <a:p>
            <a:r>
              <a:rPr lang="en-US" dirty="0" smtClean="0"/>
              <a:t>Glucose</a:t>
            </a:r>
            <a:endParaRPr lang="en-US" dirty="0"/>
          </a:p>
        </p:txBody>
      </p:sp>
      <p:sp>
        <p:nvSpPr>
          <p:cNvPr id="5" name="Content Placeholder 4"/>
          <p:cNvSpPr>
            <a:spLocks noGrp="1"/>
          </p:cNvSpPr>
          <p:nvPr>
            <p:ph idx="1"/>
          </p:nvPr>
        </p:nvSpPr>
        <p:spPr>
          <a:xfrm>
            <a:off x="364067" y="1062182"/>
            <a:ext cx="8390466" cy="5067685"/>
          </a:xfrm>
        </p:spPr>
        <p:txBody>
          <a:bodyPr/>
          <a:lstStyle/>
          <a:p>
            <a:r>
              <a:rPr lang="en-US" dirty="0" smtClean="0"/>
              <a:t>Glucose is a 6-carbon monosaccharide (sugar) which is all-important in biology</a:t>
            </a:r>
          </a:p>
          <a:p>
            <a:pPr marL="0" indent="0" algn="ctr">
              <a:buNone/>
            </a:pPr>
            <a:r>
              <a:rPr lang="en-US" sz="1800" dirty="0" smtClean="0"/>
              <a:t>C</a:t>
            </a:r>
            <a:r>
              <a:rPr lang="en-US" sz="1800" baseline="-25000" dirty="0" smtClean="0"/>
              <a:t>6</a:t>
            </a:r>
            <a:r>
              <a:rPr lang="en-US" sz="1800" dirty="0" smtClean="0"/>
              <a:t>H</a:t>
            </a:r>
            <a:r>
              <a:rPr lang="en-US" sz="1800" baseline="-25000" dirty="0" smtClean="0"/>
              <a:t>12</a:t>
            </a:r>
            <a:r>
              <a:rPr lang="en-US" sz="1800" dirty="0" smtClean="0"/>
              <a:t>O</a:t>
            </a:r>
            <a:r>
              <a:rPr lang="en-US" sz="1800" baseline="-25000" dirty="0" smtClean="0"/>
              <a:t>6</a:t>
            </a:r>
          </a:p>
          <a:p>
            <a:r>
              <a:rPr lang="en-US" dirty="0" smtClean="0"/>
              <a:t>Made in photosynthesis by leaves of plants</a:t>
            </a:r>
          </a:p>
          <a:p>
            <a:pPr lvl="1"/>
            <a:r>
              <a:rPr lang="en-US" dirty="0" smtClean="0"/>
              <a:t>6 CO</a:t>
            </a:r>
            <a:r>
              <a:rPr lang="en-US" baseline="-25000" dirty="0" smtClean="0"/>
              <a:t>2</a:t>
            </a:r>
            <a:r>
              <a:rPr lang="en-US" dirty="0" smtClean="0"/>
              <a:t> + 6 H</a:t>
            </a:r>
            <a:r>
              <a:rPr lang="en-US" baseline="-25000" dirty="0" smtClean="0"/>
              <a:t>2</a:t>
            </a:r>
            <a:r>
              <a:rPr lang="en-US" dirty="0" smtClean="0"/>
              <a:t>O + sunlight </a:t>
            </a:r>
            <a:r>
              <a:rPr lang="en-US" dirty="0" smtClean="0">
                <a:sym typeface="Wingdings" panose="05000000000000000000" pitchFamily="2" charset="2"/>
              </a:rPr>
              <a:t> C</a:t>
            </a:r>
            <a:r>
              <a:rPr lang="en-US" baseline="-25000" dirty="0" smtClean="0">
                <a:sym typeface="Wingdings" panose="05000000000000000000" pitchFamily="2" charset="2"/>
              </a:rPr>
              <a:t>6</a:t>
            </a:r>
            <a:r>
              <a:rPr lang="en-US" dirty="0" smtClean="0">
                <a:sym typeface="Wingdings" panose="05000000000000000000" pitchFamily="2" charset="2"/>
              </a:rPr>
              <a:t>H</a:t>
            </a:r>
            <a:r>
              <a:rPr lang="en-US" baseline="-25000" dirty="0" smtClean="0">
                <a:sym typeface="Wingdings" panose="05000000000000000000" pitchFamily="2" charset="2"/>
              </a:rPr>
              <a:t>12</a:t>
            </a:r>
            <a:r>
              <a:rPr lang="en-US" dirty="0" smtClean="0">
                <a:sym typeface="Wingdings" panose="05000000000000000000" pitchFamily="2" charset="2"/>
              </a:rPr>
              <a:t>O</a:t>
            </a:r>
            <a:r>
              <a:rPr lang="en-US" baseline="-25000" dirty="0" smtClean="0">
                <a:sym typeface="Wingdings" panose="05000000000000000000" pitchFamily="2" charset="2"/>
              </a:rPr>
              <a:t>6</a:t>
            </a:r>
            <a:r>
              <a:rPr lang="en-US" dirty="0" smtClean="0">
                <a:sym typeface="Wingdings" panose="05000000000000000000" pitchFamily="2" charset="2"/>
              </a:rPr>
              <a:t> + 6 O</a:t>
            </a:r>
            <a:r>
              <a:rPr lang="en-US" baseline="-25000" dirty="0" smtClean="0">
                <a:sym typeface="Wingdings" panose="05000000000000000000" pitchFamily="2" charset="2"/>
              </a:rPr>
              <a:t>2</a:t>
            </a:r>
            <a:endParaRPr lang="en-US" baseline="-25000" dirty="0" smtClean="0"/>
          </a:p>
          <a:p>
            <a:r>
              <a:rPr lang="en-US" dirty="0" smtClean="0"/>
              <a:t>Broken down in respiration by eukaryote cells to get energy/calories</a:t>
            </a:r>
          </a:p>
          <a:p>
            <a:pPr lvl="1"/>
            <a:r>
              <a:rPr lang="en-US" dirty="0">
                <a:sym typeface="Wingdings" panose="05000000000000000000" pitchFamily="2" charset="2"/>
              </a:rPr>
              <a:t>C</a:t>
            </a:r>
            <a:r>
              <a:rPr lang="en-US" baseline="-25000" dirty="0">
                <a:sym typeface="Wingdings" panose="05000000000000000000" pitchFamily="2" charset="2"/>
              </a:rPr>
              <a:t>6</a:t>
            </a:r>
            <a:r>
              <a:rPr lang="en-US" dirty="0">
                <a:sym typeface="Wingdings" panose="05000000000000000000" pitchFamily="2" charset="2"/>
              </a:rPr>
              <a:t>H</a:t>
            </a:r>
            <a:r>
              <a:rPr lang="en-US" baseline="-25000" dirty="0">
                <a:sym typeface="Wingdings" panose="05000000000000000000" pitchFamily="2" charset="2"/>
              </a:rPr>
              <a:t>12</a:t>
            </a:r>
            <a:r>
              <a:rPr lang="en-US" dirty="0">
                <a:sym typeface="Wingdings" panose="05000000000000000000" pitchFamily="2" charset="2"/>
              </a:rPr>
              <a:t>O</a:t>
            </a:r>
            <a:r>
              <a:rPr lang="en-US" baseline="-25000" dirty="0">
                <a:sym typeface="Wingdings" panose="05000000000000000000" pitchFamily="2" charset="2"/>
              </a:rPr>
              <a:t>6</a:t>
            </a:r>
            <a:r>
              <a:rPr lang="en-US" dirty="0">
                <a:sym typeface="Wingdings" panose="05000000000000000000" pitchFamily="2" charset="2"/>
              </a:rPr>
              <a:t> + 6 </a:t>
            </a:r>
            <a:r>
              <a:rPr lang="en-US" dirty="0" smtClean="0">
                <a:sym typeface="Wingdings" panose="05000000000000000000" pitchFamily="2" charset="2"/>
              </a:rPr>
              <a:t>O</a:t>
            </a:r>
            <a:r>
              <a:rPr lang="en-US" baseline="-25000" dirty="0" smtClean="0">
                <a:sym typeface="Wingdings" panose="05000000000000000000" pitchFamily="2" charset="2"/>
              </a:rPr>
              <a:t>2 </a:t>
            </a:r>
            <a:r>
              <a:rPr lang="en-US" dirty="0" smtClean="0">
                <a:sym typeface="Wingdings" panose="05000000000000000000" pitchFamily="2" charset="2"/>
              </a:rPr>
              <a:t> </a:t>
            </a:r>
            <a:r>
              <a:rPr lang="en-US" dirty="0" smtClean="0"/>
              <a:t>6 </a:t>
            </a:r>
            <a:r>
              <a:rPr lang="en-US" dirty="0"/>
              <a:t>CO</a:t>
            </a:r>
            <a:r>
              <a:rPr lang="en-US" baseline="-25000" dirty="0"/>
              <a:t>2</a:t>
            </a:r>
            <a:r>
              <a:rPr lang="en-US" dirty="0"/>
              <a:t> + 6 </a:t>
            </a:r>
            <a:r>
              <a:rPr lang="en-US" dirty="0" smtClean="0"/>
              <a:t>H</a:t>
            </a:r>
            <a:r>
              <a:rPr lang="en-US" baseline="-25000" dirty="0" smtClean="0"/>
              <a:t>2</a:t>
            </a:r>
            <a:r>
              <a:rPr lang="en-US" dirty="0" smtClean="0"/>
              <a:t>O + energy (stored as ATP)</a:t>
            </a:r>
          </a:p>
          <a:p>
            <a:endParaRPr lang="en-US" dirty="0" smtClean="0"/>
          </a:p>
        </p:txBody>
      </p:sp>
      <p:graphicFrame>
        <p:nvGraphicFramePr>
          <p:cNvPr id="3" name="Object 2"/>
          <p:cNvGraphicFramePr>
            <a:graphicFrameLocks noChangeAspect="1"/>
          </p:cNvGraphicFramePr>
          <p:nvPr>
            <p:extLst>
              <p:ext uri="{D42A27DB-BD31-4B8C-83A1-F6EECF244321}">
                <p14:modId xmlns:p14="http://schemas.microsoft.com/office/powerpoint/2010/main" val="1856555454"/>
              </p:ext>
            </p:extLst>
          </p:nvPr>
        </p:nvGraphicFramePr>
        <p:xfrm>
          <a:off x="1865603" y="4271096"/>
          <a:ext cx="5292580" cy="2586904"/>
        </p:xfrm>
        <a:graphic>
          <a:graphicData uri="http://schemas.openxmlformats.org/presentationml/2006/ole">
            <mc:AlternateContent xmlns:mc="http://schemas.openxmlformats.org/markup-compatibility/2006">
              <mc:Choice xmlns:v="urn:schemas-microsoft-com:vml" Requires="v">
                <p:oleObj spid="_x0000_s12379" name="ChemSketch" r:id="rId3" imgW="5800320" imgH="2834640" progId="ACD.ChemSketch.20">
                  <p:embed/>
                </p:oleObj>
              </mc:Choice>
              <mc:Fallback>
                <p:oleObj name="ChemSketch" r:id="rId3" imgW="5800320" imgH="2834640" progId="ACD.ChemSketch.20">
                  <p:embed/>
                  <p:pic>
                    <p:nvPicPr>
                      <p:cNvPr id="0" name=""/>
                      <p:cNvPicPr/>
                      <p:nvPr/>
                    </p:nvPicPr>
                    <p:blipFill>
                      <a:blip r:embed="rId4"/>
                      <a:stretch>
                        <a:fillRect/>
                      </a:stretch>
                    </p:blipFill>
                    <p:spPr>
                      <a:xfrm>
                        <a:off x="1865603" y="4271096"/>
                        <a:ext cx="5292580" cy="2586904"/>
                      </a:xfrm>
                      <a:prstGeom prst="rect">
                        <a:avLst/>
                      </a:prstGeom>
                    </p:spPr>
                  </p:pic>
                </p:oleObj>
              </mc:Fallback>
            </mc:AlternateContent>
          </a:graphicData>
        </a:graphic>
      </p:graphicFrame>
      <p:sp>
        <p:nvSpPr>
          <p:cNvPr id="2" name="Slide Number Placeholder 1"/>
          <p:cNvSpPr>
            <a:spLocks noGrp="1"/>
          </p:cNvSpPr>
          <p:nvPr>
            <p:ph type="sldNum" sz="quarter" idx="10"/>
          </p:nvPr>
        </p:nvSpPr>
        <p:spPr/>
        <p:txBody>
          <a:bodyPr/>
          <a:lstStyle/>
          <a:p>
            <a:fld id="{BA91BF3D-FB6E-494E-95BD-F4DF27FBC25C}" type="slidenum">
              <a:rPr lang="en-US" smtClean="0"/>
              <a:pPr/>
              <a:t>8</a:t>
            </a:fld>
            <a:endParaRPr lang="en-US"/>
          </a:p>
        </p:txBody>
      </p:sp>
    </p:spTree>
    <p:extLst>
      <p:ext uri="{BB962C8B-B14F-4D97-AF65-F5344CB8AC3E}">
        <p14:creationId xmlns:p14="http://schemas.microsoft.com/office/powerpoint/2010/main" val="1636388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2037033" y="4947741"/>
            <a:ext cx="1270095" cy="584775"/>
          </a:xfrm>
          <a:prstGeom prst="rect">
            <a:avLst/>
          </a:prstGeom>
          <a:noFill/>
        </p:spPr>
        <p:txBody>
          <a:bodyPr wrap="square" rtlCol="0">
            <a:spAutoFit/>
          </a:bodyPr>
          <a:lstStyle/>
          <a:p>
            <a:pPr algn="ctr"/>
            <a:r>
              <a:rPr lang="en-US" sz="3200" dirty="0" smtClean="0">
                <a:solidFill>
                  <a:srgbClr val="FFFFFF">
                    <a:lumMod val="75000"/>
                  </a:srgbClr>
                </a:solidFill>
              </a:rPr>
              <a:t>H</a:t>
            </a:r>
            <a:r>
              <a:rPr lang="en-US" sz="3200" baseline="-25000" dirty="0">
                <a:solidFill>
                  <a:srgbClr val="FFFFFF">
                    <a:lumMod val="75000"/>
                  </a:srgbClr>
                </a:solidFill>
              </a:rPr>
              <a:t>2</a:t>
            </a:r>
            <a:r>
              <a:rPr lang="en-US" sz="3200" dirty="0" smtClean="0">
                <a:solidFill>
                  <a:srgbClr val="FF00FF"/>
                </a:solidFill>
              </a:rPr>
              <a:t>O</a:t>
            </a:r>
            <a:endParaRPr lang="en-US" sz="3200" baseline="-25000" dirty="0">
              <a:solidFill>
                <a:srgbClr val="FF00FF"/>
              </a:solidFill>
            </a:endParaRPr>
          </a:p>
        </p:txBody>
      </p:sp>
      <p:sp>
        <p:nvSpPr>
          <p:cNvPr id="29" name="TextBox 28"/>
          <p:cNvSpPr txBox="1"/>
          <p:nvPr/>
        </p:nvSpPr>
        <p:spPr>
          <a:xfrm>
            <a:off x="1931262" y="5785226"/>
            <a:ext cx="1270095" cy="584775"/>
          </a:xfrm>
          <a:prstGeom prst="rect">
            <a:avLst/>
          </a:prstGeom>
          <a:noFill/>
        </p:spPr>
        <p:txBody>
          <a:bodyPr wrap="square" rtlCol="0">
            <a:spAutoFit/>
          </a:bodyPr>
          <a:lstStyle/>
          <a:p>
            <a:pPr algn="ctr"/>
            <a:r>
              <a:rPr lang="en-US" sz="3200" dirty="0" smtClean="0">
                <a:solidFill>
                  <a:srgbClr val="FFFFFF">
                    <a:lumMod val="75000"/>
                  </a:srgbClr>
                </a:solidFill>
              </a:rPr>
              <a:t>C</a:t>
            </a:r>
            <a:r>
              <a:rPr lang="en-US" sz="3200" dirty="0" smtClean="0">
                <a:solidFill>
                  <a:srgbClr val="99FF33"/>
                </a:solidFill>
              </a:rPr>
              <a:t>O</a:t>
            </a:r>
            <a:r>
              <a:rPr lang="en-US" sz="3200" baseline="-25000" dirty="0" smtClean="0">
                <a:solidFill>
                  <a:srgbClr val="99FF33"/>
                </a:solidFill>
              </a:rPr>
              <a:t>2</a:t>
            </a:r>
            <a:endParaRPr lang="en-US" sz="3200" baseline="-25000" dirty="0">
              <a:solidFill>
                <a:srgbClr val="99FF33"/>
              </a:solidFill>
            </a:endParaRPr>
          </a:p>
        </p:txBody>
      </p:sp>
      <p:sp>
        <p:nvSpPr>
          <p:cNvPr id="43" name="TextBox 42"/>
          <p:cNvSpPr txBox="1"/>
          <p:nvPr/>
        </p:nvSpPr>
        <p:spPr>
          <a:xfrm>
            <a:off x="5905828" y="4990894"/>
            <a:ext cx="1270095" cy="584775"/>
          </a:xfrm>
          <a:prstGeom prst="rect">
            <a:avLst/>
          </a:prstGeom>
          <a:noFill/>
        </p:spPr>
        <p:txBody>
          <a:bodyPr wrap="square" rtlCol="0">
            <a:spAutoFit/>
          </a:bodyPr>
          <a:lstStyle/>
          <a:p>
            <a:pPr algn="ctr"/>
            <a:r>
              <a:rPr lang="en-US" sz="3200" dirty="0" smtClean="0">
                <a:solidFill>
                  <a:srgbClr val="FF00FF"/>
                </a:solidFill>
              </a:rPr>
              <a:t>O</a:t>
            </a:r>
            <a:r>
              <a:rPr lang="en-US" sz="3200" baseline="-25000" dirty="0" smtClean="0">
                <a:solidFill>
                  <a:srgbClr val="FF00FF"/>
                </a:solidFill>
              </a:rPr>
              <a:t>2</a:t>
            </a:r>
            <a:endParaRPr lang="en-US" sz="3200" baseline="-25000" dirty="0">
              <a:solidFill>
                <a:srgbClr val="FF00FF"/>
              </a:solidFill>
            </a:endParaRPr>
          </a:p>
        </p:txBody>
      </p:sp>
      <p:sp>
        <p:nvSpPr>
          <p:cNvPr id="44" name="TextBox 43"/>
          <p:cNvSpPr txBox="1"/>
          <p:nvPr/>
        </p:nvSpPr>
        <p:spPr>
          <a:xfrm>
            <a:off x="5775013" y="5785227"/>
            <a:ext cx="2258665" cy="584775"/>
          </a:xfrm>
          <a:prstGeom prst="rect">
            <a:avLst/>
          </a:prstGeom>
          <a:noFill/>
        </p:spPr>
        <p:txBody>
          <a:bodyPr wrap="square" rtlCol="0">
            <a:spAutoFit/>
          </a:bodyPr>
          <a:lstStyle/>
          <a:p>
            <a:pPr algn="ctr"/>
            <a:r>
              <a:rPr lang="en-US" sz="3200" dirty="0" smtClean="0">
                <a:solidFill>
                  <a:srgbClr val="FFFFFF">
                    <a:lumMod val="75000"/>
                  </a:srgbClr>
                </a:solidFill>
              </a:rPr>
              <a:t>C</a:t>
            </a:r>
            <a:r>
              <a:rPr lang="en-US" sz="3200" baseline="-25000" dirty="0" smtClean="0">
                <a:solidFill>
                  <a:srgbClr val="FFFFFF">
                    <a:lumMod val="75000"/>
                  </a:srgbClr>
                </a:solidFill>
              </a:rPr>
              <a:t>6</a:t>
            </a:r>
            <a:r>
              <a:rPr lang="en-US" sz="3200" dirty="0" smtClean="0">
                <a:solidFill>
                  <a:srgbClr val="FFFFFF">
                    <a:lumMod val="75000"/>
                  </a:srgbClr>
                </a:solidFill>
              </a:rPr>
              <a:t>H</a:t>
            </a:r>
            <a:r>
              <a:rPr lang="en-US" sz="3200" baseline="-25000" dirty="0" smtClean="0">
                <a:solidFill>
                  <a:srgbClr val="FFFFFF">
                    <a:lumMod val="75000"/>
                  </a:srgbClr>
                </a:solidFill>
              </a:rPr>
              <a:t>12</a:t>
            </a:r>
            <a:r>
              <a:rPr lang="en-US" sz="3200" dirty="0" smtClean="0">
                <a:solidFill>
                  <a:srgbClr val="99FF33"/>
                </a:solidFill>
              </a:rPr>
              <a:t>O</a:t>
            </a:r>
            <a:r>
              <a:rPr lang="en-US" sz="3200" baseline="-25000" dirty="0" smtClean="0">
                <a:solidFill>
                  <a:srgbClr val="99FF33"/>
                </a:solidFill>
              </a:rPr>
              <a:t>2</a:t>
            </a:r>
            <a:endParaRPr lang="en-US" sz="3200" baseline="-25000" dirty="0">
              <a:solidFill>
                <a:srgbClr val="99FF33"/>
              </a:solidFill>
            </a:endParaRPr>
          </a:p>
        </p:txBody>
      </p:sp>
      <p:sp>
        <p:nvSpPr>
          <p:cNvPr id="45" name="TextBox 44"/>
          <p:cNvSpPr txBox="1"/>
          <p:nvPr/>
        </p:nvSpPr>
        <p:spPr>
          <a:xfrm>
            <a:off x="2848923" y="1834457"/>
            <a:ext cx="2258665" cy="584775"/>
          </a:xfrm>
          <a:prstGeom prst="rect">
            <a:avLst/>
          </a:prstGeom>
          <a:noFill/>
        </p:spPr>
        <p:txBody>
          <a:bodyPr wrap="square" rtlCol="0">
            <a:spAutoFit/>
          </a:bodyPr>
          <a:lstStyle/>
          <a:p>
            <a:pPr algn="ctr"/>
            <a:r>
              <a:rPr lang="en-US" sz="3200" dirty="0" smtClean="0">
                <a:solidFill>
                  <a:srgbClr val="FFFFFF">
                    <a:lumMod val="75000"/>
                  </a:srgbClr>
                </a:solidFill>
              </a:rPr>
              <a:t>C</a:t>
            </a:r>
            <a:r>
              <a:rPr lang="en-US" sz="3200" baseline="-25000" dirty="0" smtClean="0">
                <a:solidFill>
                  <a:srgbClr val="FFFFFF">
                    <a:lumMod val="75000"/>
                  </a:srgbClr>
                </a:solidFill>
              </a:rPr>
              <a:t>6</a:t>
            </a:r>
            <a:r>
              <a:rPr lang="en-US" sz="3200" dirty="0" smtClean="0">
                <a:solidFill>
                  <a:srgbClr val="FFFFFF">
                    <a:lumMod val="75000"/>
                  </a:srgbClr>
                </a:solidFill>
              </a:rPr>
              <a:t>H</a:t>
            </a:r>
            <a:r>
              <a:rPr lang="en-US" sz="3200" baseline="-25000" dirty="0" smtClean="0">
                <a:solidFill>
                  <a:srgbClr val="FFFFFF">
                    <a:lumMod val="75000"/>
                  </a:srgbClr>
                </a:solidFill>
              </a:rPr>
              <a:t>12</a:t>
            </a:r>
            <a:r>
              <a:rPr lang="en-US" sz="3200" dirty="0" smtClean="0">
                <a:solidFill>
                  <a:srgbClr val="99FF33"/>
                </a:solidFill>
              </a:rPr>
              <a:t>O</a:t>
            </a:r>
            <a:r>
              <a:rPr lang="en-US" sz="3200" baseline="-25000" dirty="0" smtClean="0">
                <a:solidFill>
                  <a:srgbClr val="99FF33"/>
                </a:solidFill>
              </a:rPr>
              <a:t>2</a:t>
            </a:r>
            <a:endParaRPr lang="en-US" sz="3200" baseline="-25000" dirty="0">
              <a:solidFill>
                <a:srgbClr val="99FF33"/>
              </a:solidFill>
            </a:endParaRPr>
          </a:p>
        </p:txBody>
      </p:sp>
      <p:sp>
        <p:nvSpPr>
          <p:cNvPr id="46" name="TextBox 45"/>
          <p:cNvSpPr txBox="1"/>
          <p:nvPr/>
        </p:nvSpPr>
        <p:spPr>
          <a:xfrm>
            <a:off x="7568662" y="4165886"/>
            <a:ext cx="1270095" cy="584775"/>
          </a:xfrm>
          <a:prstGeom prst="rect">
            <a:avLst/>
          </a:prstGeom>
          <a:noFill/>
        </p:spPr>
        <p:txBody>
          <a:bodyPr wrap="square" rtlCol="0">
            <a:spAutoFit/>
          </a:bodyPr>
          <a:lstStyle/>
          <a:p>
            <a:pPr algn="ctr"/>
            <a:r>
              <a:rPr lang="en-US" sz="3200" dirty="0" smtClean="0">
                <a:solidFill>
                  <a:srgbClr val="FFFFFF">
                    <a:lumMod val="75000"/>
                  </a:srgbClr>
                </a:solidFill>
              </a:rPr>
              <a:t>C</a:t>
            </a:r>
            <a:r>
              <a:rPr lang="en-US" sz="3200" dirty="0" smtClean="0">
                <a:solidFill>
                  <a:srgbClr val="FF3300"/>
                </a:solidFill>
              </a:rPr>
              <a:t>O</a:t>
            </a:r>
            <a:r>
              <a:rPr lang="en-US" sz="3200" baseline="-25000" dirty="0" smtClean="0">
                <a:solidFill>
                  <a:srgbClr val="FF3300"/>
                </a:solidFill>
              </a:rPr>
              <a:t>2</a:t>
            </a:r>
            <a:endParaRPr lang="en-US" sz="3200" baseline="-25000" dirty="0">
              <a:solidFill>
                <a:srgbClr val="FF3300"/>
              </a:solidFill>
            </a:endParaRPr>
          </a:p>
        </p:txBody>
      </p:sp>
      <p:sp>
        <p:nvSpPr>
          <p:cNvPr id="47" name="TextBox 46"/>
          <p:cNvSpPr txBox="1"/>
          <p:nvPr/>
        </p:nvSpPr>
        <p:spPr>
          <a:xfrm>
            <a:off x="5626020" y="1948437"/>
            <a:ext cx="2258665" cy="584775"/>
          </a:xfrm>
          <a:prstGeom prst="rect">
            <a:avLst/>
          </a:prstGeom>
          <a:noFill/>
        </p:spPr>
        <p:txBody>
          <a:bodyPr wrap="square" rtlCol="0">
            <a:spAutoFit/>
          </a:bodyPr>
          <a:lstStyle/>
          <a:p>
            <a:pPr algn="ctr"/>
            <a:r>
              <a:rPr lang="en-US" sz="3200" dirty="0" smtClean="0">
                <a:solidFill>
                  <a:srgbClr val="FFFFFF">
                    <a:lumMod val="75000"/>
                  </a:srgbClr>
                </a:solidFill>
              </a:rPr>
              <a:t>C</a:t>
            </a:r>
            <a:r>
              <a:rPr lang="en-US" sz="3200" i="1" baseline="-25000" dirty="0" smtClean="0">
                <a:solidFill>
                  <a:srgbClr val="FFFFFF">
                    <a:lumMod val="75000"/>
                  </a:srgbClr>
                </a:solidFill>
              </a:rPr>
              <a:t>n</a:t>
            </a:r>
            <a:r>
              <a:rPr lang="en-US" sz="3200" dirty="0" smtClean="0">
                <a:solidFill>
                  <a:srgbClr val="FFFFFF">
                    <a:lumMod val="75000"/>
                  </a:srgbClr>
                </a:solidFill>
              </a:rPr>
              <a:t>H</a:t>
            </a:r>
            <a:r>
              <a:rPr lang="en-US" sz="3200" baseline="-25000" dirty="0" smtClean="0">
                <a:solidFill>
                  <a:srgbClr val="FFFFFF">
                    <a:lumMod val="75000"/>
                  </a:srgbClr>
                </a:solidFill>
              </a:rPr>
              <a:t>2</a:t>
            </a:r>
            <a:r>
              <a:rPr lang="en-US" sz="3200" i="1" baseline="-25000" dirty="0" smtClean="0">
                <a:solidFill>
                  <a:srgbClr val="FFFFFF">
                    <a:lumMod val="75000"/>
                  </a:srgbClr>
                </a:solidFill>
              </a:rPr>
              <a:t>n</a:t>
            </a:r>
            <a:r>
              <a:rPr lang="en-US" sz="3200" baseline="-25000" dirty="0" smtClean="0">
                <a:solidFill>
                  <a:srgbClr val="FFFFFF">
                    <a:lumMod val="75000"/>
                  </a:srgbClr>
                </a:solidFill>
              </a:rPr>
              <a:t>+2</a:t>
            </a:r>
            <a:endParaRPr lang="en-US" sz="3200" baseline="-25000" dirty="0">
              <a:solidFill>
                <a:srgbClr val="99FF33"/>
              </a:solidFill>
            </a:endParaRPr>
          </a:p>
        </p:txBody>
      </p:sp>
      <p:sp>
        <p:nvSpPr>
          <p:cNvPr id="48" name="TextBox 47"/>
          <p:cNvSpPr txBox="1"/>
          <p:nvPr/>
        </p:nvSpPr>
        <p:spPr>
          <a:xfrm>
            <a:off x="6247523" y="2519521"/>
            <a:ext cx="1270095" cy="584775"/>
          </a:xfrm>
          <a:prstGeom prst="rect">
            <a:avLst/>
          </a:prstGeom>
          <a:noFill/>
        </p:spPr>
        <p:txBody>
          <a:bodyPr wrap="square" rtlCol="0">
            <a:spAutoFit/>
          </a:bodyPr>
          <a:lstStyle/>
          <a:p>
            <a:pPr algn="ctr"/>
            <a:r>
              <a:rPr lang="en-US" sz="3200" dirty="0" smtClean="0">
                <a:solidFill>
                  <a:srgbClr val="FF00FF"/>
                </a:solidFill>
              </a:rPr>
              <a:t>O</a:t>
            </a:r>
            <a:r>
              <a:rPr lang="en-US" sz="3200" baseline="-25000" dirty="0" smtClean="0">
                <a:solidFill>
                  <a:srgbClr val="FF00FF"/>
                </a:solidFill>
              </a:rPr>
              <a:t>2</a:t>
            </a:r>
            <a:endParaRPr lang="en-US" sz="3200" baseline="-25000" dirty="0">
              <a:solidFill>
                <a:srgbClr val="FF00FF"/>
              </a:solidFill>
            </a:endParaRPr>
          </a:p>
        </p:txBody>
      </p:sp>
      <p:grpSp>
        <p:nvGrpSpPr>
          <p:cNvPr id="4" name="Group 3"/>
          <p:cNvGrpSpPr/>
          <p:nvPr/>
        </p:nvGrpSpPr>
        <p:grpSpPr>
          <a:xfrm>
            <a:off x="105927" y="1030543"/>
            <a:ext cx="8943770" cy="5746427"/>
            <a:chOff x="105927" y="62769"/>
            <a:chExt cx="8943770" cy="6714201"/>
          </a:xfrm>
        </p:grpSpPr>
        <p:pic>
          <p:nvPicPr>
            <p:cNvPr id="1038" name="Picture 14" descr="http://www.insurerereport.com/files/2013/09/Passionately-Fire-flames-reaching-to-the-sky.jpg"/>
            <p:cNvPicPr>
              <a:picLocks noChangeAspect="1" noChangeArrowheads="1"/>
            </p:cNvPicPr>
            <p:nvPr/>
          </p:nvPicPr>
          <p:blipFill>
            <a:blip r:embed="rId2"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7357724" y="971903"/>
              <a:ext cx="1691973" cy="225596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3">
              <a:clrChange>
                <a:clrFrom>
                  <a:srgbClr val="33FF00"/>
                </a:clrFrom>
                <a:clrTo>
                  <a:srgbClr val="33FF00">
                    <a:alpha val="0"/>
                  </a:srgbClr>
                </a:clrTo>
              </a:clrChange>
              <a:extLst>
                <a:ext uri="{28A0092B-C50C-407E-A947-70E740481C1C}">
                  <a14:useLocalDpi xmlns:a14="http://schemas.microsoft.com/office/drawing/2010/main" val="0"/>
                </a:ext>
              </a:extLst>
            </a:blip>
            <a:srcRect/>
            <a:stretch>
              <a:fillRect/>
            </a:stretch>
          </p:blipFill>
          <p:spPr bwMode="auto">
            <a:xfrm flipH="1">
              <a:off x="3809880" y="5013802"/>
              <a:ext cx="2073968" cy="1346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4">
              <a:clrChange>
                <a:clrFrom>
                  <a:srgbClr val="0000FF"/>
                </a:clrFrom>
                <a:clrTo>
                  <a:srgbClr val="0000FF">
                    <a:alpha val="0"/>
                  </a:srgbClr>
                </a:clrTo>
              </a:clrChange>
              <a:extLst>
                <a:ext uri="{28A0092B-C50C-407E-A947-70E740481C1C}">
                  <a14:useLocalDpi xmlns:a14="http://schemas.microsoft.com/office/drawing/2010/main" val="0"/>
                </a:ext>
              </a:extLst>
            </a:blip>
            <a:srcRect/>
            <a:stretch>
              <a:fillRect/>
            </a:stretch>
          </p:blipFill>
          <p:spPr bwMode="auto">
            <a:xfrm>
              <a:off x="3350274" y="3344012"/>
              <a:ext cx="2646461" cy="17933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bwMode="auto">
            <a:xfrm>
              <a:off x="4127383" y="6315305"/>
              <a:ext cx="2011936" cy="461665"/>
            </a:xfrm>
            <a:prstGeom prst="rect">
              <a:avLst/>
            </a:prstGeom>
            <a:solidFill>
              <a:schemeClr val="accent1">
                <a:lumMod val="60000"/>
                <a:lumOff val="40000"/>
              </a:schemeClr>
            </a:solidFill>
            <a:ln w="12700">
              <a:solidFill>
                <a:srgbClr val="FF3399"/>
              </a:solidFill>
              <a:miter lim="800000"/>
              <a:headEnd/>
              <a:tailEnd/>
            </a:ln>
            <a:effectLst/>
          </p:spPr>
          <p:txBody>
            <a:bodyPr vert="horz" wrap="square" lIns="91440" tIns="45720" rIns="91440" bIns="45720" numCol="1" rtlCol="0" anchor="t" anchorCtr="0" compatLnSpc="1">
              <a:prstTxWarp prst="textNoShape">
                <a:avLst/>
              </a:prstTxWarp>
              <a:spAutoFit/>
            </a:bodyPr>
            <a:lstStyle/>
            <a:p>
              <a:pPr algn="ctr"/>
              <a:r>
                <a:rPr lang="en-US" sz="2400" b="1" dirty="0" smtClean="0">
                  <a:solidFill>
                    <a:srgbClr val="FF3399"/>
                  </a:solidFill>
                </a:rPr>
                <a:t>respiration</a:t>
              </a:r>
            </a:p>
          </p:txBody>
        </p:sp>
        <p:sp>
          <p:nvSpPr>
            <p:cNvPr id="11" name="TextBox 10"/>
            <p:cNvSpPr txBox="1"/>
            <p:nvPr/>
          </p:nvSpPr>
          <p:spPr>
            <a:xfrm>
              <a:off x="3809880" y="1802510"/>
              <a:ext cx="1270095" cy="584775"/>
            </a:xfrm>
            <a:prstGeom prst="rect">
              <a:avLst/>
            </a:prstGeom>
            <a:noFill/>
          </p:spPr>
          <p:txBody>
            <a:bodyPr wrap="square" rtlCol="0">
              <a:spAutoFit/>
            </a:bodyPr>
            <a:lstStyle/>
            <a:p>
              <a:pPr algn="ctr"/>
              <a:r>
                <a:rPr lang="en-US" sz="3200" dirty="0" smtClean="0">
                  <a:solidFill>
                    <a:srgbClr val="FF00FF"/>
                  </a:solidFill>
                </a:rPr>
                <a:t>O</a:t>
              </a:r>
              <a:r>
                <a:rPr lang="en-US" sz="3200" baseline="-25000" dirty="0" smtClean="0">
                  <a:solidFill>
                    <a:srgbClr val="FF00FF"/>
                  </a:solidFill>
                </a:rPr>
                <a:t>2</a:t>
              </a:r>
              <a:endParaRPr lang="en-US" sz="3200" baseline="-25000" dirty="0">
                <a:solidFill>
                  <a:srgbClr val="FF00FF"/>
                </a:solidFill>
              </a:endParaRPr>
            </a:p>
          </p:txBody>
        </p:sp>
        <p:pic>
          <p:nvPicPr>
            <p:cNvPr id="20" name="Picture 10"/>
            <p:cNvPicPr>
              <a:picLocks noChangeAspect="1" noChangeArrowheads="1"/>
            </p:cNvPicPr>
            <p:nvPr/>
          </p:nvPicPr>
          <p:blipFill>
            <a:blip r:embed="rId5">
              <a:clrChange>
                <a:clrFrom>
                  <a:srgbClr val="33FF00"/>
                </a:clrFrom>
                <a:clrTo>
                  <a:srgbClr val="33FF00">
                    <a:alpha val="0"/>
                  </a:srgbClr>
                </a:clrTo>
              </a:clrChange>
              <a:extLst>
                <a:ext uri="{28A0092B-C50C-407E-A947-70E740481C1C}">
                  <a14:useLocalDpi xmlns:a14="http://schemas.microsoft.com/office/drawing/2010/main" val="0"/>
                </a:ext>
              </a:extLst>
            </a:blip>
            <a:srcRect/>
            <a:stretch>
              <a:fillRect/>
            </a:stretch>
          </p:blipFill>
          <p:spPr bwMode="auto">
            <a:xfrm>
              <a:off x="233783" y="62769"/>
              <a:ext cx="1269981" cy="12756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1" name="Straight Connector 20"/>
            <p:cNvCxnSpPr/>
            <p:nvPr/>
          </p:nvCxnSpPr>
          <p:spPr>
            <a:xfrm>
              <a:off x="868773" y="1355671"/>
              <a:ext cx="83890" cy="813927"/>
            </a:xfrm>
            <a:prstGeom prst="line">
              <a:avLst/>
            </a:prstGeom>
            <a:ln w="25400">
              <a:solidFill>
                <a:srgbClr val="FFFF00"/>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44942" y="1217404"/>
              <a:ext cx="238574" cy="545230"/>
            </a:xfrm>
            <a:prstGeom prst="line">
              <a:avLst/>
            </a:prstGeom>
            <a:ln w="25400">
              <a:solidFill>
                <a:srgbClr val="FFFF00"/>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327334" y="1135249"/>
              <a:ext cx="395830" cy="445285"/>
            </a:xfrm>
            <a:prstGeom prst="line">
              <a:avLst/>
            </a:prstGeom>
            <a:ln w="25400">
              <a:solidFill>
                <a:srgbClr val="FFFF00"/>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409294" y="820766"/>
              <a:ext cx="627739" cy="436097"/>
            </a:xfrm>
            <a:prstGeom prst="line">
              <a:avLst/>
            </a:prstGeom>
            <a:ln w="25400">
              <a:solidFill>
                <a:srgbClr val="FFFF00"/>
              </a:solidFill>
              <a:prstDash val="sysDot"/>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bwMode="auto">
            <a:xfrm>
              <a:off x="6963857" y="540408"/>
              <a:ext cx="2085840" cy="461665"/>
            </a:xfrm>
            <a:prstGeom prst="rect">
              <a:avLst/>
            </a:prstGeom>
            <a:solidFill>
              <a:schemeClr val="accent1">
                <a:lumMod val="60000"/>
                <a:lumOff val="40000"/>
              </a:schemeClr>
            </a:solidFill>
            <a:ln w="12700">
              <a:solidFill>
                <a:srgbClr val="FF3399"/>
              </a:solidFill>
              <a:miter lim="800000"/>
              <a:headEnd/>
              <a:tailEnd/>
            </a:ln>
            <a:effectLst/>
          </p:spPr>
          <p:txBody>
            <a:bodyPr vert="horz" wrap="square" lIns="91440" tIns="45720" rIns="91440" bIns="45720" numCol="1" rtlCol="0" anchor="t" anchorCtr="0" compatLnSpc="1">
              <a:prstTxWarp prst="textNoShape">
                <a:avLst/>
              </a:prstTxWarp>
              <a:spAutoFit/>
            </a:bodyPr>
            <a:lstStyle/>
            <a:p>
              <a:pPr algn="ctr"/>
              <a:r>
                <a:rPr lang="en-US" sz="2400" b="1" dirty="0" smtClean="0">
                  <a:solidFill>
                    <a:srgbClr val="FF3399"/>
                  </a:solidFill>
                </a:rPr>
                <a:t>combustion</a:t>
              </a:r>
            </a:p>
          </p:txBody>
        </p:sp>
        <p:sp>
          <p:nvSpPr>
            <p:cNvPr id="26" name="Rectangle 25"/>
            <p:cNvSpPr/>
            <p:nvPr/>
          </p:nvSpPr>
          <p:spPr bwMode="auto">
            <a:xfrm>
              <a:off x="1640509" y="293660"/>
              <a:ext cx="2543584" cy="461665"/>
            </a:xfrm>
            <a:prstGeom prst="rect">
              <a:avLst/>
            </a:prstGeom>
            <a:solidFill>
              <a:schemeClr val="accent1">
                <a:lumMod val="60000"/>
                <a:lumOff val="40000"/>
              </a:schemeClr>
            </a:solidFill>
            <a:ln w="12700">
              <a:solidFill>
                <a:srgbClr val="FF3399"/>
              </a:solidFill>
              <a:miter lim="800000"/>
              <a:headEnd/>
              <a:tailEnd/>
            </a:ln>
            <a:effectLst/>
          </p:spPr>
          <p:txBody>
            <a:bodyPr vert="horz" wrap="square" lIns="91440" tIns="45720" rIns="91440" bIns="45720" numCol="1" rtlCol="0" anchor="t" anchorCtr="0" compatLnSpc="1">
              <a:prstTxWarp prst="textNoShape">
                <a:avLst/>
              </a:prstTxWarp>
              <a:spAutoFit/>
            </a:bodyPr>
            <a:lstStyle/>
            <a:p>
              <a:pPr algn="ctr"/>
              <a:r>
                <a:rPr lang="en-US" sz="2400" b="1" dirty="0" smtClean="0">
                  <a:solidFill>
                    <a:srgbClr val="FF3399"/>
                  </a:solidFill>
                </a:rPr>
                <a:t>photosynthesis</a:t>
              </a:r>
            </a:p>
          </p:txBody>
        </p:sp>
        <p:pic>
          <p:nvPicPr>
            <p:cNvPr id="1035" name="Picture 11"/>
            <p:cNvPicPr>
              <a:picLocks noChangeAspect="1" noChangeArrowheads="1"/>
            </p:cNvPicPr>
            <p:nvPr/>
          </p:nvPicPr>
          <p:blipFill>
            <a:blip r:embed="rId6">
              <a:clrChange>
                <a:clrFrom>
                  <a:srgbClr val="0000FF"/>
                </a:clrFrom>
                <a:clrTo>
                  <a:srgbClr val="0000FF">
                    <a:alpha val="0"/>
                  </a:srgbClr>
                </a:clrTo>
              </a:clrChange>
              <a:extLst>
                <a:ext uri="{28A0092B-C50C-407E-A947-70E740481C1C}">
                  <a14:useLocalDpi xmlns:a14="http://schemas.microsoft.com/office/drawing/2010/main" val="0"/>
                </a:ext>
              </a:extLst>
            </a:blip>
            <a:srcRect/>
            <a:stretch>
              <a:fillRect/>
            </a:stretch>
          </p:blipFill>
          <p:spPr bwMode="auto">
            <a:xfrm>
              <a:off x="105927" y="3376633"/>
              <a:ext cx="2190496" cy="1162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6" name="Picture 12"/>
            <p:cNvPicPr>
              <a:picLocks noChangeAspect="1" noChangeArrowheads="1"/>
            </p:cNvPicPr>
            <p:nvPr/>
          </p:nvPicPr>
          <p:blipFill>
            <a:blip r:embed="rId7" cstate="print">
              <a:clrChange>
                <a:clrFrom>
                  <a:srgbClr val="0000FF"/>
                </a:clrFrom>
                <a:clrTo>
                  <a:srgbClr val="0000FF">
                    <a:alpha val="0"/>
                  </a:srgbClr>
                </a:clrTo>
              </a:clrChange>
              <a:extLst>
                <a:ext uri="{28A0092B-C50C-407E-A947-70E740481C1C}">
                  <a14:useLocalDpi xmlns:a14="http://schemas.microsoft.com/office/drawing/2010/main" val="0"/>
                </a:ext>
              </a:extLst>
            </a:blip>
            <a:srcRect/>
            <a:stretch>
              <a:fillRect/>
            </a:stretch>
          </p:blipFill>
          <p:spPr bwMode="auto">
            <a:xfrm>
              <a:off x="808324" y="1441062"/>
              <a:ext cx="3083672" cy="1852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Arc 32"/>
            <p:cNvSpPr/>
            <p:nvPr/>
          </p:nvSpPr>
          <p:spPr>
            <a:xfrm>
              <a:off x="7315868" y="2144884"/>
              <a:ext cx="1062014" cy="1221795"/>
            </a:xfrm>
            <a:custGeom>
              <a:avLst/>
              <a:gdLst>
                <a:gd name="connsiteX0" fmla="*/ 510078 w 1020157"/>
                <a:gd name="connsiteY0" fmla="*/ 0 h 1273818"/>
                <a:gd name="connsiteX1" fmla="*/ 1020157 w 1020157"/>
                <a:gd name="connsiteY1" fmla="*/ 636909 h 1273818"/>
                <a:gd name="connsiteX2" fmla="*/ 510079 w 1020157"/>
                <a:gd name="connsiteY2" fmla="*/ 636909 h 1273818"/>
                <a:gd name="connsiteX3" fmla="*/ 510078 w 1020157"/>
                <a:gd name="connsiteY3" fmla="*/ 0 h 1273818"/>
                <a:gd name="connsiteX0" fmla="*/ 510078 w 1020157"/>
                <a:gd name="connsiteY0" fmla="*/ 0 h 1273818"/>
                <a:gd name="connsiteX1" fmla="*/ 1020157 w 1020157"/>
                <a:gd name="connsiteY1" fmla="*/ 636909 h 1273818"/>
                <a:gd name="connsiteX0" fmla="*/ 444843 w 954922"/>
                <a:gd name="connsiteY0" fmla="*/ 41189 h 678098"/>
                <a:gd name="connsiteX1" fmla="*/ 954922 w 954922"/>
                <a:gd name="connsiteY1" fmla="*/ 678098 h 678098"/>
                <a:gd name="connsiteX2" fmla="*/ 444844 w 954922"/>
                <a:gd name="connsiteY2" fmla="*/ 678098 h 678098"/>
                <a:gd name="connsiteX3" fmla="*/ 444843 w 954922"/>
                <a:gd name="connsiteY3" fmla="*/ 41189 h 678098"/>
                <a:gd name="connsiteX0" fmla="*/ 0 w 954922"/>
                <a:gd name="connsiteY0" fmla="*/ 0 h 678098"/>
                <a:gd name="connsiteX1" fmla="*/ 954922 w 954922"/>
                <a:gd name="connsiteY1" fmla="*/ 678098 h 678098"/>
                <a:gd name="connsiteX0" fmla="*/ 444843 w 954922"/>
                <a:gd name="connsiteY0" fmla="*/ 41189 h 1122941"/>
                <a:gd name="connsiteX1" fmla="*/ 954922 w 954922"/>
                <a:gd name="connsiteY1" fmla="*/ 678098 h 1122941"/>
                <a:gd name="connsiteX2" fmla="*/ 444844 w 954922"/>
                <a:gd name="connsiteY2" fmla="*/ 678098 h 1122941"/>
                <a:gd name="connsiteX3" fmla="*/ 444843 w 954922"/>
                <a:gd name="connsiteY3" fmla="*/ 41189 h 1122941"/>
                <a:gd name="connsiteX0" fmla="*/ 0 w 954922"/>
                <a:gd name="connsiteY0" fmla="*/ 0 h 1122941"/>
                <a:gd name="connsiteX1" fmla="*/ 790165 w 954922"/>
                <a:gd name="connsiteY1" fmla="*/ 1122941 h 1122941"/>
                <a:gd name="connsiteX0" fmla="*/ 543697 w 1053776"/>
                <a:gd name="connsiteY0" fmla="*/ 49427 h 1131179"/>
                <a:gd name="connsiteX1" fmla="*/ 1053776 w 1053776"/>
                <a:gd name="connsiteY1" fmla="*/ 686336 h 1131179"/>
                <a:gd name="connsiteX2" fmla="*/ 543698 w 1053776"/>
                <a:gd name="connsiteY2" fmla="*/ 686336 h 1131179"/>
                <a:gd name="connsiteX3" fmla="*/ 543697 w 1053776"/>
                <a:gd name="connsiteY3" fmla="*/ 49427 h 1131179"/>
                <a:gd name="connsiteX0" fmla="*/ 0 w 1053776"/>
                <a:gd name="connsiteY0" fmla="*/ 0 h 1131179"/>
                <a:gd name="connsiteX1" fmla="*/ 889019 w 1053776"/>
                <a:gd name="connsiteY1" fmla="*/ 1131179 h 1131179"/>
                <a:gd name="connsiteX0" fmla="*/ 543697 w 1053776"/>
                <a:gd name="connsiteY0" fmla="*/ 49427 h 884044"/>
                <a:gd name="connsiteX1" fmla="*/ 1053776 w 1053776"/>
                <a:gd name="connsiteY1" fmla="*/ 686336 h 884044"/>
                <a:gd name="connsiteX2" fmla="*/ 543698 w 1053776"/>
                <a:gd name="connsiteY2" fmla="*/ 686336 h 884044"/>
                <a:gd name="connsiteX3" fmla="*/ 543697 w 1053776"/>
                <a:gd name="connsiteY3" fmla="*/ 49427 h 884044"/>
                <a:gd name="connsiteX0" fmla="*/ 0 w 1053776"/>
                <a:gd name="connsiteY0" fmla="*/ 0 h 884044"/>
                <a:gd name="connsiteX1" fmla="*/ 872543 w 1053776"/>
                <a:gd name="connsiteY1" fmla="*/ 884044 h 884044"/>
                <a:gd name="connsiteX0" fmla="*/ 543697 w 1053776"/>
                <a:gd name="connsiteY0" fmla="*/ 49427 h 1246509"/>
                <a:gd name="connsiteX1" fmla="*/ 1053776 w 1053776"/>
                <a:gd name="connsiteY1" fmla="*/ 686336 h 1246509"/>
                <a:gd name="connsiteX2" fmla="*/ 543698 w 1053776"/>
                <a:gd name="connsiteY2" fmla="*/ 686336 h 1246509"/>
                <a:gd name="connsiteX3" fmla="*/ 543697 w 1053776"/>
                <a:gd name="connsiteY3" fmla="*/ 49427 h 1246509"/>
                <a:gd name="connsiteX0" fmla="*/ 0 w 1053776"/>
                <a:gd name="connsiteY0" fmla="*/ 0 h 1246509"/>
                <a:gd name="connsiteX1" fmla="*/ 460651 w 1053776"/>
                <a:gd name="connsiteY1" fmla="*/ 1246509 h 1246509"/>
                <a:gd name="connsiteX0" fmla="*/ 543697 w 1053776"/>
                <a:gd name="connsiteY0" fmla="*/ 49427 h 1246509"/>
                <a:gd name="connsiteX1" fmla="*/ 1053776 w 1053776"/>
                <a:gd name="connsiteY1" fmla="*/ 686336 h 1246509"/>
                <a:gd name="connsiteX2" fmla="*/ 543698 w 1053776"/>
                <a:gd name="connsiteY2" fmla="*/ 686336 h 1246509"/>
                <a:gd name="connsiteX3" fmla="*/ 543697 w 1053776"/>
                <a:gd name="connsiteY3" fmla="*/ 49427 h 1246509"/>
                <a:gd name="connsiteX0" fmla="*/ 0 w 1053776"/>
                <a:gd name="connsiteY0" fmla="*/ 0 h 1246509"/>
                <a:gd name="connsiteX1" fmla="*/ 460651 w 1053776"/>
                <a:gd name="connsiteY1" fmla="*/ 1246509 h 1246509"/>
                <a:gd name="connsiteX0" fmla="*/ 551935 w 1062014"/>
                <a:gd name="connsiteY0" fmla="*/ 24713 h 1221795"/>
                <a:gd name="connsiteX1" fmla="*/ 1062014 w 1062014"/>
                <a:gd name="connsiteY1" fmla="*/ 661622 h 1221795"/>
                <a:gd name="connsiteX2" fmla="*/ 551936 w 1062014"/>
                <a:gd name="connsiteY2" fmla="*/ 661622 h 1221795"/>
                <a:gd name="connsiteX3" fmla="*/ 551935 w 1062014"/>
                <a:gd name="connsiteY3" fmla="*/ 24713 h 1221795"/>
                <a:gd name="connsiteX0" fmla="*/ 0 w 1062014"/>
                <a:gd name="connsiteY0" fmla="*/ 0 h 1221795"/>
                <a:gd name="connsiteX1" fmla="*/ 468889 w 1062014"/>
                <a:gd name="connsiteY1" fmla="*/ 1221795 h 1221795"/>
              </a:gdLst>
              <a:ahLst/>
              <a:cxnLst>
                <a:cxn ang="0">
                  <a:pos x="connsiteX0" y="connsiteY0"/>
                </a:cxn>
                <a:cxn ang="0">
                  <a:pos x="connsiteX1" y="connsiteY1"/>
                </a:cxn>
              </a:cxnLst>
              <a:rect l="l" t="t" r="r" b="b"/>
              <a:pathLst>
                <a:path w="1062014" h="1221795" stroke="0" extrusionOk="0">
                  <a:moveTo>
                    <a:pt x="551935" y="24713"/>
                  </a:moveTo>
                  <a:cubicBezTo>
                    <a:pt x="833644" y="24713"/>
                    <a:pt x="1062014" y="309867"/>
                    <a:pt x="1062014" y="661622"/>
                  </a:cubicBezTo>
                  <a:lnTo>
                    <a:pt x="551936" y="661622"/>
                  </a:lnTo>
                  <a:cubicBezTo>
                    <a:pt x="551936" y="449319"/>
                    <a:pt x="551935" y="237016"/>
                    <a:pt x="551935" y="24713"/>
                  </a:cubicBezTo>
                  <a:close/>
                </a:path>
                <a:path w="1062014" h="1221795" fill="none">
                  <a:moveTo>
                    <a:pt x="0" y="0"/>
                  </a:moveTo>
                  <a:cubicBezTo>
                    <a:pt x="281709" y="0"/>
                    <a:pt x="1185581" y="318105"/>
                    <a:pt x="468889" y="1221795"/>
                  </a:cubicBezTo>
                </a:path>
              </a:pathLst>
            </a:custGeom>
            <a:noFill/>
            <a:ln w="50800">
              <a:gradFill>
                <a:gsLst>
                  <a:gs pos="0">
                    <a:srgbClr val="FF00FF"/>
                  </a:gs>
                  <a:gs pos="18000">
                    <a:srgbClr val="FF00FF"/>
                  </a:gs>
                  <a:gs pos="100000">
                    <a:srgbClr val="FF3300"/>
                  </a:gs>
                </a:gsLst>
                <a:lin ang="5400000" scaled="0"/>
              </a:gradFill>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51" name="Arc 32"/>
            <p:cNvSpPr/>
            <p:nvPr/>
          </p:nvSpPr>
          <p:spPr>
            <a:xfrm>
              <a:off x="4878233" y="2099885"/>
              <a:ext cx="2371063" cy="2603921"/>
            </a:xfrm>
            <a:custGeom>
              <a:avLst/>
              <a:gdLst>
                <a:gd name="connsiteX0" fmla="*/ 510078 w 1020157"/>
                <a:gd name="connsiteY0" fmla="*/ 0 h 1273818"/>
                <a:gd name="connsiteX1" fmla="*/ 1020157 w 1020157"/>
                <a:gd name="connsiteY1" fmla="*/ 636909 h 1273818"/>
                <a:gd name="connsiteX2" fmla="*/ 510079 w 1020157"/>
                <a:gd name="connsiteY2" fmla="*/ 636909 h 1273818"/>
                <a:gd name="connsiteX3" fmla="*/ 510078 w 1020157"/>
                <a:gd name="connsiteY3" fmla="*/ 0 h 1273818"/>
                <a:gd name="connsiteX0" fmla="*/ 510078 w 1020157"/>
                <a:gd name="connsiteY0" fmla="*/ 0 h 1273818"/>
                <a:gd name="connsiteX1" fmla="*/ 1020157 w 1020157"/>
                <a:gd name="connsiteY1" fmla="*/ 636909 h 1273818"/>
                <a:gd name="connsiteX0" fmla="*/ 444843 w 954922"/>
                <a:gd name="connsiteY0" fmla="*/ 41189 h 678098"/>
                <a:gd name="connsiteX1" fmla="*/ 954922 w 954922"/>
                <a:gd name="connsiteY1" fmla="*/ 678098 h 678098"/>
                <a:gd name="connsiteX2" fmla="*/ 444844 w 954922"/>
                <a:gd name="connsiteY2" fmla="*/ 678098 h 678098"/>
                <a:gd name="connsiteX3" fmla="*/ 444843 w 954922"/>
                <a:gd name="connsiteY3" fmla="*/ 41189 h 678098"/>
                <a:gd name="connsiteX0" fmla="*/ 0 w 954922"/>
                <a:gd name="connsiteY0" fmla="*/ 0 h 678098"/>
                <a:gd name="connsiteX1" fmla="*/ 954922 w 954922"/>
                <a:gd name="connsiteY1" fmla="*/ 678098 h 678098"/>
                <a:gd name="connsiteX0" fmla="*/ 444843 w 954922"/>
                <a:gd name="connsiteY0" fmla="*/ 41189 h 1122941"/>
                <a:gd name="connsiteX1" fmla="*/ 954922 w 954922"/>
                <a:gd name="connsiteY1" fmla="*/ 678098 h 1122941"/>
                <a:gd name="connsiteX2" fmla="*/ 444844 w 954922"/>
                <a:gd name="connsiteY2" fmla="*/ 678098 h 1122941"/>
                <a:gd name="connsiteX3" fmla="*/ 444843 w 954922"/>
                <a:gd name="connsiteY3" fmla="*/ 41189 h 1122941"/>
                <a:gd name="connsiteX0" fmla="*/ 0 w 954922"/>
                <a:gd name="connsiteY0" fmla="*/ 0 h 1122941"/>
                <a:gd name="connsiteX1" fmla="*/ 790165 w 954922"/>
                <a:gd name="connsiteY1" fmla="*/ 1122941 h 1122941"/>
                <a:gd name="connsiteX0" fmla="*/ 543697 w 1053776"/>
                <a:gd name="connsiteY0" fmla="*/ 49427 h 1131179"/>
                <a:gd name="connsiteX1" fmla="*/ 1053776 w 1053776"/>
                <a:gd name="connsiteY1" fmla="*/ 686336 h 1131179"/>
                <a:gd name="connsiteX2" fmla="*/ 543698 w 1053776"/>
                <a:gd name="connsiteY2" fmla="*/ 686336 h 1131179"/>
                <a:gd name="connsiteX3" fmla="*/ 543697 w 1053776"/>
                <a:gd name="connsiteY3" fmla="*/ 49427 h 1131179"/>
                <a:gd name="connsiteX0" fmla="*/ 0 w 1053776"/>
                <a:gd name="connsiteY0" fmla="*/ 0 h 1131179"/>
                <a:gd name="connsiteX1" fmla="*/ 889019 w 1053776"/>
                <a:gd name="connsiteY1" fmla="*/ 1131179 h 1131179"/>
                <a:gd name="connsiteX0" fmla="*/ 543697 w 1053776"/>
                <a:gd name="connsiteY0" fmla="*/ 49427 h 884044"/>
                <a:gd name="connsiteX1" fmla="*/ 1053776 w 1053776"/>
                <a:gd name="connsiteY1" fmla="*/ 686336 h 884044"/>
                <a:gd name="connsiteX2" fmla="*/ 543698 w 1053776"/>
                <a:gd name="connsiteY2" fmla="*/ 686336 h 884044"/>
                <a:gd name="connsiteX3" fmla="*/ 543697 w 1053776"/>
                <a:gd name="connsiteY3" fmla="*/ 49427 h 884044"/>
                <a:gd name="connsiteX0" fmla="*/ 0 w 1053776"/>
                <a:gd name="connsiteY0" fmla="*/ 0 h 884044"/>
                <a:gd name="connsiteX1" fmla="*/ 872543 w 1053776"/>
                <a:gd name="connsiteY1" fmla="*/ 884044 h 884044"/>
                <a:gd name="connsiteX0" fmla="*/ 543697 w 1053776"/>
                <a:gd name="connsiteY0" fmla="*/ 49427 h 1246509"/>
                <a:gd name="connsiteX1" fmla="*/ 1053776 w 1053776"/>
                <a:gd name="connsiteY1" fmla="*/ 686336 h 1246509"/>
                <a:gd name="connsiteX2" fmla="*/ 543698 w 1053776"/>
                <a:gd name="connsiteY2" fmla="*/ 686336 h 1246509"/>
                <a:gd name="connsiteX3" fmla="*/ 543697 w 1053776"/>
                <a:gd name="connsiteY3" fmla="*/ 49427 h 1246509"/>
                <a:gd name="connsiteX0" fmla="*/ 0 w 1053776"/>
                <a:gd name="connsiteY0" fmla="*/ 0 h 1246509"/>
                <a:gd name="connsiteX1" fmla="*/ 460651 w 1053776"/>
                <a:gd name="connsiteY1" fmla="*/ 1246509 h 1246509"/>
                <a:gd name="connsiteX0" fmla="*/ 543697 w 1053776"/>
                <a:gd name="connsiteY0" fmla="*/ 49427 h 1246509"/>
                <a:gd name="connsiteX1" fmla="*/ 1053776 w 1053776"/>
                <a:gd name="connsiteY1" fmla="*/ 686336 h 1246509"/>
                <a:gd name="connsiteX2" fmla="*/ 543698 w 1053776"/>
                <a:gd name="connsiteY2" fmla="*/ 686336 h 1246509"/>
                <a:gd name="connsiteX3" fmla="*/ 543697 w 1053776"/>
                <a:gd name="connsiteY3" fmla="*/ 49427 h 1246509"/>
                <a:gd name="connsiteX0" fmla="*/ 0 w 1053776"/>
                <a:gd name="connsiteY0" fmla="*/ 0 h 1246509"/>
                <a:gd name="connsiteX1" fmla="*/ 460651 w 1053776"/>
                <a:gd name="connsiteY1" fmla="*/ 1246509 h 1246509"/>
                <a:gd name="connsiteX0" fmla="*/ 551935 w 1062014"/>
                <a:gd name="connsiteY0" fmla="*/ 24713 h 1221795"/>
                <a:gd name="connsiteX1" fmla="*/ 1062014 w 1062014"/>
                <a:gd name="connsiteY1" fmla="*/ 661622 h 1221795"/>
                <a:gd name="connsiteX2" fmla="*/ 551936 w 1062014"/>
                <a:gd name="connsiteY2" fmla="*/ 661622 h 1221795"/>
                <a:gd name="connsiteX3" fmla="*/ 551935 w 1062014"/>
                <a:gd name="connsiteY3" fmla="*/ 24713 h 1221795"/>
                <a:gd name="connsiteX0" fmla="*/ 0 w 1062014"/>
                <a:gd name="connsiteY0" fmla="*/ 0 h 1221795"/>
                <a:gd name="connsiteX1" fmla="*/ 468889 w 1062014"/>
                <a:gd name="connsiteY1" fmla="*/ 1221795 h 1221795"/>
                <a:gd name="connsiteX0" fmla="*/ 551935 w 1062014"/>
                <a:gd name="connsiteY0" fmla="*/ 32342 h 772772"/>
                <a:gd name="connsiteX1" fmla="*/ 1062014 w 1062014"/>
                <a:gd name="connsiteY1" fmla="*/ 669251 h 772772"/>
                <a:gd name="connsiteX2" fmla="*/ 551936 w 1062014"/>
                <a:gd name="connsiteY2" fmla="*/ 669251 h 772772"/>
                <a:gd name="connsiteX3" fmla="*/ 551935 w 1062014"/>
                <a:gd name="connsiteY3" fmla="*/ 32342 h 772772"/>
                <a:gd name="connsiteX0" fmla="*/ 0 w 1062014"/>
                <a:gd name="connsiteY0" fmla="*/ 7629 h 772772"/>
                <a:gd name="connsiteX1" fmla="*/ 657068 w 1062014"/>
                <a:gd name="connsiteY1" fmla="*/ 772772 h 772772"/>
                <a:gd name="connsiteX0" fmla="*/ 551935 w 1062014"/>
                <a:gd name="connsiteY0" fmla="*/ 25554 h 765984"/>
                <a:gd name="connsiteX1" fmla="*/ 1062014 w 1062014"/>
                <a:gd name="connsiteY1" fmla="*/ 662463 h 765984"/>
                <a:gd name="connsiteX2" fmla="*/ 551936 w 1062014"/>
                <a:gd name="connsiteY2" fmla="*/ 662463 h 765984"/>
                <a:gd name="connsiteX3" fmla="*/ 551935 w 1062014"/>
                <a:gd name="connsiteY3" fmla="*/ 25554 h 765984"/>
                <a:gd name="connsiteX0" fmla="*/ 0 w 1062014"/>
                <a:gd name="connsiteY0" fmla="*/ 841 h 765984"/>
                <a:gd name="connsiteX1" fmla="*/ 657068 w 1062014"/>
                <a:gd name="connsiteY1" fmla="*/ 765984 h 765984"/>
                <a:gd name="connsiteX0" fmla="*/ 551935 w 1062014"/>
                <a:gd name="connsiteY0" fmla="*/ 24713 h 765143"/>
                <a:gd name="connsiteX1" fmla="*/ 1062014 w 1062014"/>
                <a:gd name="connsiteY1" fmla="*/ 661622 h 765143"/>
                <a:gd name="connsiteX2" fmla="*/ 551936 w 1062014"/>
                <a:gd name="connsiteY2" fmla="*/ 661622 h 765143"/>
                <a:gd name="connsiteX3" fmla="*/ 551935 w 1062014"/>
                <a:gd name="connsiteY3" fmla="*/ 24713 h 765143"/>
                <a:gd name="connsiteX0" fmla="*/ 0 w 1062014"/>
                <a:gd name="connsiteY0" fmla="*/ 0 h 765143"/>
                <a:gd name="connsiteX1" fmla="*/ 657068 w 1062014"/>
                <a:gd name="connsiteY1" fmla="*/ 765143 h 765143"/>
                <a:gd name="connsiteX0" fmla="*/ 551935 w 1062014"/>
                <a:gd name="connsiteY0" fmla="*/ 24713 h 1173531"/>
                <a:gd name="connsiteX1" fmla="*/ 1062014 w 1062014"/>
                <a:gd name="connsiteY1" fmla="*/ 661622 h 1173531"/>
                <a:gd name="connsiteX2" fmla="*/ 551936 w 1062014"/>
                <a:gd name="connsiteY2" fmla="*/ 661622 h 1173531"/>
                <a:gd name="connsiteX3" fmla="*/ 551935 w 1062014"/>
                <a:gd name="connsiteY3" fmla="*/ 24713 h 1173531"/>
                <a:gd name="connsiteX0" fmla="*/ 0 w 1062014"/>
                <a:gd name="connsiteY0" fmla="*/ 0 h 1173531"/>
                <a:gd name="connsiteX1" fmla="*/ 734554 w 1062014"/>
                <a:gd name="connsiteY1" fmla="*/ 1173531 h 1173531"/>
                <a:gd name="connsiteX0" fmla="*/ 551935 w 1062014"/>
                <a:gd name="connsiteY0" fmla="*/ 24713 h 1173531"/>
                <a:gd name="connsiteX1" fmla="*/ 1062014 w 1062014"/>
                <a:gd name="connsiteY1" fmla="*/ 661622 h 1173531"/>
                <a:gd name="connsiteX2" fmla="*/ 551936 w 1062014"/>
                <a:gd name="connsiteY2" fmla="*/ 661622 h 1173531"/>
                <a:gd name="connsiteX3" fmla="*/ 551935 w 1062014"/>
                <a:gd name="connsiteY3" fmla="*/ 24713 h 1173531"/>
                <a:gd name="connsiteX0" fmla="*/ 0 w 1062014"/>
                <a:gd name="connsiteY0" fmla="*/ 0 h 1173531"/>
                <a:gd name="connsiteX1" fmla="*/ 734554 w 1062014"/>
                <a:gd name="connsiteY1" fmla="*/ 1173531 h 1173531"/>
              </a:gdLst>
              <a:ahLst/>
              <a:cxnLst>
                <a:cxn ang="0">
                  <a:pos x="connsiteX0" y="connsiteY0"/>
                </a:cxn>
                <a:cxn ang="0">
                  <a:pos x="connsiteX1" y="connsiteY1"/>
                </a:cxn>
              </a:cxnLst>
              <a:rect l="l" t="t" r="r" b="b"/>
              <a:pathLst>
                <a:path w="1062014" h="1173531" stroke="0" extrusionOk="0">
                  <a:moveTo>
                    <a:pt x="551935" y="24713"/>
                  </a:moveTo>
                  <a:cubicBezTo>
                    <a:pt x="833644" y="24713"/>
                    <a:pt x="1062014" y="309867"/>
                    <a:pt x="1062014" y="661622"/>
                  </a:cubicBezTo>
                  <a:lnTo>
                    <a:pt x="551936" y="661622"/>
                  </a:lnTo>
                  <a:cubicBezTo>
                    <a:pt x="551936" y="449319"/>
                    <a:pt x="551935" y="237016"/>
                    <a:pt x="551935" y="24713"/>
                  </a:cubicBezTo>
                  <a:close/>
                </a:path>
                <a:path w="1062014" h="1173531" fill="none">
                  <a:moveTo>
                    <a:pt x="0" y="0"/>
                  </a:moveTo>
                  <a:cubicBezTo>
                    <a:pt x="281709" y="0"/>
                    <a:pt x="451315" y="440621"/>
                    <a:pt x="734554" y="1173531"/>
                  </a:cubicBezTo>
                </a:path>
              </a:pathLst>
            </a:custGeom>
            <a:ln w="50800">
              <a:solidFill>
                <a:srgbClr val="FF00FF"/>
              </a:solidFill>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52" name="Arc 32"/>
            <p:cNvSpPr/>
            <p:nvPr/>
          </p:nvSpPr>
          <p:spPr>
            <a:xfrm>
              <a:off x="5133351" y="1441061"/>
              <a:ext cx="2185647" cy="4177144"/>
            </a:xfrm>
            <a:custGeom>
              <a:avLst/>
              <a:gdLst>
                <a:gd name="connsiteX0" fmla="*/ 510078 w 1020157"/>
                <a:gd name="connsiteY0" fmla="*/ 0 h 1273818"/>
                <a:gd name="connsiteX1" fmla="*/ 1020157 w 1020157"/>
                <a:gd name="connsiteY1" fmla="*/ 636909 h 1273818"/>
                <a:gd name="connsiteX2" fmla="*/ 510079 w 1020157"/>
                <a:gd name="connsiteY2" fmla="*/ 636909 h 1273818"/>
                <a:gd name="connsiteX3" fmla="*/ 510078 w 1020157"/>
                <a:gd name="connsiteY3" fmla="*/ 0 h 1273818"/>
                <a:gd name="connsiteX0" fmla="*/ 510078 w 1020157"/>
                <a:gd name="connsiteY0" fmla="*/ 0 h 1273818"/>
                <a:gd name="connsiteX1" fmla="*/ 1020157 w 1020157"/>
                <a:gd name="connsiteY1" fmla="*/ 636909 h 1273818"/>
                <a:gd name="connsiteX0" fmla="*/ 444843 w 954922"/>
                <a:gd name="connsiteY0" fmla="*/ 41189 h 678098"/>
                <a:gd name="connsiteX1" fmla="*/ 954922 w 954922"/>
                <a:gd name="connsiteY1" fmla="*/ 678098 h 678098"/>
                <a:gd name="connsiteX2" fmla="*/ 444844 w 954922"/>
                <a:gd name="connsiteY2" fmla="*/ 678098 h 678098"/>
                <a:gd name="connsiteX3" fmla="*/ 444843 w 954922"/>
                <a:gd name="connsiteY3" fmla="*/ 41189 h 678098"/>
                <a:gd name="connsiteX0" fmla="*/ 0 w 954922"/>
                <a:gd name="connsiteY0" fmla="*/ 0 h 678098"/>
                <a:gd name="connsiteX1" fmla="*/ 954922 w 954922"/>
                <a:gd name="connsiteY1" fmla="*/ 678098 h 678098"/>
                <a:gd name="connsiteX0" fmla="*/ 444843 w 954922"/>
                <a:gd name="connsiteY0" fmla="*/ 41189 h 1122941"/>
                <a:gd name="connsiteX1" fmla="*/ 954922 w 954922"/>
                <a:gd name="connsiteY1" fmla="*/ 678098 h 1122941"/>
                <a:gd name="connsiteX2" fmla="*/ 444844 w 954922"/>
                <a:gd name="connsiteY2" fmla="*/ 678098 h 1122941"/>
                <a:gd name="connsiteX3" fmla="*/ 444843 w 954922"/>
                <a:gd name="connsiteY3" fmla="*/ 41189 h 1122941"/>
                <a:gd name="connsiteX0" fmla="*/ 0 w 954922"/>
                <a:gd name="connsiteY0" fmla="*/ 0 h 1122941"/>
                <a:gd name="connsiteX1" fmla="*/ 790165 w 954922"/>
                <a:gd name="connsiteY1" fmla="*/ 1122941 h 1122941"/>
                <a:gd name="connsiteX0" fmla="*/ 543697 w 1053776"/>
                <a:gd name="connsiteY0" fmla="*/ 49427 h 1131179"/>
                <a:gd name="connsiteX1" fmla="*/ 1053776 w 1053776"/>
                <a:gd name="connsiteY1" fmla="*/ 686336 h 1131179"/>
                <a:gd name="connsiteX2" fmla="*/ 543698 w 1053776"/>
                <a:gd name="connsiteY2" fmla="*/ 686336 h 1131179"/>
                <a:gd name="connsiteX3" fmla="*/ 543697 w 1053776"/>
                <a:gd name="connsiteY3" fmla="*/ 49427 h 1131179"/>
                <a:gd name="connsiteX0" fmla="*/ 0 w 1053776"/>
                <a:gd name="connsiteY0" fmla="*/ 0 h 1131179"/>
                <a:gd name="connsiteX1" fmla="*/ 889019 w 1053776"/>
                <a:gd name="connsiteY1" fmla="*/ 1131179 h 1131179"/>
                <a:gd name="connsiteX0" fmla="*/ 543697 w 1053776"/>
                <a:gd name="connsiteY0" fmla="*/ 49427 h 884044"/>
                <a:gd name="connsiteX1" fmla="*/ 1053776 w 1053776"/>
                <a:gd name="connsiteY1" fmla="*/ 686336 h 884044"/>
                <a:gd name="connsiteX2" fmla="*/ 543698 w 1053776"/>
                <a:gd name="connsiteY2" fmla="*/ 686336 h 884044"/>
                <a:gd name="connsiteX3" fmla="*/ 543697 w 1053776"/>
                <a:gd name="connsiteY3" fmla="*/ 49427 h 884044"/>
                <a:gd name="connsiteX0" fmla="*/ 0 w 1053776"/>
                <a:gd name="connsiteY0" fmla="*/ 0 h 884044"/>
                <a:gd name="connsiteX1" fmla="*/ 872543 w 1053776"/>
                <a:gd name="connsiteY1" fmla="*/ 884044 h 884044"/>
                <a:gd name="connsiteX0" fmla="*/ 543697 w 1053776"/>
                <a:gd name="connsiteY0" fmla="*/ 49427 h 1246509"/>
                <a:gd name="connsiteX1" fmla="*/ 1053776 w 1053776"/>
                <a:gd name="connsiteY1" fmla="*/ 686336 h 1246509"/>
                <a:gd name="connsiteX2" fmla="*/ 543698 w 1053776"/>
                <a:gd name="connsiteY2" fmla="*/ 686336 h 1246509"/>
                <a:gd name="connsiteX3" fmla="*/ 543697 w 1053776"/>
                <a:gd name="connsiteY3" fmla="*/ 49427 h 1246509"/>
                <a:gd name="connsiteX0" fmla="*/ 0 w 1053776"/>
                <a:gd name="connsiteY0" fmla="*/ 0 h 1246509"/>
                <a:gd name="connsiteX1" fmla="*/ 460651 w 1053776"/>
                <a:gd name="connsiteY1" fmla="*/ 1246509 h 1246509"/>
                <a:gd name="connsiteX0" fmla="*/ 543697 w 1053776"/>
                <a:gd name="connsiteY0" fmla="*/ 49427 h 1246509"/>
                <a:gd name="connsiteX1" fmla="*/ 1053776 w 1053776"/>
                <a:gd name="connsiteY1" fmla="*/ 686336 h 1246509"/>
                <a:gd name="connsiteX2" fmla="*/ 543698 w 1053776"/>
                <a:gd name="connsiteY2" fmla="*/ 686336 h 1246509"/>
                <a:gd name="connsiteX3" fmla="*/ 543697 w 1053776"/>
                <a:gd name="connsiteY3" fmla="*/ 49427 h 1246509"/>
                <a:gd name="connsiteX0" fmla="*/ 0 w 1053776"/>
                <a:gd name="connsiteY0" fmla="*/ 0 h 1246509"/>
                <a:gd name="connsiteX1" fmla="*/ 460651 w 1053776"/>
                <a:gd name="connsiteY1" fmla="*/ 1246509 h 1246509"/>
                <a:gd name="connsiteX0" fmla="*/ 551935 w 1062014"/>
                <a:gd name="connsiteY0" fmla="*/ 24713 h 1221795"/>
                <a:gd name="connsiteX1" fmla="*/ 1062014 w 1062014"/>
                <a:gd name="connsiteY1" fmla="*/ 661622 h 1221795"/>
                <a:gd name="connsiteX2" fmla="*/ 551936 w 1062014"/>
                <a:gd name="connsiteY2" fmla="*/ 661622 h 1221795"/>
                <a:gd name="connsiteX3" fmla="*/ 551935 w 1062014"/>
                <a:gd name="connsiteY3" fmla="*/ 24713 h 1221795"/>
                <a:gd name="connsiteX0" fmla="*/ 0 w 1062014"/>
                <a:gd name="connsiteY0" fmla="*/ 0 h 1221795"/>
                <a:gd name="connsiteX1" fmla="*/ 468889 w 1062014"/>
                <a:gd name="connsiteY1" fmla="*/ 1221795 h 1221795"/>
                <a:gd name="connsiteX0" fmla="*/ 551935 w 1062014"/>
                <a:gd name="connsiteY0" fmla="*/ 41277 h 730658"/>
                <a:gd name="connsiteX1" fmla="*/ 1062014 w 1062014"/>
                <a:gd name="connsiteY1" fmla="*/ 678186 h 730658"/>
                <a:gd name="connsiteX2" fmla="*/ 551936 w 1062014"/>
                <a:gd name="connsiteY2" fmla="*/ 678186 h 730658"/>
                <a:gd name="connsiteX3" fmla="*/ 551935 w 1062014"/>
                <a:gd name="connsiteY3" fmla="*/ 41277 h 730658"/>
                <a:gd name="connsiteX0" fmla="*/ 0 w 1062014"/>
                <a:gd name="connsiteY0" fmla="*/ 16564 h 730658"/>
                <a:gd name="connsiteX1" fmla="*/ 708501 w 1062014"/>
                <a:gd name="connsiteY1" fmla="*/ 730658 h 730658"/>
                <a:gd name="connsiteX0" fmla="*/ 551935 w 1062014"/>
                <a:gd name="connsiteY0" fmla="*/ 46505 h 735886"/>
                <a:gd name="connsiteX1" fmla="*/ 1062014 w 1062014"/>
                <a:gd name="connsiteY1" fmla="*/ 683414 h 735886"/>
                <a:gd name="connsiteX2" fmla="*/ 551936 w 1062014"/>
                <a:gd name="connsiteY2" fmla="*/ 683414 h 735886"/>
                <a:gd name="connsiteX3" fmla="*/ 551935 w 1062014"/>
                <a:gd name="connsiteY3" fmla="*/ 46505 h 735886"/>
                <a:gd name="connsiteX0" fmla="*/ 0 w 1062014"/>
                <a:gd name="connsiteY0" fmla="*/ 21792 h 735886"/>
                <a:gd name="connsiteX1" fmla="*/ 708501 w 1062014"/>
                <a:gd name="connsiteY1" fmla="*/ 735886 h 735886"/>
                <a:gd name="connsiteX0" fmla="*/ 551935 w 1062014"/>
                <a:gd name="connsiteY0" fmla="*/ 42712 h 732093"/>
                <a:gd name="connsiteX1" fmla="*/ 1062014 w 1062014"/>
                <a:gd name="connsiteY1" fmla="*/ 679621 h 732093"/>
                <a:gd name="connsiteX2" fmla="*/ 551936 w 1062014"/>
                <a:gd name="connsiteY2" fmla="*/ 679621 h 732093"/>
                <a:gd name="connsiteX3" fmla="*/ 551935 w 1062014"/>
                <a:gd name="connsiteY3" fmla="*/ 42712 h 732093"/>
                <a:gd name="connsiteX0" fmla="*/ 0 w 1062014"/>
                <a:gd name="connsiteY0" fmla="*/ 17999 h 732093"/>
                <a:gd name="connsiteX1" fmla="*/ 708501 w 1062014"/>
                <a:gd name="connsiteY1" fmla="*/ 732093 h 732093"/>
                <a:gd name="connsiteX0" fmla="*/ 551935 w 1630084"/>
                <a:gd name="connsiteY0" fmla="*/ 24713 h 1935629"/>
                <a:gd name="connsiteX1" fmla="*/ 1062014 w 1630084"/>
                <a:gd name="connsiteY1" fmla="*/ 661622 h 1935629"/>
                <a:gd name="connsiteX2" fmla="*/ 551936 w 1630084"/>
                <a:gd name="connsiteY2" fmla="*/ 661622 h 1935629"/>
                <a:gd name="connsiteX3" fmla="*/ 551935 w 1630084"/>
                <a:gd name="connsiteY3" fmla="*/ 24713 h 1935629"/>
                <a:gd name="connsiteX0" fmla="*/ 0 w 1630084"/>
                <a:gd name="connsiteY0" fmla="*/ 0 h 1935629"/>
                <a:gd name="connsiteX1" fmla="*/ 1630084 w 1630084"/>
                <a:gd name="connsiteY1" fmla="*/ 1935629 h 1935629"/>
              </a:gdLst>
              <a:ahLst/>
              <a:cxnLst>
                <a:cxn ang="0">
                  <a:pos x="connsiteX0" y="connsiteY0"/>
                </a:cxn>
                <a:cxn ang="0">
                  <a:pos x="connsiteX1" y="connsiteY1"/>
                </a:cxn>
              </a:cxnLst>
              <a:rect l="l" t="t" r="r" b="b"/>
              <a:pathLst>
                <a:path w="1630084" h="1935629" stroke="0" extrusionOk="0">
                  <a:moveTo>
                    <a:pt x="551935" y="24713"/>
                  </a:moveTo>
                  <a:cubicBezTo>
                    <a:pt x="833644" y="24713"/>
                    <a:pt x="1062014" y="309867"/>
                    <a:pt x="1062014" y="661622"/>
                  </a:cubicBezTo>
                  <a:lnTo>
                    <a:pt x="551936" y="661622"/>
                  </a:lnTo>
                  <a:cubicBezTo>
                    <a:pt x="551936" y="449319"/>
                    <a:pt x="551935" y="237016"/>
                    <a:pt x="551935" y="24713"/>
                  </a:cubicBezTo>
                  <a:close/>
                </a:path>
                <a:path w="1630084" h="1935629" fill="none">
                  <a:moveTo>
                    <a:pt x="0" y="0"/>
                  </a:moveTo>
                  <a:cubicBezTo>
                    <a:pt x="281709" y="0"/>
                    <a:pt x="1259307" y="1024304"/>
                    <a:pt x="1630084" y="1935629"/>
                  </a:cubicBezTo>
                </a:path>
              </a:pathLst>
            </a:custGeom>
            <a:ln w="50800">
              <a:solidFill>
                <a:srgbClr val="99FF33"/>
              </a:solidFill>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53" name="Arc 32"/>
            <p:cNvSpPr/>
            <p:nvPr/>
          </p:nvSpPr>
          <p:spPr>
            <a:xfrm>
              <a:off x="7846876" y="1414805"/>
              <a:ext cx="1184738" cy="2408045"/>
            </a:xfrm>
            <a:custGeom>
              <a:avLst/>
              <a:gdLst>
                <a:gd name="connsiteX0" fmla="*/ 510078 w 1020157"/>
                <a:gd name="connsiteY0" fmla="*/ 0 h 1273818"/>
                <a:gd name="connsiteX1" fmla="*/ 1020157 w 1020157"/>
                <a:gd name="connsiteY1" fmla="*/ 636909 h 1273818"/>
                <a:gd name="connsiteX2" fmla="*/ 510079 w 1020157"/>
                <a:gd name="connsiteY2" fmla="*/ 636909 h 1273818"/>
                <a:gd name="connsiteX3" fmla="*/ 510078 w 1020157"/>
                <a:gd name="connsiteY3" fmla="*/ 0 h 1273818"/>
                <a:gd name="connsiteX0" fmla="*/ 510078 w 1020157"/>
                <a:gd name="connsiteY0" fmla="*/ 0 h 1273818"/>
                <a:gd name="connsiteX1" fmla="*/ 1020157 w 1020157"/>
                <a:gd name="connsiteY1" fmla="*/ 636909 h 1273818"/>
                <a:gd name="connsiteX0" fmla="*/ 444843 w 954922"/>
                <a:gd name="connsiteY0" fmla="*/ 41189 h 678098"/>
                <a:gd name="connsiteX1" fmla="*/ 954922 w 954922"/>
                <a:gd name="connsiteY1" fmla="*/ 678098 h 678098"/>
                <a:gd name="connsiteX2" fmla="*/ 444844 w 954922"/>
                <a:gd name="connsiteY2" fmla="*/ 678098 h 678098"/>
                <a:gd name="connsiteX3" fmla="*/ 444843 w 954922"/>
                <a:gd name="connsiteY3" fmla="*/ 41189 h 678098"/>
                <a:gd name="connsiteX0" fmla="*/ 0 w 954922"/>
                <a:gd name="connsiteY0" fmla="*/ 0 h 678098"/>
                <a:gd name="connsiteX1" fmla="*/ 954922 w 954922"/>
                <a:gd name="connsiteY1" fmla="*/ 678098 h 678098"/>
                <a:gd name="connsiteX0" fmla="*/ 444843 w 954922"/>
                <a:gd name="connsiteY0" fmla="*/ 41189 h 1122941"/>
                <a:gd name="connsiteX1" fmla="*/ 954922 w 954922"/>
                <a:gd name="connsiteY1" fmla="*/ 678098 h 1122941"/>
                <a:gd name="connsiteX2" fmla="*/ 444844 w 954922"/>
                <a:gd name="connsiteY2" fmla="*/ 678098 h 1122941"/>
                <a:gd name="connsiteX3" fmla="*/ 444843 w 954922"/>
                <a:gd name="connsiteY3" fmla="*/ 41189 h 1122941"/>
                <a:gd name="connsiteX0" fmla="*/ 0 w 954922"/>
                <a:gd name="connsiteY0" fmla="*/ 0 h 1122941"/>
                <a:gd name="connsiteX1" fmla="*/ 790165 w 954922"/>
                <a:gd name="connsiteY1" fmla="*/ 1122941 h 1122941"/>
                <a:gd name="connsiteX0" fmla="*/ 543697 w 1053776"/>
                <a:gd name="connsiteY0" fmla="*/ 49427 h 1131179"/>
                <a:gd name="connsiteX1" fmla="*/ 1053776 w 1053776"/>
                <a:gd name="connsiteY1" fmla="*/ 686336 h 1131179"/>
                <a:gd name="connsiteX2" fmla="*/ 543698 w 1053776"/>
                <a:gd name="connsiteY2" fmla="*/ 686336 h 1131179"/>
                <a:gd name="connsiteX3" fmla="*/ 543697 w 1053776"/>
                <a:gd name="connsiteY3" fmla="*/ 49427 h 1131179"/>
                <a:gd name="connsiteX0" fmla="*/ 0 w 1053776"/>
                <a:gd name="connsiteY0" fmla="*/ 0 h 1131179"/>
                <a:gd name="connsiteX1" fmla="*/ 889019 w 1053776"/>
                <a:gd name="connsiteY1" fmla="*/ 1131179 h 1131179"/>
                <a:gd name="connsiteX0" fmla="*/ 543697 w 1053776"/>
                <a:gd name="connsiteY0" fmla="*/ 49427 h 884044"/>
                <a:gd name="connsiteX1" fmla="*/ 1053776 w 1053776"/>
                <a:gd name="connsiteY1" fmla="*/ 686336 h 884044"/>
                <a:gd name="connsiteX2" fmla="*/ 543698 w 1053776"/>
                <a:gd name="connsiteY2" fmla="*/ 686336 h 884044"/>
                <a:gd name="connsiteX3" fmla="*/ 543697 w 1053776"/>
                <a:gd name="connsiteY3" fmla="*/ 49427 h 884044"/>
                <a:gd name="connsiteX0" fmla="*/ 0 w 1053776"/>
                <a:gd name="connsiteY0" fmla="*/ 0 h 884044"/>
                <a:gd name="connsiteX1" fmla="*/ 872543 w 1053776"/>
                <a:gd name="connsiteY1" fmla="*/ 884044 h 884044"/>
                <a:gd name="connsiteX0" fmla="*/ 543697 w 1053776"/>
                <a:gd name="connsiteY0" fmla="*/ 49427 h 1246509"/>
                <a:gd name="connsiteX1" fmla="*/ 1053776 w 1053776"/>
                <a:gd name="connsiteY1" fmla="*/ 686336 h 1246509"/>
                <a:gd name="connsiteX2" fmla="*/ 543698 w 1053776"/>
                <a:gd name="connsiteY2" fmla="*/ 686336 h 1246509"/>
                <a:gd name="connsiteX3" fmla="*/ 543697 w 1053776"/>
                <a:gd name="connsiteY3" fmla="*/ 49427 h 1246509"/>
                <a:gd name="connsiteX0" fmla="*/ 0 w 1053776"/>
                <a:gd name="connsiteY0" fmla="*/ 0 h 1246509"/>
                <a:gd name="connsiteX1" fmla="*/ 460651 w 1053776"/>
                <a:gd name="connsiteY1" fmla="*/ 1246509 h 1246509"/>
                <a:gd name="connsiteX0" fmla="*/ 543697 w 1053776"/>
                <a:gd name="connsiteY0" fmla="*/ 49427 h 1246509"/>
                <a:gd name="connsiteX1" fmla="*/ 1053776 w 1053776"/>
                <a:gd name="connsiteY1" fmla="*/ 686336 h 1246509"/>
                <a:gd name="connsiteX2" fmla="*/ 543698 w 1053776"/>
                <a:gd name="connsiteY2" fmla="*/ 686336 h 1246509"/>
                <a:gd name="connsiteX3" fmla="*/ 543697 w 1053776"/>
                <a:gd name="connsiteY3" fmla="*/ 49427 h 1246509"/>
                <a:gd name="connsiteX0" fmla="*/ 0 w 1053776"/>
                <a:gd name="connsiteY0" fmla="*/ 0 h 1246509"/>
                <a:gd name="connsiteX1" fmla="*/ 460651 w 1053776"/>
                <a:gd name="connsiteY1" fmla="*/ 1246509 h 1246509"/>
                <a:gd name="connsiteX0" fmla="*/ 551935 w 1062014"/>
                <a:gd name="connsiteY0" fmla="*/ 24713 h 1221795"/>
                <a:gd name="connsiteX1" fmla="*/ 1062014 w 1062014"/>
                <a:gd name="connsiteY1" fmla="*/ 661622 h 1221795"/>
                <a:gd name="connsiteX2" fmla="*/ 551936 w 1062014"/>
                <a:gd name="connsiteY2" fmla="*/ 661622 h 1221795"/>
                <a:gd name="connsiteX3" fmla="*/ 551935 w 1062014"/>
                <a:gd name="connsiteY3" fmla="*/ 24713 h 1221795"/>
                <a:gd name="connsiteX0" fmla="*/ 0 w 1062014"/>
                <a:gd name="connsiteY0" fmla="*/ 0 h 1221795"/>
                <a:gd name="connsiteX1" fmla="*/ 468889 w 1062014"/>
                <a:gd name="connsiteY1" fmla="*/ 1221795 h 1221795"/>
                <a:gd name="connsiteX0" fmla="*/ 551935 w 1062645"/>
                <a:gd name="connsiteY0" fmla="*/ 24713 h 2300952"/>
                <a:gd name="connsiteX1" fmla="*/ 1062014 w 1062645"/>
                <a:gd name="connsiteY1" fmla="*/ 661622 h 2300952"/>
                <a:gd name="connsiteX2" fmla="*/ 551936 w 1062645"/>
                <a:gd name="connsiteY2" fmla="*/ 661622 h 2300952"/>
                <a:gd name="connsiteX3" fmla="*/ 551935 w 1062645"/>
                <a:gd name="connsiteY3" fmla="*/ 24713 h 2300952"/>
                <a:gd name="connsiteX0" fmla="*/ 0 w 1062645"/>
                <a:gd name="connsiteY0" fmla="*/ 0 h 2300952"/>
                <a:gd name="connsiteX1" fmla="*/ 847829 w 1062645"/>
                <a:gd name="connsiteY1" fmla="*/ 2300952 h 2300952"/>
                <a:gd name="connsiteX0" fmla="*/ 551935 w 1062014"/>
                <a:gd name="connsiteY0" fmla="*/ 24713 h 2300952"/>
                <a:gd name="connsiteX1" fmla="*/ 1062014 w 1062014"/>
                <a:gd name="connsiteY1" fmla="*/ 661622 h 2300952"/>
                <a:gd name="connsiteX2" fmla="*/ 551936 w 1062014"/>
                <a:gd name="connsiteY2" fmla="*/ 661622 h 2300952"/>
                <a:gd name="connsiteX3" fmla="*/ 551935 w 1062014"/>
                <a:gd name="connsiteY3" fmla="*/ 24713 h 2300952"/>
                <a:gd name="connsiteX0" fmla="*/ 0 w 1062014"/>
                <a:gd name="connsiteY0" fmla="*/ 0 h 2300952"/>
                <a:gd name="connsiteX1" fmla="*/ 847829 w 1062014"/>
                <a:gd name="connsiteY1" fmla="*/ 2300952 h 2300952"/>
                <a:gd name="connsiteX0" fmla="*/ 551935 w 1062014"/>
                <a:gd name="connsiteY0" fmla="*/ 24713 h 2300952"/>
                <a:gd name="connsiteX1" fmla="*/ 1062014 w 1062014"/>
                <a:gd name="connsiteY1" fmla="*/ 661622 h 2300952"/>
                <a:gd name="connsiteX2" fmla="*/ 551936 w 1062014"/>
                <a:gd name="connsiteY2" fmla="*/ 661622 h 2300952"/>
                <a:gd name="connsiteX3" fmla="*/ 551935 w 1062014"/>
                <a:gd name="connsiteY3" fmla="*/ 24713 h 2300952"/>
                <a:gd name="connsiteX0" fmla="*/ 0 w 1062014"/>
                <a:gd name="connsiteY0" fmla="*/ 0 h 2300952"/>
                <a:gd name="connsiteX1" fmla="*/ 847829 w 1062014"/>
                <a:gd name="connsiteY1" fmla="*/ 2300952 h 2300952"/>
                <a:gd name="connsiteX0" fmla="*/ 708454 w 1218533"/>
                <a:gd name="connsiteY0" fmla="*/ 115329 h 2391568"/>
                <a:gd name="connsiteX1" fmla="*/ 1218533 w 1218533"/>
                <a:gd name="connsiteY1" fmla="*/ 752238 h 2391568"/>
                <a:gd name="connsiteX2" fmla="*/ 708455 w 1218533"/>
                <a:gd name="connsiteY2" fmla="*/ 752238 h 2391568"/>
                <a:gd name="connsiteX3" fmla="*/ 708454 w 1218533"/>
                <a:gd name="connsiteY3" fmla="*/ 115329 h 2391568"/>
                <a:gd name="connsiteX0" fmla="*/ 0 w 1218533"/>
                <a:gd name="connsiteY0" fmla="*/ 0 h 2391568"/>
                <a:gd name="connsiteX1" fmla="*/ 1004348 w 1218533"/>
                <a:gd name="connsiteY1" fmla="*/ 2391568 h 2391568"/>
                <a:gd name="connsiteX0" fmla="*/ 708454 w 1218533"/>
                <a:gd name="connsiteY0" fmla="*/ 115329 h 2391568"/>
                <a:gd name="connsiteX1" fmla="*/ 1218533 w 1218533"/>
                <a:gd name="connsiteY1" fmla="*/ 752238 h 2391568"/>
                <a:gd name="connsiteX2" fmla="*/ 708455 w 1218533"/>
                <a:gd name="connsiteY2" fmla="*/ 752238 h 2391568"/>
                <a:gd name="connsiteX3" fmla="*/ 708454 w 1218533"/>
                <a:gd name="connsiteY3" fmla="*/ 115329 h 2391568"/>
                <a:gd name="connsiteX0" fmla="*/ 0 w 1218533"/>
                <a:gd name="connsiteY0" fmla="*/ 0 h 2391568"/>
                <a:gd name="connsiteX1" fmla="*/ 1004348 w 1218533"/>
                <a:gd name="connsiteY1" fmla="*/ 2391568 h 2391568"/>
                <a:gd name="connsiteX0" fmla="*/ 708454 w 1218533"/>
                <a:gd name="connsiteY0" fmla="*/ 115329 h 2391568"/>
                <a:gd name="connsiteX1" fmla="*/ 1218533 w 1218533"/>
                <a:gd name="connsiteY1" fmla="*/ 752238 h 2391568"/>
                <a:gd name="connsiteX2" fmla="*/ 288326 w 1218533"/>
                <a:gd name="connsiteY2" fmla="*/ 793427 h 2391568"/>
                <a:gd name="connsiteX3" fmla="*/ 708454 w 1218533"/>
                <a:gd name="connsiteY3" fmla="*/ 115329 h 2391568"/>
                <a:gd name="connsiteX0" fmla="*/ 0 w 1218533"/>
                <a:gd name="connsiteY0" fmla="*/ 0 h 2391568"/>
                <a:gd name="connsiteX1" fmla="*/ 1004348 w 1218533"/>
                <a:gd name="connsiteY1" fmla="*/ 2391568 h 2391568"/>
                <a:gd name="connsiteX0" fmla="*/ 708454 w 1218533"/>
                <a:gd name="connsiteY0" fmla="*/ 115329 h 2391568"/>
                <a:gd name="connsiteX1" fmla="*/ 1218533 w 1218533"/>
                <a:gd name="connsiteY1" fmla="*/ 752238 h 2391568"/>
                <a:gd name="connsiteX2" fmla="*/ 1054445 w 1218533"/>
                <a:gd name="connsiteY2" fmla="*/ 1040562 h 2391568"/>
                <a:gd name="connsiteX3" fmla="*/ 708454 w 1218533"/>
                <a:gd name="connsiteY3" fmla="*/ 115329 h 2391568"/>
                <a:gd name="connsiteX0" fmla="*/ 0 w 1218533"/>
                <a:gd name="connsiteY0" fmla="*/ 0 h 2391568"/>
                <a:gd name="connsiteX1" fmla="*/ 1004348 w 1218533"/>
                <a:gd name="connsiteY1" fmla="*/ 2391568 h 2391568"/>
                <a:gd name="connsiteX0" fmla="*/ 0 w 1284436"/>
                <a:gd name="connsiteY0" fmla="*/ 329512 h 2391568"/>
                <a:gd name="connsiteX1" fmla="*/ 1284436 w 1284436"/>
                <a:gd name="connsiteY1" fmla="*/ 752238 h 2391568"/>
                <a:gd name="connsiteX2" fmla="*/ 1120348 w 1284436"/>
                <a:gd name="connsiteY2" fmla="*/ 1040562 h 2391568"/>
                <a:gd name="connsiteX3" fmla="*/ 0 w 1284436"/>
                <a:gd name="connsiteY3" fmla="*/ 329512 h 2391568"/>
                <a:gd name="connsiteX0" fmla="*/ 65903 w 1284436"/>
                <a:gd name="connsiteY0" fmla="*/ 0 h 2391568"/>
                <a:gd name="connsiteX1" fmla="*/ 1070251 w 1284436"/>
                <a:gd name="connsiteY1" fmla="*/ 2391568 h 2391568"/>
                <a:gd name="connsiteX0" fmla="*/ 1309816 w 1415064"/>
                <a:gd name="connsiteY0" fmla="*/ 0 h 2408045"/>
                <a:gd name="connsiteX1" fmla="*/ 1218533 w 1415064"/>
                <a:gd name="connsiteY1" fmla="*/ 768715 h 2408045"/>
                <a:gd name="connsiteX2" fmla="*/ 1054445 w 1415064"/>
                <a:gd name="connsiteY2" fmla="*/ 1057039 h 2408045"/>
                <a:gd name="connsiteX3" fmla="*/ 1309816 w 1415064"/>
                <a:gd name="connsiteY3" fmla="*/ 0 h 2408045"/>
                <a:gd name="connsiteX0" fmla="*/ 0 w 1415064"/>
                <a:gd name="connsiteY0" fmla="*/ 16477 h 2408045"/>
                <a:gd name="connsiteX1" fmla="*/ 1004348 w 1415064"/>
                <a:gd name="connsiteY1" fmla="*/ 2408045 h 2408045"/>
                <a:gd name="connsiteX0" fmla="*/ 893031 w 998279"/>
                <a:gd name="connsiteY0" fmla="*/ 16474 h 2424519"/>
                <a:gd name="connsiteX1" fmla="*/ 801748 w 998279"/>
                <a:gd name="connsiteY1" fmla="*/ 785189 h 2424519"/>
                <a:gd name="connsiteX2" fmla="*/ 637660 w 998279"/>
                <a:gd name="connsiteY2" fmla="*/ 1073513 h 2424519"/>
                <a:gd name="connsiteX3" fmla="*/ 893031 w 998279"/>
                <a:gd name="connsiteY3" fmla="*/ 16474 h 2424519"/>
                <a:gd name="connsiteX0" fmla="*/ 0 w 998279"/>
                <a:gd name="connsiteY0" fmla="*/ 0 h 2424519"/>
                <a:gd name="connsiteX1" fmla="*/ 587563 w 998279"/>
                <a:gd name="connsiteY1" fmla="*/ 2424519 h 2424519"/>
                <a:gd name="connsiteX0" fmla="*/ 957704 w 1062952"/>
                <a:gd name="connsiteY0" fmla="*/ 0 h 2408045"/>
                <a:gd name="connsiteX1" fmla="*/ 866421 w 1062952"/>
                <a:gd name="connsiteY1" fmla="*/ 768715 h 2408045"/>
                <a:gd name="connsiteX2" fmla="*/ 702333 w 1062952"/>
                <a:gd name="connsiteY2" fmla="*/ 1057039 h 2408045"/>
                <a:gd name="connsiteX3" fmla="*/ 957704 w 1062952"/>
                <a:gd name="connsiteY3" fmla="*/ 0 h 2408045"/>
                <a:gd name="connsiteX0" fmla="*/ 0 w 1062952"/>
                <a:gd name="connsiteY0" fmla="*/ 98855 h 2408045"/>
                <a:gd name="connsiteX1" fmla="*/ 652236 w 1062952"/>
                <a:gd name="connsiteY1" fmla="*/ 2408045 h 2408045"/>
                <a:gd name="connsiteX0" fmla="*/ 806799 w 912047"/>
                <a:gd name="connsiteY0" fmla="*/ 0 h 2408045"/>
                <a:gd name="connsiteX1" fmla="*/ 715516 w 912047"/>
                <a:gd name="connsiteY1" fmla="*/ 768715 h 2408045"/>
                <a:gd name="connsiteX2" fmla="*/ 551428 w 912047"/>
                <a:gd name="connsiteY2" fmla="*/ 1057039 h 2408045"/>
                <a:gd name="connsiteX3" fmla="*/ 806799 w 912047"/>
                <a:gd name="connsiteY3" fmla="*/ 0 h 2408045"/>
                <a:gd name="connsiteX0" fmla="*/ 0 w 912047"/>
                <a:gd name="connsiteY0" fmla="*/ 98855 h 2408045"/>
                <a:gd name="connsiteX1" fmla="*/ 501331 w 912047"/>
                <a:gd name="connsiteY1" fmla="*/ 2408045 h 2408045"/>
              </a:gdLst>
              <a:ahLst/>
              <a:cxnLst>
                <a:cxn ang="0">
                  <a:pos x="connsiteX0" y="connsiteY0"/>
                </a:cxn>
                <a:cxn ang="0">
                  <a:pos x="connsiteX1" y="connsiteY1"/>
                </a:cxn>
              </a:cxnLst>
              <a:rect l="l" t="t" r="r" b="b"/>
              <a:pathLst>
                <a:path w="912047" h="2408045" stroke="0" extrusionOk="0">
                  <a:moveTo>
                    <a:pt x="806799" y="0"/>
                  </a:moveTo>
                  <a:cubicBezTo>
                    <a:pt x="1088508" y="0"/>
                    <a:pt x="715516" y="416960"/>
                    <a:pt x="715516" y="768715"/>
                  </a:cubicBezTo>
                  <a:lnTo>
                    <a:pt x="551428" y="1057039"/>
                  </a:lnTo>
                  <a:cubicBezTo>
                    <a:pt x="551428" y="844736"/>
                    <a:pt x="806799" y="212303"/>
                    <a:pt x="806799" y="0"/>
                  </a:cubicBezTo>
                  <a:close/>
                </a:path>
                <a:path w="912047" h="2408045" fill="none">
                  <a:moveTo>
                    <a:pt x="0" y="98855"/>
                  </a:moveTo>
                  <a:cubicBezTo>
                    <a:pt x="1064304" y="115330"/>
                    <a:pt x="-462496" y="977133"/>
                    <a:pt x="501331" y="2408045"/>
                  </a:cubicBezTo>
                </a:path>
              </a:pathLst>
            </a:custGeom>
            <a:ln w="50800">
              <a:gradFill>
                <a:gsLst>
                  <a:gs pos="0">
                    <a:schemeClr val="bg1">
                      <a:lumMod val="65000"/>
                    </a:schemeClr>
                  </a:gs>
                  <a:gs pos="86000">
                    <a:srgbClr val="FF0000"/>
                  </a:gs>
                  <a:gs pos="100000">
                    <a:srgbClr val="FF3300"/>
                  </a:gs>
                </a:gsLst>
                <a:lin ang="5400000" scaled="0"/>
              </a:gradFill>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54" name="Arc 32"/>
            <p:cNvSpPr/>
            <p:nvPr/>
          </p:nvSpPr>
          <p:spPr>
            <a:xfrm rot="13075975">
              <a:off x="1180493" y="1069116"/>
              <a:ext cx="2134270" cy="3390293"/>
            </a:xfrm>
            <a:custGeom>
              <a:avLst/>
              <a:gdLst>
                <a:gd name="connsiteX0" fmla="*/ 510078 w 1020157"/>
                <a:gd name="connsiteY0" fmla="*/ 0 h 1273818"/>
                <a:gd name="connsiteX1" fmla="*/ 1020157 w 1020157"/>
                <a:gd name="connsiteY1" fmla="*/ 636909 h 1273818"/>
                <a:gd name="connsiteX2" fmla="*/ 510079 w 1020157"/>
                <a:gd name="connsiteY2" fmla="*/ 636909 h 1273818"/>
                <a:gd name="connsiteX3" fmla="*/ 510078 w 1020157"/>
                <a:gd name="connsiteY3" fmla="*/ 0 h 1273818"/>
                <a:gd name="connsiteX0" fmla="*/ 510078 w 1020157"/>
                <a:gd name="connsiteY0" fmla="*/ 0 h 1273818"/>
                <a:gd name="connsiteX1" fmla="*/ 1020157 w 1020157"/>
                <a:gd name="connsiteY1" fmla="*/ 636909 h 1273818"/>
                <a:gd name="connsiteX0" fmla="*/ 444843 w 954922"/>
                <a:gd name="connsiteY0" fmla="*/ 41189 h 678098"/>
                <a:gd name="connsiteX1" fmla="*/ 954922 w 954922"/>
                <a:gd name="connsiteY1" fmla="*/ 678098 h 678098"/>
                <a:gd name="connsiteX2" fmla="*/ 444844 w 954922"/>
                <a:gd name="connsiteY2" fmla="*/ 678098 h 678098"/>
                <a:gd name="connsiteX3" fmla="*/ 444843 w 954922"/>
                <a:gd name="connsiteY3" fmla="*/ 41189 h 678098"/>
                <a:gd name="connsiteX0" fmla="*/ 0 w 954922"/>
                <a:gd name="connsiteY0" fmla="*/ 0 h 678098"/>
                <a:gd name="connsiteX1" fmla="*/ 954922 w 954922"/>
                <a:gd name="connsiteY1" fmla="*/ 678098 h 678098"/>
                <a:gd name="connsiteX0" fmla="*/ 444843 w 954922"/>
                <a:gd name="connsiteY0" fmla="*/ 41189 h 1122941"/>
                <a:gd name="connsiteX1" fmla="*/ 954922 w 954922"/>
                <a:gd name="connsiteY1" fmla="*/ 678098 h 1122941"/>
                <a:gd name="connsiteX2" fmla="*/ 444844 w 954922"/>
                <a:gd name="connsiteY2" fmla="*/ 678098 h 1122941"/>
                <a:gd name="connsiteX3" fmla="*/ 444843 w 954922"/>
                <a:gd name="connsiteY3" fmla="*/ 41189 h 1122941"/>
                <a:gd name="connsiteX0" fmla="*/ 0 w 954922"/>
                <a:gd name="connsiteY0" fmla="*/ 0 h 1122941"/>
                <a:gd name="connsiteX1" fmla="*/ 790165 w 954922"/>
                <a:gd name="connsiteY1" fmla="*/ 1122941 h 1122941"/>
                <a:gd name="connsiteX0" fmla="*/ 543697 w 1053776"/>
                <a:gd name="connsiteY0" fmla="*/ 49427 h 1131179"/>
                <a:gd name="connsiteX1" fmla="*/ 1053776 w 1053776"/>
                <a:gd name="connsiteY1" fmla="*/ 686336 h 1131179"/>
                <a:gd name="connsiteX2" fmla="*/ 543698 w 1053776"/>
                <a:gd name="connsiteY2" fmla="*/ 686336 h 1131179"/>
                <a:gd name="connsiteX3" fmla="*/ 543697 w 1053776"/>
                <a:gd name="connsiteY3" fmla="*/ 49427 h 1131179"/>
                <a:gd name="connsiteX0" fmla="*/ 0 w 1053776"/>
                <a:gd name="connsiteY0" fmla="*/ 0 h 1131179"/>
                <a:gd name="connsiteX1" fmla="*/ 889019 w 1053776"/>
                <a:gd name="connsiteY1" fmla="*/ 1131179 h 1131179"/>
                <a:gd name="connsiteX0" fmla="*/ 543697 w 1053776"/>
                <a:gd name="connsiteY0" fmla="*/ 49427 h 884044"/>
                <a:gd name="connsiteX1" fmla="*/ 1053776 w 1053776"/>
                <a:gd name="connsiteY1" fmla="*/ 686336 h 884044"/>
                <a:gd name="connsiteX2" fmla="*/ 543698 w 1053776"/>
                <a:gd name="connsiteY2" fmla="*/ 686336 h 884044"/>
                <a:gd name="connsiteX3" fmla="*/ 543697 w 1053776"/>
                <a:gd name="connsiteY3" fmla="*/ 49427 h 884044"/>
                <a:gd name="connsiteX0" fmla="*/ 0 w 1053776"/>
                <a:gd name="connsiteY0" fmla="*/ 0 h 884044"/>
                <a:gd name="connsiteX1" fmla="*/ 872543 w 1053776"/>
                <a:gd name="connsiteY1" fmla="*/ 884044 h 884044"/>
                <a:gd name="connsiteX0" fmla="*/ 543697 w 1053776"/>
                <a:gd name="connsiteY0" fmla="*/ 49427 h 1246509"/>
                <a:gd name="connsiteX1" fmla="*/ 1053776 w 1053776"/>
                <a:gd name="connsiteY1" fmla="*/ 686336 h 1246509"/>
                <a:gd name="connsiteX2" fmla="*/ 543698 w 1053776"/>
                <a:gd name="connsiteY2" fmla="*/ 686336 h 1246509"/>
                <a:gd name="connsiteX3" fmla="*/ 543697 w 1053776"/>
                <a:gd name="connsiteY3" fmla="*/ 49427 h 1246509"/>
                <a:gd name="connsiteX0" fmla="*/ 0 w 1053776"/>
                <a:gd name="connsiteY0" fmla="*/ 0 h 1246509"/>
                <a:gd name="connsiteX1" fmla="*/ 460651 w 1053776"/>
                <a:gd name="connsiteY1" fmla="*/ 1246509 h 1246509"/>
                <a:gd name="connsiteX0" fmla="*/ 543697 w 1053776"/>
                <a:gd name="connsiteY0" fmla="*/ 49427 h 1246509"/>
                <a:gd name="connsiteX1" fmla="*/ 1053776 w 1053776"/>
                <a:gd name="connsiteY1" fmla="*/ 686336 h 1246509"/>
                <a:gd name="connsiteX2" fmla="*/ 543698 w 1053776"/>
                <a:gd name="connsiteY2" fmla="*/ 686336 h 1246509"/>
                <a:gd name="connsiteX3" fmla="*/ 543697 w 1053776"/>
                <a:gd name="connsiteY3" fmla="*/ 49427 h 1246509"/>
                <a:gd name="connsiteX0" fmla="*/ 0 w 1053776"/>
                <a:gd name="connsiteY0" fmla="*/ 0 h 1246509"/>
                <a:gd name="connsiteX1" fmla="*/ 460651 w 1053776"/>
                <a:gd name="connsiteY1" fmla="*/ 1246509 h 1246509"/>
                <a:gd name="connsiteX0" fmla="*/ 551935 w 1062014"/>
                <a:gd name="connsiteY0" fmla="*/ 24713 h 1221795"/>
                <a:gd name="connsiteX1" fmla="*/ 1062014 w 1062014"/>
                <a:gd name="connsiteY1" fmla="*/ 661622 h 1221795"/>
                <a:gd name="connsiteX2" fmla="*/ 551936 w 1062014"/>
                <a:gd name="connsiteY2" fmla="*/ 661622 h 1221795"/>
                <a:gd name="connsiteX3" fmla="*/ 551935 w 1062014"/>
                <a:gd name="connsiteY3" fmla="*/ 24713 h 1221795"/>
                <a:gd name="connsiteX0" fmla="*/ 0 w 1062014"/>
                <a:gd name="connsiteY0" fmla="*/ 0 h 1221795"/>
                <a:gd name="connsiteX1" fmla="*/ 468889 w 1062014"/>
                <a:gd name="connsiteY1" fmla="*/ 1221795 h 1221795"/>
                <a:gd name="connsiteX0" fmla="*/ 551935 w 1062014"/>
                <a:gd name="connsiteY0" fmla="*/ 32342 h 772772"/>
                <a:gd name="connsiteX1" fmla="*/ 1062014 w 1062014"/>
                <a:gd name="connsiteY1" fmla="*/ 669251 h 772772"/>
                <a:gd name="connsiteX2" fmla="*/ 551936 w 1062014"/>
                <a:gd name="connsiteY2" fmla="*/ 669251 h 772772"/>
                <a:gd name="connsiteX3" fmla="*/ 551935 w 1062014"/>
                <a:gd name="connsiteY3" fmla="*/ 32342 h 772772"/>
                <a:gd name="connsiteX0" fmla="*/ 0 w 1062014"/>
                <a:gd name="connsiteY0" fmla="*/ 7629 h 772772"/>
                <a:gd name="connsiteX1" fmla="*/ 657068 w 1062014"/>
                <a:gd name="connsiteY1" fmla="*/ 772772 h 772772"/>
                <a:gd name="connsiteX0" fmla="*/ 551935 w 1062014"/>
                <a:gd name="connsiteY0" fmla="*/ 25554 h 765984"/>
                <a:gd name="connsiteX1" fmla="*/ 1062014 w 1062014"/>
                <a:gd name="connsiteY1" fmla="*/ 662463 h 765984"/>
                <a:gd name="connsiteX2" fmla="*/ 551936 w 1062014"/>
                <a:gd name="connsiteY2" fmla="*/ 662463 h 765984"/>
                <a:gd name="connsiteX3" fmla="*/ 551935 w 1062014"/>
                <a:gd name="connsiteY3" fmla="*/ 25554 h 765984"/>
                <a:gd name="connsiteX0" fmla="*/ 0 w 1062014"/>
                <a:gd name="connsiteY0" fmla="*/ 841 h 765984"/>
                <a:gd name="connsiteX1" fmla="*/ 657068 w 1062014"/>
                <a:gd name="connsiteY1" fmla="*/ 765984 h 765984"/>
                <a:gd name="connsiteX0" fmla="*/ 551935 w 1062014"/>
                <a:gd name="connsiteY0" fmla="*/ 24713 h 765143"/>
                <a:gd name="connsiteX1" fmla="*/ 1062014 w 1062014"/>
                <a:gd name="connsiteY1" fmla="*/ 661622 h 765143"/>
                <a:gd name="connsiteX2" fmla="*/ 551936 w 1062014"/>
                <a:gd name="connsiteY2" fmla="*/ 661622 h 765143"/>
                <a:gd name="connsiteX3" fmla="*/ 551935 w 1062014"/>
                <a:gd name="connsiteY3" fmla="*/ 24713 h 765143"/>
                <a:gd name="connsiteX0" fmla="*/ 0 w 1062014"/>
                <a:gd name="connsiteY0" fmla="*/ 0 h 765143"/>
                <a:gd name="connsiteX1" fmla="*/ 657068 w 1062014"/>
                <a:gd name="connsiteY1" fmla="*/ 765143 h 765143"/>
                <a:gd name="connsiteX0" fmla="*/ 551935 w 1062014"/>
                <a:gd name="connsiteY0" fmla="*/ 24713 h 1173531"/>
                <a:gd name="connsiteX1" fmla="*/ 1062014 w 1062014"/>
                <a:gd name="connsiteY1" fmla="*/ 661622 h 1173531"/>
                <a:gd name="connsiteX2" fmla="*/ 551936 w 1062014"/>
                <a:gd name="connsiteY2" fmla="*/ 661622 h 1173531"/>
                <a:gd name="connsiteX3" fmla="*/ 551935 w 1062014"/>
                <a:gd name="connsiteY3" fmla="*/ 24713 h 1173531"/>
                <a:gd name="connsiteX0" fmla="*/ 0 w 1062014"/>
                <a:gd name="connsiteY0" fmla="*/ 0 h 1173531"/>
                <a:gd name="connsiteX1" fmla="*/ 734554 w 1062014"/>
                <a:gd name="connsiteY1" fmla="*/ 1173531 h 1173531"/>
                <a:gd name="connsiteX0" fmla="*/ 551935 w 1062014"/>
                <a:gd name="connsiteY0" fmla="*/ 24713 h 1173531"/>
                <a:gd name="connsiteX1" fmla="*/ 1062014 w 1062014"/>
                <a:gd name="connsiteY1" fmla="*/ 661622 h 1173531"/>
                <a:gd name="connsiteX2" fmla="*/ 551936 w 1062014"/>
                <a:gd name="connsiteY2" fmla="*/ 661622 h 1173531"/>
                <a:gd name="connsiteX3" fmla="*/ 551935 w 1062014"/>
                <a:gd name="connsiteY3" fmla="*/ 24713 h 1173531"/>
                <a:gd name="connsiteX0" fmla="*/ 0 w 1062014"/>
                <a:gd name="connsiteY0" fmla="*/ 0 h 1173531"/>
                <a:gd name="connsiteX1" fmla="*/ 734554 w 1062014"/>
                <a:gd name="connsiteY1" fmla="*/ 1173531 h 1173531"/>
                <a:gd name="connsiteX0" fmla="*/ 1012828 w 1522907"/>
                <a:gd name="connsiteY0" fmla="*/ 24713 h 2019361"/>
                <a:gd name="connsiteX1" fmla="*/ 1522907 w 1522907"/>
                <a:gd name="connsiteY1" fmla="*/ 661622 h 2019361"/>
                <a:gd name="connsiteX2" fmla="*/ 1012829 w 1522907"/>
                <a:gd name="connsiteY2" fmla="*/ 661622 h 2019361"/>
                <a:gd name="connsiteX3" fmla="*/ 1012828 w 1522907"/>
                <a:gd name="connsiteY3" fmla="*/ 24713 h 2019361"/>
                <a:gd name="connsiteX0" fmla="*/ 460893 w 1522907"/>
                <a:gd name="connsiteY0" fmla="*/ 0 h 2019361"/>
                <a:gd name="connsiteX1" fmla="*/ 52262 w 1522907"/>
                <a:gd name="connsiteY1" fmla="*/ 2019361 h 2019361"/>
                <a:gd name="connsiteX0" fmla="*/ 960566 w 1470645"/>
                <a:gd name="connsiteY0" fmla="*/ 24713 h 2019361"/>
                <a:gd name="connsiteX1" fmla="*/ 1470645 w 1470645"/>
                <a:gd name="connsiteY1" fmla="*/ 661622 h 2019361"/>
                <a:gd name="connsiteX2" fmla="*/ 960567 w 1470645"/>
                <a:gd name="connsiteY2" fmla="*/ 661622 h 2019361"/>
                <a:gd name="connsiteX3" fmla="*/ 960566 w 1470645"/>
                <a:gd name="connsiteY3" fmla="*/ 24713 h 2019361"/>
                <a:gd name="connsiteX0" fmla="*/ 408631 w 1470645"/>
                <a:gd name="connsiteY0" fmla="*/ 0 h 2019361"/>
                <a:gd name="connsiteX1" fmla="*/ 0 w 1470645"/>
                <a:gd name="connsiteY1" fmla="*/ 2019361 h 2019361"/>
                <a:gd name="connsiteX0" fmla="*/ 960566 w 1470645"/>
                <a:gd name="connsiteY0" fmla="*/ 24713 h 2019361"/>
                <a:gd name="connsiteX1" fmla="*/ 1470645 w 1470645"/>
                <a:gd name="connsiteY1" fmla="*/ 661622 h 2019361"/>
                <a:gd name="connsiteX2" fmla="*/ 960567 w 1470645"/>
                <a:gd name="connsiteY2" fmla="*/ 661622 h 2019361"/>
                <a:gd name="connsiteX3" fmla="*/ 960566 w 1470645"/>
                <a:gd name="connsiteY3" fmla="*/ 24713 h 2019361"/>
                <a:gd name="connsiteX0" fmla="*/ 408631 w 1470645"/>
                <a:gd name="connsiteY0" fmla="*/ 0 h 2019361"/>
                <a:gd name="connsiteX1" fmla="*/ 0 w 1470645"/>
                <a:gd name="connsiteY1" fmla="*/ 2019361 h 2019361"/>
                <a:gd name="connsiteX0" fmla="*/ 960566 w 1470645"/>
                <a:gd name="connsiteY0" fmla="*/ 278114 h 2272762"/>
                <a:gd name="connsiteX1" fmla="*/ 1470645 w 1470645"/>
                <a:gd name="connsiteY1" fmla="*/ 915023 h 2272762"/>
                <a:gd name="connsiteX2" fmla="*/ 960567 w 1470645"/>
                <a:gd name="connsiteY2" fmla="*/ 915023 h 2272762"/>
                <a:gd name="connsiteX3" fmla="*/ 960566 w 1470645"/>
                <a:gd name="connsiteY3" fmla="*/ 278114 h 2272762"/>
                <a:gd name="connsiteX0" fmla="*/ 4112 w 1470645"/>
                <a:gd name="connsiteY0" fmla="*/ 0 h 2272762"/>
                <a:gd name="connsiteX1" fmla="*/ 0 w 1470645"/>
                <a:gd name="connsiteY1" fmla="*/ 2272762 h 2272762"/>
                <a:gd name="connsiteX0" fmla="*/ 960566 w 1470645"/>
                <a:gd name="connsiteY0" fmla="*/ 278114 h 2272762"/>
                <a:gd name="connsiteX1" fmla="*/ 1470645 w 1470645"/>
                <a:gd name="connsiteY1" fmla="*/ 915023 h 2272762"/>
                <a:gd name="connsiteX2" fmla="*/ 960567 w 1470645"/>
                <a:gd name="connsiteY2" fmla="*/ 915023 h 2272762"/>
                <a:gd name="connsiteX3" fmla="*/ 960566 w 1470645"/>
                <a:gd name="connsiteY3" fmla="*/ 278114 h 2272762"/>
                <a:gd name="connsiteX0" fmla="*/ 4112 w 1470645"/>
                <a:gd name="connsiteY0" fmla="*/ 0 h 2272762"/>
                <a:gd name="connsiteX1" fmla="*/ 0 w 1470645"/>
                <a:gd name="connsiteY1" fmla="*/ 2272762 h 2272762"/>
              </a:gdLst>
              <a:ahLst/>
              <a:cxnLst>
                <a:cxn ang="0">
                  <a:pos x="connsiteX0" y="connsiteY0"/>
                </a:cxn>
                <a:cxn ang="0">
                  <a:pos x="connsiteX1" y="connsiteY1"/>
                </a:cxn>
              </a:cxnLst>
              <a:rect l="l" t="t" r="r" b="b"/>
              <a:pathLst>
                <a:path w="1470645" h="2272762" stroke="0" extrusionOk="0">
                  <a:moveTo>
                    <a:pt x="960566" y="278114"/>
                  </a:moveTo>
                  <a:cubicBezTo>
                    <a:pt x="1242275" y="278114"/>
                    <a:pt x="1470645" y="563268"/>
                    <a:pt x="1470645" y="915023"/>
                  </a:cubicBezTo>
                  <a:lnTo>
                    <a:pt x="960567" y="915023"/>
                  </a:lnTo>
                  <a:cubicBezTo>
                    <a:pt x="960567" y="702720"/>
                    <a:pt x="960566" y="490417"/>
                    <a:pt x="960566" y="278114"/>
                  </a:cubicBezTo>
                  <a:close/>
                </a:path>
                <a:path w="1470645" h="2272762" fill="none">
                  <a:moveTo>
                    <a:pt x="4112" y="0"/>
                  </a:moveTo>
                  <a:cubicBezTo>
                    <a:pt x="960945" y="34209"/>
                    <a:pt x="2734403" y="1695266"/>
                    <a:pt x="0" y="2272762"/>
                  </a:cubicBezTo>
                </a:path>
              </a:pathLst>
            </a:custGeom>
            <a:ln w="50800">
              <a:solidFill>
                <a:srgbClr val="FF00FF"/>
              </a:solidFill>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55" name="Arc 32"/>
            <p:cNvSpPr/>
            <p:nvPr/>
          </p:nvSpPr>
          <p:spPr>
            <a:xfrm rot="6679654">
              <a:off x="3703875" y="4062932"/>
              <a:ext cx="1818622" cy="2901268"/>
            </a:xfrm>
            <a:custGeom>
              <a:avLst/>
              <a:gdLst>
                <a:gd name="connsiteX0" fmla="*/ 510078 w 1020157"/>
                <a:gd name="connsiteY0" fmla="*/ 0 h 1273818"/>
                <a:gd name="connsiteX1" fmla="*/ 1020157 w 1020157"/>
                <a:gd name="connsiteY1" fmla="*/ 636909 h 1273818"/>
                <a:gd name="connsiteX2" fmla="*/ 510079 w 1020157"/>
                <a:gd name="connsiteY2" fmla="*/ 636909 h 1273818"/>
                <a:gd name="connsiteX3" fmla="*/ 510078 w 1020157"/>
                <a:gd name="connsiteY3" fmla="*/ 0 h 1273818"/>
                <a:gd name="connsiteX0" fmla="*/ 510078 w 1020157"/>
                <a:gd name="connsiteY0" fmla="*/ 0 h 1273818"/>
                <a:gd name="connsiteX1" fmla="*/ 1020157 w 1020157"/>
                <a:gd name="connsiteY1" fmla="*/ 636909 h 1273818"/>
                <a:gd name="connsiteX0" fmla="*/ 444843 w 954922"/>
                <a:gd name="connsiteY0" fmla="*/ 41189 h 678098"/>
                <a:gd name="connsiteX1" fmla="*/ 954922 w 954922"/>
                <a:gd name="connsiteY1" fmla="*/ 678098 h 678098"/>
                <a:gd name="connsiteX2" fmla="*/ 444844 w 954922"/>
                <a:gd name="connsiteY2" fmla="*/ 678098 h 678098"/>
                <a:gd name="connsiteX3" fmla="*/ 444843 w 954922"/>
                <a:gd name="connsiteY3" fmla="*/ 41189 h 678098"/>
                <a:gd name="connsiteX0" fmla="*/ 0 w 954922"/>
                <a:gd name="connsiteY0" fmla="*/ 0 h 678098"/>
                <a:gd name="connsiteX1" fmla="*/ 954922 w 954922"/>
                <a:gd name="connsiteY1" fmla="*/ 678098 h 678098"/>
                <a:gd name="connsiteX0" fmla="*/ 444843 w 954922"/>
                <a:gd name="connsiteY0" fmla="*/ 41189 h 1122941"/>
                <a:gd name="connsiteX1" fmla="*/ 954922 w 954922"/>
                <a:gd name="connsiteY1" fmla="*/ 678098 h 1122941"/>
                <a:gd name="connsiteX2" fmla="*/ 444844 w 954922"/>
                <a:gd name="connsiteY2" fmla="*/ 678098 h 1122941"/>
                <a:gd name="connsiteX3" fmla="*/ 444843 w 954922"/>
                <a:gd name="connsiteY3" fmla="*/ 41189 h 1122941"/>
                <a:gd name="connsiteX0" fmla="*/ 0 w 954922"/>
                <a:gd name="connsiteY0" fmla="*/ 0 h 1122941"/>
                <a:gd name="connsiteX1" fmla="*/ 790165 w 954922"/>
                <a:gd name="connsiteY1" fmla="*/ 1122941 h 1122941"/>
                <a:gd name="connsiteX0" fmla="*/ 543697 w 1053776"/>
                <a:gd name="connsiteY0" fmla="*/ 49427 h 1131179"/>
                <a:gd name="connsiteX1" fmla="*/ 1053776 w 1053776"/>
                <a:gd name="connsiteY1" fmla="*/ 686336 h 1131179"/>
                <a:gd name="connsiteX2" fmla="*/ 543698 w 1053776"/>
                <a:gd name="connsiteY2" fmla="*/ 686336 h 1131179"/>
                <a:gd name="connsiteX3" fmla="*/ 543697 w 1053776"/>
                <a:gd name="connsiteY3" fmla="*/ 49427 h 1131179"/>
                <a:gd name="connsiteX0" fmla="*/ 0 w 1053776"/>
                <a:gd name="connsiteY0" fmla="*/ 0 h 1131179"/>
                <a:gd name="connsiteX1" fmla="*/ 889019 w 1053776"/>
                <a:gd name="connsiteY1" fmla="*/ 1131179 h 1131179"/>
                <a:gd name="connsiteX0" fmla="*/ 543697 w 1053776"/>
                <a:gd name="connsiteY0" fmla="*/ 49427 h 884044"/>
                <a:gd name="connsiteX1" fmla="*/ 1053776 w 1053776"/>
                <a:gd name="connsiteY1" fmla="*/ 686336 h 884044"/>
                <a:gd name="connsiteX2" fmla="*/ 543698 w 1053776"/>
                <a:gd name="connsiteY2" fmla="*/ 686336 h 884044"/>
                <a:gd name="connsiteX3" fmla="*/ 543697 w 1053776"/>
                <a:gd name="connsiteY3" fmla="*/ 49427 h 884044"/>
                <a:gd name="connsiteX0" fmla="*/ 0 w 1053776"/>
                <a:gd name="connsiteY0" fmla="*/ 0 h 884044"/>
                <a:gd name="connsiteX1" fmla="*/ 872543 w 1053776"/>
                <a:gd name="connsiteY1" fmla="*/ 884044 h 884044"/>
                <a:gd name="connsiteX0" fmla="*/ 543697 w 1053776"/>
                <a:gd name="connsiteY0" fmla="*/ 49427 h 1246509"/>
                <a:gd name="connsiteX1" fmla="*/ 1053776 w 1053776"/>
                <a:gd name="connsiteY1" fmla="*/ 686336 h 1246509"/>
                <a:gd name="connsiteX2" fmla="*/ 543698 w 1053776"/>
                <a:gd name="connsiteY2" fmla="*/ 686336 h 1246509"/>
                <a:gd name="connsiteX3" fmla="*/ 543697 w 1053776"/>
                <a:gd name="connsiteY3" fmla="*/ 49427 h 1246509"/>
                <a:gd name="connsiteX0" fmla="*/ 0 w 1053776"/>
                <a:gd name="connsiteY0" fmla="*/ 0 h 1246509"/>
                <a:gd name="connsiteX1" fmla="*/ 460651 w 1053776"/>
                <a:gd name="connsiteY1" fmla="*/ 1246509 h 1246509"/>
                <a:gd name="connsiteX0" fmla="*/ 543697 w 1053776"/>
                <a:gd name="connsiteY0" fmla="*/ 49427 h 1246509"/>
                <a:gd name="connsiteX1" fmla="*/ 1053776 w 1053776"/>
                <a:gd name="connsiteY1" fmla="*/ 686336 h 1246509"/>
                <a:gd name="connsiteX2" fmla="*/ 543698 w 1053776"/>
                <a:gd name="connsiteY2" fmla="*/ 686336 h 1246509"/>
                <a:gd name="connsiteX3" fmla="*/ 543697 w 1053776"/>
                <a:gd name="connsiteY3" fmla="*/ 49427 h 1246509"/>
                <a:gd name="connsiteX0" fmla="*/ 0 w 1053776"/>
                <a:gd name="connsiteY0" fmla="*/ 0 h 1246509"/>
                <a:gd name="connsiteX1" fmla="*/ 460651 w 1053776"/>
                <a:gd name="connsiteY1" fmla="*/ 1246509 h 1246509"/>
                <a:gd name="connsiteX0" fmla="*/ 551935 w 1062014"/>
                <a:gd name="connsiteY0" fmla="*/ 24713 h 1221795"/>
                <a:gd name="connsiteX1" fmla="*/ 1062014 w 1062014"/>
                <a:gd name="connsiteY1" fmla="*/ 661622 h 1221795"/>
                <a:gd name="connsiteX2" fmla="*/ 551936 w 1062014"/>
                <a:gd name="connsiteY2" fmla="*/ 661622 h 1221795"/>
                <a:gd name="connsiteX3" fmla="*/ 551935 w 1062014"/>
                <a:gd name="connsiteY3" fmla="*/ 24713 h 1221795"/>
                <a:gd name="connsiteX0" fmla="*/ 0 w 1062014"/>
                <a:gd name="connsiteY0" fmla="*/ 0 h 1221795"/>
                <a:gd name="connsiteX1" fmla="*/ 468889 w 1062014"/>
                <a:gd name="connsiteY1" fmla="*/ 1221795 h 1221795"/>
                <a:gd name="connsiteX0" fmla="*/ 551935 w 1062014"/>
                <a:gd name="connsiteY0" fmla="*/ 32342 h 772772"/>
                <a:gd name="connsiteX1" fmla="*/ 1062014 w 1062014"/>
                <a:gd name="connsiteY1" fmla="*/ 669251 h 772772"/>
                <a:gd name="connsiteX2" fmla="*/ 551936 w 1062014"/>
                <a:gd name="connsiteY2" fmla="*/ 669251 h 772772"/>
                <a:gd name="connsiteX3" fmla="*/ 551935 w 1062014"/>
                <a:gd name="connsiteY3" fmla="*/ 32342 h 772772"/>
                <a:gd name="connsiteX0" fmla="*/ 0 w 1062014"/>
                <a:gd name="connsiteY0" fmla="*/ 7629 h 772772"/>
                <a:gd name="connsiteX1" fmla="*/ 657068 w 1062014"/>
                <a:gd name="connsiteY1" fmla="*/ 772772 h 772772"/>
                <a:gd name="connsiteX0" fmla="*/ 551935 w 1062014"/>
                <a:gd name="connsiteY0" fmla="*/ 25554 h 765984"/>
                <a:gd name="connsiteX1" fmla="*/ 1062014 w 1062014"/>
                <a:gd name="connsiteY1" fmla="*/ 662463 h 765984"/>
                <a:gd name="connsiteX2" fmla="*/ 551936 w 1062014"/>
                <a:gd name="connsiteY2" fmla="*/ 662463 h 765984"/>
                <a:gd name="connsiteX3" fmla="*/ 551935 w 1062014"/>
                <a:gd name="connsiteY3" fmla="*/ 25554 h 765984"/>
                <a:gd name="connsiteX0" fmla="*/ 0 w 1062014"/>
                <a:gd name="connsiteY0" fmla="*/ 841 h 765984"/>
                <a:gd name="connsiteX1" fmla="*/ 657068 w 1062014"/>
                <a:gd name="connsiteY1" fmla="*/ 765984 h 765984"/>
                <a:gd name="connsiteX0" fmla="*/ 551935 w 1062014"/>
                <a:gd name="connsiteY0" fmla="*/ 24713 h 765143"/>
                <a:gd name="connsiteX1" fmla="*/ 1062014 w 1062014"/>
                <a:gd name="connsiteY1" fmla="*/ 661622 h 765143"/>
                <a:gd name="connsiteX2" fmla="*/ 551936 w 1062014"/>
                <a:gd name="connsiteY2" fmla="*/ 661622 h 765143"/>
                <a:gd name="connsiteX3" fmla="*/ 551935 w 1062014"/>
                <a:gd name="connsiteY3" fmla="*/ 24713 h 765143"/>
                <a:gd name="connsiteX0" fmla="*/ 0 w 1062014"/>
                <a:gd name="connsiteY0" fmla="*/ 0 h 765143"/>
                <a:gd name="connsiteX1" fmla="*/ 657068 w 1062014"/>
                <a:gd name="connsiteY1" fmla="*/ 765143 h 765143"/>
                <a:gd name="connsiteX0" fmla="*/ 551935 w 1062014"/>
                <a:gd name="connsiteY0" fmla="*/ 24713 h 1173531"/>
                <a:gd name="connsiteX1" fmla="*/ 1062014 w 1062014"/>
                <a:gd name="connsiteY1" fmla="*/ 661622 h 1173531"/>
                <a:gd name="connsiteX2" fmla="*/ 551936 w 1062014"/>
                <a:gd name="connsiteY2" fmla="*/ 661622 h 1173531"/>
                <a:gd name="connsiteX3" fmla="*/ 551935 w 1062014"/>
                <a:gd name="connsiteY3" fmla="*/ 24713 h 1173531"/>
                <a:gd name="connsiteX0" fmla="*/ 0 w 1062014"/>
                <a:gd name="connsiteY0" fmla="*/ 0 h 1173531"/>
                <a:gd name="connsiteX1" fmla="*/ 734554 w 1062014"/>
                <a:gd name="connsiteY1" fmla="*/ 1173531 h 1173531"/>
                <a:gd name="connsiteX0" fmla="*/ 551935 w 1062014"/>
                <a:gd name="connsiteY0" fmla="*/ 24713 h 1173531"/>
                <a:gd name="connsiteX1" fmla="*/ 1062014 w 1062014"/>
                <a:gd name="connsiteY1" fmla="*/ 661622 h 1173531"/>
                <a:gd name="connsiteX2" fmla="*/ 551936 w 1062014"/>
                <a:gd name="connsiteY2" fmla="*/ 661622 h 1173531"/>
                <a:gd name="connsiteX3" fmla="*/ 551935 w 1062014"/>
                <a:gd name="connsiteY3" fmla="*/ 24713 h 1173531"/>
                <a:gd name="connsiteX0" fmla="*/ 0 w 1062014"/>
                <a:gd name="connsiteY0" fmla="*/ 0 h 1173531"/>
                <a:gd name="connsiteX1" fmla="*/ 734554 w 1062014"/>
                <a:gd name="connsiteY1" fmla="*/ 1173531 h 1173531"/>
                <a:gd name="connsiteX0" fmla="*/ 475854 w 985933"/>
                <a:gd name="connsiteY0" fmla="*/ 277794 h 1426612"/>
                <a:gd name="connsiteX1" fmla="*/ 985933 w 985933"/>
                <a:gd name="connsiteY1" fmla="*/ 914703 h 1426612"/>
                <a:gd name="connsiteX2" fmla="*/ 475855 w 985933"/>
                <a:gd name="connsiteY2" fmla="*/ 914703 h 1426612"/>
                <a:gd name="connsiteX3" fmla="*/ 475854 w 985933"/>
                <a:gd name="connsiteY3" fmla="*/ 277794 h 1426612"/>
                <a:gd name="connsiteX0" fmla="*/ 0 w 985933"/>
                <a:gd name="connsiteY0" fmla="*/ 0 h 1426612"/>
                <a:gd name="connsiteX1" fmla="*/ 658473 w 985933"/>
                <a:gd name="connsiteY1" fmla="*/ 1426612 h 1426612"/>
                <a:gd name="connsiteX0" fmla="*/ 475854 w 985933"/>
                <a:gd name="connsiteY0" fmla="*/ 277794 h 1426612"/>
                <a:gd name="connsiteX1" fmla="*/ 985933 w 985933"/>
                <a:gd name="connsiteY1" fmla="*/ 914703 h 1426612"/>
                <a:gd name="connsiteX2" fmla="*/ 475855 w 985933"/>
                <a:gd name="connsiteY2" fmla="*/ 914703 h 1426612"/>
                <a:gd name="connsiteX3" fmla="*/ 475854 w 985933"/>
                <a:gd name="connsiteY3" fmla="*/ 277794 h 1426612"/>
                <a:gd name="connsiteX0" fmla="*/ 0 w 985933"/>
                <a:gd name="connsiteY0" fmla="*/ 0 h 1426612"/>
                <a:gd name="connsiteX1" fmla="*/ 658473 w 985933"/>
                <a:gd name="connsiteY1" fmla="*/ 1426612 h 1426612"/>
                <a:gd name="connsiteX0" fmla="*/ 409043 w 919122"/>
                <a:gd name="connsiteY0" fmla="*/ 319983 h 1468801"/>
                <a:gd name="connsiteX1" fmla="*/ 919122 w 919122"/>
                <a:gd name="connsiteY1" fmla="*/ 956892 h 1468801"/>
                <a:gd name="connsiteX2" fmla="*/ 409044 w 919122"/>
                <a:gd name="connsiteY2" fmla="*/ 956892 h 1468801"/>
                <a:gd name="connsiteX3" fmla="*/ 409043 w 919122"/>
                <a:gd name="connsiteY3" fmla="*/ 319983 h 1468801"/>
                <a:gd name="connsiteX0" fmla="*/ 0 w 919122"/>
                <a:gd name="connsiteY0" fmla="*/ 0 h 1468801"/>
                <a:gd name="connsiteX1" fmla="*/ 591662 w 919122"/>
                <a:gd name="connsiteY1" fmla="*/ 1468801 h 1468801"/>
                <a:gd name="connsiteX0" fmla="*/ 304493 w 814572"/>
                <a:gd name="connsiteY0" fmla="*/ 285330 h 1434148"/>
                <a:gd name="connsiteX1" fmla="*/ 814572 w 814572"/>
                <a:gd name="connsiteY1" fmla="*/ 922239 h 1434148"/>
                <a:gd name="connsiteX2" fmla="*/ 304494 w 814572"/>
                <a:gd name="connsiteY2" fmla="*/ 922239 h 1434148"/>
                <a:gd name="connsiteX3" fmla="*/ 304493 w 814572"/>
                <a:gd name="connsiteY3" fmla="*/ 285330 h 1434148"/>
                <a:gd name="connsiteX0" fmla="*/ 0 w 814572"/>
                <a:gd name="connsiteY0" fmla="*/ 0 h 1434148"/>
                <a:gd name="connsiteX1" fmla="*/ 487112 w 814572"/>
                <a:gd name="connsiteY1" fmla="*/ 1434148 h 1434148"/>
                <a:gd name="connsiteX0" fmla="*/ 304493 w 814572"/>
                <a:gd name="connsiteY0" fmla="*/ 285330 h 1307539"/>
                <a:gd name="connsiteX1" fmla="*/ 814572 w 814572"/>
                <a:gd name="connsiteY1" fmla="*/ 922239 h 1307539"/>
                <a:gd name="connsiteX2" fmla="*/ 304494 w 814572"/>
                <a:gd name="connsiteY2" fmla="*/ 922239 h 1307539"/>
                <a:gd name="connsiteX3" fmla="*/ 304493 w 814572"/>
                <a:gd name="connsiteY3" fmla="*/ 285330 h 1307539"/>
                <a:gd name="connsiteX0" fmla="*/ 0 w 814572"/>
                <a:gd name="connsiteY0" fmla="*/ 0 h 1307539"/>
                <a:gd name="connsiteX1" fmla="*/ 434021 w 814572"/>
                <a:gd name="connsiteY1" fmla="*/ 1307539 h 1307539"/>
                <a:gd name="connsiteX0" fmla="*/ 304493 w 814572"/>
                <a:gd name="connsiteY0" fmla="*/ 285330 h 1307539"/>
                <a:gd name="connsiteX1" fmla="*/ 814572 w 814572"/>
                <a:gd name="connsiteY1" fmla="*/ 922239 h 1307539"/>
                <a:gd name="connsiteX2" fmla="*/ 304494 w 814572"/>
                <a:gd name="connsiteY2" fmla="*/ 922239 h 1307539"/>
                <a:gd name="connsiteX3" fmla="*/ 304493 w 814572"/>
                <a:gd name="connsiteY3" fmla="*/ 285330 h 1307539"/>
                <a:gd name="connsiteX0" fmla="*/ 0 w 814572"/>
                <a:gd name="connsiteY0" fmla="*/ 0 h 1307539"/>
                <a:gd name="connsiteX1" fmla="*/ 434021 w 814572"/>
                <a:gd name="connsiteY1" fmla="*/ 1307539 h 1307539"/>
                <a:gd name="connsiteX0" fmla="*/ 304493 w 814572"/>
                <a:gd name="connsiteY0" fmla="*/ 285330 h 1307539"/>
                <a:gd name="connsiteX1" fmla="*/ 814572 w 814572"/>
                <a:gd name="connsiteY1" fmla="*/ 922239 h 1307539"/>
                <a:gd name="connsiteX2" fmla="*/ 304494 w 814572"/>
                <a:gd name="connsiteY2" fmla="*/ 922239 h 1307539"/>
                <a:gd name="connsiteX3" fmla="*/ 304493 w 814572"/>
                <a:gd name="connsiteY3" fmla="*/ 285330 h 1307539"/>
                <a:gd name="connsiteX0" fmla="*/ 0 w 814572"/>
                <a:gd name="connsiteY0" fmla="*/ 0 h 1307539"/>
                <a:gd name="connsiteX1" fmla="*/ 434021 w 814572"/>
                <a:gd name="connsiteY1" fmla="*/ 1307539 h 1307539"/>
              </a:gdLst>
              <a:ahLst/>
              <a:cxnLst>
                <a:cxn ang="0">
                  <a:pos x="connsiteX0" y="connsiteY0"/>
                </a:cxn>
                <a:cxn ang="0">
                  <a:pos x="connsiteX1" y="connsiteY1"/>
                </a:cxn>
              </a:cxnLst>
              <a:rect l="l" t="t" r="r" b="b"/>
              <a:pathLst>
                <a:path w="814572" h="1307539" stroke="0" extrusionOk="0">
                  <a:moveTo>
                    <a:pt x="304493" y="285330"/>
                  </a:moveTo>
                  <a:cubicBezTo>
                    <a:pt x="586202" y="285330"/>
                    <a:pt x="814572" y="570484"/>
                    <a:pt x="814572" y="922239"/>
                  </a:cubicBezTo>
                  <a:lnTo>
                    <a:pt x="304494" y="922239"/>
                  </a:lnTo>
                  <a:cubicBezTo>
                    <a:pt x="304494" y="709936"/>
                    <a:pt x="304493" y="497633"/>
                    <a:pt x="304493" y="285330"/>
                  </a:cubicBezTo>
                  <a:close/>
                </a:path>
                <a:path w="814572" h="1307539" fill="none">
                  <a:moveTo>
                    <a:pt x="0" y="0"/>
                  </a:moveTo>
                  <a:cubicBezTo>
                    <a:pt x="234794" y="205752"/>
                    <a:pt x="508184" y="1107782"/>
                    <a:pt x="434021" y="1307539"/>
                  </a:cubicBezTo>
                </a:path>
              </a:pathLst>
            </a:custGeom>
            <a:ln w="50800">
              <a:solidFill>
                <a:srgbClr val="FF00FF"/>
              </a:solidFill>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56" name="Arc 32"/>
            <p:cNvSpPr/>
            <p:nvPr/>
          </p:nvSpPr>
          <p:spPr>
            <a:xfrm rot="14358874" flipV="1">
              <a:off x="3825808" y="4356009"/>
              <a:ext cx="1461102" cy="2841548"/>
            </a:xfrm>
            <a:custGeom>
              <a:avLst/>
              <a:gdLst>
                <a:gd name="connsiteX0" fmla="*/ 510078 w 1020157"/>
                <a:gd name="connsiteY0" fmla="*/ 0 h 1273818"/>
                <a:gd name="connsiteX1" fmla="*/ 1020157 w 1020157"/>
                <a:gd name="connsiteY1" fmla="*/ 636909 h 1273818"/>
                <a:gd name="connsiteX2" fmla="*/ 510079 w 1020157"/>
                <a:gd name="connsiteY2" fmla="*/ 636909 h 1273818"/>
                <a:gd name="connsiteX3" fmla="*/ 510078 w 1020157"/>
                <a:gd name="connsiteY3" fmla="*/ 0 h 1273818"/>
                <a:gd name="connsiteX0" fmla="*/ 510078 w 1020157"/>
                <a:gd name="connsiteY0" fmla="*/ 0 h 1273818"/>
                <a:gd name="connsiteX1" fmla="*/ 1020157 w 1020157"/>
                <a:gd name="connsiteY1" fmla="*/ 636909 h 1273818"/>
                <a:gd name="connsiteX0" fmla="*/ 444843 w 954922"/>
                <a:gd name="connsiteY0" fmla="*/ 41189 h 678098"/>
                <a:gd name="connsiteX1" fmla="*/ 954922 w 954922"/>
                <a:gd name="connsiteY1" fmla="*/ 678098 h 678098"/>
                <a:gd name="connsiteX2" fmla="*/ 444844 w 954922"/>
                <a:gd name="connsiteY2" fmla="*/ 678098 h 678098"/>
                <a:gd name="connsiteX3" fmla="*/ 444843 w 954922"/>
                <a:gd name="connsiteY3" fmla="*/ 41189 h 678098"/>
                <a:gd name="connsiteX0" fmla="*/ 0 w 954922"/>
                <a:gd name="connsiteY0" fmla="*/ 0 h 678098"/>
                <a:gd name="connsiteX1" fmla="*/ 954922 w 954922"/>
                <a:gd name="connsiteY1" fmla="*/ 678098 h 678098"/>
                <a:gd name="connsiteX0" fmla="*/ 444843 w 954922"/>
                <a:gd name="connsiteY0" fmla="*/ 41189 h 1122941"/>
                <a:gd name="connsiteX1" fmla="*/ 954922 w 954922"/>
                <a:gd name="connsiteY1" fmla="*/ 678098 h 1122941"/>
                <a:gd name="connsiteX2" fmla="*/ 444844 w 954922"/>
                <a:gd name="connsiteY2" fmla="*/ 678098 h 1122941"/>
                <a:gd name="connsiteX3" fmla="*/ 444843 w 954922"/>
                <a:gd name="connsiteY3" fmla="*/ 41189 h 1122941"/>
                <a:gd name="connsiteX0" fmla="*/ 0 w 954922"/>
                <a:gd name="connsiteY0" fmla="*/ 0 h 1122941"/>
                <a:gd name="connsiteX1" fmla="*/ 790165 w 954922"/>
                <a:gd name="connsiteY1" fmla="*/ 1122941 h 1122941"/>
                <a:gd name="connsiteX0" fmla="*/ 543697 w 1053776"/>
                <a:gd name="connsiteY0" fmla="*/ 49427 h 1131179"/>
                <a:gd name="connsiteX1" fmla="*/ 1053776 w 1053776"/>
                <a:gd name="connsiteY1" fmla="*/ 686336 h 1131179"/>
                <a:gd name="connsiteX2" fmla="*/ 543698 w 1053776"/>
                <a:gd name="connsiteY2" fmla="*/ 686336 h 1131179"/>
                <a:gd name="connsiteX3" fmla="*/ 543697 w 1053776"/>
                <a:gd name="connsiteY3" fmla="*/ 49427 h 1131179"/>
                <a:gd name="connsiteX0" fmla="*/ 0 w 1053776"/>
                <a:gd name="connsiteY0" fmla="*/ 0 h 1131179"/>
                <a:gd name="connsiteX1" fmla="*/ 889019 w 1053776"/>
                <a:gd name="connsiteY1" fmla="*/ 1131179 h 1131179"/>
                <a:gd name="connsiteX0" fmla="*/ 543697 w 1053776"/>
                <a:gd name="connsiteY0" fmla="*/ 49427 h 884044"/>
                <a:gd name="connsiteX1" fmla="*/ 1053776 w 1053776"/>
                <a:gd name="connsiteY1" fmla="*/ 686336 h 884044"/>
                <a:gd name="connsiteX2" fmla="*/ 543698 w 1053776"/>
                <a:gd name="connsiteY2" fmla="*/ 686336 h 884044"/>
                <a:gd name="connsiteX3" fmla="*/ 543697 w 1053776"/>
                <a:gd name="connsiteY3" fmla="*/ 49427 h 884044"/>
                <a:gd name="connsiteX0" fmla="*/ 0 w 1053776"/>
                <a:gd name="connsiteY0" fmla="*/ 0 h 884044"/>
                <a:gd name="connsiteX1" fmla="*/ 872543 w 1053776"/>
                <a:gd name="connsiteY1" fmla="*/ 884044 h 884044"/>
                <a:gd name="connsiteX0" fmla="*/ 543697 w 1053776"/>
                <a:gd name="connsiteY0" fmla="*/ 49427 h 1246509"/>
                <a:gd name="connsiteX1" fmla="*/ 1053776 w 1053776"/>
                <a:gd name="connsiteY1" fmla="*/ 686336 h 1246509"/>
                <a:gd name="connsiteX2" fmla="*/ 543698 w 1053776"/>
                <a:gd name="connsiteY2" fmla="*/ 686336 h 1246509"/>
                <a:gd name="connsiteX3" fmla="*/ 543697 w 1053776"/>
                <a:gd name="connsiteY3" fmla="*/ 49427 h 1246509"/>
                <a:gd name="connsiteX0" fmla="*/ 0 w 1053776"/>
                <a:gd name="connsiteY0" fmla="*/ 0 h 1246509"/>
                <a:gd name="connsiteX1" fmla="*/ 460651 w 1053776"/>
                <a:gd name="connsiteY1" fmla="*/ 1246509 h 1246509"/>
                <a:gd name="connsiteX0" fmla="*/ 543697 w 1053776"/>
                <a:gd name="connsiteY0" fmla="*/ 49427 h 1246509"/>
                <a:gd name="connsiteX1" fmla="*/ 1053776 w 1053776"/>
                <a:gd name="connsiteY1" fmla="*/ 686336 h 1246509"/>
                <a:gd name="connsiteX2" fmla="*/ 543698 w 1053776"/>
                <a:gd name="connsiteY2" fmla="*/ 686336 h 1246509"/>
                <a:gd name="connsiteX3" fmla="*/ 543697 w 1053776"/>
                <a:gd name="connsiteY3" fmla="*/ 49427 h 1246509"/>
                <a:gd name="connsiteX0" fmla="*/ 0 w 1053776"/>
                <a:gd name="connsiteY0" fmla="*/ 0 h 1246509"/>
                <a:gd name="connsiteX1" fmla="*/ 460651 w 1053776"/>
                <a:gd name="connsiteY1" fmla="*/ 1246509 h 1246509"/>
                <a:gd name="connsiteX0" fmla="*/ 551935 w 1062014"/>
                <a:gd name="connsiteY0" fmla="*/ 24713 h 1221795"/>
                <a:gd name="connsiteX1" fmla="*/ 1062014 w 1062014"/>
                <a:gd name="connsiteY1" fmla="*/ 661622 h 1221795"/>
                <a:gd name="connsiteX2" fmla="*/ 551936 w 1062014"/>
                <a:gd name="connsiteY2" fmla="*/ 661622 h 1221795"/>
                <a:gd name="connsiteX3" fmla="*/ 551935 w 1062014"/>
                <a:gd name="connsiteY3" fmla="*/ 24713 h 1221795"/>
                <a:gd name="connsiteX0" fmla="*/ 0 w 1062014"/>
                <a:gd name="connsiteY0" fmla="*/ 0 h 1221795"/>
                <a:gd name="connsiteX1" fmla="*/ 468889 w 1062014"/>
                <a:gd name="connsiteY1" fmla="*/ 1221795 h 1221795"/>
                <a:gd name="connsiteX0" fmla="*/ 551935 w 1062014"/>
                <a:gd name="connsiteY0" fmla="*/ 41277 h 730658"/>
                <a:gd name="connsiteX1" fmla="*/ 1062014 w 1062014"/>
                <a:gd name="connsiteY1" fmla="*/ 678186 h 730658"/>
                <a:gd name="connsiteX2" fmla="*/ 551936 w 1062014"/>
                <a:gd name="connsiteY2" fmla="*/ 678186 h 730658"/>
                <a:gd name="connsiteX3" fmla="*/ 551935 w 1062014"/>
                <a:gd name="connsiteY3" fmla="*/ 41277 h 730658"/>
                <a:gd name="connsiteX0" fmla="*/ 0 w 1062014"/>
                <a:gd name="connsiteY0" fmla="*/ 16564 h 730658"/>
                <a:gd name="connsiteX1" fmla="*/ 708501 w 1062014"/>
                <a:gd name="connsiteY1" fmla="*/ 730658 h 730658"/>
                <a:gd name="connsiteX0" fmla="*/ 551935 w 1062014"/>
                <a:gd name="connsiteY0" fmla="*/ 46505 h 735886"/>
                <a:gd name="connsiteX1" fmla="*/ 1062014 w 1062014"/>
                <a:gd name="connsiteY1" fmla="*/ 683414 h 735886"/>
                <a:gd name="connsiteX2" fmla="*/ 551936 w 1062014"/>
                <a:gd name="connsiteY2" fmla="*/ 683414 h 735886"/>
                <a:gd name="connsiteX3" fmla="*/ 551935 w 1062014"/>
                <a:gd name="connsiteY3" fmla="*/ 46505 h 735886"/>
                <a:gd name="connsiteX0" fmla="*/ 0 w 1062014"/>
                <a:gd name="connsiteY0" fmla="*/ 21792 h 735886"/>
                <a:gd name="connsiteX1" fmla="*/ 708501 w 1062014"/>
                <a:gd name="connsiteY1" fmla="*/ 735886 h 735886"/>
                <a:gd name="connsiteX0" fmla="*/ 551935 w 1062014"/>
                <a:gd name="connsiteY0" fmla="*/ 42712 h 732093"/>
                <a:gd name="connsiteX1" fmla="*/ 1062014 w 1062014"/>
                <a:gd name="connsiteY1" fmla="*/ 679621 h 732093"/>
                <a:gd name="connsiteX2" fmla="*/ 551936 w 1062014"/>
                <a:gd name="connsiteY2" fmla="*/ 679621 h 732093"/>
                <a:gd name="connsiteX3" fmla="*/ 551935 w 1062014"/>
                <a:gd name="connsiteY3" fmla="*/ 42712 h 732093"/>
                <a:gd name="connsiteX0" fmla="*/ 0 w 1062014"/>
                <a:gd name="connsiteY0" fmla="*/ 17999 h 732093"/>
                <a:gd name="connsiteX1" fmla="*/ 708501 w 1062014"/>
                <a:gd name="connsiteY1" fmla="*/ 732093 h 732093"/>
                <a:gd name="connsiteX0" fmla="*/ 551935 w 1630084"/>
                <a:gd name="connsiteY0" fmla="*/ 24713 h 1935629"/>
                <a:gd name="connsiteX1" fmla="*/ 1062014 w 1630084"/>
                <a:gd name="connsiteY1" fmla="*/ 661622 h 1935629"/>
                <a:gd name="connsiteX2" fmla="*/ 551936 w 1630084"/>
                <a:gd name="connsiteY2" fmla="*/ 661622 h 1935629"/>
                <a:gd name="connsiteX3" fmla="*/ 551935 w 1630084"/>
                <a:gd name="connsiteY3" fmla="*/ 24713 h 1935629"/>
                <a:gd name="connsiteX0" fmla="*/ 0 w 1630084"/>
                <a:gd name="connsiteY0" fmla="*/ 0 h 1935629"/>
                <a:gd name="connsiteX1" fmla="*/ 1630084 w 1630084"/>
                <a:gd name="connsiteY1" fmla="*/ 1935629 h 1935629"/>
                <a:gd name="connsiteX0" fmla="*/ 551935 w 1630084"/>
                <a:gd name="connsiteY0" fmla="*/ 24713 h 1935629"/>
                <a:gd name="connsiteX1" fmla="*/ 1062014 w 1630084"/>
                <a:gd name="connsiteY1" fmla="*/ 661622 h 1935629"/>
                <a:gd name="connsiteX2" fmla="*/ 551936 w 1630084"/>
                <a:gd name="connsiteY2" fmla="*/ 661622 h 1935629"/>
                <a:gd name="connsiteX3" fmla="*/ 551935 w 1630084"/>
                <a:gd name="connsiteY3" fmla="*/ 24713 h 1935629"/>
                <a:gd name="connsiteX0" fmla="*/ 0 w 1630084"/>
                <a:gd name="connsiteY0" fmla="*/ 0 h 1935629"/>
                <a:gd name="connsiteX1" fmla="*/ 1630084 w 1630084"/>
                <a:gd name="connsiteY1" fmla="*/ 1935629 h 1935629"/>
                <a:gd name="connsiteX0" fmla="*/ 551935 w 1630084"/>
                <a:gd name="connsiteY0" fmla="*/ 24713 h 1935629"/>
                <a:gd name="connsiteX1" fmla="*/ 1062014 w 1630084"/>
                <a:gd name="connsiteY1" fmla="*/ 661622 h 1935629"/>
                <a:gd name="connsiteX2" fmla="*/ 551936 w 1630084"/>
                <a:gd name="connsiteY2" fmla="*/ 661622 h 1935629"/>
                <a:gd name="connsiteX3" fmla="*/ 551935 w 1630084"/>
                <a:gd name="connsiteY3" fmla="*/ 24713 h 1935629"/>
                <a:gd name="connsiteX0" fmla="*/ 0 w 1630084"/>
                <a:gd name="connsiteY0" fmla="*/ 0 h 1935629"/>
                <a:gd name="connsiteX1" fmla="*/ 1630084 w 1630084"/>
                <a:gd name="connsiteY1" fmla="*/ 1935629 h 1935629"/>
              </a:gdLst>
              <a:ahLst/>
              <a:cxnLst>
                <a:cxn ang="0">
                  <a:pos x="connsiteX0" y="connsiteY0"/>
                </a:cxn>
                <a:cxn ang="0">
                  <a:pos x="connsiteX1" y="connsiteY1"/>
                </a:cxn>
              </a:cxnLst>
              <a:rect l="l" t="t" r="r" b="b"/>
              <a:pathLst>
                <a:path w="1630084" h="1935629" stroke="0" extrusionOk="0">
                  <a:moveTo>
                    <a:pt x="551935" y="24713"/>
                  </a:moveTo>
                  <a:cubicBezTo>
                    <a:pt x="833644" y="24713"/>
                    <a:pt x="1062014" y="309867"/>
                    <a:pt x="1062014" y="661622"/>
                  </a:cubicBezTo>
                  <a:lnTo>
                    <a:pt x="551936" y="661622"/>
                  </a:lnTo>
                  <a:cubicBezTo>
                    <a:pt x="551936" y="449319"/>
                    <a:pt x="551935" y="237016"/>
                    <a:pt x="551935" y="24713"/>
                  </a:cubicBezTo>
                  <a:close/>
                </a:path>
                <a:path w="1630084" h="1935629" fill="none">
                  <a:moveTo>
                    <a:pt x="0" y="0"/>
                  </a:moveTo>
                  <a:cubicBezTo>
                    <a:pt x="413294" y="102403"/>
                    <a:pt x="1570507" y="937651"/>
                    <a:pt x="1630084" y="1935629"/>
                  </a:cubicBezTo>
                </a:path>
              </a:pathLst>
            </a:custGeom>
            <a:ln w="50800">
              <a:solidFill>
                <a:srgbClr val="99FF33"/>
              </a:solidFill>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57" name="Arc 32"/>
            <p:cNvSpPr/>
            <p:nvPr/>
          </p:nvSpPr>
          <p:spPr>
            <a:xfrm rot="1730057" flipH="1" flipV="1">
              <a:off x="842191" y="1105998"/>
              <a:ext cx="2315371" cy="4359661"/>
            </a:xfrm>
            <a:custGeom>
              <a:avLst/>
              <a:gdLst>
                <a:gd name="connsiteX0" fmla="*/ 510078 w 1020157"/>
                <a:gd name="connsiteY0" fmla="*/ 0 h 1273818"/>
                <a:gd name="connsiteX1" fmla="*/ 1020157 w 1020157"/>
                <a:gd name="connsiteY1" fmla="*/ 636909 h 1273818"/>
                <a:gd name="connsiteX2" fmla="*/ 510079 w 1020157"/>
                <a:gd name="connsiteY2" fmla="*/ 636909 h 1273818"/>
                <a:gd name="connsiteX3" fmla="*/ 510078 w 1020157"/>
                <a:gd name="connsiteY3" fmla="*/ 0 h 1273818"/>
                <a:gd name="connsiteX0" fmla="*/ 510078 w 1020157"/>
                <a:gd name="connsiteY0" fmla="*/ 0 h 1273818"/>
                <a:gd name="connsiteX1" fmla="*/ 1020157 w 1020157"/>
                <a:gd name="connsiteY1" fmla="*/ 636909 h 1273818"/>
                <a:gd name="connsiteX0" fmla="*/ 444843 w 954922"/>
                <a:gd name="connsiteY0" fmla="*/ 41189 h 678098"/>
                <a:gd name="connsiteX1" fmla="*/ 954922 w 954922"/>
                <a:gd name="connsiteY1" fmla="*/ 678098 h 678098"/>
                <a:gd name="connsiteX2" fmla="*/ 444844 w 954922"/>
                <a:gd name="connsiteY2" fmla="*/ 678098 h 678098"/>
                <a:gd name="connsiteX3" fmla="*/ 444843 w 954922"/>
                <a:gd name="connsiteY3" fmla="*/ 41189 h 678098"/>
                <a:gd name="connsiteX0" fmla="*/ 0 w 954922"/>
                <a:gd name="connsiteY0" fmla="*/ 0 h 678098"/>
                <a:gd name="connsiteX1" fmla="*/ 954922 w 954922"/>
                <a:gd name="connsiteY1" fmla="*/ 678098 h 678098"/>
                <a:gd name="connsiteX0" fmla="*/ 444843 w 954922"/>
                <a:gd name="connsiteY0" fmla="*/ 41189 h 1122941"/>
                <a:gd name="connsiteX1" fmla="*/ 954922 w 954922"/>
                <a:gd name="connsiteY1" fmla="*/ 678098 h 1122941"/>
                <a:gd name="connsiteX2" fmla="*/ 444844 w 954922"/>
                <a:gd name="connsiteY2" fmla="*/ 678098 h 1122941"/>
                <a:gd name="connsiteX3" fmla="*/ 444843 w 954922"/>
                <a:gd name="connsiteY3" fmla="*/ 41189 h 1122941"/>
                <a:gd name="connsiteX0" fmla="*/ 0 w 954922"/>
                <a:gd name="connsiteY0" fmla="*/ 0 h 1122941"/>
                <a:gd name="connsiteX1" fmla="*/ 790165 w 954922"/>
                <a:gd name="connsiteY1" fmla="*/ 1122941 h 1122941"/>
                <a:gd name="connsiteX0" fmla="*/ 543697 w 1053776"/>
                <a:gd name="connsiteY0" fmla="*/ 49427 h 1131179"/>
                <a:gd name="connsiteX1" fmla="*/ 1053776 w 1053776"/>
                <a:gd name="connsiteY1" fmla="*/ 686336 h 1131179"/>
                <a:gd name="connsiteX2" fmla="*/ 543698 w 1053776"/>
                <a:gd name="connsiteY2" fmla="*/ 686336 h 1131179"/>
                <a:gd name="connsiteX3" fmla="*/ 543697 w 1053776"/>
                <a:gd name="connsiteY3" fmla="*/ 49427 h 1131179"/>
                <a:gd name="connsiteX0" fmla="*/ 0 w 1053776"/>
                <a:gd name="connsiteY0" fmla="*/ 0 h 1131179"/>
                <a:gd name="connsiteX1" fmla="*/ 889019 w 1053776"/>
                <a:gd name="connsiteY1" fmla="*/ 1131179 h 1131179"/>
                <a:gd name="connsiteX0" fmla="*/ 543697 w 1053776"/>
                <a:gd name="connsiteY0" fmla="*/ 49427 h 884044"/>
                <a:gd name="connsiteX1" fmla="*/ 1053776 w 1053776"/>
                <a:gd name="connsiteY1" fmla="*/ 686336 h 884044"/>
                <a:gd name="connsiteX2" fmla="*/ 543698 w 1053776"/>
                <a:gd name="connsiteY2" fmla="*/ 686336 h 884044"/>
                <a:gd name="connsiteX3" fmla="*/ 543697 w 1053776"/>
                <a:gd name="connsiteY3" fmla="*/ 49427 h 884044"/>
                <a:gd name="connsiteX0" fmla="*/ 0 w 1053776"/>
                <a:gd name="connsiteY0" fmla="*/ 0 h 884044"/>
                <a:gd name="connsiteX1" fmla="*/ 872543 w 1053776"/>
                <a:gd name="connsiteY1" fmla="*/ 884044 h 884044"/>
                <a:gd name="connsiteX0" fmla="*/ 543697 w 1053776"/>
                <a:gd name="connsiteY0" fmla="*/ 49427 h 1246509"/>
                <a:gd name="connsiteX1" fmla="*/ 1053776 w 1053776"/>
                <a:gd name="connsiteY1" fmla="*/ 686336 h 1246509"/>
                <a:gd name="connsiteX2" fmla="*/ 543698 w 1053776"/>
                <a:gd name="connsiteY2" fmla="*/ 686336 h 1246509"/>
                <a:gd name="connsiteX3" fmla="*/ 543697 w 1053776"/>
                <a:gd name="connsiteY3" fmla="*/ 49427 h 1246509"/>
                <a:gd name="connsiteX0" fmla="*/ 0 w 1053776"/>
                <a:gd name="connsiteY0" fmla="*/ 0 h 1246509"/>
                <a:gd name="connsiteX1" fmla="*/ 460651 w 1053776"/>
                <a:gd name="connsiteY1" fmla="*/ 1246509 h 1246509"/>
                <a:gd name="connsiteX0" fmla="*/ 543697 w 1053776"/>
                <a:gd name="connsiteY0" fmla="*/ 49427 h 1246509"/>
                <a:gd name="connsiteX1" fmla="*/ 1053776 w 1053776"/>
                <a:gd name="connsiteY1" fmla="*/ 686336 h 1246509"/>
                <a:gd name="connsiteX2" fmla="*/ 543698 w 1053776"/>
                <a:gd name="connsiteY2" fmla="*/ 686336 h 1246509"/>
                <a:gd name="connsiteX3" fmla="*/ 543697 w 1053776"/>
                <a:gd name="connsiteY3" fmla="*/ 49427 h 1246509"/>
                <a:gd name="connsiteX0" fmla="*/ 0 w 1053776"/>
                <a:gd name="connsiteY0" fmla="*/ 0 h 1246509"/>
                <a:gd name="connsiteX1" fmla="*/ 460651 w 1053776"/>
                <a:gd name="connsiteY1" fmla="*/ 1246509 h 1246509"/>
                <a:gd name="connsiteX0" fmla="*/ 551935 w 1062014"/>
                <a:gd name="connsiteY0" fmla="*/ 24713 h 1221795"/>
                <a:gd name="connsiteX1" fmla="*/ 1062014 w 1062014"/>
                <a:gd name="connsiteY1" fmla="*/ 661622 h 1221795"/>
                <a:gd name="connsiteX2" fmla="*/ 551936 w 1062014"/>
                <a:gd name="connsiteY2" fmla="*/ 661622 h 1221795"/>
                <a:gd name="connsiteX3" fmla="*/ 551935 w 1062014"/>
                <a:gd name="connsiteY3" fmla="*/ 24713 h 1221795"/>
                <a:gd name="connsiteX0" fmla="*/ 0 w 1062014"/>
                <a:gd name="connsiteY0" fmla="*/ 0 h 1221795"/>
                <a:gd name="connsiteX1" fmla="*/ 468889 w 1062014"/>
                <a:gd name="connsiteY1" fmla="*/ 1221795 h 1221795"/>
                <a:gd name="connsiteX0" fmla="*/ 551935 w 1062014"/>
                <a:gd name="connsiteY0" fmla="*/ 41277 h 730658"/>
                <a:gd name="connsiteX1" fmla="*/ 1062014 w 1062014"/>
                <a:gd name="connsiteY1" fmla="*/ 678186 h 730658"/>
                <a:gd name="connsiteX2" fmla="*/ 551936 w 1062014"/>
                <a:gd name="connsiteY2" fmla="*/ 678186 h 730658"/>
                <a:gd name="connsiteX3" fmla="*/ 551935 w 1062014"/>
                <a:gd name="connsiteY3" fmla="*/ 41277 h 730658"/>
                <a:gd name="connsiteX0" fmla="*/ 0 w 1062014"/>
                <a:gd name="connsiteY0" fmla="*/ 16564 h 730658"/>
                <a:gd name="connsiteX1" fmla="*/ 708501 w 1062014"/>
                <a:gd name="connsiteY1" fmla="*/ 730658 h 730658"/>
                <a:gd name="connsiteX0" fmla="*/ 551935 w 1062014"/>
                <a:gd name="connsiteY0" fmla="*/ 46505 h 735886"/>
                <a:gd name="connsiteX1" fmla="*/ 1062014 w 1062014"/>
                <a:gd name="connsiteY1" fmla="*/ 683414 h 735886"/>
                <a:gd name="connsiteX2" fmla="*/ 551936 w 1062014"/>
                <a:gd name="connsiteY2" fmla="*/ 683414 h 735886"/>
                <a:gd name="connsiteX3" fmla="*/ 551935 w 1062014"/>
                <a:gd name="connsiteY3" fmla="*/ 46505 h 735886"/>
                <a:gd name="connsiteX0" fmla="*/ 0 w 1062014"/>
                <a:gd name="connsiteY0" fmla="*/ 21792 h 735886"/>
                <a:gd name="connsiteX1" fmla="*/ 708501 w 1062014"/>
                <a:gd name="connsiteY1" fmla="*/ 735886 h 735886"/>
                <a:gd name="connsiteX0" fmla="*/ 551935 w 1062014"/>
                <a:gd name="connsiteY0" fmla="*/ 42712 h 732093"/>
                <a:gd name="connsiteX1" fmla="*/ 1062014 w 1062014"/>
                <a:gd name="connsiteY1" fmla="*/ 679621 h 732093"/>
                <a:gd name="connsiteX2" fmla="*/ 551936 w 1062014"/>
                <a:gd name="connsiteY2" fmla="*/ 679621 h 732093"/>
                <a:gd name="connsiteX3" fmla="*/ 551935 w 1062014"/>
                <a:gd name="connsiteY3" fmla="*/ 42712 h 732093"/>
                <a:gd name="connsiteX0" fmla="*/ 0 w 1062014"/>
                <a:gd name="connsiteY0" fmla="*/ 17999 h 732093"/>
                <a:gd name="connsiteX1" fmla="*/ 708501 w 1062014"/>
                <a:gd name="connsiteY1" fmla="*/ 732093 h 732093"/>
                <a:gd name="connsiteX0" fmla="*/ 551935 w 1630084"/>
                <a:gd name="connsiteY0" fmla="*/ 24713 h 1935629"/>
                <a:gd name="connsiteX1" fmla="*/ 1062014 w 1630084"/>
                <a:gd name="connsiteY1" fmla="*/ 661622 h 1935629"/>
                <a:gd name="connsiteX2" fmla="*/ 551936 w 1630084"/>
                <a:gd name="connsiteY2" fmla="*/ 661622 h 1935629"/>
                <a:gd name="connsiteX3" fmla="*/ 551935 w 1630084"/>
                <a:gd name="connsiteY3" fmla="*/ 24713 h 1935629"/>
                <a:gd name="connsiteX0" fmla="*/ 0 w 1630084"/>
                <a:gd name="connsiteY0" fmla="*/ 0 h 1935629"/>
                <a:gd name="connsiteX1" fmla="*/ 1630084 w 1630084"/>
                <a:gd name="connsiteY1" fmla="*/ 1935629 h 1935629"/>
                <a:gd name="connsiteX0" fmla="*/ 551935 w 1630084"/>
                <a:gd name="connsiteY0" fmla="*/ 24713 h 1935629"/>
                <a:gd name="connsiteX1" fmla="*/ 1062014 w 1630084"/>
                <a:gd name="connsiteY1" fmla="*/ 661622 h 1935629"/>
                <a:gd name="connsiteX2" fmla="*/ 551936 w 1630084"/>
                <a:gd name="connsiteY2" fmla="*/ 661622 h 1935629"/>
                <a:gd name="connsiteX3" fmla="*/ 551935 w 1630084"/>
                <a:gd name="connsiteY3" fmla="*/ 24713 h 1935629"/>
                <a:gd name="connsiteX0" fmla="*/ 0 w 1630084"/>
                <a:gd name="connsiteY0" fmla="*/ 0 h 1935629"/>
                <a:gd name="connsiteX1" fmla="*/ 1630084 w 1630084"/>
                <a:gd name="connsiteY1" fmla="*/ 1935629 h 1935629"/>
                <a:gd name="connsiteX0" fmla="*/ 551935 w 1630084"/>
                <a:gd name="connsiteY0" fmla="*/ 24713 h 1935629"/>
                <a:gd name="connsiteX1" fmla="*/ 1062014 w 1630084"/>
                <a:gd name="connsiteY1" fmla="*/ 661622 h 1935629"/>
                <a:gd name="connsiteX2" fmla="*/ 551936 w 1630084"/>
                <a:gd name="connsiteY2" fmla="*/ 661622 h 1935629"/>
                <a:gd name="connsiteX3" fmla="*/ 551935 w 1630084"/>
                <a:gd name="connsiteY3" fmla="*/ 24713 h 1935629"/>
                <a:gd name="connsiteX0" fmla="*/ 0 w 1630084"/>
                <a:gd name="connsiteY0" fmla="*/ 0 h 1935629"/>
                <a:gd name="connsiteX1" fmla="*/ 1630084 w 1630084"/>
                <a:gd name="connsiteY1" fmla="*/ 1935629 h 1935629"/>
                <a:gd name="connsiteX0" fmla="*/ 551935 w 47857053"/>
                <a:gd name="connsiteY0" fmla="*/ 24713 h 1935629"/>
                <a:gd name="connsiteX1" fmla="*/ 1062014 w 47857053"/>
                <a:gd name="connsiteY1" fmla="*/ 661622 h 1935629"/>
                <a:gd name="connsiteX2" fmla="*/ 551936 w 47857053"/>
                <a:gd name="connsiteY2" fmla="*/ 661622 h 1935629"/>
                <a:gd name="connsiteX3" fmla="*/ 551935 w 47857053"/>
                <a:gd name="connsiteY3" fmla="*/ 24713 h 1935629"/>
                <a:gd name="connsiteX0" fmla="*/ 0 w 47857053"/>
                <a:gd name="connsiteY0" fmla="*/ 0 h 1935629"/>
                <a:gd name="connsiteX1" fmla="*/ 1630084 w 47857053"/>
                <a:gd name="connsiteY1" fmla="*/ 1935629 h 1935629"/>
                <a:gd name="connsiteX0" fmla="*/ 551935 w 47857053"/>
                <a:gd name="connsiteY0" fmla="*/ 24713 h 1935751"/>
                <a:gd name="connsiteX1" fmla="*/ 1062014 w 47857053"/>
                <a:gd name="connsiteY1" fmla="*/ 661622 h 1935751"/>
                <a:gd name="connsiteX2" fmla="*/ 551936 w 47857053"/>
                <a:gd name="connsiteY2" fmla="*/ 661622 h 1935751"/>
                <a:gd name="connsiteX3" fmla="*/ 551935 w 47857053"/>
                <a:gd name="connsiteY3" fmla="*/ 24713 h 1935751"/>
                <a:gd name="connsiteX0" fmla="*/ 0 w 47857053"/>
                <a:gd name="connsiteY0" fmla="*/ 0 h 1935751"/>
                <a:gd name="connsiteX1" fmla="*/ 1630084 w 47857053"/>
                <a:gd name="connsiteY1" fmla="*/ 1935629 h 1935751"/>
                <a:gd name="connsiteX2" fmla="*/ 9491932 w 47857053"/>
                <a:gd name="connsiteY2" fmla="*/ 32901 h 1935751"/>
                <a:gd name="connsiteX0" fmla="*/ 45362500 w 92667618"/>
                <a:gd name="connsiteY0" fmla="*/ 24713 h 1936012"/>
                <a:gd name="connsiteX1" fmla="*/ 45872579 w 92667618"/>
                <a:gd name="connsiteY1" fmla="*/ 661622 h 1936012"/>
                <a:gd name="connsiteX2" fmla="*/ 45362501 w 92667618"/>
                <a:gd name="connsiteY2" fmla="*/ 661622 h 1936012"/>
                <a:gd name="connsiteX3" fmla="*/ 45362500 w 92667618"/>
                <a:gd name="connsiteY3" fmla="*/ 24713 h 1936012"/>
                <a:gd name="connsiteX0" fmla="*/ 44810565 w 92667618"/>
                <a:gd name="connsiteY0" fmla="*/ 0 h 1936012"/>
                <a:gd name="connsiteX1" fmla="*/ 46440649 w 92667618"/>
                <a:gd name="connsiteY1" fmla="*/ 1935629 h 1936012"/>
                <a:gd name="connsiteX2" fmla="*/ -2 w 92667618"/>
                <a:gd name="connsiteY2" fmla="*/ 1085979 h 1936012"/>
                <a:gd name="connsiteX0" fmla="*/ 45362500 w 115000925"/>
                <a:gd name="connsiteY0" fmla="*/ 24713 h 1771396"/>
                <a:gd name="connsiteX1" fmla="*/ 45872579 w 115000925"/>
                <a:gd name="connsiteY1" fmla="*/ 661622 h 1771396"/>
                <a:gd name="connsiteX2" fmla="*/ 45362501 w 115000925"/>
                <a:gd name="connsiteY2" fmla="*/ 661622 h 1771396"/>
                <a:gd name="connsiteX3" fmla="*/ 45362500 w 115000925"/>
                <a:gd name="connsiteY3" fmla="*/ 24713 h 1771396"/>
                <a:gd name="connsiteX0" fmla="*/ 44810565 w 115000925"/>
                <a:gd name="connsiteY0" fmla="*/ 0 h 1771396"/>
                <a:gd name="connsiteX1" fmla="*/ 75114116 w 115000925"/>
                <a:gd name="connsiteY1" fmla="*/ 1770823 h 1771396"/>
                <a:gd name="connsiteX2" fmla="*/ -2 w 115000925"/>
                <a:gd name="connsiteY2" fmla="*/ 1085979 h 1771396"/>
                <a:gd name="connsiteX0" fmla="*/ 1358365 w 70996790"/>
                <a:gd name="connsiteY0" fmla="*/ 24713 h 2078556"/>
                <a:gd name="connsiteX1" fmla="*/ 1868444 w 70996790"/>
                <a:gd name="connsiteY1" fmla="*/ 661622 h 2078556"/>
                <a:gd name="connsiteX2" fmla="*/ 1358366 w 70996790"/>
                <a:gd name="connsiteY2" fmla="*/ 661622 h 2078556"/>
                <a:gd name="connsiteX3" fmla="*/ 1358365 w 70996790"/>
                <a:gd name="connsiteY3" fmla="*/ 24713 h 2078556"/>
                <a:gd name="connsiteX0" fmla="*/ 806430 w 70996790"/>
                <a:gd name="connsiteY0" fmla="*/ 0 h 2078556"/>
                <a:gd name="connsiteX1" fmla="*/ 31109981 w 70996790"/>
                <a:gd name="connsiteY1" fmla="*/ 1770823 h 2078556"/>
                <a:gd name="connsiteX2" fmla="*/ -2 w 70996790"/>
                <a:gd name="connsiteY2" fmla="*/ 1940937 h 2078556"/>
                <a:gd name="connsiteX0" fmla="*/ 1358365 w 70996790"/>
                <a:gd name="connsiteY0" fmla="*/ 24713 h 1940937"/>
                <a:gd name="connsiteX1" fmla="*/ 1868444 w 70996790"/>
                <a:gd name="connsiteY1" fmla="*/ 661622 h 1940937"/>
                <a:gd name="connsiteX2" fmla="*/ 1358366 w 70996790"/>
                <a:gd name="connsiteY2" fmla="*/ 661622 h 1940937"/>
                <a:gd name="connsiteX3" fmla="*/ 1358365 w 70996790"/>
                <a:gd name="connsiteY3" fmla="*/ 24713 h 1940937"/>
                <a:gd name="connsiteX0" fmla="*/ 806430 w 70996790"/>
                <a:gd name="connsiteY0" fmla="*/ 0 h 1940937"/>
                <a:gd name="connsiteX1" fmla="*/ 31109981 w 70996790"/>
                <a:gd name="connsiteY1" fmla="*/ 1770823 h 1940937"/>
                <a:gd name="connsiteX2" fmla="*/ -2 w 70996790"/>
                <a:gd name="connsiteY2" fmla="*/ 1940937 h 1940937"/>
                <a:gd name="connsiteX0" fmla="*/ 1358365 w 93919334"/>
                <a:gd name="connsiteY0" fmla="*/ 24713 h 1940937"/>
                <a:gd name="connsiteX1" fmla="*/ 1868444 w 93919334"/>
                <a:gd name="connsiteY1" fmla="*/ 661622 h 1940937"/>
                <a:gd name="connsiteX2" fmla="*/ 1358366 w 93919334"/>
                <a:gd name="connsiteY2" fmla="*/ 661622 h 1940937"/>
                <a:gd name="connsiteX3" fmla="*/ 1358365 w 93919334"/>
                <a:gd name="connsiteY3" fmla="*/ 24713 h 1940937"/>
                <a:gd name="connsiteX0" fmla="*/ 806430 w 93919334"/>
                <a:gd name="connsiteY0" fmla="*/ 0 h 1940937"/>
                <a:gd name="connsiteX1" fmla="*/ 58698056 w 93919334"/>
                <a:gd name="connsiteY1" fmla="*/ 1194320 h 1940937"/>
                <a:gd name="connsiteX2" fmla="*/ -2 w 93919334"/>
                <a:gd name="connsiteY2" fmla="*/ 1940937 h 1940937"/>
                <a:gd name="connsiteX0" fmla="*/ 1358365 w 97623554"/>
                <a:gd name="connsiteY0" fmla="*/ 24713 h 1940937"/>
                <a:gd name="connsiteX1" fmla="*/ 1868444 w 97623554"/>
                <a:gd name="connsiteY1" fmla="*/ 661622 h 1940937"/>
                <a:gd name="connsiteX2" fmla="*/ 1358366 w 97623554"/>
                <a:gd name="connsiteY2" fmla="*/ 661622 h 1940937"/>
                <a:gd name="connsiteX3" fmla="*/ 1358365 w 97623554"/>
                <a:gd name="connsiteY3" fmla="*/ 24713 h 1940937"/>
                <a:gd name="connsiteX0" fmla="*/ 806430 w 97623554"/>
                <a:gd name="connsiteY0" fmla="*/ 0 h 1940937"/>
                <a:gd name="connsiteX1" fmla="*/ 63039871 w 97623554"/>
                <a:gd name="connsiteY1" fmla="*/ 1205091 h 1940937"/>
                <a:gd name="connsiteX2" fmla="*/ -2 w 97623554"/>
                <a:gd name="connsiteY2" fmla="*/ 1940937 h 1940937"/>
                <a:gd name="connsiteX0" fmla="*/ 1358365 w 56888465"/>
                <a:gd name="connsiteY0" fmla="*/ 24713 h 1940937"/>
                <a:gd name="connsiteX1" fmla="*/ 1868444 w 56888465"/>
                <a:gd name="connsiteY1" fmla="*/ 661622 h 1940937"/>
                <a:gd name="connsiteX2" fmla="*/ 1358366 w 56888465"/>
                <a:gd name="connsiteY2" fmla="*/ 661622 h 1940937"/>
                <a:gd name="connsiteX3" fmla="*/ 1358365 w 56888465"/>
                <a:gd name="connsiteY3" fmla="*/ 24713 h 1940937"/>
                <a:gd name="connsiteX0" fmla="*/ 806430 w 56888465"/>
                <a:gd name="connsiteY0" fmla="*/ 0 h 1940937"/>
                <a:gd name="connsiteX1" fmla="*/ 13278509 w 56888465"/>
                <a:gd name="connsiteY1" fmla="*/ 1591498 h 1940937"/>
                <a:gd name="connsiteX2" fmla="*/ -2 w 56888465"/>
                <a:gd name="connsiteY2" fmla="*/ 1940937 h 1940937"/>
                <a:gd name="connsiteX0" fmla="*/ 1358365 w 34036693"/>
                <a:gd name="connsiteY0" fmla="*/ 24713 h 1940937"/>
                <a:gd name="connsiteX1" fmla="*/ 1868444 w 34036693"/>
                <a:gd name="connsiteY1" fmla="*/ 661622 h 1940937"/>
                <a:gd name="connsiteX2" fmla="*/ 1358366 w 34036693"/>
                <a:gd name="connsiteY2" fmla="*/ 661622 h 1940937"/>
                <a:gd name="connsiteX3" fmla="*/ 1358365 w 34036693"/>
                <a:gd name="connsiteY3" fmla="*/ 24713 h 1940937"/>
                <a:gd name="connsiteX0" fmla="*/ 806430 w 34036693"/>
                <a:gd name="connsiteY0" fmla="*/ 0 h 1940937"/>
                <a:gd name="connsiteX1" fmla="*/ 13278509 w 34036693"/>
                <a:gd name="connsiteY1" fmla="*/ 1591498 h 1940937"/>
                <a:gd name="connsiteX2" fmla="*/ -2 w 34036693"/>
                <a:gd name="connsiteY2" fmla="*/ 1940937 h 1940937"/>
                <a:gd name="connsiteX0" fmla="*/ 1358365 w 63111787"/>
                <a:gd name="connsiteY0" fmla="*/ 24713 h 1940937"/>
                <a:gd name="connsiteX1" fmla="*/ 1868444 w 63111787"/>
                <a:gd name="connsiteY1" fmla="*/ 661622 h 1940937"/>
                <a:gd name="connsiteX2" fmla="*/ 1358366 w 63111787"/>
                <a:gd name="connsiteY2" fmla="*/ 661622 h 1940937"/>
                <a:gd name="connsiteX3" fmla="*/ 1358365 w 63111787"/>
                <a:gd name="connsiteY3" fmla="*/ 24713 h 1940937"/>
                <a:gd name="connsiteX0" fmla="*/ 806430 w 63111787"/>
                <a:gd name="connsiteY0" fmla="*/ 0 h 1940937"/>
                <a:gd name="connsiteX1" fmla="*/ 47569964 w 63111787"/>
                <a:gd name="connsiteY1" fmla="*/ 1133097 h 1940937"/>
                <a:gd name="connsiteX2" fmla="*/ -2 w 63111787"/>
                <a:gd name="connsiteY2" fmla="*/ 1940937 h 1940937"/>
                <a:gd name="connsiteX0" fmla="*/ 1358365 w 47907790"/>
                <a:gd name="connsiteY0" fmla="*/ 24713 h 1940937"/>
                <a:gd name="connsiteX1" fmla="*/ 1868444 w 47907790"/>
                <a:gd name="connsiteY1" fmla="*/ 661622 h 1940937"/>
                <a:gd name="connsiteX2" fmla="*/ 1358366 w 47907790"/>
                <a:gd name="connsiteY2" fmla="*/ 661622 h 1940937"/>
                <a:gd name="connsiteX3" fmla="*/ 1358365 w 47907790"/>
                <a:gd name="connsiteY3" fmla="*/ 24713 h 1940937"/>
                <a:gd name="connsiteX0" fmla="*/ 806430 w 47907790"/>
                <a:gd name="connsiteY0" fmla="*/ 0 h 1940937"/>
                <a:gd name="connsiteX1" fmla="*/ 47569964 w 47907790"/>
                <a:gd name="connsiteY1" fmla="*/ 1133097 h 1940937"/>
                <a:gd name="connsiteX2" fmla="*/ -2 w 47907790"/>
                <a:gd name="connsiteY2" fmla="*/ 1940937 h 1940937"/>
                <a:gd name="connsiteX0" fmla="*/ 1358365 w 47571515"/>
                <a:gd name="connsiteY0" fmla="*/ 24713 h 1940937"/>
                <a:gd name="connsiteX1" fmla="*/ 1868444 w 47571515"/>
                <a:gd name="connsiteY1" fmla="*/ 661622 h 1940937"/>
                <a:gd name="connsiteX2" fmla="*/ 1358366 w 47571515"/>
                <a:gd name="connsiteY2" fmla="*/ 661622 h 1940937"/>
                <a:gd name="connsiteX3" fmla="*/ 1358365 w 47571515"/>
                <a:gd name="connsiteY3" fmla="*/ 24713 h 1940937"/>
                <a:gd name="connsiteX0" fmla="*/ 806430 w 47571515"/>
                <a:gd name="connsiteY0" fmla="*/ 0 h 1940937"/>
                <a:gd name="connsiteX1" fmla="*/ 47569964 w 47571515"/>
                <a:gd name="connsiteY1" fmla="*/ 1133097 h 1940937"/>
                <a:gd name="connsiteX2" fmla="*/ -2 w 47571515"/>
                <a:gd name="connsiteY2" fmla="*/ 1940937 h 1940937"/>
                <a:gd name="connsiteX0" fmla="*/ 14686683 w 60899833"/>
                <a:gd name="connsiteY0" fmla="*/ 24713 h 2145800"/>
                <a:gd name="connsiteX1" fmla="*/ 15196762 w 60899833"/>
                <a:gd name="connsiteY1" fmla="*/ 661622 h 2145800"/>
                <a:gd name="connsiteX2" fmla="*/ 14686684 w 60899833"/>
                <a:gd name="connsiteY2" fmla="*/ 661622 h 2145800"/>
                <a:gd name="connsiteX3" fmla="*/ 14686683 w 60899833"/>
                <a:gd name="connsiteY3" fmla="*/ 24713 h 2145800"/>
                <a:gd name="connsiteX0" fmla="*/ 14134748 w 60899833"/>
                <a:gd name="connsiteY0" fmla="*/ 0 h 2145800"/>
                <a:gd name="connsiteX1" fmla="*/ 60898282 w 60899833"/>
                <a:gd name="connsiteY1" fmla="*/ 1133097 h 2145800"/>
                <a:gd name="connsiteX2" fmla="*/ 13328316 w 60899833"/>
                <a:gd name="connsiteY2" fmla="*/ 1940937 h 2145800"/>
                <a:gd name="connsiteX3" fmla="*/ 5805 w 60899833"/>
                <a:gd name="connsiteY3" fmla="*/ 2020565 h 2145800"/>
                <a:gd name="connsiteX0" fmla="*/ 14681722 w 69885213"/>
                <a:gd name="connsiteY0" fmla="*/ 24713 h 2113394"/>
                <a:gd name="connsiteX1" fmla="*/ 15191801 w 69885213"/>
                <a:gd name="connsiteY1" fmla="*/ 661622 h 2113394"/>
                <a:gd name="connsiteX2" fmla="*/ 14681723 w 69885213"/>
                <a:gd name="connsiteY2" fmla="*/ 661622 h 2113394"/>
                <a:gd name="connsiteX3" fmla="*/ 14681722 w 69885213"/>
                <a:gd name="connsiteY3" fmla="*/ 24713 h 2113394"/>
                <a:gd name="connsiteX0" fmla="*/ 14129787 w 69885213"/>
                <a:gd name="connsiteY0" fmla="*/ 0 h 2113394"/>
                <a:gd name="connsiteX1" fmla="*/ 60893321 w 69885213"/>
                <a:gd name="connsiteY1" fmla="*/ 1133097 h 2113394"/>
                <a:gd name="connsiteX2" fmla="*/ 49063008 w 69885213"/>
                <a:gd name="connsiteY2" fmla="*/ 1637404 h 2113394"/>
                <a:gd name="connsiteX3" fmla="*/ 844 w 69885213"/>
                <a:gd name="connsiteY3" fmla="*/ 2020565 h 2113394"/>
                <a:gd name="connsiteX0" fmla="*/ 14680870 w 69884361"/>
                <a:gd name="connsiteY0" fmla="*/ 24713 h 2047622"/>
                <a:gd name="connsiteX1" fmla="*/ 15190949 w 69884361"/>
                <a:gd name="connsiteY1" fmla="*/ 661622 h 2047622"/>
                <a:gd name="connsiteX2" fmla="*/ 14680871 w 69884361"/>
                <a:gd name="connsiteY2" fmla="*/ 661622 h 2047622"/>
                <a:gd name="connsiteX3" fmla="*/ 14680870 w 69884361"/>
                <a:gd name="connsiteY3" fmla="*/ 24713 h 2047622"/>
                <a:gd name="connsiteX0" fmla="*/ 14128935 w 69884361"/>
                <a:gd name="connsiteY0" fmla="*/ 0 h 2047622"/>
                <a:gd name="connsiteX1" fmla="*/ 60892469 w 69884361"/>
                <a:gd name="connsiteY1" fmla="*/ 1133097 h 2047622"/>
                <a:gd name="connsiteX2" fmla="*/ 49062156 w 69884361"/>
                <a:gd name="connsiteY2" fmla="*/ 1637404 h 2047622"/>
                <a:gd name="connsiteX3" fmla="*/ -8 w 69884361"/>
                <a:gd name="connsiteY3" fmla="*/ 2020565 h 2047622"/>
                <a:gd name="connsiteX0" fmla="*/ 681685 w 55885176"/>
                <a:gd name="connsiteY0" fmla="*/ 24713 h 1991620"/>
                <a:gd name="connsiteX1" fmla="*/ 1191764 w 55885176"/>
                <a:gd name="connsiteY1" fmla="*/ 661622 h 1991620"/>
                <a:gd name="connsiteX2" fmla="*/ 681686 w 55885176"/>
                <a:gd name="connsiteY2" fmla="*/ 661622 h 1991620"/>
                <a:gd name="connsiteX3" fmla="*/ 681685 w 55885176"/>
                <a:gd name="connsiteY3" fmla="*/ 24713 h 1991620"/>
                <a:gd name="connsiteX0" fmla="*/ 129750 w 55885176"/>
                <a:gd name="connsiteY0" fmla="*/ 0 h 1991620"/>
                <a:gd name="connsiteX1" fmla="*/ 46893284 w 55885176"/>
                <a:gd name="connsiteY1" fmla="*/ 1133097 h 1991620"/>
                <a:gd name="connsiteX2" fmla="*/ 35062971 w 55885176"/>
                <a:gd name="connsiteY2" fmla="*/ 1637404 h 1991620"/>
                <a:gd name="connsiteX3" fmla="*/ 0 w 55885176"/>
                <a:gd name="connsiteY3" fmla="*/ 1962536 h 1991620"/>
                <a:gd name="connsiteX0" fmla="*/ 681685 w 55885176"/>
                <a:gd name="connsiteY0" fmla="*/ 24713 h 1962536"/>
                <a:gd name="connsiteX1" fmla="*/ 1191764 w 55885176"/>
                <a:gd name="connsiteY1" fmla="*/ 661622 h 1962536"/>
                <a:gd name="connsiteX2" fmla="*/ 681686 w 55885176"/>
                <a:gd name="connsiteY2" fmla="*/ 661622 h 1962536"/>
                <a:gd name="connsiteX3" fmla="*/ 681685 w 55885176"/>
                <a:gd name="connsiteY3" fmla="*/ 24713 h 1962536"/>
                <a:gd name="connsiteX0" fmla="*/ 129750 w 55885176"/>
                <a:gd name="connsiteY0" fmla="*/ 0 h 1962536"/>
                <a:gd name="connsiteX1" fmla="*/ 46893284 w 55885176"/>
                <a:gd name="connsiteY1" fmla="*/ 1133097 h 1962536"/>
                <a:gd name="connsiteX2" fmla="*/ 35062971 w 55885176"/>
                <a:gd name="connsiteY2" fmla="*/ 1637404 h 1962536"/>
                <a:gd name="connsiteX3" fmla="*/ 0 w 55885176"/>
                <a:gd name="connsiteY3" fmla="*/ 1962536 h 1962536"/>
                <a:gd name="connsiteX0" fmla="*/ 681685 w 68103258"/>
                <a:gd name="connsiteY0" fmla="*/ 24713 h 1962536"/>
                <a:gd name="connsiteX1" fmla="*/ 1191764 w 68103258"/>
                <a:gd name="connsiteY1" fmla="*/ 661622 h 1962536"/>
                <a:gd name="connsiteX2" fmla="*/ 681686 w 68103258"/>
                <a:gd name="connsiteY2" fmla="*/ 661622 h 1962536"/>
                <a:gd name="connsiteX3" fmla="*/ 681685 w 68103258"/>
                <a:gd name="connsiteY3" fmla="*/ 24713 h 1962536"/>
                <a:gd name="connsiteX0" fmla="*/ 129750 w 68103258"/>
                <a:gd name="connsiteY0" fmla="*/ 0 h 1962536"/>
                <a:gd name="connsiteX1" fmla="*/ 46893284 w 68103258"/>
                <a:gd name="connsiteY1" fmla="*/ 1133097 h 1962536"/>
                <a:gd name="connsiteX2" fmla="*/ 52314949 w 68103258"/>
                <a:gd name="connsiteY2" fmla="*/ 1350883 h 1962536"/>
                <a:gd name="connsiteX3" fmla="*/ 0 w 68103258"/>
                <a:gd name="connsiteY3" fmla="*/ 1962536 h 1962536"/>
                <a:gd name="connsiteX0" fmla="*/ 681685 w 68103258"/>
                <a:gd name="connsiteY0" fmla="*/ 24713 h 1962536"/>
                <a:gd name="connsiteX1" fmla="*/ 1191764 w 68103258"/>
                <a:gd name="connsiteY1" fmla="*/ 661622 h 1962536"/>
                <a:gd name="connsiteX2" fmla="*/ 681686 w 68103258"/>
                <a:gd name="connsiteY2" fmla="*/ 661622 h 1962536"/>
                <a:gd name="connsiteX3" fmla="*/ 681685 w 68103258"/>
                <a:gd name="connsiteY3" fmla="*/ 24713 h 1962536"/>
                <a:gd name="connsiteX0" fmla="*/ 129750 w 68103258"/>
                <a:gd name="connsiteY0" fmla="*/ 0 h 1962536"/>
                <a:gd name="connsiteX1" fmla="*/ 46893284 w 68103258"/>
                <a:gd name="connsiteY1" fmla="*/ 1133097 h 1962536"/>
                <a:gd name="connsiteX2" fmla="*/ 52314949 w 68103258"/>
                <a:gd name="connsiteY2" fmla="*/ 1350883 h 1962536"/>
                <a:gd name="connsiteX3" fmla="*/ 0 w 68103258"/>
                <a:gd name="connsiteY3" fmla="*/ 1962536 h 1962536"/>
                <a:gd name="connsiteX0" fmla="*/ 681685 w 52478332"/>
                <a:gd name="connsiteY0" fmla="*/ 24713 h 1962536"/>
                <a:gd name="connsiteX1" fmla="*/ 1191764 w 52478332"/>
                <a:gd name="connsiteY1" fmla="*/ 661622 h 1962536"/>
                <a:gd name="connsiteX2" fmla="*/ 681686 w 52478332"/>
                <a:gd name="connsiteY2" fmla="*/ 661622 h 1962536"/>
                <a:gd name="connsiteX3" fmla="*/ 681685 w 52478332"/>
                <a:gd name="connsiteY3" fmla="*/ 24713 h 1962536"/>
                <a:gd name="connsiteX0" fmla="*/ 129750 w 52478332"/>
                <a:gd name="connsiteY0" fmla="*/ 0 h 1962536"/>
                <a:gd name="connsiteX1" fmla="*/ 46893284 w 52478332"/>
                <a:gd name="connsiteY1" fmla="*/ 1133097 h 1962536"/>
                <a:gd name="connsiteX2" fmla="*/ 52314949 w 52478332"/>
                <a:gd name="connsiteY2" fmla="*/ 1350883 h 1962536"/>
                <a:gd name="connsiteX3" fmla="*/ 0 w 52478332"/>
                <a:gd name="connsiteY3" fmla="*/ 1962536 h 1962536"/>
                <a:gd name="connsiteX0" fmla="*/ 681685 w 52368384"/>
                <a:gd name="connsiteY0" fmla="*/ 147701 h 2085524"/>
                <a:gd name="connsiteX1" fmla="*/ 1191764 w 52368384"/>
                <a:gd name="connsiteY1" fmla="*/ 784610 h 2085524"/>
                <a:gd name="connsiteX2" fmla="*/ 681686 w 52368384"/>
                <a:gd name="connsiteY2" fmla="*/ 784610 h 2085524"/>
                <a:gd name="connsiteX3" fmla="*/ 681685 w 52368384"/>
                <a:gd name="connsiteY3" fmla="*/ 147701 h 2085524"/>
                <a:gd name="connsiteX0" fmla="*/ 129750 w 52368384"/>
                <a:gd name="connsiteY0" fmla="*/ 122988 h 2085524"/>
                <a:gd name="connsiteX1" fmla="*/ 31645215 w 52368384"/>
                <a:gd name="connsiteY1" fmla="*/ 481802 h 2085524"/>
                <a:gd name="connsiteX2" fmla="*/ 52314949 w 52368384"/>
                <a:gd name="connsiteY2" fmla="*/ 1473871 h 2085524"/>
                <a:gd name="connsiteX3" fmla="*/ 0 w 52368384"/>
                <a:gd name="connsiteY3" fmla="*/ 2085524 h 2085524"/>
                <a:gd name="connsiteX0" fmla="*/ 681685 w 46199610"/>
                <a:gd name="connsiteY0" fmla="*/ 147701 h 2085524"/>
                <a:gd name="connsiteX1" fmla="*/ 1191764 w 46199610"/>
                <a:gd name="connsiteY1" fmla="*/ 784610 h 2085524"/>
                <a:gd name="connsiteX2" fmla="*/ 681686 w 46199610"/>
                <a:gd name="connsiteY2" fmla="*/ 784610 h 2085524"/>
                <a:gd name="connsiteX3" fmla="*/ 681685 w 46199610"/>
                <a:gd name="connsiteY3" fmla="*/ 147701 h 2085524"/>
                <a:gd name="connsiteX0" fmla="*/ 129750 w 46199610"/>
                <a:gd name="connsiteY0" fmla="*/ 122988 h 2085524"/>
                <a:gd name="connsiteX1" fmla="*/ 31645215 w 46199610"/>
                <a:gd name="connsiteY1" fmla="*/ 481802 h 2085524"/>
                <a:gd name="connsiteX2" fmla="*/ 46126068 w 46199610"/>
                <a:gd name="connsiteY2" fmla="*/ 1340237 h 2085524"/>
                <a:gd name="connsiteX3" fmla="*/ 0 w 46199610"/>
                <a:gd name="connsiteY3" fmla="*/ 2085524 h 2085524"/>
                <a:gd name="connsiteX0" fmla="*/ 681685 w 46199610"/>
                <a:gd name="connsiteY0" fmla="*/ 147701 h 2085524"/>
                <a:gd name="connsiteX1" fmla="*/ 1191764 w 46199610"/>
                <a:gd name="connsiteY1" fmla="*/ 784610 h 2085524"/>
                <a:gd name="connsiteX2" fmla="*/ 681686 w 46199610"/>
                <a:gd name="connsiteY2" fmla="*/ 784610 h 2085524"/>
                <a:gd name="connsiteX3" fmla="*/ 681685 w 46199610"/>
                <a:gd name="connsiteY3" fmla="*/ 147701 h 2085524"/>
                <a:gd name="connsiteX0" fmla="*/ 129750 w 46199610"/>
                <a:gd name="connsiteY0" fmla="*/ 122988 h 2085524"/>
                <a:gd name="connsiteX1" fmla="*/ 31645215 w 46199610"/>
                <a:gd name="connsiteY1" fmla="*/ 481802 h 2085524"/>
                <a:gd name="connsiteX2" fmla="*/ 46126068 w 46199610"/>
                <a:gd name="connsiteY2" fmla="*/ 1340237 h 2085524"/>
                <a:gd name="connsiteX3" fmla="*/ 0 w 46199610"/>
                <a:gd name="connsiteY3" fmla="*/ 2085524 h 2085524"/>
                <a:gd name="connsiteX0" fmla="*/ 681685 w 46126070"/>
                <a:gd name="connsiteY0" fmla="*/ 147701 h 2085524"/>
                <a:gd name="connsiteX1" fmla="*/ 1191764 w 46126070"/>
                <a:gd name="connsiteY1" fmla="*/ 784610 h 2085524"/>
                <a:gd name="connsiteX2" fmla="*/ 681686 w 46126070"/>
                <a:gd name="connsiteY2" fmla="*/ 784610 h 2085524"/>
                <a:gd name="connsiteX3" fmla="*/ 681685 w 46126070"/>
                <a:gd name="connsiteY3" fmla="*/ 147701 h 2085524"/>
                <a:gd name="connsiteX0" fmla="*/ 129750 w 46126070"/>
                <a:gd name="connsiteY0" fmla="*/ 122988 h 2085524"/>
                <a:gd name="connsiteX1" fmla="*/ 31645215 w 46126070"/>
                <a:gd name="connsiteY1" fmla="*/ 481802 h 2085524"/>
                <a:gd name="connsiteX2" fmla="*/ 46126068 w 46126070"/>
                <a:gd name="connsiteY2" fmla="*/ 1340237 h 2085524"/>
                <a:gd name="connsiteX3" fmla="*/ 0 w 46126070"/>
                <a:gd name="connsiteY3" fmla="*/ 2085524 h 2085524"/>
                <a:gd name="connsiteX0" fmla="*/ 681685 w 46126070"/>
                <a:gd name="connsiteY0" fmla="*/ 24713 h 1962536"/>
                <a:gd name="connsiteX1" fmla="*/ 1191764 w 46126070"/>
                <a:gd name="connsiteY1" fmla="*/ 661622 h 1962536"/>
                <a:gd name="connsiteX2" fmla="*/ 681686 w 46126070"/>
                <a:gd name="connsiteY2" fmla="*/ 661622 h 1962536"/>
                <a:gd name="connsiteX3" fmla="*/ 681685 w 46126070"/>
                <a:gd name="connsiteY3" fmla="*/ 24713 h 1962536"/>
                <a:gd name="connsiteX0" fmla="*/ 129750 w 46126070"/>
                <a:gd name="connsiteY0" fmla="*/ 0 h 1962536"/>
                <a:gd name="connsiteX1" fmla="*/ 16564901 w 46126070"/>
                <a:gd name="connsiteY1" fmla="*/ 222567 h 1962536"/>
                <a:gd name="connsiteX2" fmla="*/ 31645215 w 46126070"/>
                <a:gd name="connsiteY2" fmla="*/ 358814 h 1962536"/>
                <a:gd name="connsiteX3" fmla="*/ 46126068 w 46126070"/>
                <a:gd name="connsiteY3" fmla="*/ 1217249 h 1962536"/>
                <a:gd name="connsiteX4" fmla="*/ 0 w 46126070"/>
                <a:gd name="connsiteY4" fmla="*/ 1962536 h 1962536"/>
                <a:gd name="connsiteX0" fmla="*/ 681685 w 46126070"/>
                <a:gd name="connsiteY0" fmla="*/ 24713 h 1962536"/>
                <a:gd name="connsiteX1" fmla="*/ 1191764 w 46126070"/>
                <a:gd name="connsiteY1" fmla="*/ 661622 h 1962536"/>
                <a:gd name="connsiteX2" fmla="*/ 681686 w 46126070"/>
                <a:gd name="connsiteY2" fmla="*/ 661622 h 1962536"/>
                <a:gd name="connsiteX3" fmla="*/ 681685 w 46126070"/>
                <a:gd name="connsiteY3" fmla="*/ 24713 h 1962536"/>
                <a:gd name="connsiteX0" fmla="*/ 129750 w 46126070"/>
                <a:gd name="connsiteY0" fmla="*/ 0 h 1962536"/>
                <a:gd name="connsiteX1" fmla="*/ 16564901 w 46126070"/>
                <a:gd name="connsiteY1" fmla="*/ 222567 h 1962536"/>
                <a:gd name="connsiteX2" fmla="*/ 28556747 w 46126070"/>
                <a:gd name="connsiteY2" fmla="*/ 381656 h 1962536"/>
                <a:gd name="connsiteX3" fmla="*/ 46126068 w 46126070"/>
                <a:gd name="connsiteY3" fmla="*/ 1217249 h 1962536"/>
                <a:gd name="connsiteX4" fmla="*/ 0 w 46126070"/>
                <a:gd name="connsiteY4" fmla="*/ 1962536 h 1962536"/>
                <a:gd name="connsiteX0" fmla="*/ 681685 w 46126070"/>
                <a:gd name="connsiteY0" fmla="*/ 24713 h 1962536"/>
                <a:gd name="connsiteX1" fmla="*/ 1191764 w 46126070"/>
                <a:gd name="connsiteY1" fmla="*/ 661622 h 1962536"/>
                <a:gd name="connsiteX2" fmla="*/ 681686 w 46126070"/>
                <a:gd name="connsiteY2" fmla="*/ 661622 h 1962536"/>
                <a:gd name="connsiteX3" fmla="*/ 681685 w 46126070"/>
                <a:gd name="connsiteY3" fmla="*/ 24713 h 1962536"/>
                <a:gd name="connsiteX0" fmla="*/ 129750 w 46126070"/>
                <a:gd name="connsiteY0" fmla="*/ 0 h 1962536"/>
                <a:gd name="connsiteX1" fmla="*/ 16564901 w 46126070"/>
                <a:gd name="connsiteY1" fmla="*/ 222567 h 1962536"/>
                <a:gd name="connsiteX2" fmla="*/ 28556747 w 46126070"/>
                <a:gd name="connsiteY2" fmla="*/ 381656 h 1962536"/>
                <a:gd name="connsiteX3" fmla="*/ 46126068 w 46126070"/>
                <a:gd name="connsiteY3" fmla="*/ 1217249 h 1962536"/>
                <a:gd name="connsiteX4" fmla="*/ 0 w 46126070"/>
                <a:gd name="connsiteY4" fmla="*/ 1962536 h 1962536"/>
                <a:gd name="connsiteX0" fmla="*/ 681685 w 46126070"/>
                <a:gd name="connsiteY0" fmla="*/ 24713 h 1962536"/>
                <a:gd name="connsiteX1" fmla="*/ 1191764 w 46126070"/>
                <a:gd name="connsiteY1" fmla="*/ 661622 h 1962536"/>
                <a:gd name="connsiteX2" fmla="*/ 681686 w 46126070"/>
                <a:gd name="connsiteY2" fmla="*/ 661622 h 1962536"/>
                <a:gd name="connsiteX3" fmla="*/ 681685 w 46126070"/>
                <a:gd name="connsiteY3" fmla="*/ 24713 h 1962536"/>
                <a:gd name="connsiteX0" fmla="*/ 129750 w 46126070"/>
                <a:gd name="connsiteY0" fmla="*/ 0 h 1962536"/>
                <a:gd name="connsiteX1" fmla="*/ 16564901 w 46126070"/>
                <a:gd name="connsiteY1" fmla="*/ 222567 h 1962536"/>
                <a:gd name="connsiteX2" fmla="*/ 28556747 w 46126070"/>
                <a:gd name="connsiteY2" fmla="*/ 381656 h 1962536"/>
                <a:gd name="connsiteX3" fmla="*/ 46126068 w 46126070"/>
                <a:gd name="connsiteY3" fmla="*/ 1217249 h 1962536"/>
                <a:gd name="connsiteX4" fmla="*/ 0 w 46126070"/>
                <a:gd name="connsiteY4" fmla="*/ 1962536 h 1962536"/>
                <a:gd name="connsiteX0" fmla="*/ 681685 w 46126070"/>
                <a:gd name="connsiteY0" fmla="*/ 0 h 1937823"/>
                <a:gd name="connsiteX1" fmla="*/ 1191764 w 46126070"/>
                <a:gd name="connsiteY1" fmla="*/ 636909 h 1937823"/>
                <a:gd name="connsiteX2" fmla="*/ 681686 w 46126070"/>
                <a:gd name="connsiteY2" fmla="*/ 636909 h 1937823"/>
                <a:gd name="connsiteX3" fmla="*/ 681685 w 46126070"/>
                <a:gd name="connsiteY3" fmla="*/ 0 h 1937823"/>
                <a:gd name="connsiteX0" fmla="*/ 12195283 w 46126070"/>
                <a:gd name="connsiteY0" fmla="*/ 34478 h 1937823"/>
                <a:gd name="connsiteX1" fmla="*/ 16564901 w 46126070"/>
                <a:gd name="connsiteY1" fmla="*/ 197854 h 1937823"/>
                <a:gd name="connsiteX2" fmla="*/ 28556747 w 46126070"/>
                <a:gd name="connsiteY2" fmla="*/ 356943 h 1937823"/>
                <a:gd name="connsiteX3" fmla="*/ 46126068 w 46126070"/>
                <a:gd name="connsiteY3" fmla="*/ 1192536 h 1937823"/>
                <a:gd name="connsiteX4" fmla="*/ 0 w 46126070"/>
                <a:gd name="connsiteY4" fmla="*/ 1937823 h 1937823"/>
                <a:gd name="connsiteX0" fmla="*/ 3517837 w 48962222"/>
                <a:gd name="connsiteY0" fmla="*/ 17130 h 1954953"/>
                <a:gd name="connsiteX1" fmla="*/ 4027916 w 48962222"/>
                <a:gd name="connsiteY1" fmla="*/ 654039 h 1954953"/>
                <a:gd name="connsiteX2" fmla="*/ 3517838 w 48962222"/>
                <a:gd name="connsiteY2" fmla="*/ 654039 h 1954953"/>
                <a:gd name="connsiteX3" fmla="*/ 3517837 w 48962222"/>
                <a:gd name="connsiteY3" fmla="*/ 17130 h 1954953"/>
                <a:gd name="connsiteX0" fmla="*/ -5 w 48962222"/>
                <a:gd name="connsiteY0" fmla="*/ 0 h 1954953"/>
                <a:gd name="connsiteX1" fmla="*/ 19401053 w 48962222"/>
                <a:gd name="connsiteY1" fmla="*/ 214984 h 1954953"/>
                <a:gd name="connsiteX2" fmla="*/ 31392899 w 48962222"/>
                <a:gd name="connsiteY2" fmla="*/ 374073 h 1954953"/>
                <a:gd name="connsiteX3" fmla="*/ 48962220 w 48962222"/>
                <a:gd name="connsiteY3" fmla="*/ 1209666 h 1954953"/>
                <a:gd name="connsiteX4" fmla="*/ 2836152 w 48962222"/>
                <a:gd name="connsiteY4" fmla="*/ 1954953 h 1954953"/>
                <a:gd name="connsiteX0" fmla="*/ 3517837 w 48962222"/>
                <a:gd name="connsiteY0" fmla="*/ 17130 h 1954953"/>
                <a:gd name="connsiteX1" fmla="*/ 4027916 w 48962222"/>
                <a:gd name="connsiteY1" fmla="*/ 654039 h 1954953"/>
                <a:gd name="connsiteX2" fmla="*/ 3517838 w 48962222"/>
                <a:gd name="connsiteY2" fmla="*/ 654039 h 1954953"/>
                <a:gd name="connsiteX3" fmla="*/ 3517837 w 48962222"/>
                <a:gd name="connsiteY3" fmla="*/ 17130 h 1954953"/>
                <a:gd name="connsiteX0" fmla="*/ -5 w 48962222"/>
                <a:gd name="connsiteY0" fmla="*/ 0 h 1954953"/>
                <a:gd name="connsiteX1" fmla="*/ 19401053 w 48962222"/>
                <a:gd name="connsiteY1" fmla="*/ 214984 h 1954953"/>
                <a:gd name="connsiteX2" fmla="*/ 31392899 w 48962222"/>
                <a:gd name="connsiteY2" fmla="*/ 374073 h 1954953"/>
                <a:gd name="connsiteX3" fmla="*/ 48962220 w 48962222"/>
                <a:gd name="connsiteY3" fmla="*/ 1209666 h 1954953"/>
                <a:gd name="connsiteX4" fmla="*/ 2836152 w 48962222"/>
                <a:gd name="connsiteY4" fmla="*/ 1954953 h 1954953"/>
                <a:gd name="connsiteX0" fmla="*/ 3517837 w 50312517"/>
                <a:gd name="connsiteY0" fmla="*/ 17130 h 1673774"/>
                <a:gd name="connsiteX1" fmla="*/ 4027916 w 50312517"/>
                <a:gd name="connsiteY1" fmla="*/ 654039 h 1673774"/>
                <a:gd name="connsiteX2" fmla="*/ 3517838 w 50312517"/>
                <a:gd name="connsiteY2" fmla="*/ 654039 h 1673774"/>
                <a:gd name="connsiteX3" fmla="*/ 3517837 w 50312517"/>
                <a:gd name="connsiteY3" fmla="*/ 17130 h 1673774"/>
                <a:gd name="connsiteX0" fmla="*/ -5 w 50312517"/>
                <a:gd name="connsiteY0" fmla="*/ 0 h 1673774"/>
                <a:gd name="connsiteX1" fmla="*/ 19401053 w 50312517"/>
                <a:gd name="connsiteY1" fmla="*/ 214984 h 1673774"/>
                <a:gd name="connsiteX2" fmla="*/ 31392899 w 50312517"/>
                <a:gd name="connsiteY2" fmla="*/ 374073 h 1673774"/>
                <a:gd name="connsiteX3" fmla="*/ 48962220 w 50312517"/>
                <a:gd name="connsiteY3" fmla="*/ 1209666 h 1673774"/>
                <a:gd name="connsiteX4" fmla="*/ 28264159 w 50312517"/>
                <a:gd name="connsiteY4" fmla="*/ 1673774 h 1673774"/>
                <a:gd name="connsiteX0" fmla="*/ 3517837 w 48962222"/>
                <a:gd name="connsiteY0" fmla="*/ 17130 h 1673774"/>
                <a:gd name="connsiteX1" fmla="*/ 4027916 w 48962222"/>
                <a:gd name="connsiteY1" fmla="*/ 654039 h 1673774"/>
                <a:gd name="connsiteX2" fmla="*/ 3517838 w 48962222"/>
                <a:gd name="connsiteY2" fmla="*/ 654039 h 1673774"/>
                <a:gd name="connsiteX3" fmla="*/ 3517837 w 48962222"/>
                <a:gd name="connsiteY3" fmla="*/ 17130 h 1673774"/>
                <a:gd name="connsiteX0" fmla="*/ -5 w 48962222"/>
                <a:gd name="connsiteY0" fmla="*/ 0 h 1673774"/>
                <a:gd name="connsiteX1" fmla="*/ 19401053 w 48962222"/>
                <a:gd name="connsiteY1" fmla="*/ 214984 h 1673774"/>
                <a:gd name="connsiteX2" fmla="*/ 31392899 w 48962222"/>
                <a:gd name="connsiteY2" fmla="*/ 374073 h 1673774"/>
                <a:gd name="connsiteX3" fmla="*/ 48962220 w 48962222"/>
                <a:gd name="connsiteY3" fmla="*/ 1209666 h 1673774"/>
                <a:gd name="connsiteX4" fmla="*/ 28264159 w 48962222"/>
                <a:gd name="connsiteY4" fmla="*/ 1673774 h 1673774"/>
                <a:gd name="connsiteX0" fmla="*/ 3517837 w 48962222"/>
                <a:gd name="connsiteY0" fmla="*/ 17130 h 1673774"/>
                <a:gd name="connsiteX1" fmla="*/ 4027916 w 48962222"/>
                <a:gd name="connsiteY1" fmla="*/ 654039 h 1673774"/>
                <a:gd name="connsiteX2" fmla="*/ 3517838 w 48962222"/>
                <a:gd name="connsiteY2" fmla="*/ 654039 h 1673774"/>
                <a:gd name="connsiteX3" fmla="*/ 3517837 w 48962222"/>
                <a:gd name="connsiteY3" fmla="*/ 17130 h 1673774"/>
                <a:gd name="connsiteX0" fmla="*/ -5 w 48962222"/>
                <a:gd name="connsiteY0" fmla="*/ 0 h 1673774"/>
                <a:gd name="connsiteX1" fmla="*/ 19401053 w 48962222"/>
                <a:gd name="connsiteY1" fmla="*/ 214984 h 1673774"/>
                <a:gd name="connsiteX2" fmla="*/ 31392899 w 48962222"/>
                <a:gd name="connsiteY2" fmla="*/ 374073 h 1673774"/>
                <a:gd name="connsiteX3" fmla="*/ 48962220 w 48962222"/>
                <a:gd name="connsiteY3" fmla="*/ 1209666 h 1673774"/>
                <a:gd name="connsiteX4" fmla="*/ 28264159 w 48962222"/>
                <a:gd name="connsiteY4" fmla="*/ 1673774 h 1673774"/>
                <a:gd name="connsiteX0" fmla="*/ 3517837 w 48962222"/>
                <a:gd name="connsiteY0" fmla="*/ 17130 h 1673774"/>
                <a:gd name="connsiteX1" fmla="*/ 4027916 w 48962222"/>
                <a:gd name="connsiteY1" fmla="*/ 654039 h 1673774"/>
                <a:gd name="connsiteX2" fmla="*/ 3517838 w 48962222"/>
                <a:gd name="connsiteY2" fmla="*/ 654039 h 1673774"/>
                <a:gd name="connsiteX3" fmla="*/ 3517837 w 48962222"/>
                <a:gd name="connsiteY3" fmla="*/ 17130 h 1673774"/>
                <a:gd name="connsiteX0" fmla="*/ -5 w 48962222"/>
                <a:gd name="connsiteY0" fmla="*/ 0 h 1673774"/>
                <a:gd name="connsiteX1" fmla="*/ 19401053 w 48962222"/>
                <a:gd name="connsiteY1" fmla="*/ 214984 h 1673774"/>
                <a:gd name="connsiteX2" fmla="*/ 31392899 w 48962222"/>
                <a:gd name="connsiteY2" fmla="*/ 374073 h 1673774"/>
                <a:gd name="connsiteX3" fmla="*/ 48962220 w 48962222"/>
                <a:gd name="connsiteY3" fmla="*/ 1209666 h 1673774"/>
                <a:gd name="connsiteX4" fmla="*/ 28264159 w 48962222"/>
                <a:gd name="connsiteY4" fmla="*/ 1673774 h 1673774"/>
                <a:gd name="connsiteX0" fmla="*/ 3517837 w 49297283"/>
                <a:gd name="connsiteY0" fmla="*/ 17130 h 1673774"/>
                <a:gd name="connsiteX1" fmla="*/ 4027916 w 49297283"/>
                <a:gd name="connsiteY1" fmla="*/ 654039 h 1673774"/>
                <a:gd name="connsiteX2" fmla="*/ 3517838 w 49297283"/>
                <a:gd name="connsiteY2" fmla="*/ 654039 h 1673774"/>
                <a:gd name="connsiteX3" fmla="*/ 3517837 w 49297283"/>
                <a:gd name="connsiteY3" fmla="*/ 17130 h 1673774"/>
                <a:gd name="connsiteX0" fmla="*/ -5 w 49297283"/>
                <a:gd name="connsiteY0" fmla="*/ 0 h 1673774"/>
                <a:gd name="connsiteX1" fmla="*/ 19401053 w 49297283"/>
                <a:gd name="connsiteY1" fmla="*/ 214984 h 1673774"/>
                <a:gd name="connsiteX2" fmla="*/ 31392899 w 49297283"/>
                <a:gd name="connsiteY2" fmla="*/ 374073 h 1673774"/>
                <a:gd name="connsiteX3" fmla="*/ 49297283 w 49297283"/>
                <a:gd name="connsiteY3" fmla="*/ 1079766 h 1673774"/>
                <a:gd name="connsiteX4" fmla="*/ 28264159 w 49297283"/>
                <a:gd name="connsiteY4" fmla="*/ 1673774 h 1673774"/>
                <a:gd name="connsiteX0" fmla="*/ 3517837 w 49297283"/>
                <a:gd name="connsiteY0" fmla="*/ 17130 h 1673774"/>
                <a:gd name="connsiteX1" fmla="*/ 4027916 w 49297283"/>
                <a:gd name="connsiteY1" fmla="*/ 654039 h 1673774"/>
                <a:gd name="connsiteX2" fmla="*/ 3517838 w 49297283"/>
                <a:gd name="connsiteY2" fmla="*/ 654039 h 1673774"/>
                <a:gd name="connsiteX3" fmla="*/ 3517837 w 49297283"/>
                <a:gd name="connsiteY3" fmla="*/ 17130 h 1673774"/>
                <a:gd name="connsiteX0" fmla="*/ -5 w 49297283"/>
                <a:gd name="connsiteY0" fmla="*/ 0 h 1673774"/>
                <a:gd name="connsiteX1" fmla="*/ 19401053 w 49297283"/>
                <a:gd name="connsiteY1" fmla="*/ 214984 h 1673774"/>
                <a:gd name="connsiteX2" fmla="*/ 31392899 w 49297283"/>
                <a:gd name="connsiteY2" fmla="*/ 374073 h 1673774"/>
                <a:gd name="connsiteX3" fmla="*/ 49297283 w 49297283"/>
                <a:gd name="connsiteY3" fmla="*/ 1079766 h 1673774"/>
                <a:gd name="connsiteX4" fmla="*/ 28264159 w 49297283"/>
                <a:gd name="connsiteY4" fmla="*/ 1673774 h 1673774"/>
                <a:gd name="connsiteX0" fmla="*/ 3517837 w 49297283"/>
                <a:gd name="connsiteY0" fmla="*/ 17130 h 1673774"/>
                <a:gd name="connsiteX1" fmla="*/ 4027916 w 49297283"/>
                <a:gd name="connsiteY1" fmla="*/ 654039 h 1673774"/>
                <a:gd name="connsiteX2" fmla="*/ 3517838 w 49297283"/>
                <a:gd name="connsiteY2" fmla="*/ 654039 h 1673774"/>
                <a:gd name="connsiteX3" fmla="*/ 3517837 w 49297283"/>
                <a:gd name="connsiteY3" fmla="*/ 17130 h 1673774"/>
                <a:gd name="connsiteX0" fmla="*/ -5 w 49297283"/>
                <a:gd name="connsiteY0" fmla="*/ 0 h 1673774"/>
                <a:gd name="connsiteX1" fmla="*/ 19401053 w 49297283"/>
                <a:gd name="connsiteY1" fmla="*/ 214984 h 1673774"/>
                <a:gd name="connsiteX2" fmla="*/ 31392899 w 49297283"/>
                <a:gd name="connsiteY2" fmla="*/ 374073 h 1673774"/>
                <a:gd name="connsiteX3" fmla="*/ 49297283 w 49297283"/>
                <a:gd name="connsiteY3" fmla="*/ 1079766 h 1673774"/>
                <a:gd name="connsiteX4" fmla="*/ 28264159 w 49297283"/>
                <a:gd name="connsiteY4" fmla="*/ 1673774 h 1673774"/>
                <a:gd name="connsiteX0" fmla="*/ 3517837 w 49297283"/>
                <a:gd name="connsiteY0" fmla="*/ 17130 h 1673774"/>
                <a:gd name="connsiteX1" fmla="*/ 4027916 w 49297283"/>
                <a:gd name="connsiteY1" fmla="*/ 654039 h 1673774"/>
                <a:gd name="connsiteX2" fmla="*/ 3517838 w 49297283"/>
                <a:gd name="connsiteY2" fmla="*/ 654039 h 1673774"/>
                <a:gd name="connsiteX3" fmla="*/ 3517837 w 49297283"/>
                <a:gd name="connsiteY3" fmla="*/ 17130 h 1673774"/>
                <a:gd name="connsiteX0" fmla="*/ -5 w 49297283"/>
                <a:gd name="connsiteY0" fmla="*/ 0 h 1673774"/>
                <a:gd name="connsiteX1" fmla="*/ 19401053 w 49297283"/>
                <a:gd name="connsiteY1" fmla="*/ 214984 h 1673774"/>
                <a:gd name="connsiteX2" fmla="*/ 31392899 w 49297283"/>
                <a:gd name="connsiteY2" fmla="*/ 374073 h 1673774"/>
                <a:gd name="connsiteX3" fmla="*/ 49297283 w 49297283"/>
                <a:gd name="connsiteY3" fmla="*/ 1079766 h 1673774"/>
                <a:gd name="connsiteX4" fmla="*/ 28264159 w 49297283"/>
                <a:gd name="connsiteY4" fmla="*/ 1673774 h 1673774"/>
                <a:gd name="connsiteX0" fmla="*/ 3517837 w 49297283"/>
                <a:gd name="connsiteY0" fmla="*/ 17130 h 1673774"/>
                <a:gd name="connsiteX1" fmla="*/ 4027916 w 49297283"/>
                <a:gd name="connsiteY1" fmla="*/ 654039 h 1673774"/>
                <a:gd name="connsiteX2" fmla="*/ 3517838 w 49297283"/>
                <a:gd name="connsiteY2" fmla="*/ 654039 h 1673774"/>
                <a:gd name="connsiteX3" fmla="*/ 3517837 w 49297283"/>
                <a:gd name="connsiteY3" fmla="*/ 17130 h 1673774"/>
                <a:gd name="connsiteX0" fmla="*/ -5 w 49297283"/>
                <a:gd name="connsiteY0" fmla="*/ 0 h 1673774"/>
                <a:gd name="connsiteX1" fmla="*/ 19401053 w 49297283"/>
                <a:gd name="connsiteY1" fmla="*/ 214984 h 1673774"/>
                <a:gd name="connsiteX2" fmla="*/ 31392899 w 49297283"/>
                <a:gd name="connsiteY2" fmla="*/ 374073 h 1673774"/>
                <a:gd name="connsiteX3" fmla="*/ 49297283 w 49297283"/>
                <a:gd name="connsiteY3" fmla="*/ 1079766 h 1673774"/>
                <a:gd name="connsiteX4" fmla="*/ 28264159 w 49297283"/>
                <a:gd name="connsiteY4" fmla="*/ 1673774 h 1673774"/>
                <a:gd name="connsiteX0" fmla="*/ 3517837 w 49297283"/>
                <a:gd name="connsiteY0" fmla="*/ 17130 h 1631120"/>
                <a:gd name="connsiteX1" fmla="*/ 4027916 w 49297283"/>
                <a:gd name="connsiteY1" fmla="*/ 654039 h 1631120"/>
                <a:gd name="connsiteX2" fmla="*/ 3517838 w 49297283"/>
                <a:gd name="connsiteY2" fmla="*/ 654039 h 1631120"/>
                <a:gd name="connsiteX3" fmla="*/ 3517837 w 49297283"/>
                <a:gd name="connsiteY3" fmla="*/ 17130 h 1631120"/>
                <a:gd name="connsiteX0" fmla="*/ -5 w 49297283"/>
                <a:gd name="connsiteY0" fmla="*/ 0 h 1631120"/>
                <a:gd name="connsiteX1" fmla="*/ 19401053 w 49297283"/>
                <a:gd name="connsiteY1" fmla="*/ 214984 h 1631120"/>
                <a:gd name="connsiteX2" fmla="*/ 31392899 w 49297283"/>
                <a:gd name="connsiteY2" fmla="*/ 374073 h 1631120"/>
                <a:gd name="connsiteX3" fmla="*/ 49297283 w 49297283"/>
                <a:gd name="connsiteY3" fmla="*/ 1079766 h 1631120"/>
                <a:gd name="connsiteX4" fmla="*/ 26126955 w 49297283"/>
                <a:gd name="connsiteY4" fmla="*/ 1631120 h 1631120"/>
                <a:gd name="connsiteX0" fmla="*/ 3517837 w 49297283"/>
                <a:gd name="connsiteY0" fmla="*/ 17130 h 1631120"/>
                <a:gd name="connsiteX1" fmla="*/ 4027916 w 49297283"/>
                <a:gd name="connsiteY1" fmla="*/ 654039 h 1631120"/>
                <a:gd name="connsiteX2" fmla="*/ 3517838 w 49297283"/>
                <a:gd name="connsiteY2" fmla="*/ 654039 h 1631120"/>
                <a:gd name="connsiteX3" fmla="*/ 3517837 w 49297283"/>
                <a:gd name="connsiteY3" fmla="*/ 17130 h 1631120"/>
                <a:gd name="connsiteX0" fmla="*/ -5 w 49297283"/>
                <a:gd name="connsiteY0" fmla="*/ 0 h 1631120"/>
                <a:gd name="connsiteX1" fmla="*/ 19401053 w 49297283"/>
                <a:gd name="connsiteY1" fmla="*/ 214984 h 1631120"/>
                <a:gd name="connsiteX2" fmla="*/ 31392899 w 49297283"/>
                <a:gd name="connsiteY2" fmla="*/ 374073 h 1631120"/>
                <a:gd name="connsiteX3" fmla="*/ 49297283 w 49297283"/>
                <a:gd name="connsiteY3" fmla="*/ 1079766 h 1631120"/>
                <a:gd name="connsiteX4" fmla="*/ 26126955 w 49297283"/>
                <a:gd name="connsiteY4" fmla="*/ 1631120 h 1631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97283" h="1631120" stroke="0" extrusionOk="0">
                  <a:moveTo>
                    <a:pt x="3517837" y="17130"/>
                  </a:moveTo>
                  <a:cubicBezTo>
                    <a:pt x="3799546" y="17130"/>
                    <a:pt x="4027916" y="302284"/>
                    <a:pt x="4027916" y="654039"/>
                  </a:cubicBezTo>
                  <a:lnTo>
                    <a:pt x="3517838" y="654039"/>
                  </a:lnTo>
                  <a:cubicBezTo>
                    <a:pt x="3517838" y="441736"/>
                    <a:pt x="3517837" y="229433"/>
                    <a:pt x="3517837" y="17130"/>
                  </a:cubicBezTo>
                  <a:close/>
                </a:path>
                <a:path w="49297283" h="1631120" fill="none">
                  <a:moveTo>
                    <a:pt x="-5" y="0"/>
                  </a:moveTo>
                  <a:lnTo>
                    <a:pt x="19401053" y="214984"/>
                  </a:lnTo>
                  <a:lnTo>
                    <a:pt x="31392899" y="374073"/>
                  </a:lnTo>
                  <a:cubicBezTo>
                    <a:pt x="35208386" y="488127"/>
                    <a:pt x="46671389" y="434632"/>
                    <a:pt x="49297283" y="1079766"/>
                  </a:cubicBezTo>
                  <a:cubicBezTo>
                    <a:pt x="44098838" y="1519890"/>
                    <a:pt x="41114778" y="1515445"/>
                    <a:pt x="26126955" y="1631120"/>
                  </a:cubicBezTo>
                </a:path>
              </a:pathLst>
            </a:custGeom>
            <a:ln w="50800">
              <a:solidFill>
                <a:srgbClr val="99FF33"/>
              </a:solidFill>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58" name="Arc 32"/>
            <p:cNvSpPr/>
            <p:nvPr/>
          </p:nvSpPr>
          <p:spPr>
            <a:xfrm>
              <a:off x="5149827" y="1139153"/>
              <a:ext cx="846908" cy="301907"/>
            </a:xfrm>
            <a:custGeom>
              <a:avLst/>
              <a:gdLst>
                <a:gd name="connsiteX0" fmla="*/ 510078 w 1020157"/>
                <a:gd name="connsiteY0" fmla="*/ 0 h 1273818"/>
                <a:gd name="connsiteX1" fmla="*/ 1020157 w 1020157"/>
                <a:gd name="connsiteY1" fmla="*/ 636909 h 1273818"/>
                <a:gd name="connsiteX2" fmla="*/ 510079 w 1020157"/>
                <a:gd name="connsiteY2" fmla="*/ 636909 h 1273818"/>
                <a:gd name="connsiteX3" fmla="*/ 510078 w 1020157"/>
                <a:gd name="connsiteY3" fmla="*/ 0 h 1273818"/>
                <a:gd name="connsiteX0" fmla="*/ 510078 w 1020157"/>
                <a:gd name="connsiteY0" fmla="*/ 0 h 1273818"/>
                <a:gd name="connsiteX1" fmla="*/ 1020157 w 1020157"/>
                <a:gd name="connsiteY1" fmla="*/ 636909 h 1273818"/>
                <a:gd name="connsiteX0" fmla="*/ 444843 w 954922"/>
                <a:gd name="connsiteY0" fmla="*/ 41189 h 678098"/>
                <a:gd name="connsiteX1" fmla="*/ 954922 w 954922"/>
                <a:gd name="connsiteY1" fmla="*/ 678098 h 678098"/>
                <a:gd name="connsiteX2" fmla="*/ 444844 w 954922"/>
                <a:gd name="connsiteY2" fmla="*/ 678098 h 678098"/>
                <a:gd name="connsiteX3" fmla="*/ 444843 w 954922"/>
                <a:gd name="connsiteY3" fmla="*/ 41189 h 678098"/>
                <a:gd name="connsiteX0" fmla="*/ 0 w 954922"/>
                <a:gd name="connsiteY0" fmla="*/ 0 h 678098"/>
                <a:gd name="connsiteX1" fmla="*/ 954922 w 954922"/>
                <a:gd name="connsiteY1" fmla="*/ 678098 h 678098"/>
                <a:gd name="connsiteX0" fmla="*/ 444843 w 954922"/>
                <a:gd name="connsiteY0" fmla="*/ 41189 h 1122941"/>
                <a:gd name="connsiteX1" fmla="*/ 954922 w 954922"/>
                <a:gd name="connsiteY1" fmla="*/ 678098 h 1122941"/>
                <a:gd name="connsiteX2" fmla="*/ 444844 w 954922"/>
                <a:gd name="connsiteY2" fmla="*/ 678098 h 1122941"/>
                <a:gd name="connsiteX3" fmla="*/ 444843 w 954922"/>
                <a:gd name="connsiteY3" fmla="*/ 41189 h 1122941"/>
                <a:gd name="connsiteX0" fmla="*/ 0 w 954922"/>
                <a:gd name="connsiteY0" fmla="*/ 0 h 1122941"/>
                <a:gd name="connsiteX1" fmla="*/ 790165 w 954922"/>
                <a:gd name="connsiteY1" fmla="*/ 1122941 h 1122941"/>
                <a:gd name="connsiteX0" fmla="*/ 543697 w 1053776"/>
                <a:gd name="connsiteY0" fmla="*/ 49427 h 1131179"/>
                <a:gd name="connsiteX1" fmla="*/ 1053776 w 1053776"/>
                <a:gd name="connsiteY1" fmla="*/ 686336 h 1131179"/>
                <a:gd name="connsiteX2" fmla="*/ 543698 w 1053776"/>
                <a:gd name="connsiteY2" fmla="*/ 686336 h 1131179"/>
                <a:gd name="connsiteX3" fmla="*/ 543697 w 1053776"/>
                <a:gd name="connsiteY3" fmla="*/ 49427 h 1131179"/>
                <a:gd name="connsiteX0" fmla="*/ 0 w 1053776"/>
                <a:gd name="connsiteY0" fmla="*/ 0 h 1131179"/>
                <a:gd name="connsiteX1" fmla="*/ 889019 w 1053776"/>
                <a:gd name="connsiteY1" fmla="*/ 1131179 h 1131179"/>
                <a:gd name="connsiteX0" fmla="*/ 543697 w 1053776"/>
                <a:gd name="connsiteY0" fmla="*/ 49427 h 884044"/>
                <a:gd name="connsiteX1" fmla="*/ 1053776 w 1053776"/>
                <a:gd name="connsiteY1" fmla="*/ 686336 h 884044"/>
                <a:gd name="connsiteX2" fmla="*/ 543698 w 1053776"/>
                <a:gd name="connsiteY2" fmla="*/ 686336 h 884044"/>
                <a:gd name="connsiteX3" fmla="*/ 543697 w 1053776"/>
                <a:gd name="connsiteY3" fmla="*/ 49427 h 884044"/>
                <a:gd name="connsiteX0" fmla="*/ 0 w 1053776"/>
                <a:gd name="connsiteY0" fmla="*/ 0 h 884044"/>
                <a:gd name="connsiteX1" fmla="*/ 872543 w 1053776"/>
                <a:gd name="connsiteY1" fmla="*/ 884044 h 884044"/>
                <a:gd name="connsiteX0" fmla="*/ 543697 w 1053776"/>
                <a:gd name="connsiteY0" fmla="*/ 49427 h 1246509"/>
                <a:gd name="connsiteX1" fmla="*/ 1053776 w 1053776"/>
                <a:gd name="connsiteY1" fmla="*/ 686336 h 1246509"/>
                <a:gd name="connsiteX2" fmla="*/ 543698 w 1053776"/>
                <a:gd name="connsiteY2" fmla="*/ 686336 h 1246509"/>
                <a:gd name="connsiteX3" fmla="*/ 543697 w 1053776"/>
                <a:gd name="connsiteY3" fmla="*/ 49427 h 1246509"/>
                <a:gd name="connsiteX0" fmla="*/ 0 w 1053776"/>
                <a:gd name="connsiteY0" fmla="*/ 0 h 1246509"/>
                <a:gd name="connsiteX1" fmla="*/ 460651 w 1053776"/>
                <a:gd name="connsiteY1" fmla="*/ 1246509 h 1246509"/>
                <a:gd name="connsiteX0" fmla="*/ 543697 w 1053776"/>
                <a:gd name="connsiteY0" fmla="*/ 49427 h 1246509"/>
                <a:gd name="connsiteX1" fmla="*/ 1053776 w 1053776"/>
                <a:gd name="connsiteY1" fmla="*/ 686336 h 1246509"/>
                <a:gd name="connsiteX2" fmla="*/ 543698 w 1053776"/>
                <a:gd name="connsiteY2" fmla="*/ 686336 h 1246509"/>
                <a:gd name="connsiteX3" fmla="*/ 543697 w 1053776"/>
                <a:gd name="connsiteY3" fmla="*/ 49427 h 1246509"/>
                <a:gd name="connsiteX0" fmla="*/ 0 w 1053776"/>
                <a:gd name="connsiteY0" fmla="*/ 0 h 1246509"/>
                <a:gd name="connsiteX1" fmla="*/ 460651 w 1053776"/>
                <a:gd name="connsiteY1" fmla="*/ 1246509 h 1246509"/>
                <a:gd name="connsiteX0" fmla="*/ 551935 w 1062014"/>
                <a:gd name="connsiteY0" fmla="*/ 24713 h 1221795"/>
                <a:gd name="connsiteX1" fmla="*/ 1062014 w 1062014"/>
                <a:gd name="connsiteY1" fmla="*/ 661622 h 1221795"/>
                <a:gd name="connsiteX2" fmla="*/ 551936 w 1062014"/>
                <a:gd name="connsiteY2" fmla="*/ 661622 h 1221795"/>
                <a:gd name="connsiteX3" fmla="*/ 551935 w 1062014"/>
                <a:gd name="connsiteY3" fmla="*/ 24713 h 1221795"/>
                <a:gd name="connsiteX0" fmla="*/ 0 w 1062014"/>
                <a:gd name="connsiteY0" fmla="*/ 0 h 1221795"/>
                <a:gd name="connsiteX1" fmla="*/ 468889 w 1062014"/>
                <a:gd name="connsiteY1" fmla="*/ 1221795 h 1221795"/>
                <a:gd name="connsiteX0" fmla="*/ 551935 w 1062014"/>
                <a:gd name="connsiteY0" fmla="*/ 41277 h 730658"/>
                <a:gd name="connsiteX1" fmla="*/ 1062014 w 1062014"/>
                <a:gd name="connsiteY1" fmla="*/ 678186 h 730658"/>
                <a:gd name="connsiteX2" fmla="*/ 551936 w 1062014"/>
                <a:gd name="connsiteY2" fmla="*/ 678186 h 730658"/>
                <a:gd name="connsiteX3" fmla="*/ 551935 w 1062014"/>
                <a:gd name="connsiteY3" fmla="*/ 41277 h 730658"/>
                <a:gd name="connsiteX0" fmla="*/ 0 w 1062014"/>
                <a:gd name="connsiteY0" fmla="*/ 16564 h 730658"/>
                <a:gd name="connsiteX1" fmla="*/ 708501 w 1062014"/>
                <a:gd name="connsiteY1" fmla="*/ 730658 h 730658"/>
                <a:gd name="connsiteX0" fmla="*/ 551935 w 1062014"/>
                <a:gd name="connsiteY0" fmla="*/ 46505 h 735886"/>
                <a:gd name="connsiteX1" fmla="*/ 1062014 w 1062014"/>
                <a:gd name="connsiteY1" fmla="*/ 683414 h 735886"/>
                <a:gd name="connsiteX2" fmla="*/ 551936 w 1062014"/>
                <a:gd name="connsiteY2" fmla="*/ 683414 h 735886"/>
                <a:gd name="connsiteX3" fmla="*/ 551935 w 1062014"/>
                <a:gd name="connsiteY3" fmla="*/ 46505 h 735886"/>
                <a:gd name="connsiteX0" fmla="*/ 0 w 1062014"/>
                <a:gd name="connsiteY0" fmla="*/ 21792 h 735886"/>
                <a:gd name="connsiteX1" fmla="*/ 708501 w 1062014"/>
                <a:gd name="connsiteY1" fmla="*/ 735886 h 735886"/>
                <a:gd name="connsiteX0" fmla="*/ 551935 w 1062014"/>
                <a:gd name="connsiteY0" fmla="*/ 42712 h 732093"/>
                <a:gd name="connsiteX1" fmla="*/ 1062014 w 1062014"/>
                <a:gd name="connsiteY1" fmla="*/ 679621 h 732093"/>
                <a:gd name="connsiteX2" fmla="*/ 551936 w 1062014"/>
                <a:gd name="connsiteY2" fmla="*/ 679621 h 732093"/>
                <a:gd name="connsiteX3" fmla="*/ 551935 w 1062014"/>
                <a:gd name="connsiteY3" fmla="*/ 42712 h 732093"/>
                <a:gd name="connsiteX0" fmla="*/ 0 w 1062014"/>
                <a:gd name="connsiteY0" fmla="*/ 17999 h 732093"/>
                <a:gd name="connsiteX1" fmla="*/ 708501 w 1062014"/>
                <a:gd name="connsiteY1" fmla="*/ 732093 h 732093"/>
                <a:gd name="connsiteX0" fmla="*/ 551935 w 1630084"/>
                <a:gd name="connsiteY0" fmla="*/ 24713 h 1935629"/>
                <a:gd name="connsiteX1" fmla="*/ 1062014 w 1630084"/>
                <a:gd name="connsiteY1" fmla="*/ 661622 h 1935629"/>
                <a:gd name="connsiteX2" fmla="*/ 551936 w 1630084"/>
                <a:gd name="connsiteY2" fmla="*/ 661622 h 1935629"/>
                <a:gd name="connsiteX3" fmla="*/ 551935 w 1630084"/>
                <a:gd name="connsiteY3" fmla="*/ 24713 h 1935629"/>
                <a:gd name="connsiteX0" fmla="*/ 0 w 1630084"/>
                <a:gd name="connsiteY0" fmla="*/ 0 h 1935629"/>
                <a:gd name="connsiteX1" fmla="*/ 1630084 w 1630084"/>
                <a:gd name="connsiteY1" fmla="*/ 1935629 h 1935629"/>
                <a:gd name="connsiteX0" fmla="*/ 520828 w 1598977"/>
                <a:gd name="connsiteY0" fmla="*/ 3 h 1910919"/>
                <a:gd name="connsiteX1" fmla="*/ 1030907 w 1598977"/>
                <a:gd name="connsiteY1" fmla="*/ 636912 h 1910919"/>
                <a:gd name="connsiteX2" fmla="*/ 520829 w 1598977"/>
                <a:gd name="connsiteY2" fmla="*/ 636912 h 1910919"/>
                <a:gd name="connsiteX3" fmla="*/ 520828 w 1598977"/>
                <a:gd name="connsiteY3" fmla="*/ 3 h 1910919"/>
                <a:gd name="connsiteX0" fmla="*/ 0 w 1598977"/>
                <a:gd name="connsiteY0" fmla="*/ 1330960 h 1910919"/>
                <a:gd name="connsiteX1" fmla="*/ 1598977 w 1598977"/>
                <a:gd name="connsiteY1" fmla="*/ 1910919 h 1910919"/>
                <a:gd name="connsiteX0" fmla="*/ 520828 w 1598977"/>
                <a:gd name="connsiteY0" fmla="*/ 3 h 1910919"/>
                <a:gd name="connsiteX1" fmla="*/ 1030907 w 1598977"/>
                <a:gd name="connsiteY1" fmla="*/ 636912 h 1910919"/>
                <a:gd name="connsiteX2" fmla="*/ 520829 w 1598977"/>
                <a:gd name="connsiteY2" fmla="*/ 636912 h 1910919"/>
                <a:gd name="connsiteX3" fmla="*/ 520828 w 1598977"/>
                <a:gd name="connsiteY3" fmla="*/ 3 h 1910919"/>
                <a:gd name="connsiteX0" fmla="*/ 0 w 1598977"/>
                <a:gd name="connsiteY0" fmla="*/ 1330960 h 1910919"/>
                <a:gd name="connsiteX1" fmla="*/ 1598977 w 1598977"/>
                <a:gd name="connsiteY1" fmla="*/ 1910919 h 1910919"/>
                <a:gd name="connsiteX0" fmla="*/ 520828 w 1598977"/>
                <a:gd name="connsiteY0" fmla="*/ 3 h 1910919"/>
                <a:gd name="connsiteX1" fmla="*/ 1030907 w 1598977"/>
                <a:gd name="connsiteY1" fmla="*/ 636912 h 1910919"/>
                <a:gd name="connsiteX2" fmla="*/ 520829 w 1598977"/>
                <a:gd name="connsiteY2" fmla="*/ 636912 h 1910919"/>
                <a:gd name="connsiteX3" fmla="*/ 520828 w 1598977"/>
                <a:gd name="connsiteY3" fmla="*/ 3 h 1910919"/>
                <a:gd name="connsiteX0" fmla="*/ 0 w 1598977"/>
                <a:gd name="connsiteY0" fmla="*/ 1330960 h 1910919"/>
                <a:gd name="connsiteX1" fmla="*/ 1598977 w 1598977"/>
                <a:gd name="connsiteY1" fmla="*/ 1910919 h 1910919"/>
              </a:gdLst>
              <a:ahLst/>
              <a:cxnLst>
                <a:cxn ang="0">
                  <a:pos x="connsiteX0" y="connsiteY0"/>
                </a:cxn>
                <a:cxn ang="0">
                  <a:pos x="connsiteX1" y="connsiteY1"/>
                </a:cxn>
              </a:cxnLst>
              <a:rect l="l" t="t" r="r" b="b"/>
              <a:pathLst>
                <a:path w="1598977" h="1910919" stroke="0" extrusionOk="0">
                  <a:moveTo>
                    <a:pt x="520828" y="3"/>
                  </a:moveTo>
                  <a:cubicBezTo>
                    <a:pt x="802537" y="3"/>
                    <a:pt x="1030907" y="285157"/>
                    <a:pt x="1030907" y="636912"/>
                  </a:cubicBezTo>
                  <a:lnTo>
                    <a:pt x="520829" y="636912"/>
                  </a:lnTo>
                  <a:cubicBezTo>
                    <a:pt x="520829" y="424609"/>
                    <a:pt x="520828" y="212306"/>
                    <a:pt x="520828" y="3"/>
                  </a:cubicBezTo>
                  <a:close/>
                </a:path>
                <a:path w="1598977" h="1910919" fill="none">
                  <a:moveTo>
                    <a:pt x="0" y="1330960"/>
                  </a:moveTo>
                  <a:cubicBezTo>
                    <a:pt x="515006" y="-702555"/>
                    <a:pt x="1368180" y="-95379"/>
                    <a:pt x="1598977" y="1910919"/>
                  </a:cubicBezTo>
                </a:path>
              </a:pathLst>
            </a:custGeom>
            <a:ln w="50800">
              <a:gradFill>
                <a:gsLst>
                  <a:gs pos="0">
                    <a:srgbClr val="99FF33"/>
                  </a:gs>
                  <a:gs pos="62000">
                    <a:schemeClr val="bg1">
                      <a:lumMod val="65000"/>
                    </a:schemeClr>
                  </a:gs>
                  <a:gs pos="100000">
                    <a:schemeClr val="bg1">
                      <a:lumMod val="65000"/>
                    </a:schemeClr>
                  </a:gs>
                </a:gsLst>
                <a:lin ang="5400000" scaled="0"/>
              </a:gradFill>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59" name="Arc 32"/>
            <p:cNvSpPr/>
            <p:nvPr/>
          </p:nvSpPr>
          <p:spPr>
            <a:xfrm>
              <a:off x="4878233" y="2064718"/>
              <a:ext cx="2371063" cy="91735"/>
            </a:xfrm>
            <a:custGeom>
              <a:avLst/>
              <a:gdLst>
                <a:gd name="connsiteX0" fmla="*/ 510078 w 1020157"/>
                <a:gd name="connsiteY0" fmla="*/ 0 h 1273818"/>
                <a:gd name="connsiteX1" fmla="*/ 1020157 w 1020157"/>
                <a:gd name="connsiteY1" fmla="*/ 636909 h 1273818"/>
                <a:gd name="connsiteX2" fmla="*/ 510079 w 1020157"/>
                <a:gd name="connsiteY2" fmla="*/ 636909 h 1273818"/>
                <a:gd name="connsiteX3" fmla="*/ 510078 w 1020157"/>
                <a:gd name="connsiteY3" fmla="*/ 0 h 1273818"/>
                <a:gd name="connsiteX0" fmla="*/ 510078 w 1020157"/>
                <a:gd name="connsiteY0" fmla="*/ 0 h 1273818"/>
                <a:gd name="connsiteX1" fmla="*/ 1020157 w 1020157"/>
                <a:gd name="connsiteY1" fmla="*/ 636909 h 1273818"/>
                <a:gd name="connsiteX0" fmla="*/ 444843 w 954922"/>
                <a:gd name="connsiteY0" fmla="*/ 41189 h 678098"/>
                <a:gd name="connsiteX1" fmla="*/ 954922 w 954922"/>
                <a:gd name="connsiteY1" fmla="*/ 678098 h 678098"/>
                <a:gd name="connsiteX2" fmla="*/ 444844 w 954922"/>
                <a:gd name="connsiteY2" fmla="*/ 678098 h 678098"/>
                <a:gd name="connsiteX3" fmla="*/ 444843 w 954922"/>
                <a:gd name="connsiteY3" fmla="*/ 41189 h 678098"/>
                <a:gd name="connsiteX0" fmla="*/ 0 w 954922"/>
                <a:gd name="connsiteY0" fmla="*/ 0 h 678098"/>
                <a:gd name="connsiteX1" fmla="*/ 954922 w 954922"/>
                <a:gd name="connsiteY1" fmla="*/ 678098 h 678098"/>
                <a:gd name="connsiteX0" fmla="*/ 444843 w 954922"/>
                <a:gd name="connsiteY0" fmla="*/ 41189 h 1122941"/>
                <a:gd name="connsiteX1" fmla="*/ 954922 w 954922"/>
                <a:gd name="connsiteY1" fmla="*/ 678098 h 1122941"/>
                <a:gd name="connsiteX2" fmla="*/ 444844 w 954922"/>
                <a:gd name="connsiteY2" fmla="*/ 678098 h 1122941"/>
                <a:gd name="connsiteX3" fmla="*/ 444843 w 954922"/>
                <a:gd name="connsiteY3" fmla="*/ 41189 h 1122941"/>
                <a:gd name="connsiteX0" fmla="*/ 0 w 954922"/>
                <a:gd name="connsiteY0" fmla="*/ 0 h 1122941"/>
                <a:gd name="connsiteX1" fmla="*/ 790165 w 954922"/>
                <a:gd name="connsiteY1" fmla="*/ 1122941 h 1122941"/>
                <a:gd name="connsiteX0" fmla="*/ 543697 w 1053776"/>
                <a:gd name="connsiteY0" fmla="*/ 49427 h 1131179"/>
                <a:gd name="connsiteX1" fmla="*/ 1053776 w 1053776"/>
                <a:gd name="connsiteY1" fmla="*/ 686336 h 1131179"/>
                <a:gd name="connsiteX2" fmla="*/ 543698 w 1053776"/>
                <a:gd name="connsiteY2" fmla="*/ 686336 h 1131179"/>
                <a:gd name="connsiteX3" fmla="*/ 543697 w 1053776"/>
                <a:gd name="connsiteY3" fmla="*/ 49427 h 1131179"/>
                <a:gd name="connsiteX0" fmla="*/ 0 w 1053776"/>
                <a:gd name="connsiteY0" fmla="*/ 0 h 1131179"/>
                <a:gd name="connsiteX1" fmla="*/ 889019 w 1053776"/>
                <a:gd name="connsiteY1" fmla="*/ 1131179 h 1131179"/>
                <a:gd name="connsiteX0" fmla="*/ 543697 w 1053776"/>
                <a:gd name="connsiteY0" fmla="*/ 49427 h 884044"/>
                <a:gd name="connsiteX1" fmla="*/ 1053776 w 1053776"/>
                <a:gd name="connsiteY1" fmla="*/ 686336 h 884044"/>
                <a:gd name="connsiteX2" fmla="*/ 543698 w 1053776"/>
                <a:gd name="connsiteY2" fmla="*/ 686336 h 884044"/>
                <a:gd name="connsiteX3" fmla="*/ 543697 w 1053776"/>
                <a:gd name="connsiteY3" fmla="*/ 49427 h 884044"/>
                <a:gd name="connsiteX0" fmla="*/ 0 w 1053776"/>
                <a:gd name="connsiteY0" fmla="*/ 0 h 884044"/>
                <a:gd name="connsiteX1" fmla="*/ 872543 w 1053776"/>
                <a:gd name="connsiteY1" fmla="*/ 884044 h 884044"/>
                <a:gd name="connsiteX0" fmla="*/ 543697 w 1053776"/>
                <a:gd name="connsiteY0" fmla="*/ 49427 h 1246509"/>
                <a:gd name="connsiteX1" fmla="*/ 1053776 w 1053776"/>
                <a:gd name="connsiteY1" fmla="*/ 686336 h 1246509"/>
                <a:gd name="connsiteX2" fmla="*/ 543698 w 1053776"/>
                <a:gd name="connsiteY2" fmla="*/ 686336 h 1246509"/>
                <a:gd name="connsiteX3" fmla="*/ 543697 w 1053776"/>
                <a:gd name="connsiteY3" fmla="*/ 49427 h 1246509"/>
                <a:gd name="connsiteX0" fmla="*/ 0 w 1053776"/>
                <a:gd name="connsiteY0" fmla="*/ 0 h 1246509"/>
                <a:gd name="connsiteX1" fmla="*/ 460651 w 1053776"/>
                <a:gd name="connsiteY1" fmla="*/ 1246509 h 1246509"/>
                <a:gd name="connsiteX0" fmla="*/ 543697 w 1053776"/>
                <a:gd name="connsiteY0" fmla="*/ 49427 h 1246509"/>
                <a:gd name="connsiteX1" fmla="*/ 1053776 w 1053776"/>
                <a:gd name="connsiteY1" fmla="*/ 686336 h 1246509"/>
                <a:gd name="connsiteX2" fmla="*/ 543698 w 1053776"/>
                <a:gd name="connsiteY2" fmla="*/ 686336 h 1246509"/>
                <a:gd name="connsiteX3" fmla="*/ 543697 w 1053776"/>
                <a:gd name="connsiteY3" fmla="*/ 49427 h 1246509"/>
                <a:gd name="connsiteX0" fmla="*/ 0 w 1053776"/>
                <a:gd name="connsiteY0" fmla="*/ 0 h 1246509"/>
                <a:gd name="connsiteX1" fmla="*/ 460651 w 1053776"/>
                <a:gd name="connsiteY1" fmla="*/ 1246509 h 1246509"/>
                <a:gd name="connsiteX0" fmla="*/ 551935 w 1062014"/>
                <a:gd name="connsiteY0" fmla="*/ 24713 h 1221795"/>
                <a:gd name="connsiteX1" fmla="*/ 1062014 w 1062014"/>
                <a:gd name="connsiteY1" fmla="*/ 661622 h 1221795"/>
                <a:gd name="connsiteX2" fmla="*/ 551936 w 1062014"/>
                <a:gd name="connsiteY2" fmla="*/ 661622 h 1221795"/>
                <a:gd name="connsiteX3" fmla="*/ 551935 w 1062014"/>
                <a:gd name="connsiteY3" fmla="*/ 24713 h 1221795"/>
                <a:gd name="connsiteX0" fmla="*/ 0 w 1062014"/>
                <a:gd name="connsiteY0" fmla="*/ 0 h 1221795"/>
                <a:gd name="connsiteX1" fmla="*/ 468889 w 1062014"/>
                <a:gd name="connsiteY1" fmla="*/ 1221795 h 1221795"/>
                <a:gd name="connsiteX0" fmla="*/ 551935 w 1062014"/>
                <a:gd name="connsiteY0" fmla="*/ 32342 h 772772"/>
                <a:gd name="connsiteX1" fmla="*/ 1062014 w 1062014"/>
                <a:gd name="connsiteY1" fmla="*/ 669251 h 772772"/>
                <a:gd name="connsiteX2" fmla="*/ 551936 w 1062014"/>
                <a:gd name="connsiteY2" fmla="*/ 669251 h 772772"/>
                <a:gd name="connsiteX3" fmla="*/ 551935 w 1062014"/>
                <a:gd name="connsiteY3" fmla="*/ 32342 h 772772"/>
                <a:gd name="connsiteX0" fmla="*/ 0 w 1062014"/>
                <a:gd name="connsiteY0" fmla="*/ 7629 h 772772"/>
                <a:gd name="connsiteX1" fmla="*/ 657068 w 1062014"/>
                <a:gd name="connsiteY1" fmla="*/ 772772 h 772772"/>
                <a:gd name="connsiteX0" fmla="*/ 551935 w 1062014"/>
                <a:gd name="connsiteY0" fmla="*/ 25554 h 765984"/>
                <a:gd name="connsiteX1" fmla="*/ 1062014 w 1062014"/>
                <a:gd name="connsiteY1" fmla="*/ 662463 h 765984"/>
                <a:gd name="connsiteX2" fmla="*/ 551936 w 1062014"/>
                <a:gd name="connsiteY2" fmla="*/ 662463 h 765984"/>
                <a:gd name="connsiteX3" fmla="*/ 551935 w 1062014"/>
                <a:gd name="connsiteY3" fmla="*/ 25554 h 765984"/>
                <a:gd name="connsiteX0" fmla="*/ 0 w 1062014"/>
                <a:gd name="connsiteY0" fmla="*/ 841 h 765984"/>
                <a:gd name="connsiteX1" fmla="*/ 657068 w 1062014"/>
                <a:gd name="connsiteY1" fmla="*/ 765984 h 765984"/>
                <a:gd name="connsiteX0" fmla="*/ 551935 w 1062014"/>
                <a:gd name="connsiteY0" fmla="*/ 24713 h 765143"/>
                <a:gd name="connsiteX1" fmla="*/ 1062014 w 1062014"/>
                <a:gd name="connsiteY1" fmla="*/ 661622 h 765143"/>
                <a:gd name="connsiteX2" fmla="*/ 551936 w 1062014"/>
                <a:gd name="connsiteY2" fmla="*/ 661622 h 765143"/>
                <a:gd name="connsiteX3" fmla="*/ 551935 w 1062014"/>
                <a:gd name="connsiteY3" fmla="*/ 24713 h 765143"/>
                <a:gd name="connsiteX0" fmla="*/ 0 w 1062014"/>
                <a:gd name="connsiteY0" fmla="*/ 0 h 765143"/>
                <a:gd name="connsiteX1" fmla="*/ 657068 w 1062014"/>
                <a:gd name="connsiteY1" fmla="*/ 765143 h 765143"/>
                <a:gd name="connsiteX0" fmla="*/ 551935 w 1062014"/>
                <a:gd name="connsiteY0" fmla="*/ 24713 h 1173531"/>
                <a:gd name="connsiteX1" fmla="*/ 1062014 w 1062014"/>
                <a:gd name="connsiteY1" fmla="*/ 661622 h 1173531"/>
                <a:gd name="connsiteX2" fmla="*/ 551936 w 1062014"/>
                <a:gd name="connsiteY2" fmla="*/ 661622 h 1173531"/>
                <a:gd name="connsiteX3" fmla="*/ 551935 w 1062014"/>
                <a:gd name="connsiteY3" fmla="*/ 24713 h 1173531"/>
                <a:gd name="connsiteX0" fmla="*/ 0 w 1062014"/>
                <a:gd name="connsiteY0" fmla="*/ 0 h 1173531"/>
                <a:gd name="connsiteX1" fmla="*/ 734554 w 1062014"/>
                <a:gd name="connsiteY1" fmla="*/ 1173531 h 1173531"/>
                <a:gd name="connsiteX0" fmla="*/ 551935 w 1062014"/>
                <a:gd name="connsiteY0" fmla="*/ 24713 h 1173531"/>
                <a:gd name="connsiteX1" fmla="*/ 1062014 w 1062014"/>
                <a:gd name="connsiteY1" fmla="*/ 661622 h 1173531"/>
                <a:gd name="connsiteX2" fmla="*/ 551936 w 1062014"/>
                <a:gd name="connsiteY2" fmla="*/ 661622 h 1173531"/>
                <a:gd name="connsiteX3" fmla="*/ 551935 w 1062014"/>
                <a:gd name="connsiteY3" fmla="*/ 24713 h 1173531"/>
                <a:gd name="connsiteX0" fmla="*/ 0 w 1062014"/>
                <a:gd name="connsiteY0" fmla="*/ 0 h 1173531"/>
                <a:gd name="connsiteX1" fmla="*/ 734554 w 1062014"/>
                <a:gd name="connsiteY1" fmla="*/ 1173531 h 1173531"/>
              </a:gdLst>
              <a:ahLst/>
              <a:cxnLst>
                <a:cxn ang="0">
                  <a:pos x="connsiteX0" y="connsiteY0"/>
                </a:cxn>
                <a:cxn ang="0">
                  <a:pos x="connsiteX1" y="connsiteY1"/>
                </a:cxn>
              </a:cxnLst>
              <a:rect l="l" t="t" r="r" b="b"/>
              <a:pathLst>
                <a:path w="1062014" h="1173531" stroke="0" extrusionOk="0">
                  <a:moveTo>
                    <a:pt x="551935" y="24713"/>
                  </a:moveTo>
                  <a:cubicBezTo>
                    <a:pt x="833644" y="24713"/>
                    <a:pt x="1062014" y="309867"/>
                    <a:pt x="1062014" y="661622"/>
                  </a:cubicBezTo>
                  <a:lnTo>
                    <a:pt x="551936" y="661622"/>
                  </a:lnTo>
                  <a:cubicBezTo>
                    <a:pt x="551936" y="449319"/>
                    <a:pt x="551935" y="237016"/>
                    <a:pt x="551935" y="24713"/>
                  </a:cubicBezTo>
                  <a:close/>
                </a:path>
                <a:path w="1062014" h="1173531" fill="none">
                  <a:moveTo>
                    <a:pt x="0" y="0"/>
                  </a:moveTo>
                  <a:cubicBezTo>
                    <a:pt x="281709" y="0"/>
                    <a:pt x="451315" y="440621"/>
                    <a:pt x="734554" y="1173531"/>
                  </a:cubicBezTo>
                </a:path>
              </a:pathLst>
            </a:custGeom>
            <a:ln w="50800">
              <a:solidFill>
                <a:srgbClr val="FF00FF"/>
              </a:solidFill>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60" name="Arc 32"/>
            <p:cNvSpPr/>
            <p:nvPr/>
          </p:nvSpPr>
          <p:spPr>
            <a:xfrm rot="14380704" flipV="1">
              <a:off x="2502501" y="744247"/>
              <a:ext cx="3052878" cy="4575497"/>
            </a:xfrm>
            <a:custGeom>
              <a:avLst/>
              <a:gdLst>
                <a:gd name="connsiteX0" fmla="*/ 510078 w 1020157"/>
                <a:gd name="connsiteY0" fmla="*/ 0 h 1273818"/>
                <a:gd name="connsiteX1" fmla="*/ 1020157 w 1020157"/>
                <a:gd name="connsiteY1" fmla="*/ 636909 h 1273818"/>
                <a:gd name="connsiteX2" fmla="*/ 510079 w 1020157"/>
                <a:gd name="connsiteY2" fmla="*/ 636909 h 1273818"/>
                <a:gd name="connsiteX3" fmla="*/ 510078 w 1020157"/>
                <a:gd name="connsiteY3" fmla="*/ 0 h 1273818"/>
                <a:gd name="connsiteX0" fmla="*/ 510078 w 1020157"/>
                <a:gd name="connsiteY0" fmla="*/ 0 h 1273818"/>
                <a:gd name="connsiteX1" fmla="*/ 1020157 w 1020157"/>
                <a:gd name="connsiteY1" fmla="*/ 636909 h 1273818"/>
                <a:gd name="connsiteX0" fmla="*/ 444843 w 954922"/>
                <a:gd name="connsiteY0" fmla="*/ 41189 h 678098"/>
                <a:gd name="connsiteX1" fmla="*/ 954922 w 954922"/>
                <a:gd name="connsiteY1" fmla="*/ 678098 h 678098"/>
                <a:gd name="connsiteX2" fmla="*/ 444844 w 954922"/>
                <a:gd name="connsiteY2" fmla="*/ 678098 h 678098"/>
                <a:gd name="connsiteX3" fmla="*/ 444843 w 954922"/>
                <a:gd name="connsiteY3" fmla="*/ 41189 h 678098"/>
                <a:gd name="connsiteX0" fmla="*/ 0 w 954922"/>
                <a:gd name="connsiteY0" fmla="*/ 0 h 678098"/>
                <a:gd name="connsiteX1" fmla="*/ 954922 w 954922"/>
                <a:gd name="connsiteY1" fmla="*/ 678098 h 678098"/>
                <a:gd name="connsiteX0" fmla="*/ 444843 w 954922"/>
                <a:gd name="connsiteY0" fmla="*/ 41189 h 1122941"/>
                <a:gd name="connsiteX1" fmla="*/ 954922 w 954922"/>
                <a:gd name="connsiteY1" fmla="*/ 678098 h 1122941"/>
                <a:gd name="connsiteX2" fmla="*/ 444844 w 954922"/>
                <a:gd name="connsiteY2" fmla="*/ 678098 h 1122941"/>
                <a:gd name="connsiteX3" fmla="*/ 444843 w 954922"/>
                <a:gd name="connsiteY3" fmla="*/ 41189 h 1122941"/>
                <a:gd name="connsiteX0" fmla="*/ 0 w 954922"/>
                <a:gd name="connsiteY0" fmla="*/ 0 h 1122941"/>
                <a:gd name="connsiteX1" fmla="*/ 790165 w 954922"/>
                <a:gd name="connsiteY1" fmla="*/ 1122941 h 1122941"/>
                <a:gd name="connsiteX0" fmla="*/ 543697 w 1053776"/>
                <a:gd name="connsiteY0" fmla="*/ 49427 h 1131179"/>
                <a:gd name="connsiteX1" fmla="*/ 1053776 w 1053776"/>
                <a:gd name="connsiteY1" fmla="*/ 686336 h 1131179"/>
                <a:gd name="connsiteX2" fmla="*/ 543698 w 1053776"/>
                <a:gd name="connsiteY2" fmla="*/ 686336 h 1131179"/>
                <a:gd name="connsiteX3" fmla="*/ 543697 w 1053776"/>
                <a:gd name="connsiteY3" fmla="*/ 49427 h 1131179"/>
                <a:gd name="connsiteX0" fmla="*/ 0 w 1053776"/>
                <a:gd name="connsiteY0" fmla="*/ 0 h 1131179"/>
                <a:gd name="connsiteX1" fmla="*/ 889019 w 1053776"/>
                <a:gd name="connsiteY1" fmla="*/ 1131179 h 1131179"/>
                <a:gd name="connsiteX0" fmla="*/ 543697 w 1053776"/>
                <a:gd name="connsiteY0" fmla="*/ 49427 h 884044"/>
                <a:gd name="connsiteX1" fmla="*/ 1053776 w 1053776"/>
                <a:gd name="connsiteY1" fmla="*/ 686336 h 884044"/>
                <a:gd name="connsiteX2" fmla="*/ 543698 w 1053776"/>
                <a:gd name="connsiteY2" fmla="*/ 686336 h 884044"/>
                <a:gd name="connsiteX3" fmla="*/ 543697 w 1053776"/>
                <a:gd name="connsiteY3" fmla="*/ 49427 h 884044"/>
                <a:gd name="connsiteX0" fmla="*/ 0 w 1053776"/>
                <a:gd name="connsiteY0" fmla="*/ 0 h 884044"/>
                <a:gd name="connsiteX1" fmla="*/ 872543 w 1053776"/>
                <a:gd name="connsiteY1" fmla="*/ 884044 h 884044"/>
                <a:gd name="connsiteX0" fmla="*/ 543697 w 1053776"/>
                <a:gd name="connsiteY0" fmla="*/ 49427 h 1246509"/>
                <a:gd name="connsiteX1" fmla="*/ 1053776 w 1053776"/>
                <a:gd name="connsiteY1" fmla="*/ 686336 h 1246509"/>
                <a:gd name="connsiteX2" fmla="*/ 543698 w 1053776"/>
                <a:gd name="connsiteY2" fmla="*/ 686336 h 1246509"/>
                <a:gd name="connsiteX3" fmla="*/ 543697 w 1053776"/>
                <a:gd name="connsiteY3" fmla="*/ 49427 h 1246509"/>
                <a:gd name="connsiteX0" fmla="*/ 0 w 1053776"/>
                <a:gd name="connsiteY0" fmla="*/ 0 h 1246509"/>
                <a:gd name="connsiteX1" fmla="*/ 460651 w 1053776"/>
                <a:gd name="connsiteY1" fmla="*/ 1246509 h 1246509"/>
                <a:gd name="connsiteX0" fmla="*/ 543697 w 1053776"/>
                <a:gd name="connsiteY0" fmla="*/ 49427 h 1246509"/>
                <a:gd name="connsiteX1" fmla="*/ 1053776 w 1053776"/>
                <a:gd name="connsiteY1" fmla="*/ 686336 h 1246509"/>
                <a:gd name="connsiteX2" fmla="*/ 543698 w 1053776"/>
                <a:gd name="connsiteY2" fmla="*/ 686336 h 1246509"/>
                <a:gd name="connsiteX3" fmla="*/ 543697 w 1053776"/>
                <a:gd name="connsiteY3" fmla="*/ 49427 h 1246509"/>
                <a:gd name="connsiteX0" fmla="*/ 0 w 1053776"/>
                <a:gd name="connsiteY0" fmla="*/ 0 h 1246509"/>
                <a:gd name="connsiteX1" fmla="*/ 460651 w 1053776"/>
                <a:gd name="connsiteY1" fmla="*/ 1246509 h 1246509"/>
                <a:gd name="connsiteX0" fmla="*/ 551935 w 1062014"/>
                <a:gd name="connsiteY0" fmla="*/ 24713 h 1221795"/>
                <a:gd name="connsiteX1" fmla="*/ 1062014 w 1062014"/>
                <a:gd name="connsiteY1" fmla="*/ 661622 h 1221795"/>
                <a:gd name="connsiteX2" fmla="*/ 551936 w 1062014"/>
                <a:gd name="connsiteY2" fmla="*/ 661622 h 1221795"/>
                <a:gd name="connsiteX3" fmla="*/ 551935 w 1062014"/>
                <a:gd name="connsiteY3" fmla="*/ 24713 h 1221795"/>
                <a:gd name="connsiteX0" fmla="*/ 0 w 1062014"/>
                <a:gd name="connsiteY0" fmla="*/ 0 h 1221795"/>
                <a:gd name="connsiteX1" fmla="*/ 468889 w 1062014"/>
                <a:gd name="connsiteY1" fmla="*/ 1221795 h 1221795"/>
                <a:gd name="connsiteX0" fmla="*/ 551935 w 1062014"/>
                <a:gd name="connsiteY0" fmla="*/ 41277 h 730658"/>
                <a:gd name="connsiteX1" fmla="*/ 1062014 w 1062014"/>
                <a:gd name="connsiteY1" fmla="*/ 678186 h 730658"/>
                <a:gd name="connsiteX2" fmla="*/ 551936 w 1062014"/>
                <a:gd name="connsiteY2" fmla="*/ 678186 h 730658"/>
                <a:gd name="connsiteX3" fmla="*/ 551935 w 1062014"/>
                <a:gd name="connsiteY3" fmla="*/ 41277 h 730658"/>
                <a:gd name="connsiteX0" fmla="*/ 0 w 1062014"/>
                <a:gd name="connsiteY0" fmla="*/ 16564 h 730658"/>
                <a:gd name="connsiteX1" fmla="*/ 708501 w 1062014"/>
                <a:gd name="connsiteY1" fmla="*/ 730658 h 730658"/>
                <a:gd name="connsiteX0" fmla="*/ 551935 w 1062014"/>
                <a:gd name="connsiteY0" fmla="*/ 46505 h 735886"/>
                <a:gd name="connsiteX1" fmla="*/ 1062014 w 1062014"/>
                <a:gd name="connsiteY1" fmla="*/ 683414 h 735886"/>
                <a:gd name="connsiteX2" fmla="*/ 551936 w 1062014"/>
                <a:gd name="connsiteY2" fmla="*/ 683414 h 735886"/>
                <a:gd name="connsiteX3" fmla="*/ 551935 w 1062014"/>
                <a:gd name="connsiteY3" fmla="*/ 46505 h 735886"/>
                <a:gd name="connsiteX0" fmla="*/ 0 w 1062014"/>
                <a:gd name="connsiteY0" fmla="*/ 21792 h 735886"/>
                <a:gd name="connsiteX1" fmla="*/ 708501 w 1062014"/>
                <a:gd name="connsiteY1" fmla="*/ 735886 h 735886"/>
                <a:gd name="connsiteX0" fmla="*/ 551935 w 1062014"/>
                <a:gd name="connsiteY0" fmla="*/ 42712 h 732093"/>
                <a:gd name="connsiteX1" fmla="*/ 1062014 w 1062014"/>
                <a:gd name="connsiteY1" fmla="*/ 679621 h 732093"/>
                <a:gd name="connsiteX2" fmla="*/ 551936 w 1062014"/>
                <a:gd name="connsiteY2" fmla="*/ 679621 h 732093"/>
                <a:gd name="connsiteX3" fmla="*/ 551935 w 1062014"/>
                <a:gd name="connsiteY3" fmla="*/ 42712 h 732093"/>
                <a:gd name="connsiteX0" fmla="*/ 0 w 1062014"/>
                <a:gd name="connsiteY0" fmla="*/ 17999 h 732093"/>
                <a:gd name="connsiteX1" fmla="*/ 708501 w 1062014"/>
                <a:gd name="connsiteY1" fmla="*/ 732093 h 732093"/>
                <a:gd name="connsiteX0" fmla="*/ 551935 w 1630084"/>
                <a:gd name="connsiteY0" fmla="*/ 24713 h 1935629"/>
                <a:gd name="connsiteX1" fmla="*/ 1062014 w 1630084"/>
                <a:gd name="connsiteY1" fmla="*/ 661622 h 1935629"/>
                <a:gd name="connsiteX2" fmla="*/ 551936 w 1630084"/>
                <a:gd name="connsiteY2" fmla="*/ 661622 h 1935629"/>
                <a:gd name="connsiteX3" fmla="*/ 551935 w 1630084"/>
                <a:gd name="connsiteY3" fmla="*/ 24713 h 1935629"/>
                <a:gd name="connsiteX0" fmla="*/ 0 w 1630084"/>
                <a:gd name="connsiteY0" fmla="*/ 0 h 1935629"/>
                <a:gd name="connsiteX1" fmla="*/ 1630084 w 1630084"/>
                <a:gd name="connsiteY1" fmla="*/ 1935629 h 1935629"/>
                <a:gd name="connsiteX0" fmla="*/ 551935 w 1697793"/>
                <a:gd name="connsiteY0" fmla="*/ 24713 h 1968975"/>
                <a:gd name="connsiteX1" fmla="*/ 1062014 w 1697793"/>
                <a:gd name="connsiteY1" fmla="*/ 661622 h 1968975"/>
                <a:gd name="connsiteX2" fmla="*/ 551936 w 1697793"/>
                <a:gd name="connsiteY2" fmla="*/ 661622 h 1968975"/>
                <a:gd name="connsiteX3" fmla="*/ 551935 w 1697793"/>
                <a:gd name="connsiteY3" fmla="*/ 24713 h 1968975"/>
                <a:gd name="connsiteX0" fmla="*/ 0 w 1697793"/>
                <a:gd name="connsiteY0" fmla="*/ 0 h 1968975"/>
                <a:gd name="connsiteX1" fmla="*/ 1697793 w 1697793"/>
                <a:gd name="connsiteY1" fmla="*/ 1968975 h 1968975"/>
                <a:gd name="connsiteX0" fmla="*/ 551935 w 1697793"/>
                <a:gd name="connsiteY0" fmla="*/ 24713 h 1968975"/>
                <a:gd name="connsiteX1" fmla="*/ 1062014 w 1697793"/>
                <a:gd name="connsiteY1" fmla="*/ 661622 h 1968975"/>
                <a:gd name="connsiteX2" fmla="*/ 551936 w 1697793"/>
                <a:gd name="connsiteY2" fmla="*/ 661622 h 1968975"/>
                <a:gd name="connsiteX3" fmla="*/ 551935 w 1697793"/>
                <a:gd name="connsiteY3" fmla="*/ 24713 h 1968975"/>
                <a:gd name="connsiteX0" fmla="*/ 0 w 1697793"/>
                <a:gd name="connsiteY0" fmla="*/ 0 h 1968975"/>
                <a:gd name="connsiteX1" fmla="*/ 1697793 w 1697793"/>
                <a:gd name="connsiteY1" fmla="*/ 1968975 h 1968975"/>
                <a:gd name="connsiteX0" fmla="*/ 551935 w 1697793"/>
                <a:gd name="connsiteY0" fmla="*/ 24713 h 1972923"/>
                <a:gd name="connsiteX1" fmla="*/ 1062014 w 1697793"/>
                <a:gd name="connsiteY1" fmla="*/ 661622 h 1972923"/>
                <a:gd name="connsiteX2" fmla="*/ 551936 w 1697793"/>
                <a:gd name="connsiteY2" fmla="*/ 661622 h 1972923"/>
                <a:gd name="connsiteX3" fmla="*/ 551935 w 1697793"/>
                <a:gd name="connsiteY3" fmla="*/ 24713 h 1972923"/>
                <a:gd name="connsiteX0" fmla="*/ 0 w 1697793"/>
                <a:gd name="connsiteY0" fmla="*/ 0 h 1972923"/>
                <a:gd name="connsiteX1" fmla="*/ 1697793 w 1697793"/>
                <a:gd name="connsiteY1" fmla="*/ 1968975 h 1972923"/>
                <a:gd name="connsiteX0" fmla="*/ 551935 w 1831674"/>
                <a:gd name="connsiteY0" fmla="*/ 24713 h 1974597"/>
                <a:gd name="connsiteX1" fmla="*/ 1062014 w 1831674"/>
                <a:gd name="connsiteY1" fmla="*/ 661622 h 1974597"/>
                <a:gd name="connsiteX2" fmla="*/ 551936 w 1831674"/>
                <a:gd name="connsiteY2" fmla="*/ 661622 h 1974597"/>
                <a:gd name="connsiteX3" fmla="*/ 551935 w 1831674"/>
                <a:gd name="connsiteY3" fmla="*/ 24713 h 1974597"/>
                <a:gd name="connsiteX0" fmla="*/ 0 w 1831674"/>
                <a:gd name="connsiteY0" fmla="*/ 0 h 1974597"/>
                <a:gd name="connsiteX1" fmla="*/ 1831674 w 1831674"/>
                <a:gd name="connsiteY1" fmla="*/ 1970652 h 1974597"/>
                <a:gd name="connsiteX0" fmla="*/ 551935 w 1831674"/>
                <a:gd name="connsiteY0" fmla="*/ 24713 h 1974239"/>
                <a:gd name="connsiteX1" fmla="*/ 1062014 w 1831674"/>
                <a:gd name="connsiteY1" fmla="*/ 661622 h 1974239"/>
                <a:gd name="connsiteX2" fmla="*/ 551936 w 1831674"/>
                <a:gd name="connsiteY2" fmla="*/ 661622 h 1974239"/>
                <a:gd name="connsiteX3" fmla="*/ 551935 w 1831674"/>
                <a:gd name="connsiteY3" fmla="*/ 24713 h 1974239"/>
                <a:gd name="connsiteX0" fmla="*/ 0 w 1831674"/>
                <a:gd name="connsiteY0" fmla="*/ 0 h 1974239"/>
                <a:gd name="connsiteX1" fmla="*/ 1831674 w 1831674"/>
                <a:gd name="connsiteY1" fmla="*/ 1970652 h 1974239"/>
                <a:gd name="connsiteX0" fmla="*/ 720887 w 1831674"/>
                <a:gd name="connsiteY0" fmla="*/ 19987 h 1974239"/>
                <a:gd name="connsiteX1" fmla="*/ 1062014 w 1831674"/>
                <a:gd name="connsiteY1" fmla="*/ 661622 h 1974239"/>
                <a:gd name="connsiteX2" fmla="*/ 551936 w 1831674"/>
                <a:gd name="connsiteY2" fmla="*/ 661622 h 1974239"/>
                <a:gd name="connsiteX3" fmla="*/ 720887 w 1831674"/>
                <a:gd name="connsiteY3" fmla="*/ 19987 h 1974239"/>
                <a:gd name="connsiteX0" fmla="*/ 0 w 1831674"/>
                <a:gd name="connsiteY0" fmla="*/ 0 h 1974239"/>
                <a:gd name="connsiteX1" fmla="*/ 1831674 w 1831674"/>
                <a:gd name="connsiteY1" fmla="*/ 1970652 h 1974239"/>
                <a:gd name="connsiteX0" fmla="*/ 720887 w 1831674"/>
                <a:gd name="connsiteY0" fmla="*/ 19987 h 1974239"/>
                <a:gd name="connsiteX1" fmla="*/ 1062014 w 1831674"/>
                <a:gd name="connsiteY1" fmla="*/ 661622 h 1974239"/>
                <a:gd name="connsiteX2" fmla="*/ 861337 w 1831674"/>
                <a:gd name="connsiteY2" fmla="*/ 512217 h 1974239"/>
                <a:gd name="connsiteX3" fmla="*/ 720887 w 1831674"/>
                <a:gd name="connsiteY3" fmla="*/ 19987 h 1974239"/>
                <a:gd name="connsiteX0" fmla="*/ 0 w 1831674"/>
                <a:gd name="connsiteY0" fmla="*/ 0 h 1974239"/>
                <a:gd name="connsiteX1" fmla="*/ 1831674 w 1831674"/>
                <a:gd name="connsiteY1" fmla="*/ 1970652 h 1974239"/>
                <a:gd name="connsiteX0" fmla="*/ 720887 w 1831674"/>
                <a:gd name="connsiteY0" fmla="*/ 19987 h 1974824"/>
                <a:gd name="connsiteX1" fmla="*/ 1062014 w 1831674"/>
                <a:gd name="connsiteY1" fmla="*/ 661622 h 1974824"/>
                <a:gd name="connsiteX2" fmla="*/ 861337 w 1831674"/>
                <a:gd name="connsiteY2" fmla="*/ 512217 h 1974824"/>
                <a:gd name="connsiteX3" fmla="*/ 720887 w 1831674"/>
                <a:gd name="connsiteY3" fmla="*/ 19987 h 1974824"/>
                <a:gd name="connsiteX0" fmla="*/ 0 w 1831674"/>
                <a:gd name="connsiteY0" fmla="*/ 0 h 1974824"/>
                <a:gd name="connsiteX1" fmla="*/ 1831674 w 1831674"/>
                <a:gd name="connsiteY1" fmla="*/ 1970652 h 1974824"/>
                <a:gd name="connsiteX0" fmla="*/ 720887 w 1831674"/>
                <a:gd name="connsiteY0" fmla="*/ 19987 h 1974762"/>
                <a:gd name="connsiteX1" fmla="*/ 1062014 w 1831674"/>
                <a:gd name="connsiteY1" fmla="*/ 661622 h 1974762"/>
                <a:gd name="connsiteX2" fmla="*/ 861337 w 1831674"/>
                <a:gd name="connsiteY2" fmla="*/ 512217 h 1974762"/>
                <a:gd name="connsiteX3" fmla="*/ 720887 w 1831674"/>
                <a:gd name="connsiteY3" fmla="*/ 19987 h 1974762"/>
                <a:gd name="connsiteX0" fmla="*/ 0 w 1831674"/>
                <a:gd name="connsiteY0" fmla="*/ 0 h 1974762"/>
                <a:gd name="connsiteX1" fmla="*/ 1831674 w 1831674"/>
                <a:gd name="connsiteY1" fmla="*/ 1970652 h 1974762"/>
                <a:gd name="connsiteX0" fmla="*/ 720887 w 1831674"/>
                <a:gd name="connsiteY0" fmla="*/ 19987 h 1985244"/>
                <a:gd name="connsiteX1" fmla="*/ 1062014 w 1831674"/>
                <a:gd name="connsiteY1" fmla="*/ 661622 h 1985244"/>
                <a:gd name="connsiteX2" fmla="*/ 861337 w 1831674"/>
                <a:gd name="connsiteY2" fmla="*/ 512217 h 1985244"/>
                <a:gd name="connsiteX3" fmla="*/ 720887 w 1831674"/>
                <a:gd name="connsiteY3" fmla="*/ 19987 h 1985244"/>
                <a:gd name="connsiteX0" fmla="*/ 0 w 1831674"/>
                <a:gd name="connsiteY0" fmla="*/ 0 h 1985244"/>
                <a:gd name="connsiteX1" fmla="*/ 1831674 w 1831674"/>
                <a:gd name="connsiteY1" fmla="*/ 1970652 h 1985244"/>
                <a:gd name="connsiteX0" fmla="*/ 720887 w 1831674"/>
                <a:gd name="connsiteY0" fmla="*/ 19987 h 1984185"/>
                <a:gd name="connsiteX1" fmla="*/ 1062014 w 1831674"/>
                <a:gd name="connsiteY1" fmla="*/ 661622 h 1984185"/>
                <a:gd name="connsiteX2" fmla="*/ 861337 w 1831674"/>
                <a:gd name="connsiteY2" fmla="*/ 512217 h 1984185"/>
                <a:gd name="connsiteX3" fmla="*/ 720887 w 1831674"/>
                <a:gd name="connsiteY3" fmla="*/ 19987 h 1984185"/>
                <a:gd name="connsiteX0" fmla="*/ 0 w 1831674"/>
                <a:gd name="connsiteY0" fmla="*/ 0 h 1984185"/>
                <a:gd name="connsiteX1" fmla="*/ 1831674 w 1831674"/>
                <a:gd name="connsiteY1" fmla="*/ 1970652 h 1984185"/>
              </a:gdLst>
              <a:ahLst/>
              <a:cxnLst>
                <a:cxn ang="0">
                  <a:pos x="connsiteX0" y="connsiteY0"/>
                </a:cxn>
                <a:cxn ang="0">
                  <a:pos x="connsiteX1" y="connsiteY1"/>
                </a:cxn>
              </a:cxnLst>
              <a:rect l="l" t="t" r="r" b="b"/>
              <a:pathLst>
                <a:path w="1831674" h="1984185" stroke="0" extrusionOk="0">
                  <a:moveTo>
                    <a:pt x="720887" y="19987"/>
                  </a:moveTo>
                  <a:cubicBezTo>
                    <a:pt x="1002596" y="19987"/>
                    <a:pt x="1062014" y="309867"/>
                    <a:pt x="1062014" y="661622"/>
                  </a:cubicBezTo>
                  <a:lnTo>
                    <a:pt x="861337" y="512217"/>
                  </a:lnTo>
                  <a:cubicBezTo>
                    <a:pt x="861337" y="299914"/>
                    <a:pt x="720887" y="232290"/>
                    <a:pt x="720887" y="19987"/>
                  </a:cubicBezTo>
                  <a:close/>
                </a:path>
                <a:path w="1831674" h="1984185" fill="none">
                  <a:moveTo>
                    <a:pt x="0" y="0"/>
                  </a:moveTo>
                  <a:cubicBezTo>
                    <a:pt x="898302" y="112451"/>
                    <a:pt x="1041703" y="2169532"/>
                    <a:pt x="1831674" y="1970652"/>
                  </a:cubicBezTo>
                </a:path>
              </a:pathLst>
            </a:custGeom>
            <a:ln w="50800">
              <a:gradFill>
                <a:gsLst>
                  <a:gs pos="0">
                    <a:srgbClr val="FF3300"/>
                  </a:gs>
                  <a:gs pos="20000">
                    <a:srgbClr val="FF3300"/>
                  </a:gs>
                  <a:gs pos="100000">
                    <a:srgbClr val="FF00FF"/>
                  </a:gs>
                </a:gsLst>
                <a:lin ang="5400000" scaled="0"/>
              </a:gradFill>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61" name="Arc 32"/>
            <p:cNvSpPr/>
            <p:nvPr/>
          </p:nvSpPr>
          <p:spPr>
            <a:xfrm rot="14380704" flipV="1">
              <a:off x="2324083" y="929064"/>
              <a:ext cx="4304259" cy="5594162"/>
            </a:xfrm>
            <a:custGeom>
              <a:avLst/>
              <a:gdLst>
                <a:gd name="connsiteX0" fmla="*/ 510078 w 1020157"/>
                <a:gd name="connsiteY0" fmla="*/ 0 h 1273818"/>
                <a:gd name="connsiteX1" fmla="*/ 1020157 w 1020157"/>
                <a:gd name="connsiteY1" fmla="*/ 636909 h 1273818"/>
                <a:gd name="connsiteX2" fmla="*/ 510079 w 1020157"/>
                <a:gd name="connsiteY2" fmla="*/ 636909 h 1273818"/>
                <a:gd name="connsiteX3" fmla="*/ 510078 w 1020157"/>
                <a:gd name="connsiteY3" fmla="*/ 0 h 1273818"/>
                <a:gd name="connsiteX0" fmla="*/ 510078 w 1020157"/>
                <a:gd name="connsiteY0" fmla="*/ 0 h 1273818"/>
                <a:gd name="connsiteX1" fmla="*/ 1020157 w 1020157"/>
                <a:gd name="connsiteY1" fmla="*/ 636909 h 1273818"/>
                <a:gd name="connsiteX0" fmla="*/ 444843 w 954922"/>
                <a:gd name="connsiteY0" fmla="*/ 41189 h 678098"/>
                <a:gd name="connsiteX1" fmla="*/ 954922 w 954922"/>
                <a:gd name="connsiteY1" fmla="*/ 678098 h 678098"/>
                <a:gd name="connsiteX2" fmla="*/ 444844 w 954922"/>
                <a:gd name="connsiteY2" fmla="*/ 678098 h 678098"/>
                <a:gd name="connsiteX3" fmla="*/ 444843 w 954922"/>
                <a:gd name="connsiteY3" fmla="*/ 41189 h 678098"/>
                <a:gd name="connsiteX0" fmla="*/ 0 w 954922"/>
                <a:gd name="connsiteY0" fmla="*/ 0 h 678098"/>
                <a:gd name="connsiteX1" fmla="*/ 954922 w 954922"/>
                <a:gd name="connsiteY1" fmla="*/ 678098 h 678098"/>
                <a:gd name="connsiteX0" fmla="*/ 444843 w 954922"/>
                <a:gd name="connsiteY0" fmla="*/ 41189 h 1122941"/>
                <a:gd name="connsiteX1" fmla="*/ 954922 w 954922"/>
                <a:gd name="connsiteY1" fmla="*/ 678098 h 1122941"/>
                <a:gd name="connsiteX2" fmla="*/ 444844 w 954922"/>
                <a:gd name="connsiteY2" fmla="*/ 678098 h 1122941"/>
                <a:gd name="connsiteX3" fmla="*/ 444843 w 954922"/>
                <a:gd name="connsiteY3" fmla="*/ 41189 h 1122941"/>
                <a:gd name="connsiteX0" fmla="*/ 0 w 954922"/>
                <a:gd name="connsiteY0" fmla="*/ 0 h 1122941"/>
                <a:gd name="connsiteX1" fmla="*/ 790165 w 954922"/>
                <a:gd name="connsiteY1" fmla="*/ 1122941 h 1122941"/>
                <a:gd name="connsiteX0" fmla="*/ 543697 w 1053776"/>
                <a:gd name="connsiteY0" fmla="*/ 49427 h 1131179"/>
                <a:gd name="connsiteX1" fmla="*/ 1053776 w 1053776"/>
                <a:gd name="connsiteY1" fmla="*/ 686336 h 1131179"/>
                <a:gd name="connsiteX2" fmla="*/ 543698 w 1053776"/>
                <a:gd name="connsiteY2" fmla="*/ 686336 h 1131179"/>
                <a:gd name="connsiteX3" fmla="*/ 543697 w 1053776"/>
                <a:gd name="connsiteY3" fmla="*/ 49427 h 1131179"/>
                <a:gd name="connsiteX0" fmla="*/ 0 w 1053776"/>
                <a:gd name="connsiteY0" fmla="*/ 0 h 1131179"/>
                <a:gd name="connsiteX1" fmla="*/ 889019 w 1053776"/>
                <a:gd name="connsiteY1" fmla="*/ 1131179 h 1131179"/>
                <a:gd name="connsiteX0" fmla="*/ 543697 w 1053776"/>
                <a:gd name="connsiteY0" fmla="*/ 49427 h 884044"/>
                <a:gd name="connsiteX1" fmla="*/ 1053776 w 1053776"/>
                <a:gd name="connsiteY1" fmla="*/ 686336 h 884044"/>
                <a:gd name="connsiteX2" fmla="*/ 543698 w 1053776"/>
                <a:gd name="connsiteY2" fmla="*/ 686336 h 884044"/>
                <a:gd name="connsiteX3" fmla="*/ 543697 w 1053776"/>
                <a:gd name="connsiteY3" fmla="*/ 49427 h 884044"/>
                <a:gd name="connsiteX0" fmla="*/ 0 w 1053776"/>
                <a:gd name="connsiteY0" fmla="*/ 0 h 884044"/>
                <a:gd name="connsiteX1" fmla="*/ 872543 w 1053776"/>
                <a:gd name="connsiteY1" fmla="*/ 884044 h 884044"/>
                <a:gd name="connsiteX0" fmla="*/ 543697 w 1053776"/>
                <a:gd name="connsiteY0" fmla="*/ 49427 h 1246509"/>
                <a:gd name="connsiteX1" fmla="*/ 1053776 w 1053776"/>
                <a:gd name="connsiteY1" fmla="*/ 686336 h 1246509"/>
                <a:gd name="connsiteX2" fmla="*/ 543698 w 1053776"/>
                <a:gd name="connsiteY2" fmla="*/ 686336 h 1246509"/>
                <a:gd name="connsiteX3" fmla="*/ 543697 w 1053776"/>
                <a:gd name="connsiteY3" fmla="*/ 49427 h 1246509"/>
                <a:gd name="connsiteX0" fmla="*/ 0 w 1053776"/>
                <a:gd name="connsiteY0" fmla="*/ 0 h 1246509"/>
                <a:gd name="connsiteX1" fmla="*/ 460651 w 1053776"/>
                <a:gd name="connsiteY1" fmla="*/ 1246509 h 1246509"/>
                <a:gd name="connsiteX0" fmla="*/ 543697 w 1053776"/>
                <a:gd name="connsiteY0" fmla="*/ 49427 h 1246509"/>
                <a:gd name="connsiteX1" fmla="*/ 1053776 w 1053776"/>
                <a:gd name="connsiteY1" fmla="*/ 686336 h 1246509"/>
                <a:gd name="connsiteX2" fmla="*/ 543698 w 1053776"/>
                <a:gd name="connsiteY2" fmla="*/ 686336 h 1246509"/>
                <a:gd name="connsiteX3" fmla="*/ 543697 w 1053776"/>
                <a:gd name="connsiteY3" fmla="*/ 49427 h 1246509"/>
                <a:gd name="connsiteX0" fmla="*/ 0 w 1053776"/>
                <a:gd name="connsiteY0" fmla="*/ 0 h 1246509"/>
                <a:gd name="connsiteX1" fmla="*/ 460651 w 1053776"/>
                <a:gd name="connsiteY1" fmla="*/ 1246509 h 1246509"/>
                <a:gd name="connsiteX0" fmla="*/ 551935 w 1062014"/>
                <a:gd name="connsiteY0" fmla="*/ 24713 h 1221795"/>
                <a:gd name="connsiteX1" fmla="*/ 1062014 w 1062014"/>
                <a:gd name="connsiteY1" fmla="*/ 661622 h 1221795"/>
                <a:gd name="connsiteX2" fmla="*/ 551936 w 1062014"/>
                <a:gd name="connsiteY2" fmla="*/ 661622 h 1221795"/>
                <a:gd name="connsiteX3" fmla="*/ 551935 w 1062014"/>
                <a:gd name="connsiteY3" fmla="*/ 24713 h 1221795"/>
                <a:gd name="connsiteX0" fmla="*/ 0 w 1062014"/>
                <a:gd name="connsiteY0" fmla="*/ 0 h 1221795"/>
                <a:gd name="connsiteX1" fmla="*/ 468889 w 1062014"/>
                <a:gd name="connsiteY1" fmla="*/ 1221795 h 1221795"/>
                <a:gd name="connsiteX0" fmla="*/ 551935 w 1062014"/>
                <a:gd name="connsiteY0" fmla="*/ 41277 h 730658"/>
                <a:gd name="connsiteX1" fmla="*/ 1062014 w 1062014"/>
                <a:gd name="connsiteY1" fmla="*/ 678186 h 730658"/>
                <a:gd name="connsiteX2" fmla="*/ 551936 w 1062014"/>
                <a:gd name="connsiteY2" fmla="*/ 678186 h 730658"/>
                <a:gd name="connsiteX3" fmla="*/ 551935 w 1062014"/>
                <a:gd name="connsiteY3" fmla="*/ 41277 h 730658"/>
                <a:gd name="connsiteX0" fmla="*/ 0 w 1062014"/>
                <a:gd name="connsiteY0" fmla="*/ 16564 h 730658"/>
                <a:gd name="connsiteX1" fmla="*/ 708501 w 1062014"/>
                <a:gd name="connsiteY1" fmla="*/ 730658 h 730658"/>
                <a:gd name="connsiteX0" fmla="*/ 551935 w 1062014"/>
                <a:gd name="connsiteY0" fmla="*/ 46505 h 735886"/>
                <a:gd name="connsiteX1" fmla="*/ 1062014 w 1062014"/>
                <a:gd name="connsiteY1" fmla="*/ 683414 h 735886"/>
                <a:gd name="connsiteX2" fmla="*/ 551936 w 1062014"/>
                <a:gd name="connsiteY2" fmla="*/ 683414 h 735886"/>
                <a:gd name="connsiteX3" fmla="*/ 551935 w 1062014"/>
                <a:gd name="connsiteY3" fmla="*/ 46505 h 735886"/>
                <a:gd name="connsiteX0" fmla="*/ 0 w 1062014"/>
                <a:gd name="connsiteY0" fmla="*/ 21792 h 735886"/>
                <a:gd name="connsiteX1" fmla="*/ 708501 w 1062014"/>
                <a:gd name="connsiteY1" fmla="*/ 735886 h 735886"/>
                <a:gd name="connsiteX0" fmla="*/ 551935 w 1062014"/>
                <a:gd name="connsiteY0" fmla="*/ 42712 h 732093"/>
                <a:gd name="connsiteX1" fmla="*/ 1062014 w 1062014"/>
                <a:gd name="connsiteY1" fmla="*/ 679621 h 732093"/>
                <a:gd name="connsiteX2" fmla="*/ 551936 w 1062014"/>
                <a:gd name="connsiteY2" fmla="*/ 679621 h 732093"/>
                <a:gd name="connsiteX3" fmla="*/ 551935 w 1062014"/>
                <a:gd name="connsiteY3" fmla="*/ 42712 h 732093"/>
                <a:gd name="connsiteX0" fmla="*/ 0 w 1062014"/>
                <a:gd name="connsiteY0" fmla="*/ 17999 h 732093"/>
                <a:gd name="connsiteX1" fmla="*/ 708501 w 1062014"/>
                <a:gd name="connsiteY1" fmla="*/ 732093 h 732093"/>
                <a:gd name="connsiteX0" fmla="*/ 551935 w 1630084"/>
                <a:gd name="connsiteY0" fmla="*/ 24713 h 1935629"/>
                <a:gd name="connsiteX1" fmla="*/ 1062014 w 1630084"/>
                <a:gd name="connsiteY1" fmla="*/ 661622 h 1935629"/>
                <a:gd name="connsiteX2" fmla="*/ 551936 w 1630084"/>
                <a:gd name="connsiteY2" fmla="*/ 661622 h 1935629"/>
                <a:gd name="connsiteX3" fmla="*/ 551935 w 1630084"/>
                <a:gd name="connsiteY3" fmla="*/ 24713 h 1935629"/>
                <a:gd name="connsiteX0" fmla="*/ 0 w 1630084"/>
                <a:gd name="connsiteY0" fmla="*/ 0 h 1935629"/>
                <a:gd name="connsiteX1" fmla="*/ 1630084 w 1630084"/>
                <a:gd name="connsiteY1" fmla="*/ 1935629 h 1935629"/>
                <a:gd name="connsiteX0" fmla="*/ 551935 w 1630084"/>
                <a:gd name="connsiteY0" fmla="*/ 24713 h 1947447"/>
                <a:gd name="connsiteX1" fmla="*/ 1062014 w 1630084"/>
                <a:gd name="connsiteY1" fmla="*/ 661622 h 1947447"/>
                <a:gd name="connsiteX2" fmla="*/ 551936 w 1630084"/>
                <a:gd name="connsiteY2" fmla="*/ 661622 h 1947447"/>
                <a:gd name="connsiteX3" fmla="*/ 551935 w 1630084"/>
                <a:gd name="connsiteY3" fmla="*/ 24713 h 1947447"/>
                <a:gd name="connsiteX0" fmla="*/ 0 w 1630084"/>
                <a:gd name="connsiteY0" fmla="*/ 0 h 1947447"/>
                <a:gd name="connsiteX1" fmla="*/ 1630084 w 1630084"/>
                <a:gd name="connsiteY1" fmla="*/ 1935629 h 1947447"/>
                <a:gd name="connsiteX0" fmla="*/ 551935 w 1630084"/>
                <a:gd name="connsiteY0" fmla="*/ 24713 h 1950370"/>
                <a:gd name="connsiteX1" fmla="*/ 1062014 w 1630084"/>
                <a:gd name="connsiteY1" fmla="*/ 661622 h 1950370"/>
                <a:gd name="connsiteX2" fmla="*/ 551936 w 1630084"/>
                <a:gd name="connsiteY2" fmla="*/ 661622 h 1950370"/>
                <a:gd name="connsiteX3" fmla="*/ 551935 w 1630084"/>
                <a:gd name="connsiteY3" fmla="*/ 24713 h 1950370"/>
                <a:gd name="connsiteX0" fmla="*/ 0 w 1630084"/>
                <a:gd name="connsiteY0" fmla="*/ 0 h 1950370"/>
                <a:gd name="connsiteX1" fmla="*/ 1630084 w 1630084"/>
                <a:gd name="connsiteY1" fmla="*/ 1935629 h 1950370"/>
                <a:gd name="connsiteX0" fmla="*/ 1609581 w 2687730"/>
                <a:gd name="connsiteY0" fmla="*/ 0 h 1925882"/>
                <a:gd name="connsiteX1" fmla="*/ 2119660 w 2687730"/>
                <a:gd name="connsiteY1" fmla="*/ 636909 h 1925882"/>
                <a:gd name="connsiteX2" fmla="*/ 1609582 w 2687730"/>
                <a:gd name="connsiteY2" fmla="*/ 636909 h 1925882"/>
                <a:gd name="connsiteX3" fmla="*/ 1609581 w 2687730"/>
                <a:gd name="connsiteY3" fmla="*/ 0 h 1925882"/>
                <a:gd name="connsiteX0" fmla="*/ 0 w 2687730"/>
                <a:gd name="connsiteY0" fmla="*/ 2560 h 1925882"/>
                <a:gd name="connsiteX1" fmla="*/ 2687730 w 2687730"/>
                <a:gd name="connsiteY1" fmla="*/ 1910916 h 1925882"/>
                <a:gd name="connsiteX0" fmla="*/ 1609581 w 2687730"/>
                <a:gd name="connsiteY0" fmla="*/ 0 h 1928326"/>
                <a:gd name="connsiteX1" fmla="*/ 2119660 w 2687730"/>
                <a:gd name="connsiteY1" fmla="*/ 636909 h 1928326"/>
                <a:gd name="connsiteX2" fmla="*/ 1609582 w 2687730"/>
                <a:gd name="connsiteY2" fmla="*/ 636909 h 1928326"/>
                <a:gd name="connsiteX3" fmla="*/ 1609581 w 2687730"/>
                <a:gd name="connsiteY3" fmla="*/ 0 h 1928326"/>
                <a:gd name="connsiteX0" fmla="*/ 0 w 2687730"/>
                <a:gd name="connsiteY0" fmla="*/ 2560 h 1928326"/>
                <a:gd name="connsiteX1" fmla="*/ 2687730 w 2687730"/>
                <a:gd name="connsiteY1" fmla="*/ 1910916 h 1928326"/>
                <a:gd name="connsiteX0" fmla="*/ 1609581 w 2687730"/>
                <a:gd name="connsiteY0" fmla="*/ 0 h 1920982"/>
                <a:gd name="connsiteX1" fmla="*/ 2119660 w 2687730"/>
                <a:gd name="connsiteY1" fmla="*/ 636909 h 1920982"/>
                <a:gd name="connsiteX2" fmla="*/ 1609582 w 2687730"/>
                <a:gd name="connsiteY2" fmla="*/ 636909 h 1920982"/>
                <a:gd name="connsiteX3" fmla="*/ 1609581 w 2687730"/>
                <a:gd name="connsiteY3" fmla="*/ 0 h 1920982"/>
                <a:gd name="connsiteX0" fmla="*/ 0 w 2687730"/>
                <a:gd name="connsiteY0" fmla="*/ 2560 h 1920982"/>
                <a:gd name="connsiteX1" fmla="*/ 2687730 w 2687730"/>
                <a:gd name="connsiteY1" fmla="*/ 1910916 h 1920982"/>
                <a:gd name="connsiteX0" fmla="*/ 1609581 w 2687730"/>
                <a:gd name="connsiteY0" fmla="*/ 0 h 1920982"/>
                <a:gd name="connsiteX1" fmla="*/ 2119660 w 2687730"/>
                <a:gd name="connsiteY1" fmla="*/ 636909 h 1920982"/>
                <a:gd name="connsiteX2" fmla="*/ 1369987 w 2687730"/>
                <a:gd name="connsiteY2" fmla="*/ 703922 h 1920982"/>
                <a:gd name="connsiteX3" fmla="*/ 1609581 w 2687730"/>
                <a:gd name="connsiteY3" fmla="*/ 0 h 1920982"/>
                <a:gd name="connsiteX0" fmla="*/ 0 w 2687730"/>
                <a:gd name="connsiteY0" fmla="*/ 2560 h 1920982"/>
                <a:gd name="connsiteX1" fmla="*/ 2687730 w 2687730"/>
                <a:gd name="connsiteY1" fmla="*/ 1910916 h 1920982"/>
                <a:gd name="connsiteX0" fmla="*/ 1609581 w 2687730"/>
                <a:gd name="connsiteY0" fmla="*/ 0 h 1920982"/>
                <a:gd name="connsiteX1" fmla="*/ 2119660 w 2687730"/>
                <a:gd name="connsiteY1" fmla="*/ 636909 h 1920982"/>
                <a:gd name="connsiteX2" fmla="*/ 1408644 w 2687730"/>
                <a:gd name="connsiteY2" fmla="*/ 692585 h 1920982"/>
                <a:gd name="connsiteX3" fmla="*/ 1609581 w 2687730"/>
                <a:gd name="connsiteY3" fmla="*/ 0 h 1920982"/>
                <a:gd name="connsiteX0" fmla="*/ 0 w 2687730"/>
                <a:gd name="connsiteY0" fmla="*/ 2560 h 1920982"/>
                <a:gd name="connsiteX1" fmla="*/ 2687730 w 2687730"/>
                <a:gd name="connsiteY1" fmla="*/ 1910916 h 1920982"/>
                <a:gd name="connsiteX0" fmla="*/ 1609581 w 2687730"/>
                <a:gd name="connsiteY0" fmla="*/ 0 h 1920982"/>
                <a:gd name="connsiteX1" fmla="*/ 2119660 w 2687730"/>
                <a:gd name="connsiteY1" fmla="*/ 636909 h 1920982"/>
                <a:gd name="connsiteX2" fmla="*/ 1408644 w 2687730"/>
                <a:gd name="connsiteY2" fmla="*/ 692585 h 1920982"/>
                <a:gd name="connsiteX3" fmla="*/ 1609581 w 2687730"/>
                <a:gd name="connsiteY3" fmla="*/ 0 h 1920982"/>
                <a:gd name="connsiteX0" fmla="*/ 0 w 2687730"/>
                <a:gd name="connsiteY0" fmla="*/ 2560 h 1920982"/>
                <a:gd name="connsiteX1" fmla="*/ 2687730 w 2687730"/>
                <a:gd name="connsiteY1" fmla="*/ 1910916 h 1920982"/>
                <a:gd name="connsiteX0" fmla="*/ 1609581 w 2687730"/>
                <a:gd name="connsiteY0" fmla="*/ 0 h 1920982"/>
                <a:gd name="connsiteX1" fmla="*/ 2119660 w 2687730"/>
                <a:gd name="connsiteY1" fmla="*/ 636909 h 1920982"/>
                <a:gd name="connsiteX2" fmla="*/ 1408644 w 2687730"/>
                <a:gd name="connsiteY2" fmla="*/ 692585 h 1920982"/>
                <a:gd name="connsiteX3" fmla="*/ 1609581 w 2687730"/>
                <a:gd name="connsiteY3" fmla="*/ 0 h 1920982"/>
                <a:gd name="connsiteX0" fmla="*/ 0 w 2687730"/>
                <a:gd name="connsiteY0" fmla="*/ 2560 h 1920982"/>
                <a:gd name="connsiteX1" fmla="*/ 2687730 w 2687730"/>
                <a:gd name="connsiteY1" fmla="*/ 1910916 h 1920982"/>
                <a:gd name="connsiteX0" fmla="*/ 2060087 w 3138236"/>
                <a:gd name="connsiteY0" fmla="*/ 203379 h 2123111"/>
                <a:gd name="connsiteX1" fmla="*/ 2570166 w 3138236"/>
                <a:gd name="connsiteY1" fmla="*/ 840288 h 2123111"/>
                <a:gd name="connsiteX2" fmla="*/ 1859150 w 3138236"/>
                <a:gd name="connsiteY2" fmla="*/ 895964 h 2123111"/>
                <a:gd name="connsiteX3" fmla="*/ 2060087 w 3138236"/>
                <a:gd name="connsiteY3" fmla="*/ 203379 h 2123111"/>
                <a:gd name="connsiteX0" fmla="*/ 0 w 3138236"/>
                <a:gd name="connsiteY0" fmla="*/ 0 h 2123111"/>
                <a:gd name="connsiteX1" fmla="*/ 3138236 w 3138236"/>
                <a:gd name="connsiteY1" fmla="*/ 2114295 h 2123111"/>
                <a:gd name="connsiteX0" fmla="*/ 2060087 w 3138236"/>
                <a:gd name="connsiteY0" fmla="*/ 203379 h 2124659"/>
                <a:gd name="connsiteX1" fmla="*/ 2570166 w 3138236"/>
                <a:gd name="connsiteY1" fmla="*/ 840288 h 2124659"/>
                <a:gd name="connsiteX2" fmla="*/ 1859150 w 3138236"/>
                <a:gd name="connsiteY2" fmla="*/ 895964 h 2124659"/>
                <a:gd name="connsiteX3" fmla="*/ 2060087 w 3138236"/>
                <a:gd name="connsiteY3" fmla="*/ 203379 h 2124659"/>
                <a:gd name="connsiteX0" fmla="*/ 0 w 3138236"/>
                <a:gd name="connsiteY0" fmla="*/ 0 h 2124659"/>
                <a:gd name="connsiteX1" fmla="*/ 3138236 w 3138236"/>
                <a:gd name="connsiteY1" fmla="*/ 2114295 h 2124659"/>
                <a:gd name="connsiteX0" fmla="*/ 3623955 w 4702104"/>
                <a:gd name="connsiteY0" fmla="*/ 241075 h 2162086"/>
                <a:gd name="connsiteX1" fmla="*/ 4134034 w 4702104"/>
                <a:gd name="connsiteY1" fmla="*/ 877984 h 2162086"/>
                <a:gd name="connsiteX2" fmla="*/ 3423018 w 4702104"/>
                <a:gd name="connsiteY2" fmla="*/ 933660 h 2162086"/>
                <a:gd name="connsiteX3" fmla="*/ 3623955 w 4702104"/>
                <a:gd name="connsiteY3" fmla="*/ 241075 h 2162086"/>
                <a:gd name="connsiteX0" fmla="*/ 0 w 4702104"/>
                <a:gd name="connsiteY0" fmla="*/ 0 h 2162086"/>
                <a:gd name="connsiteX1" fmla="*/ 4702104 w 4702104"/>
                <a:gd name="connsiteY1" fmla="*/ 2151991 h 2162086"/>
                <a:gd name="connsiteX0" fmla="*/ 3623955 w 4702104"/>
                <a:gd name="connsiteY0" fmla="*/ 241075 h 2165428"/>
                <a:gd name="connsiteX1" fmla="*/ 4134034 w 4702104"/>
                <a:gd name="connsiteY1" fmla="*/ 877984 h 2165428"/>
                <a:gd name="connsiteX2" fmla="*/ 3423018 w 4702104"/>
                <a:gd name="connsiteY2" fmla="*/ 933660 h 2165428"/>
                <a:gd name="connsiteX3" fmla="*/ 3623955 w 4702104"/>
                <a:gd name="connsiteY3" fmla="*/ 241075 h 2165428"/>
                <a:gd name="connsiteX0" fmla="*/ 0 w 4702104"/>
                <a:gd name="connsiteY0" fmla="*/ 0 h 2165428"/>
                <a:gd name="connsiteX1" fmla="*/ 4702104 w 4702104"/>
                <a:gd name="connsiteY1" fmla="*/ 2151991 h 2165428"/>
                <a:gd name="connsiteX0" fmla="*/ 3623955 w 4702104"/>
                <a:gd name="connsiteY0" fmla="*/ 241075 h 2151991"/>
                <a:gd name="connsiteX1" fmla="*/ 4134034 w 4702104"/>
                <a:gd name="connsiteY1" fmla="*/ 877984 h 2151991"/>
                <a:gd name="connsiteX2" fmla="*/ 3423018 w 4702104"/>
                <a:gd name="connsiteY2" fmla="*/ 933660 h 2151991"/>
                <a:gd name="connsiteX3" fmla="*/ 3623955 w 4702104"/>
                <a:gd name="connsiteY3" fmla="*/ 241075 h 2151991"/>
                <a:gd name="connsiteX0" fmla="*/ 0 w 4702104"/>
                <a:gd name="connsiteY0" fmla="*/ 0 h 2151991"/>
                <a:gd name="connsiteX1" fmla="*/ 4702104 w 4702104"/>
                <a:gd name="connsiteY1" fmla="*/ 2151991 h 2151991"/>
                <a:gd name="connsiteX0" fmla="*/ 3623955 w 4702104"/>
                <a:gd name="connsiteY0" fmla="*/ 241075 h 2151991"/>
                <a:gd name="connsiteX1" fmla="*/ 4134034 w 4702104"/>
                <a:gd name="connsiteY1" fmla="*/ 877984 h 2151991"/>
                <a:gd name="connsiteX2" fmla="*/ 3423018 w 4702104"/>
                <a:gd name="connsiteY2" fmla="*/ 933660 h 2151991"/>
                <a:gd name="connsiteX3" fmla="*/ 3623955 w 4702104"/>
                <a:gd name="connsiteY3" fmla="*/ 241075 h 2151991"/>
                <a:gd name="connsiteX0" fmla="*/ 0 w 4702104"/>
                <a:gd name="connsiteY0" fmla="*/ 0 h 2151991"/>
                <a:gd name="connsiteX1" fmla="*/ 4702104 w 4702104"/>
                <a:gd name="connsiteY1" fmla="*/ 2151991 h 2151991"/>
                <a:gd name="connsiteX0" fmla="*/ 3623955 w 4702104"/>
                <a:gd name="connsiteY0" fmla="*/ 241075 h 2151991"/>
                <a:gd name="connsiteX1" fmla="*/ 4134034 w 4702104"/>
                <a:gd name="connsiteY1" fmla="*/ 877984 h 2151991"/>
                <a:gd name="connsiteX2" fmla="*/ 3423018 w 4702104"/>
                <a:gd name="connsiteY2" fmla="*/ 933660 h 2151991"/>
                <a:gd name="connsiteX3" fmla="*/ 3623955 w 4702104"/>
                <a:gd name="connsiteY3" fmla="*/ 241075 h 2151991"/>
                <a:gd name="connsiteX0" fmla="*/ 0 w 4702104"/>
                <a:gd name="connsiteY0" fmla="*/ 0 h 2151991"/>
                <a:gd name="connsiteX1" fmla="*/ 4702104 w 4702104"/>
                <a:gd name="connsiteY1" fmla="*/ 2151991 h 2151991"/>
                <a:gd name="connsiteX0" fmla="*/ 3623955 w 4702104"/>
                <a:gd name="connsiteY0" fmla="*/ 241075 h 2151991"/>
                <a:gd name="connsiteX1" fmla="*/ 4134034 w 4702104"/>
                <a:gd name="connsiteY1" fmla="*/ 877984 h 2151991"/>
                <a:gd name="connsiteX2" fmla="*/ 3423018 w 4702104"/>
                <a:gd name="connsiteY2" fmla="*/ 933660 h 2151991"/>
                <a:gd name="connsiteX3" fmla="*/ 3623955 w 4702104"/>
                <a:gd name="connsiteY3" fmla="*/ 241075 h 2151991"/>
                <a:gd name="connsiteX0" fmla="*/ 0 w 4702104"/>
                <a:gd name="connsiteY0" fmla="*/ 0 h 2151991"/>
                <a:gd name="connsiteX1" fmla="*/ 4702104 w 4702104"/>
                <a:gd name="connsiteY1" fmla="*/ 2151991 h 2151991"/>
              </a:gdLst>
              <a:ahLst/>
              <a:cxnLst>
                <a:cxn ang="0">
                  <a:pos x="connsiteX0" y="connsiteY0"/>
                </a:cxn>
                <a:cxn ang="0">
                  <a:pos x="connsiteX1" y="connsiteY1"/>
                </a:cxn>
              </a:cxnLst>
              <a:rect l="l" t="t" r="r" b="b"/>
              <a:pathLst>
                <a:path w="4702104" h="2151991" stroke="0" extrusionOk="0">
                  <a:moveTo>
                    <a:pt x="3623955" y="241075"/>
                  </a:moveTo>
                  <a:cubicBezTo>
                    <a:pt x="3905664" y="241075"/>
                    <a:pt x="4134034" y="526229"/>
                    <a:pt x="4134034" y="877984"/>
                  </a:cubicBezTo>
                  <a:cubicBezTo>
                    <a:pt x="3897029" y="896543"/>
                    <a:pt x="4885304" y="1248383"/>
                    <a:pt x="3423018" y="933660"/>
                  </a:cubicBezTo>
                  <a:cubicBezTo>
                    <a:pt x="3971220" y="635377"/>
                    <a:pt x="3623955" y="453378"/>
                    <a:pt x="3623955" y="241075"/>
                  </a:cubicBezTo>
                  <a:close/>
                </a:path>
                <a:path w="4702104" h="2151991" fill="none">
                  <a:moveTo>
                    <a:pt x="0" y="0"/>
                  </a:moveTo>
                  <a:cubicBezTo>
                    <a:pt x="5786190" y="1574283"/>
                    <a:pt x="2567109" y="2107233"/>
                    <a:pt x="4702104" y="2151991"/>
                  </a:cubicBezTo>
                </a:path>
              </a:pathLst>
            </a:custGeom>
            <a:ln w="50800">
              <a:gradFill>
                <a:gsLst>
                  <a:gs pos="0">
                    <a:srgbClr val="FF3300"/>
                  </a:gs>
                  <a:gs pos="87000">
                    <a:srgbClr val="99FF33"/>
                  </a:gs>
                  <a:gs pos="100000">
                    <a:srgbClr val="99FF33"/>
                  </a:gs>
                </a:gsLst>
                <a:lin ang="5400000" scaled="0"/>
              </a:gradFill>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grpSp>
      <p:sp>
        <p:nvSpPr>
          <p:cNvPr id="49" name="TextBox 48"/>
          <p:cNvSpPr txBox="1"/>
          <p:nvPr/>
        </p:nvSpPr>
        <p:spPr>
          <a:xfrm>
            <a:off x="6468496" y="3496648"/>
            <a:ext cx="1270095" cy="584775"/>
          </a:xfrm>
          <a:prstGeom prst="rect">
            <a:avLst/>
          </a:prstGeom>
          <a:noFill/>
        </p:spPr>
        <p:txBody>
          <a:bodyPr wrap="square" rtlCol="0">
            <a:spAutoFit/>
          </a:bodyPr>
          <a:lstStyle/>
          <a:p>
            <a:pPr algn="ctr"/>
            <a:r>
              <a:rPr lang="en-US" sz="3200" dirty="0" smtClean="0">
                <a:solidFill>
                  <a:srgbClr val="FFFFFF">
                    <a:lumMod val="75000"/>
                  </a:srgbClr>
                </a:solidFill>
              </a:rPr>
              <a:t>H</a:t>
            </a:r>
            <a:r>
              <a:rPr lang="en-US" sz="3200" baseline="-25000" dirty="0">
                <a:solidFill>
                  <a:srgbClr val="FFFFFF">
                    <a:lumMod val="75000"/>
                  </a:srgbClr>
                </a:solidFill>
              </a:rPr>
              <a:t>2</a:t>
            </a:r>
            <a:r>
              <a:rPr lang="en-US" sz="3200" dirty="0" smtClean="0">
                <a:solidFill>
                  <a:srgbClr val="FF3300"/>
                </a:solidFill>
              </a:rPr>
              <a:t>O</a:t>
            </a:r>
            <a:endParaRPr lang="en-US" sz="3200" baseline="-25000" dirty="0">
              <a:solidFill>
                <a:srgbClr val="FF3300"/>
              </a:solidFill>
            </a:endParaRPr>
          </a:p>
        </p:txBody>
      </p:sp>
      <p:sp>
        <p:nvSpPr>
          <p:cNvPr id="5" name="Rectangle 4"/>
          <p:cNvSpPr/>
          <p:nvPr/>
        </p:nvSpPr>
        <p:spPr>
          <a:xfrm>
            <a:off x="0" y="5397053"/>
            <a:ext cx="1931262" cy="1384995"/>
          </a:xfrm>
          <a:prstGeom prst="rect">
            <a:avLst/>
          </a:prstGeom>
        </p:spPr>
        <p:txBody>
          <a:bodyPr wrap="square">
            <a:spAutoFit/>
          </a:bodyPr>
          <a:lstStyle/>
          <a:p>
            <a:r>
              <a:rPr lang="en-US" sz="1400" dirty="0">
                <a:solidFill>
                  <a:schemeClr val="bg1"/>
                </a:solidFill>
              </a:rPr>
              <a:t>Colored oxygen atoms show you how the "labeled" oxygen atoms move from molecule to molecule in the cycle </a:t>
            </a:r>
          </a:p>
        </p:txBody>
      </p:sp>
      <p:sp>
        <p:nvSpPr>
          <p:cNvPr id="7" name="TextBox 6"/>
          <p:cNvSpPr txBox="1"/>
          <p:nvPr/>
        </p:nvSpPr>
        <p:spPr>
          <a:xfrm>
            <a:off x="108602" y="317190"/>
            <a:ext cx="8943770" cy="584775"/>
          </a:xfrm>
          <a:prstGeom prst="rect">
            <a:avLst/>
          </a:prstGeom>
          <a:noFill/>
        </p:spPr>
        <p:txBody>
          <a:bodyPr wrap="square" rtlCol="0">
            <a:spAutoFit/>
          </a:bodyPr>
          <a:lstStyle/>
          <a:p>
            <a:r>
              <a:rPr lang="en-US" sz="3200" dirty="0" smtClean="0">
                <a:solidFill>
                  <a:srgbClr val="FFFF99"/>
                </a:solidFill>
              </a:rPr>
              <a:t>A Combined Carbon &amp; Oxygen Cycle in Biology</a:t>
            </a:r>
            <a:endParaRPr lang="en-US" sz="3200" dirty="0">
              <a:solidFill>
                <a:srgbClr val="FFFF99"/>
              </a:solidFill>
            </a:endParaRPr>
          </a:p>
        </p:txBody>
      </p:sp>
    </p:spTree>
    <p:extLst>
      <p:ext uri="{BB962C8B-B14F-4D97-AF65-F5344CB8AC3E}">
        <p14:creationId xmlns:p14="http://schemas.microsoft.com/office/powerpoint/2010/main" val="593929333"/>
      </p:ext>
    </p:extLst>
  </p:cSld>
  <p:clrMapOvr>
    <a:masterClrMapping/>
  </p:clrMapOvr>
</p:sld>
</file>

<file path=ppt/theme/theme1.xml><?xml version="1.0" encoding="utf-8"?>
<a:theme xmlns:a="http://schemas.openxmlformats.org/drawingml/2006/main" name="4_LightOnDark">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HalloranStyle">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noFill/>
          <a:miter lim="800000"/>
          <a:headEnd/>
          <a:tailEnd/>
        </a:ln>
        <a:effectLst/>
      </a:spPr>
      <a:bodyPr vert="horz" wrap="square" lIns="91440" tIns="45720" rIns="91440" bIns="45720" numCol="1" anchor="t" anchorCtr="0" compatLnSpc="1">
        <a:prstTxWarp prst="textNoShape">
          <a:avLst/>
        </a:prstTxWarp>
        <a:spAutoFit/>
      </a:bodyPr>
      <a:lstStyle>
        <a:defPPr>
          <a:defRPr sz="1600" dirty="0" err="1" smtClean="0">
            <a:solidFill>
              <a:schemeClr val="bg1"/>
            </a:solidFill>
          </a:defRPr>
        </a:defPPr>
      </a:lstStyle>
    </a:sp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33921</TotalTime>
  <Words>2402</Words>
  <Application>Microsoft Office PowerPoint</Application>
  <PresentationFormat>On-screen Show (4:3)</PresentationFormat>
  <Paragraphs>516</Paragraphs>
  <Slides>42</Slides>
  <Notes>4</Notes>
  <HiddenSlides>0</HiddenSlides>
  <MMClips>0</MMClips>
  <ScaleCrop>false</ScaleCrop>
  <HeadingPairs>
    <vt:vector size="6" baseType="variant">
      <vt:variant>
        <vt:lpstr>Theme</vt:lpstr>
      </vt:variant>
      <vt:variant>
        <vt:i4>2</vt:i4>
      </vt:variant>
      <vt:variant>
        <vt:lpstr>Embedded OLE Servers</vt:lpstr>
      </vt:variant>
      <vt:variant>
        <vt:i4>2</vt:i4>
      </vt:variant>
      <vt:variant>
        <vt:lpstr>Slide Titles</vt:lpstr>
      </vt:variant>
      <vt:variant>
        <vt:i4>42</vt:i4>
      </vt:variant>
    </vt:vector>
  </HeadingPairs>
  <TitlesOfParts>
    <vt:vector size="46" baseType="lpstr">
      <vt:lpstr>4_LightOnDark</vt:lpstr>
      <vt:lpstr>HalloranStyle</vt:lpstr>
      <vt:lpstr>ChemSketch</vt:lpstr>
      <vt:lpstr>Image</vt:lpstr>
      <vt:lpstr>Chemistry Review: Organic Components—Carbohydrates and Proteins</vt:lpstr>
      <vt:lpstr>Objectives  1 of 2</vt:lpstr>
      <vt:lpstr>Objectives  2 of 2</vt:lpstr>
      <vt:lpstr>Terms / Definitions / Descriptions</vt:lpstr>
      <vt:lpstr>Terms / Definitions / Descriptions</vt:lpstr>
      <vt:lpstr>PowerPoint Presentation</vt:lpstr>
      <vt:lpstr>Carbohydrates</vt:lpstr>
      <vt:lpstr>Glucose</vt:lpstr>
      <vt:lpstr>PowerPoint Presentation</vt:lpstr>
      <vt:lpstr>Other Monosaccharides</vt:lpstr>
      <vt:lpstr>Some Monosaccharide Structures</vt:lpstr>
      <vt:lpstr>Forming Disaccharides</vt:lpstr>
      <vt:lpstr>Disaccharides</vt:lpstr>
      <vt:lpstr>Glucose As A Polymer</vt:lpstr>
      <vt:lpstr>Glycogen</vt:lpstr>
      <vt:lpstr>Starch</vt:lpstr>
      <vt:lpstr>Cellulose</vt:lpstr>
      <vt:lpstr>Special Mention: Ribose &amp; 2-Deoxyribose</vt:lpstr>
      <vt:lpstr>Polysaccharide Significance</vt:lpstr>
      <vt:lpstr>Glycoproteins</vt:lpstr>
      <vt:lpstr>Glycolipids</vt:lpstr>
      <vt:lpstr>The Amino Acid</vt:lpstr>
      <vt:lpstr>The Natural Amino Acids</vt:lpstr>
      <vt:lpstr>PowerPoint Presentation</vt:lpstr>
      <vt:lpstr>PowerPoint Presentation</vt:lpstr>
      <vt:lpstr>PowerPoint Presentation</vt:lpstr>
      <vt:lpstr>PowerPoint Presentation</vt:lpstr>
      <vt:lpstr>The Peptide Bond</vt:lpstr>
      <vt:lpstr>Polypeptides</vt:lpstr>
      <vt:lpstr>Protein Structure</vt:lpstr>
      <vt:lpstr>Primary Structure of Proteins</vt:lpstr>
      <vt:lpstr>Secondary Structure of Proteins</vt:lpstr>
      <vt:lpstr>2° Structures</vt:lpstr>
      <vt:lpstr>Tertiary Structure of Proteins</vt:lpstr>
      <vt:lpstr>Quaternary Structure of Proteins</vt:lpstr>
      <vt:lpstr>The Complete Protein</vt:lpstr>
      <vt:lpstr>Various Functions (Purposes) of Proteins</vt:lpstr>
      <vt:lpstr>Enzymes</vt:lpstr>
      <vt:lpstr>Enzyme Structure</vt:lpstr>
      <vt:lpstr>PowerPoint Presentation</vt:lpstr>
      <vt:lpstr>Membrane Proteins</vt:lpstr>
      <vt:lpstr>Reading (Sources)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 M Halloran</cp:lastModifiedBy>
  <cp:revision>1665</cp:revision>
  <dcterms:created xsi:type="dcterms:W3CDTF">2005-12-08T13:54:14Z</dcterms:created>
  <dcterms:modified xsi:type="dcterms:W3CDTF">2015-06-04T12:53:24Z</dcterms:modified>
</cp:coreProperties>
</file>