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sldIdLst>
    <p:sldId id="503" r:id="rId2"/>
    <p:sldId id="660" r:id="rId3"/>
    <p:sldId id="538" r:id="rId4"/>
    <p:sldId id="640" r:id="rId5"/>
    <p:sldId id="641" r:id="rId6"/>
    <p:sldId id="658" r:id="rId7"/>
    <p:sldId id="659" r:id="rId8"/>
    <p:sldId id="642" r:id="rId9"/>
    <p:sldId id="656" r:id="rId10"/>
    <p:sldId id="643" r:id="rId11"/>
    <p:sldId id="645" r:id="rId12"/>
    <p:sldId id="652" r:id="rId13"/>
    <p:sldId id="644" r:id="rId14"/>
    <p:sldId id="639" r:id="rId15"/>
    <p:sldId id="657" r:id="rId16"/>
    <p:sldId id="648" r:id="rId17"/>
    <p:sldId id="650" r:id="rId18"/>
    <p:sldId id="647" r:id="rId19"/>
    <p:sldId id="651" r:id="rId20"/>
    <p:sldId id="646" r:id="rId21"/>
    <p:sldId id="649" r:id="rId22"/>
    <p:sldId id="63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FF"/>
    <a:srgbClr val="FFFF99"/>
    <a:srgbClr val="FFFF00"/>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autoAdjust="0"/>
  </p:normalViewPr>
  <p:slideViewPr>
    <p:cSldViewPr snapToGrid="0">
      <p:cViewPr varScale="1">
        <p:scale>
          <a:sx n="93" d="100"/>
          <a:sy n="93" d="100"/>
        </p:scale>
        <p:origin x="-90" y="-594"/>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1815882"/>
          </a:xfrm>
        </p:spPr>
        <p:txBody>
          <a:bodyPr/>
          <a:lstStyle/>
          <a:p>
            <a:r>
              <a:rPr lang="en-US" dirty="0" smtClean="0"/>
              <a:t>Cell Membrane Structure &amp; Function</a:t>
            </a:r>
            <a:endParaRPr lang="en-US" b="0" dirty="0"/>
          </a:p>
        </p:txBody>
      </p:sp>
      <p:sp>
        <p:nvSpPr>
          <p:cNvPr id="5" name="Text Placeholder 4"/>
          <p:cNvSpPr>
            <a:spLocks noGrp="1"/>
          </p:cNvSpPr>
          <p:nvPr>
            <p:ph type="body" idx="1"/>
          </p:nvPr>
        </p:nvSpPr>
        <p:spPr/>
        <p:txBody>
          <a:bodyPr/>
          <a:lstStyle/>
          <a:p>
            <a:r>
              <a:rPr lang="en-US" dirty="0" smtClean="0"/>
              <a:t>Lecture 6</a:t>
            </a:r>
            <a:endParaRPr lang="en-US" dirty="0"/>
          </a:p>
        </p:txBody>
      </p:sp>
    </p:spTree>
    <p:extLst>
      <p:ext uri="{BB962C8B-B14F-4D97-AF65-F5344CB8AC3E}">
        <p14:creationId xmlns:p14="http://schemas.microsoft.com/office/powerpoint/2010/main" val="179699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Membrane Proteins</a:t>
            </a:r>
            <a:endParaRPr lang="en-US" dirty="0"/>
          </a:p>
        </p:txBody>
      </p:sp>
      <p:sp>
        <p:nvSpPr>
          <p:cNvPr id="5" name="Content Placeholder 4"/>
          <p:cNvSpPr>
            <a:spLocks noGrp="1"/>
          </p:cNvSpPr>
          <p:nvPr>
            <p:ph idx="1"/>
          </p:nvPr>
        </p:nvSpPr>
        <p:spPr/>
        <p:txBody>
          <a:bodyPr/>
          <a:lstStyle/>
          <a:p>
            <a:r>
              <a:rPr lang="en-US" dirty="0" smtClean="0"/>
              <a:t>~50% of mass of membrane</a:t>
            </a:r>
          </a:p>
          <a:p>
            <a:r>
              <a:rPr lang="en-US" dirty="0" smtClean="0"/>
              <a:t>Proteins diffuse in the plane of the membrane freely, except for proteins that make attachments to interior proteins making up cytoskeleton ("tethering")</a:t>
            </a:r>
          </a:p>
          <a:p>
            <a:r>
              <a:rPr lang="en-US" dirty="0" smtClean="0"/>
              <a:t>Membrane proteins are either</a:t>
            </a:r>
          </a:p>
          <a:p>
            <a:pPr lvl="1"/>
            <a:r>
              <a:rPr lang="en-US" dirty="0" smtClean="0"/>
              <a:t>integral</a:t>
            </a:r>
          </a:p>
          <a:p>
            <a:pPr lvl="1"/>
            <a:r>
              <a:rPr lang="en-US" dirty="0" smtClean="0"/>
              <a:t>peripheral</a:t>
            </a:r>
            <a:endParaRPr lang="en-US" dirty="0"/>
          </a:p>
        </p:txBody>
      </p:sp>
    </p:spTree>
    <p:extLst>
      <p:ext uri="{BB962C8B-B14F-4D97-AF65-F5344CB8AC3E}">
        <p14:creationId xmlns:p14="http://schemas.microsoft.com/office/powerpoint/2010/main" val="185636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Integral Membrane Proteins</a:t>
            </a:r>
            <a:endParaRPr lang="en-US" dirty="0"/>
          </a:p>
        </p:txBody>
      </p:sp>
      <p:sp>
        <p:nvSpPr>
          <p:cNvPr id="5" name="Content Placeholder 4"/>
          <p:cNvSpPr>
            <a:spLocks noGrp="1"/>
          </p:cNvSpPr>
          <p:nvPr>
            <p:ph idx="1"/>
          </p:nvPr>
        </p:nvSpPr>
        <p:spPr/>
        <p:txBody>
          <a:bodyPr/>
          <a:lstStyle/>
          <a:p>
            <a:r>
              <a:rPr lang="en-US" dirty="0" smtClean="0"/>
              <a:t>These proteins embed or anchor themselves into the cell membrane such that they make contact with the lipid part of the membrane</a:t>
            </a:r>
          </a:p>
          <a:p>
            <a:r>
              <a:rPr lang="en-US" dirty="0" smtClean="0"/>
              <a:t>Those integral proteins that span the membrane to the other side are called </a:t>
            </a:r>
            <a:r>
              <a:rPr lang="en-US" dirty="0" smtClean="0">
                <a:solidFill>
                  <a:srgbClr val="00FF00"/>
                </a:solidFill>
              </a:rPr>
              <a:t>transmembrane proteins</a:t>
            </a:r>
          </a:p>
          <a:p>
            <a:pPr marL="517525" lvl="2" indent="0">
              <a:buNone/>
            </a:pPr>
            <a:r>
              <a:rPr lang="en-US" sz="2000" dirty="0" smtClean="0"/>
              <a:t>The polypeptide sequences that cross through and make contact with the hydrocarbon/lipid part of the phospholipids are called </a:t>
            </a:r>
            <a:r>
              <a:rPr lang="en-US" sz="2000" dirty="0" smtClean="0">
                <a:solidFill>
                  <a:srgbClr val="FFFF00"/>
                </a:solidFill>
              </a:rPr>
              <a:t>transmembrane segments</a:t>
            </a:r>
            <a:endParaRPr lang="en-US" sz="2000" dirty="0">
              <a:solidFill>
                <a:srgbClr val="FFFF00"/>
              </a:solidFill>
            </a:endParaRPr>
          </a:p>
        </p:txBody>
      </p:sp>
    </p:spTree>
    <p:extLst>
      <p:ext uri="{BB962C8B-B14F-4D97-AF65-F5344CB8AC3E}">
        <p14:creationId xmlns:p14="http://schemas.microsoft.com/office/powerpoint/2010/main" val="387578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Transmembrane Segment</a:t>
            </a:r>
            <a:endParaRPr lang="en-US" dirty="0"/>
          </a:p>
        </p:txBody>
      </p:sp>
      <p:sp>
        <p:nvSpPr>
          <p:cNvPr id="2" name="Content Placeholder 1"/>
          <p:cNvSpPr>
            <a:spLocks noGrp="1"/>
          </p:cNvSpPr>
          <p:nvPr>
            <p:ph idx="1"/>
          </p:nvPr>
        </p:nvSpPr>
        <p:spPr>
          <a:xfrm>
            <a:off x="364067" y="1202076"/>
            <a:ext cx="8390466" cy="4927791"/>
          </a:xfrm>
        </p:spPr>
        <p:txBody>
          <a:bodyPr/>
          <a:lstStyle/>
          <a:p>
            <a:r>
              <a:rPr lang="en-US" sz="2000" dirty="0" smtClean="0"/>
              <a:t>As a transmembrane segment, an </a:t>
            </a:r>
            <a:r>
              <a:rPr lang="en-US" sz="2000" dirty="0" smtClean="0">
                <a:latin typeface="Symbol" panose="05050102010706020507" pitchFamily="18" charset="2"/>
              </a:rPr>
              <a:t>a</a:t>
            </a:r>
            <a:r>
              <a:rPr lang="en-US" sz="2000" dirty="0" smtClean="0"/>
              <a:t>-helix often passes through the cell membrane as part of the wall of an integral protein that may form a pore in the membrane</a:t>
            </a:r>
          </a:p>
          <a:p>
            <a:r>
              <a:rPr lang="en-US" sz="2000" dirty="0" smtClean="0"/>
              <a:t>As the helix turns, the side chains of the amino acids making up the segment that face the pore (hydrophilic) side are polar or electrically charged</a:t>
            </a:r>
          </a:p>
          <a:p>
            <a:r>
              <a:rPr lang="en-US" sz="2000" dirty="0" smtClean="0"/>
              <a:t>But side chains of the amino acids that face the membrane side &amp; make contact with the lipophilic/hydrophobic tails of phospholipids are themselves</a:t>
            </a:r>
            <a:br>
              <a:rPr lang="en-US" sz="2000" dirty="0" smtClean="0"/>
            </a:br>
            <a:r>
              <a:rPr lang="en-US" sz="2000" dirty="0" smtClean="0"/>
              <a:t>lipophilic/hydrophobic</a:t>
            </a:r>
          </a:p>
          <a:p>
            <a:r>
              <a:rPr lang="en-US" sz="2000" dirty="0" smtClean="0"/>
              <a:t>In the figure, notice that as the</a:t>
            </a:r>
            <a:br>
              <a:rPr lang="en-US" sz="2000" dirty="0" smtClean="0"/>
            </a:br>
            <a:r>
              <a:rPr lang="en-US" sz="2000" dirty="0" smtClean="0"/>
              <a:t>helix turns, the hydrophilic</a:t>
            </a:r>
            <a:br>
              <a:rPr lang="en-US" sz="2000" dirty="0" smtClean="0"/>
            </a:br>
            <a:r>
              <a:rPr lang="en-US" sz="2000" dirty="0" smtClean="0"/>
              <a:t>amino acids face the pore side,</a:t>
            </a:r>
            <a:r>
              <a:rPr lang="en-US" sz="2000" dirty="0"/>
              <a:t/>
            </a:r>
            <a:br>
              <a:rPr lang="en-US" sz="2000" dirty="0"/>
            </a:br>
            <a:r>
              <a:rPr lang="en-US" sz="2000" dirty="0" smtClean="0"/>
              <a:t>while those facing the membrane</a:t>
            </a:r>
            <a:br>
              <a:rPr lang="en-US" sz="2000" dirty="0" smtClean="0"/>
            </a:br>
            <a:r>
              <a:rPr lang="en-US" sz="2000" dirty="0" smtClean="0"/>
              <a:t>side have lipophilic side chains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756" y="3935002"/>
            <a:ext cx="3374425" cy="2639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4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Peripheral Membrane Proteins</a:t>
            </a:r>
            <a:endParaRPr lang="en-US" dirty="0"/>
          </a:p>
        </p:txBody>
      </p:sp>
      <p:sp>
        <p:nvSpPr>
          <p:cNvPr id="5" name="Content Placeholder 4"/>
          <p:cNvSpPr>
            <a:spLocks noGrp="1"/>
          </p:cNvSpPr>
          <p:nvPr>
            <p:ph idx="1"/>
          </p:nvPr>
        </p:nvSpPr>
        <p:spPr/>
        <p:txBody>
          <a:bodyPr/>
          <a:lstStyle/>
          <a:p>
            <a:r>
              <a:rPr lang="en-US" dirty="0" smtClean="0"/>
              <a:t>These proteins do not have segments passing to the other side of the membrane</a:t>
            </a:r>
          </a:p>
          <a:p>
            <a:r>
              <a:rPr lang="en-US" dirty="0" smtClean="0"/>
              <a:t>They may be "anchored" to the membrane by</a:t>
            </a:r>
          </a:p>
          <a:p>
            <a:pPr lvl="1"/>
            <a:r>
              <a:rPr lang="en-US" dirty="0" smtClean="0"/>
              <a:t>a bond, usually covalent, to any part of a phospholipid molecule</a:t>
            </a:r>
          </a:p>
          <a:p>
            <a:pPr lvl="1"/>
            <a:r>
              <a:rPr lang="en-US" dirty="0" smtClean="0"/>
              <a:t>attachment or "assembly" to a separate protein that itself is an integral protein</a:t>
            </a:r>
          </a:p>
          <a:p>
            <a:pPr marL="517525" lvl="2" indent="0">
              <a:buNone/>
            </a:pPr>
            <a:r>
              <a:rPr lang="en-US" dirty="0" smtClean="0"/>
              <a:t>this attachment should not make it a part of the protein when it is first synthesized</a:t>
            </a:r>
          </a:p>
          <a:p>
            <a:endParaRPr lang="en-US" dirty="0"/>
          </a:p>
        </p:txBody>
      </p:sp>
    </p:spTree>
    <p:extLst>
      <p:ext uri="{BB962C8B-B14F-4D97-AF65-F5344CB8AC3E}">
        <p14:creationId xmlns:p14="http://schemas.microsoft.com/office/powerpoint/2010/main" val="286018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Membrane Protein Functions</a:t>
            </a:r>
            <a:endParaRPr lang="en-US" dirty="0"/>
          </a:p>
        </p:txBody>
      </p:sp>
      <p:sp>
        <p:nvSpPr>
          <p:cNvPr id="5" name="Content Placeholder 4"/>
          <p:cNvSpPr>
            <a:spLocks noGrp="1"/>
          </p:cNvSpPr>
          <p:nvPr>
            <p:ph idx="1"/>
          </p:nvPr>
        </p:nvSpPr>
        <p:spPr/>
        <p:txBody>
          <a:bodyPr/>
          <a:lstStyle/>
          <a:p>
            <a:r>
              <a:rPr lang="en-US" dirty="0" smtClean="0"/>
              <a:t>Integral Membrane Proteins</a:t>
            </a:r>
          </a:p>
          <a:p>
            <a:pPr lvl="1"/>
            <a:r>
              <a:rPr lang="en-US" dirty="0" smtClean="0"/>
              <a:t>Receptors (transmembrane)</a:t>
            </a:r>
          </a:p>
          <a:p>
            <a:pPr marL="457200" lvl="2" indent="0">
              <a:buNone/>
            </a:pPr>
            <a:r>
              <a:rPr lang="en-US" dirty="0" smtClean="0"/>
              <a:t>these bind to a hormone/ligand on outside of cell and change structure internally to start an intracellular process</a:t>
            </a:r>
          </a:p>
          <a:p>
            <a:pPr marL="457200" lvl="2" indent="0">
              <a:buNone/>
            </a:pPr>
            <a:r>
              <a:rPr lang="en-US" dirty="0" smtClean="0"/>
              <a:t>Example: insulin-like growth factor I receptor</a:t>
            </a:r>
          </a:p>
          <a:p>
            <a:pPr lvl="1"/>
            <a:r>
              <a:rPr lang="en-US" dirty="0" smtClean="0"/>
              <a:t>Channels (transmembrane)</a:t>
            </a:r>
          </a:p>
          <a:p>
            <a:pPr marL="457200" lvl="2" indent="0">
              <a:buNone/>
            </a:pPr>
            <a:r>
              <a:rPr lang="en-US" dirty="0" smtClean="0"/>
              <a:t>pore-forming proteins that allow substances to cross in or out</a:t>
            </a:r>
          </a:p>
          <a:p>
            <a:pPr marL="457200" lvl="2" indent="0">
              <a:buNone/>
            </a:pPr>
            <a:r>
              <a:rPr lang="en-US" dirty="0" smtClean="0"/>
              <a:t>Example: aquaporin</a:t>
            </a:r>
          </a:p>
          <a:p>
            <a:pPr lvl="1"/>
            <a:r>
              <a:rPr lang="en-US" dirty="0" smtClean="0"/>
              <a:t>Transporters/Carriers/Pumps/Exchangers (transmembrane)</a:t>
            </a:r>
          </a:p>
          <a:p>
            <a:pPr marL="457200" lvl="2" indent="0">
              <a:buNone/>
            </a:pPr>
            <a:r>
              <a:rPr lang="en-US" dirty="0" smtClean="0"/>
              <a:t>pore-forming proteins that use cell's energy or the energy of a concentration gradient to move substances against their concentration gradient</a:t>
            </a:r>
          </a:p>
          <a:p>
            <a:pPr marL="457200" lvl="2" indent="0">
              <a:buNone/>
            </a:pPr>
            <a:r>
              <a:rPr lang="en-US" dirty="0" smtClean="0"/>
              <a:t>Example: Na</a:t>
            </a:r>
            <a:r>
              <a:rPr lang="en-US" baseline="30000" dirty="0" smtClean="0"/>
              <a:t>+</a:t>
            </a:r>
            <a:r>
              <a:rPr lang="en-US" dirty="0" smtClean="0"/>
              <a:t>/K</a:t>
            </a:r>
            <a:r>
              <a:rPr lang="en-US" baseline="30000" dirty="0" smtClean="0"/>
              <a:t>+</a:t>
            </a:r>
            <a:r>
              <a:rPr lang="en-US" dirty="0" smtClean="0"/>
              <a:t>-ATPase exchanger </a:t>
            </a:r>
          </a:p>
        </p:txBody>
      </p:sp>
    </p:spTree>
    <p:extLst>
      <p:ext uri="{BB962C8B-B14F-4D97-AF65-F5344CB8AC3E}">
        <p14:creationId xmlns:p14="http://schemas.microsoft.com/office/powerpoint/2010/main" val="212217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Membrane Protein Functions</a:t>
            </a:r>
            <a:endParaRPr lang="en-US" dirty="0"/>
          </a:p>
        </p:txBody>
      </p:sp>
      <p:sp>
        <p:nvSpPr>
          <p:cNvPr id="5" name="Content Placeholder 4"/>
          <p:cNvSpPr>
            <a:spLocks noGrp="1"/>
          </p:cNvSpPr>
          <p:nvPr>
            <p:ph idx="1"/>
          </p:nvPr>
        </p:nvSpPr>
        <p:spPr/>
        <p:txBody>
          <a:bodyPr/>
          <a:lstStyle/>
          <a:p>
            <a:r>
              <a:rPr lang="en-US" dirty="0" smtClean="0"/>
              <a:t>Peripheral Membrane Proteins</a:t>
            </a:r>
          </a:p>
          <a:p>
            <a:pPr lvl="1"/>
            <a:r>
              <a:rPr lang="en-US" dirty="0" smtClean="0"/>
              <a:t>Cytoskeletal proteins</a:t>
            </a:r>
          </a:p>
          <a:p>
            <a:pPr marL="457200" lvl="2" indent="0">
              <a:buNone/>
            </a:pPr>
            <a:r>
              <a:rPr lang="en-US" dirty="0" smtClean="0"/>
              <a:t>proteins that hook themselves to two locations: one, the membrane, and two, to a "fiber-like" linear structure inside the cell for the purpose of being part of a scaffold to arrange the internal order of the cytoplasm or to help in locomotion of the cell</a:t>
            </a:r>
          </a:p>
          <a:p>
            <a:pPr lvl="1"/>
            <a:r>
              <a:rPr lang="en-US" dirty="0" smtClean="0"/>
              <a:t>Receptor-regulating proteins</a:t>
            </a:r>
          </a:p>
          <a:p>
            <a:pPr marL="517525" lvl="2" indent="0">
              <a:buNone/>
            </a:pPr>
            <a:r>
              <a:rPr lang="en-US" dirty="0" smtClean="0"/>
              <a:t>proteins that attach to receptors (usually in the cell interior) to modulate (up or down) the function of the receptor</a:t>
            </a:r>
          </a:p>
          <a:p>
            <a:pPr lvl="1"/>
            <a:endParaRPr lang="en-US" dirty="0"/>
          </a:p>
        </p:txBody>
      </p:sp>
    </p:spTree>
    <p:extLst>
      <p:ext uri="{BB962C8B-B14F-4D97-AF65-F5344CB8AC3E}">
        <p14:creationId xmlns:p14="http://schemas.microsoft.com/office/powerpoint/2010/main" val="168257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120770"/>
            <a:ext cx="8407400" cy="762000"/>
          </a:xfrm>
        </p:spPr>
        <p:txBody>
          <a:bodyPr/>
          <a:lstStyle/>
          <a:p>
            <a:r>
              <a:rPr lang="en-US" dirty="0" smtClean="0"/>
              <a:t>Glycoproteins</a:t>
            </a:r>
            <a:endParaRPr lang="en-US" dirty="0"/>
          </a:p>
        </p:txBody>
      </p:sp>
      <p:sp>
        <p:nvSpPr>
          <p:cNvPr id="5" name="Content Placeholder 4"/>
          <p:cNvSpPr>
            <a:spLocks noGrp="1"/>
          </p:cNvSpPr>
          <p:nvPr>
            <p:ph idx="1"/>
          </p:nvPr>
        </p:nvSpPr>
        <p:spPr>
          <a:xfrm>
            <a:off x="364067" y="879894"/>
            <a:ext cx="8390466" cy="5538159"/>
          </a:xfrm>
        </p:spPr>
        <p:txBody>
          <a:bodyPr/>
          <a:lstStyle/>
          <a:p>
            <a:r>
              <a:rPr lang="en-US" sz="2200" dirty="0" smtClean="0"/>
              <a:t>After a protein is made in the ER, it can be glycosylated with an oligosaccharide</a:t>
            </a:r>
          </a:p>
          <a:p>
            <a:r>
              <a:rPr lang="en-US" sz="2200" dirty="0" smtClean="0"/>
              <a:t>The glycoprotein then travels through the Golgi complex where the initial oligosaccharide is trimmed of some monosaccharides, or has more added, or is modified in some way, often to put electrical charges on the monosaccharides at the end of the tails</a:t>
            </a:r>
          </a:p>
          <a:p>
            <a:r>
              <a:rPr lang="en-US" sz="2200" dirty="0" smtClean="0">
                <a:solidFill>
                  <a:srgbClr val="FF99FF"/>
                </a:solidFill>
              </a:rPr>
              <a:t>The figure at right</a:t>
            </a:r>
            <a:br>
              <a:rPr lang="en-US" sz="2200" dirty="0" smtClean="0">
                <a:solidFill>
                  <a:srgbClr val="FF99FF"/>
                </a:solidFill>
              </a:rPr>
            </a:br>
            <a:r>
              <a:rPr lang="en-US" sz="2200" dirty="0" smtClean="0">
                <a:solidFill>
                  <a:srgbClr val="FF99FF"/>
                </a:solidFill>
              </a:rPr>
              <a:t>shows oligosaccharide</a:t>
            </a:r>
            <a:br>
              <a:rPr lang="en-US" sz="2200" dirty="0" smtClean="0">
                <a:solidFill>
                  <a:srgbClr val="FF99FF"/>
                </a:solidFill>
              </a:rPr>
            </a:br>
            <a:r>
              <a:rPr lang="en-US" sz="2200" dirty="0" smtClean="0">
                <a:solidFill>
                  <a:srgbClr val="FF99FF"/>
                </a:solidFill>
              </a:rPr>
              <a:t>structure for 3 types</a:t>
            </a:r>
            <a:br>
              <a:rPr lang="en-US" sz="2200" dirty="0" smtClean="0">
                <a:solidFill>
                  <a:srgbClr val="FF99FF"/>
                </a:solidFill>
              </a:rPr>
            </a:br>
            <a:r>
              <a:rPr lang="en-US" sz="2200" dirty="0" smtClean="0">
                <a:solidFill>
                  <a:srgbClr val="FF99FF"/>
                </a:solidFill>
              </a:rPr>
              <a:t>of N-glycoproteins</a:t>
            </a:r>
          </a:p>
          <a:p>
            <a:r>
              <a:rPr lang="en-US" sz="2000" dirty="0" smtClean="0">
                <a:solidFill>
                  <a:srgbClr val="FF99FF"/>
                </a:solidFill>
              </a:rPr>
              <a:t>Each polymer that branches</a:t>
            </a:r>
            <a:br>
              <a:rPr lang="en-US" sz="2000" dirty="0" smtClean="0">
                <a:solidFill>
                  <a:srgbClr val="FF99FF"/>
                </a:solidFill>
              </a:rPr>
            </a:br>
            <a:r>
              <a:rPr lang="en-US" sz="2000" dirty="0" smtClean="0">
                <a:solidFill>
                  <a:srgbClr val="FF99FF"/>
                </a:solidFill>
              </a:rPr>
              <a:t>off is called an "antenna"</a:t>
            </a:r>
            <a:br>
              <a:rPr lang="en-US" sz="2000" dirty="0" smtClean="0">
                <a:solidFill>
                  <a:srgbClr val="FF99FF"/>
                </a:solidFill>
              </a:rPr>
            </a:br>
            <a:r>
              <a:rPr lang="en-US" sz="2000" dirty="0" smtClean="0">
                <a:solidFill>
                  <a:srgbClr val="FF99FF"/>
                </a:solidFill>
              </a:rPr>
              <a:t>The first one  at left is called</a:t>
            </a:r>
            <a:br>
              <a:rPr lang="en-US" sz="2000" dirty="0" smtClean="0">
                <a:solidFill>
                  <a:srgbClr val="FF99FF"/>
                </a:solidFill>
              </a:rPr>
            </a:br>
            <a:r>
              <a:rPr lang="en-US" sz="2000" dirty="0" smtClean="0">
                <a:solidFill>
                  <a:srgbClr val="FF99FF"/>
                </a:solidFill>
              </a:rPr>
              <a:t>a </a:t>
            </a:r>
            <a:r>
              <a:rPr lang="en-US" sz="2000" dirty="0">
                <a:solidFill>
                  <a:srgbClr val="FF99FF"/>
                </a:solidFill>
              </a:rPr>
              <a:t> </a:t>
            </a:r>
            <a:r>
              <a:rPr lang="en-US" sz="2000" dirty="0" err="1" smtClean="0">
                <a:solidFill>
                  <a:srgbClr val="FF99FF"/>
                </a:solidFill>
              </a:rPr>
              <a:t>triantennary</a:t>
            </a:r>
            <a:r>
              <a:rPr lang="en-US" sz="2000" dirty="0" smtClean="0">
                <a:solidFill>
                  <a:srgbClr val="FF99FF"/>
                </a:solidFill>
              </a:rPr>
              <a:t/>
            </a:r>
            <a:br>
              <a:rPr lang="en-US" sz="2000" dirty="0" smtClean="0">
                <a:solidFill>
                  <a:srgbClr val="FF99FF"/>
                </a:solidFill>
              </a:rPr>
            </a:br>
            <a:r>
              <a:rPr lang="en-US" sz="2000" dirty="0" smtClean="0">
                <a:solidFill>
                  <a:srgbClr val="FF99FF"/>
                </a:solidFill>
              </a:rPr>
              <a:t>oligosaccharide</a:t>
            </a:r>
          </a:p>
          <a:p>
            <a:endParaRPr lang="en-US" sz="2200" dirty="0"/>
          </a:p>
          <a:p>
            <a:endParaRPr lang="en-US" sz="2200" dirty="0"/>
          </a:p>
        </p:txBody>
      </p:sp>
      <p:pic>
        <p:nvPicPr>
          <p:cNvPr id="1026" name="Picture 2" descr="http://www.cryst.bbk.ac.uk/pps97/assignments/projects/emilia/ty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2219" y="3562064"/>
            <a:ext cx="4631784" cy="254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4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 visual look at a</a:t>
            </a:r>
            <a:br>
              <a:rPr lang="en-US" dirty="0" smtClean="0"/>
            </a:br>
            <a:r>
              <a:rPr lang="en-US" dirty="0" smtClean="0"/>
              <a:t>glycoprotein sitting</a:t>
            </a:r>
            <a:br>
              <a:rPr lang="en-US" dirty="0" smtClean="0"/>
            </a:br>
            <a:r>
              <a:rPr lang="en-US" dirty="0" smtClean="0"/>
              <a:t>in the cell membrane</a:t>
            </a:r>
            <a:endParaRPr lang="en-US" dirty="0"/>
          </a:p>
        </p:txBody>
      </p:sp>
      <p:pic>
        <p:nvPicPr>
          <p:cNvPr id="2050" name="Picture 2" descr="http://isite.lps.org/sputnam/Biology/U3Cell/glycoprotein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03" y="808756"/>
            <a:ext cx="4762500" cy="555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0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Glycocalyx</a:t>
            </a:r>
            <a:endParaRPr lang="en-US" dirty="0"/>
          </a:p>
        </p:txBody>
      </p:sp>
      <p:sp>
        <p:nvSpPr>
          <p:cNvPr id="5" name="Content Placeholder 4"/>
          <p:cNvSpPr>
            <a:spLocks noGrp="1"/>
          </p:cNvSpPr>
          <p:nvPr>
            <p:ph idx="1"/>
          </p:nvPr>
        </p:nvSpPr>
        <p:spPr>
          <a:xfrm>
            <a:off x="364067" y="1397530"/>
            <a:ext cx="5441929" cy="4732337"/>
          </a:xfrm>
        </p:spPr>
        <p:txBody>
          <a:bodyPr/>
          <a:lstStyle/>
          <a:p>
            <a:r>
              <a:rPr lang="en-US" dirty="0" smtClean="0"/>
              <a:t>All the oligosaccharide (sugar)</a:t>
            </a:r>
            <a:r>
              <a:rPr lang="en-US" dirty="0"/>
              <a:t/>
            </a:r>
            <a:br>
              <a:rPr lang="en-US" dirty="0"/>
            </a:br>
            <a:r>
              <a:rPr lang="en-US" dirty="0" smtClean="0"/>
              <a:t>parts of glycoproteins &amp;</a:t>
            </a:r>
            <a:br>
              <a:rPr lang="en-US" dirty="0" smtClean="0"/>
            </a:br>
            <a:r>
              <a:rPr lang="en-US" dirty="0" smtClean="0"/>
              <a:t>glycolipids are oriented to</a:t>
            </a:r>
            <a:br>
              <a:rPr lang="en-US" dirty="0" smtClean="0"/>
            </a:br>
            <a:r>
              <a:rPr lang="en-US" dirty="0" smtClean="0"/>
              <a:t>stick OUT of the cell</a:t>
            </a:r>
            <a:br>
              <a:rPr lang="en-US" dirty="0" smtClean="0"/>
            </a:br>
            <a:r>
              <a:rPr lang="en-US" sz="1800" dirty="0" smtClean="0"/>
              <a:t>(positioned on extracellular side)</a:t>
            </a:r>
            <a:endParaRPr lang="en-US" dirty="0" smtClean="0"/>
          </a:p>
          <a:p>
            <a:r>
              <a:rPr lang="en-US" dirty="0" smtClean="0"/>
              <a:t>This sugary goo on the</a:t>
            </a:r>
            <a:br>
              <a:rPr lang="en-US" dirty="0" smtClean="0"/>
            </a:br>
            <a:r>
              <a:rPr lang="en-US" dirty="0" smtClean="0"/>
              <a:t>outside</a:t>
            </a:r>
            <a:r>
              <a:rPr lang="en-US" dirty="0"/>
              <a:t> </a:t>
            </a:r>
            <a:r>
              <a:rPr lang="en-US" dirty="0" smtClean="0"/>
              <a:t>is called the </a:t>
            </a:r>
            <a:r>
              <a:rPr lang="en-US" dirty="0" err="1" smtClean="0">
                <a:solidFill>
                  <a:srgbClr val="00FF00"/>
                </a:solidFill>
              </a:rPr>
              <a:t>glycocalyx</a:t>
            </a:r>
            <a:endParaRPr lang="en-US" dirty="0" smtClean="0">
              <a:solidFill>
                <a:srgbClr val="00FF00"/>
              </a:solidFill>
            </a:endParaRPr>
          </a:p>
          <a:p>
            <a:r>
              <a:rPr lang="en-US" dirty="0" smtClean="0"/>
              <a:t>This layer (looking like hairs</a:t>
            </a:r>
            <a:br>
              <a:rPr lang="en-US" dirty="0" smtClean="0"/>
            </a:br>
            <a:r>
              <a:rPr lang="en-US" dirty="0" smtClean="0"/>
              <a:t>sticking out on an electron</a:t>
            </a:r>
            <a:br>
              <a:rPr lang="en-US" dirty="0" smtClean="0"/>
            </a:br>
            <a:r>
              <a:rPr lang="en-US" dirty="0" smtClean="0"/>
              <a:t>microscope) helps cells</a:t>
            </a:r>
            <a:br>
              <a:rPr lang="en-US" dirty="0" smtClean="0"/>
            </a:br>
            <a:r>
              <a:rPr lang="en-US" dirty="0" smtClean="0"/>
              <a:t>recognize each other, among</a:t>
            </a:r>
            <a:br>
              <a:rPr lang="en-US" dirty="0" smtClean="0"/>
            </a:br>
            <a:r>
              <a:rPr lang="en-US" dirty="0" smtClean="0"/>
              <a:t>other functions</a:t>
            </a:r>
          </a:p>
        </p:txBody>
      </p:sp>
      <p:pic>
        <p:nvPicPr>
          <p:cNvPr id="6" name="Picture 5" descr="Screen Shot 2013-12-10 at 11.23.54 AM"/>
          <p:cNvPicPr/>
          <p:nvPr/>
        </p:nvPicPr>
        <p:blipFill>
          <a:blip r:embed="rId2">
            <a:extLst>
              <a:ext uri="{28A0092B-C50C-407E-A947-70E740481C1C}">
                <a14:useLocalDpi xmlns:a14="http://schemas.microsoft.com/office/drawing/2010/main" val="0"/>
              </a:ext>
            </a:extLst>
          </a:blip>
          <a:srcRect/>
          <a:stretch>
            <a:fillRect/>
          </a:stretch>
        </p:blipFill>
        <p:spPr bwMode="auto">
          <a:xfrm>
            <a:off x="5880063" y="71022"/>
            <a:ext cx="3263937" cy="6341800"/>
          </a:xfrm>
          <a:prstGeom prst="rect">
            <a:avLst/>
          </a:prstGeom>
          <a:noFill/>
          <a:ln>
            <a:noFill/>
          </a:ln>
        </p:spPr>
      </p:pic>
    </p:spTree>
    <p:extLst>
      <p:ext uri="{BB962C8B-B14F-4D97-AF65-F5344CB8AC3E}">
        <p14:creationId xmlns:p14="http://schemas.microsoft.com/office/powerpoint/2010/main" val="342014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Lipid Rafts</a:t>
            </a:r>
            <a:endParaRPr lang="en-US" dirty="0"/>
          </a:p>
        </p:txBody>
      </p:sp>
      <p:sp>
        <p:nvSpPr>
          <p:cNvPr id="2" name="Content Placeholder 1"/>
          <p:cNvSpPr>
            <a:spLocks noGrp="1"/>
          </p:cNvSpPr>
          <p:nvPr>
            <p:ph idx="1"/>
          </p:nvPr>
        </p:nvSpPr>
        <p:spPr/>
        <p:txBody>
          <a:bodyPr/>
          <a:lstStyle/>
          <a:p>
            <a:r>
              <a:rPr lang="en-US" sz="2200" dirty="0" smtClean="0"/>
              <a:t>These are membrane </a:t>
            </a:r>
            <a:r>
              <a:rPr lang="en-US" sz="2200" dirty="0" err="1" smtClean="0">
                <a:solidFill>
                  <a:schemeClr val="accent1">
                    <a:lumMod val="60000"/>
                    <a:lumOff val="40000"/>
                  </a:schemeClr>
                </a:solidFill>
              </a:rPr>
              <a:t>microdomains</a:t>
            </a:r>
            <a:r>
              <a:rPr lang="en-US" sz="2200" dirty="0" smtClean="0"/>
              <a:t>* composed of with concentration of sphingolipids and glycolipids on the extracellular leaf of the membrane bilayer with cholesterol molecules between them, and also surrounded by a phospholipid-rich bilayer.</a:t>
            </a:r>
          </a:p>
          <a:p>
            <a:r>
              <a:rPr lang="en-US" sz="2200" dirty="0" smtClean="0"/>
              <a:t>The lipid hydrophobic tails in these rafts are saturated (red two-legged shapes), while the surrounding phospholipids have shorter unsaturated tails (green)</a:t>
            </a:r>
          </a:p>
          <a:p>
            <a:pPr>
              <a:buFont typeface="Arial" charset="0"/>
              <a:buChar char="•"/>
            </a:pPr>
            <a:r>
              <a:rPr lang="en-US" sz="2000" dirty="0" smtClean="0">
                <a:latin typeface="+mj-lt"/>
              </a:rPr>
              <a:t>A </a:t>
            </a:r>
            <a:r>
              <a:rPr lang="en-US" sz="2000" dirty="0" err="1" smtClean="0">
                <a:latin typeface="+mj-lt"/>
              </a:rPr>
              <a:t>microdomain</a:t>
            </a:r>
            <a:r>
              <a:rPr lang="en-US" sz="2000" dirty="0" smtClean="0">
                <a:latin typeface="+mj-lt"/>
              </a:rPr>
              <a:t> in a membrane is one where the composition of lipids making up the local region cause the membrane to have different</a:t>
            </a:r>
          </a:p>
          <a:p>
            <a:pPr marL="5386388" indent="0">
              <a:buNone/>
            </a:pPr>
            <a:r>
              <a:rPr lang="en-US" sz="2000" dirty="0" smtClean="0">
                <a:latin typeface="+mj-lt"/>
              </a:rPr>
              <a:t>packing properties, such as being more ordered or tightly packed</a:t>
            </a:r>
            <a:br>
              <a:rPr lang="en-US" sz="2000" dirty="0" smtClean="0">
                <a:latin typeface="+mj-lt"/>
              </a:rPr>
            </a:br>
            <a:endParaRPr lang="en-US" sz="2000" dirty="0" smtClean="0">
              <a:latin typeface="+mj-lt"/>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5" y="4913978"/>
            <a:ext cx="5554313" cy="186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57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Describe the "fluid mosaic" model of cell membrane</a:t>
            </a:r>
          </a:p>
          <a:p>
            <a:r>
              <a:rPr lang="en-US" dirty="0" smtClean="0"/>
              <a:t>3 </a:t>
            </a:r>
            <a:r>
              <a:rPr lang="en-US" dirty="0"/>
              <a:t>major lipids of the animal cell </a:t>
            </a:r>
            <a:r>
              <a:rPr lang="en-US" dirty="0" smtClean="0"/>
              <a:t>membrane</a:t>
            </a:r>
            <a:endParaRPr lang="en-US" dirty="0"/>
          </a:p>
          <a:p>
            <a:r>
              <a:rPr lang="en-US" dirty="0" smtClean="0"/>
              <a:t>Phospholipid flipping and enzymes to undo flipping</a:t>
            </a:r>
            <a:endParaRPr lang="en-US" dirty="0"/>
          </a:p>
          <a:p>
            <a:r>
              <a:rPr lang="en-US" dirty="0" smtClean="0"/>
              <a:t>Glycolipids: structure + role</a:t>
            </a:r>
          </a:p>
          <a:p>
            <a:r>
              <a:rPr lang="en-US" dirty="0" smtClean="0"/>
              <a:t>Cholesterol:  function in membrane</a:t>
            </a:r>
          </a:p>
          <a:p>
            <a:r>
              <a:rPr lang="en-US" dirty="0" smtClean="0"/>
              <a:t>Membrane proteins (integral and peripheral) and their functional types or classes</a:t>
            </a:r>
          </a:p>
          <a:p>
            <a:r>
              <a:rPr lang="en-US" dirty="0" smtClean="0"/>
              <a:t>Glycoproteins: basic structure</a:t>
            </a:r>
          </a:p>
          <a:p>
            <a:r>
              <a:rPr lang="en-US" dirty="0" err="1" smtClean="0"/>
              <a:t>Glycocalyx</a:t>
            </a:r>
            <a:r>
              <a:rPr lang="en-US" dirty="0" smtClean="0"/>
              <a:t>: components + roles</a:t>
            </a:r>
          </a:p>
          <a:p>
            <a:r>
              <a:rPr lang="en-US" dirty="0" smtClean="0"/>
              <a:t>Lipid rafts: general description</a:t>
            </a:r>
          </a:p>
          <a:p>
            <a:r>
              <a:rPr lang="en-US" dirty="0" smtClean="0"/>
              <a:t>Cell membrane functions / purposes</a:t>
            </a:r>
            <a:endParaRPr lang="en-US" dirty="0"/>
          </a:p>
        </p:txBody>
      </p:sp>
    </p:spTree>
    <p:extLst>
      <p:ext uri="{BB962C8B-B14F-4D97-AF65-F5344CB8AC3E}">
        <p14:creationId xmlns:p14="http://schemas.microsoft.com/office/powerpoint/2010/main" val="286615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194073"/>
            <a:ext cx="8407400" cy="762000"/>
          </a:xfrm>
        </p:spPr>
        <p:txBody>
          <a:bodyPr/>
          <a:lstStyle/>
          <a:p>
            <a:r>
              <a:rPr lang="en-US" dirty="0" smtClean="0"/>
              <a:t>Purposes of the Cell Membrane</a:t>
            </a:r>
            <a:endParaRPr lang="en-US" dirty="0"/>
          </a:p>
        </p:txBody>
      </p:sp>
      <p:sp>
        <p:nvSpPr>
          <p:cNvPr id="5" name="Content Placeholder 4"/>
          <p:cNvSpPr>
            <a:spLocks noGrp="1"/>
          </p:cNvSpPr>
          <p:nvPr>
            <p:ph idx="1"/>
          </p:nvPr>
        </p:nvSpPr>
        <p:spPr>
          <a:xfrm>
            <a:off x="381320" y="1000715"/>
            <a:ext cx="8390466" cy="4732337"/>
          </a:xfrm>
        </p:spPr>
        <p:txBody>
          <a:bodyPr/>
          <a:lstStyle/>
          <a:p>
            <a:r>
              <a:rPr lang="en-US" dirty="0" smtClean="0"/>
              <a:t>Physiological Container</a:t>
            </a:r>
          </a:p>
          <a:p>
            <a:pPr marL="228600" lvl="1" indent="0">
              <a:buNone/>
            </a:pPr>
            <a:r>
              <a:rPr lang="en-US" dirty="0" smtClean="0"/>
              <a:t>contain all structures and </a:t>
            </a:r>
            <a:r>
              <a:rPr lang="en-US" dirty="0" err="1" smtClean="0"/>
              <a:t>biochemicals</a:t>
            </a:r>
            <a:r>
              <a:rPr lang="en-US" dirty="0" smtClean="0"/>
              <a:t> in a way that permits metabolism ("life")</a:t>
            </a:r>
          </a:p>
          <a:p>
            <a:r>
              <a:rPr lang="en-US" dirty="0" smtClean="0"/>
              <a:t>Gate/Sentry</a:t>
            </a:r>
          </a:p>
          <a:p>
            <a:pPr marL="228600" lvl="1" indent="0">
              <a:buNone/>
            </a:pPr>
            <a:r>
              <a:rPr lang="en-US" dirty="0" smtClean="0"/>
              <a:t>regulates the nutrients and other biomolecules that can pass</a:t>
            </a:r>
          </a:p>
          <a:p>
            <a:r>
              <a:rPr lang="en-US" dirty="0" smtClean="0"/>
              <a:t>Protection</a:t>
            </a:r>
          </a:p>
          <a:p>
            <a:pPr lvl="1"/>
            <a:r>
              <a:rPr lang="en-US" dirty="0" smtClean="0"/>
              <a:t>barrier to harsh chemical/physical environments</a:t>
            </a:r>
          </a:p>
          <a:p>
            <a:pPr lvl="1"/>
            <a:r>
              <a:rPr lang="en-US" dirty="0" smtClean="0"/>
              <a:t>barrier infectious agents</a:t>
            </a:r>
          </a:p>
          <a:p>
            <a:r>
              <a:rPr lang="en-US" dirty="0" smtClean="0"/>
              <a:t>Identity</a:t>
            </a:r>
          </a:p>
          <a:p>
            <a:pPr lvl="1"/>
            <a:r>
              <a:rPr lang="en-US" dirty="0" smtClean="0"/>
              <a:t>protein markers on surface identify cell to others</a:t>
            </a:r>
          </a:p>
          <a:p>
            <a:r>
              <a:rPr lang="en-US" dirty="0" smtClean="0"/>
              <a:t>Cytoskeleton</a:t>
            </a:r>
          </a:p>
          <a:p>
            <a:pPr lvl="1"/>
            <a:r>
              <a:rPr lang="en-US" dirty="0" smtClean="0"/>
              <a:t>For cells capable of locomotion, works with internal cytoskeletal features to produce it</a:t>
            </a:r>
          </a:p>
          <a:p>
            <a:pPr lvl="1"/>
            <a:r>
              <a:rPr lang="en-US" dirty="0" smtClean="0"/>
              <a:t>Can act as anchor to help cytoskeleton to position internal contents</a:t>
            </a:r>
          </a:p>
        </p:txBody>
      </p:sp>
    </p:spTree>
    <p:extLst>
      <p:ext uri="{BB962C8B-B14F-4D97-AF65-F5344CB8AC3E}">
        <p14:creationId xmlns:p14="http://schemas.microsoft.com/office/powerpoint/2010/main" val="268025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it all in</a:t>
            </a:r>
            <a:endParaRPr lang="en-US" dirty="0"/>
          </a:p>
        </p:txBody>
      </p:sp>
      <p:sp>
        <p:nvSpPr>
          <p:cNvPr id="3" name="Content Placeholder 2"/>
          <p:cNvSpPr>
            <a:spLocks noGrp="1"/>
          </p:cNvSpPr>
          <p:nvPr>
            <p:ph idx="1"/>
          </p:nvPr>
        </p:nvSpPr>
        <p:spPr/>
        <p:txBody>
          <a:bodyPr/>
          <a:lstStyle/>
          <a:p>
            <a:endParaRPr lang="en-US"/>
          </a:p>
        </p:txBody>
      </p:sp>
      <p:pic>
        <p:nvPicPr>
          <p:cNvPr id="11266" name="Picture 2" descr="http://bioserv.fiu.edu/~walterm/Fund_Sp2004/lec2_biomolecule_cell/biomolecules_files/image0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95" y="1760691"/>
            <a:ext cx="760095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959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(Sources)</a:t>
            </a:r>
            <a:endParaRPr lang="en-US" dirty="0"/>
          </a:p>
        </p:txBody>
      </p:sp>
      <p:sp>
        <p:nvSpPr>
          <p:cNvPr id="3" name="Content Placeholder 2"/>
          <p:cNvSpPr>
            <a:spLocks noGrp="1"/>
          </p:cNvSpPr>
          <p:nvPr>
            <p:ph idx="1"/>
          </p:nvPr>
        </p:nvSpPr>
        <p:spPr/>
        <p:txBody>
          <a:bodyPr/>
          <a:lstStyle/>
          <a:p>
            <a:r>
              <a:rPr lang="en-US" dirty="0" smtClean="0"/>
              <a:t>Becker's </a:t>
            </a:r>
            <a:r>
              <a:rPr lang="en-US" dirty="0" err="1" smtClean="0"/>
              <a:t>WotC</a:t>
            </a:r>
            <a:r>
              <a:rPr lang="en-US" dirty="0" smtClean="0"/>
              <a:t>:  Chapter 7</a:t>
            </a:r>
          </a:p>
          <a:p>
            <a:r>
              <a:rPr lang="en-US" dirty="0" smtClean="0"/>
              <a:t>Raven:  </a:t>
            </a:r>
            <a:r>
              <a:rPr lang="en-US" smtClean="0"/>
              <a:t>Chap 5.1, 5.2</a:t>
            </a:r>
            <a:endParaRPr lang="en-US" dirty="0" smtClean="0"/>
          </a:p>
          <a:p>
            <a:r>
              <a:rPr lang="en-US" dirty="0" err="1"/>
              <a:t>Marieb</a:t>
            </a:r>
            <a:r>
              <a:rPr lang="en-US" dirty="0"/>
              <a:t>: Chapter </a:t>
            </a:r>
            <a:r>
              <a:rPr lang="en-US" dirty="0" smtClean="0"/>
              <a:t>3: pp 65-66</a:t>
            </a:r>
            <a:endParaRPr lang="en-US" dirty="0"/>
          </a:p>
          <a:p>
            <a:endParaRPr lang="en-US" dirty="0"/>
          </a:p>
        </p:txBody>
      </p:sp>
    </p:spTree>
    <p:extLst>
      <p:ext uri="{BB962C8B-B14F-4D97-AF65-F5344CB8AC3E}">
        <p14:creationId xmlns:p14="http://schemas.microsoft.com/office/powerpoint/2010/main" val="21788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Cell Membranes</a:t>
            </a:r>
            <a:endParaRPr lang="en-US" dirty="0"/>
          </a:p>
        </p:txBody>
      </p:sp>
      <p:sp>
        <p:nvSpPr>
          <p:cNvPr id="5" name="Content Placeholder 4"/>
          <p:cNvSpPr>
            <a:spLocks noGrp="1"/>
          </p:cNvSpPr>
          <p:nvPr>
            <p:ph idx="1"/>
          </p:nvPr>
        </p:nvSpPr>
        <p:spPr/>
        <p:txBody>
          <a:bodyPr/>
          <a:lstStyle/>
          <a:p>
            <a:r>
              <a:rPr lang="en-US" dirty="0" smtClean="0"/>
              <a:t>"Plasma membranes"</a:t>
            </a:r>
          </a:p>
          <a:p>
            <a:pPr marL="228600" lvl="1" indent="0">
              <a:buNone/>
            </a:pPr>
            <a:r>
              <a:rPr lang="en-US" dirty="0" smtClean="0"/>
              <a:t>the other more usual (correct?) name</a:t>
            </a:r>
          </a:p>
          <a:p>
            <a:r>
              <a:rPr lang="en-US" dirty="0" smtClean="0"/>
              <a:t>Structure</a:t>
            </a:r>
          </a:p>
          <a:p>
            <a:pPr lvl="1"/>
            <a:r>
              <a:rPr lang="en-US" dirty="0" smtClean="0"/>
              <a:t>role of polar lipids (phospholipids and variants)</a:t>
            </a:r>
          </a:p>
          <a:p>
            <a:pPr lvl="1"/>
            <a:r>
              <a:rPr lang="en-US" dirty="0" smtClean="0"/>
              <a:t>role of proteins embedded in them or attached to them</a:t>
            </a:r>
          </a:p>
          <a:p>
            <a:r>
              <a:rPr lang="en-US" dirty="0" smtClean="0"/>
              <a:t>Function</a:t>
            </a:r>
          </a:p>
          <a:p>
            <a:pPr lvl="1"/>
            <a:r>
              <a:rPr lang="en-US" dirty="0" smtClean="0"/>
              <a:t>container</a:t>
            </a:r>
          </a:p>
          <a:p>
            <a:pPr lvl="1"/>
            <a:r>
              <a:rPr lang="en-US" dirty="0" smtClean="0"/>
              <a:t>barrier</a:t>
            </a:r>
          </a:p>
          <a:p>
            <a:pPr lvl="1"/>
            <a:r>
              <a:rPr lang="en-US" dirty="0" smtClean="0"/>
              <a:t>gate/sentry</a:t>
            </a:r>
            <a:endParaRPr lang="en-US" dirty="0"/>
          </a:p>
        </p:txBody>
      </p:sp>
      <p:sp>
        <p:nvSpPr>
          <p:cNvPr id="2" name="AutoShape 2" descr="data:image/jpeg;base64,/9j/4AAQSkZJRgABAQAAAQABAAD/2wCEAAkGBxQTERMUExQWFBUXGBwbGBgWFh0YFxYhIRcaHx0cGBgcHCggGhomJxgZIzEiJSkrLi4uHR8zRDMtOSgvLisBCgoKDg0OGxAQGzAlICUxMiw0LC0sLDQ2NCwuODgwLC80LCwsLDQvMCw0NzI0LCwvLCwvLy0sLCwsNCwsLCwsLP/AABEIALgBEgMBIgACEQEDEQH/xAAbAAEAAwADAQAAAAAAAAAAAAAABAUGAgMHAf/EAE4QAAIBAgMFBQUDBggMBwAAAAECAwARBBIhBQYTMUEiUWFxgRQjMpGhQlJyNHSxsrTBFSQzYoKSosIHFkNTc4Ojs8PR0uFjZISTpPDx/8QAGQEBAAMBAQAAAAAAAAAAAAAAAAECAwQF/8QAMxEAAgECAgcIAgEEAwAAAAAAAAECAxESMQQFIUFRYfATIoGRobHB0SNx8RSywuEVQqL/2gAMAwEAAhEDEQA/APcaUpQClKUApSlAYvdmaaRgzx4s+9m96Z4+B2ZJAt4xLny9kLbJ/wA66v8AG3ETKpiSOPJiocPLmfNdzJaUJZf5P4crmxa50FtdNDu/h0bMseU3J0dgLkkk2zW1JJ9a+f4vYawAhRQojUZezYRNmj1H3SSR3XPeaAo23tlKZhHHdpJ1RbySOVhlaNmKRxMwBYDX4VuLm5AqTs7eaScCSOJBCODnzyZZAZUR+yLZTlEide0bga2vaS7AwzZbxL2S5Frj+UfPIDY6qzalTcE9K+Q7vYZTGViAMYULqbAL8FxezFfsk3I6WoDMHe+WaG6xvGsiLJG4SVco40Iys0kaqzMsnNCw0YX5E9+yN5pBDiM44hiXFyhi1riPGYhFTloAsai9aCPd7DKWIhXXTqQozBiEBNkUsqnKtgSB3VxxG7eFcWaFSO3cagMJHLuGAPaVmJYg3F9aAoE3llTigASMZpMqtxGKqscRsFijZst31YgAX8QKttg7ffFSDLGFi4MMpJe7+9QsqhQLaWNzfuqXNu9hmN2iW9yeZF8wUMGse0pCLdToco0qTgNmxQi0SBOyq6X+FAQg16AEgUBLpSlAKUpQClKUApSlAKUpQClKUApSlAKUpQClKUApSlAKUpQHGRwoJJsALknoKy+I3tOb3cYK9C5IJ8bAaVld8d6pJZJIkYpCCUsmjSWJDMz8wtwQFW2guSb2FLFjJI1DFmZftKxzFR94MddOZBJ0HSuSppKTwxPW0bVzccdRbOB6xsnbqTKxPu2QXYE6W+8D1H6KiSb2xA6JIw7wFF/IFgfnavLztd+aEKpvzBYyC4PIEWW6g9b2FS12wVHvQouNHUEDkSQyknKbA9Te3TrD0l7Esy61bHE274dx6t/DUPB42bs8uXav923PN/8AvKqtd7kvrE4XvuCfVb/oJrzP+FpQRYqvcpUufAt2gA1jy+tduJ2w4GQqBK2ikXyHvNuYtzK37tddD0m+Qjq2KvjvyPTdr7xKirwbSM65gT8IHIEjmTodNOR5VVYbeqVWHECuvUKMrf0dbHyPzrzuCZ2fSSTxbOR65R2fS1csRtCQnhMxBUZi6ixZelugcnTTuJ0uLUektvYaw1dCMbTV2956Ftfb7yMRC+WMcmXQv3m/MDytyqPs3eKSJwJHLp9oNqVH3geenO2vWsDg4cxJAy9xUkPf8V7n1r5Li3Ysrk9jRiOyZCRcajkLWuBzJty0Mf1Dcr3NP6CCp4Glt38z0DH7dmkYlWMaX7KrYG3Qsed/p+mpGx96CpKztmUA2a3aBtcLpYG/IePnp53hIWtmU8NualdP6w5MPA18G02Zbg5NbEgXYsOYW4sFB0uQbnutqjpDve5E9AhgwW27megz7yzk3GVB0XLm+ZPP0tVvsveVXidpbK0Yucuoa5sMo776W8q8wTaMqpmZiy9cwGZR94EAXA52I9e+PJtFyAVYovNQtszD7xJBAB5gAeN+gtHSHm2Uqavg1hirP4PSW3te+kS5e4sb/MCw+tXeF23E8JlJyqujA81PdpzvcWtzvXk38JSIBxDdTpmIAZD/ADrWBB5XsLG3Pp1fwxIAMuVVNiFZSzHQ5WYZhlNmPZ1qY6TvZSrq2LsoKz+D08b2xXsY5AO+y/Owa9vrVu+0IxGJS6hDya+h8u8+HOvI/wCFSLrIApsSHGiED4ufwkd1z3352DbjdkZCU5qGfIQTzIXKbX8bGrR0nZdmdTVqulG/M9Twu3oJGCq+p0GZWW/kWA18Ks68hj2gH0AIN7Mrcx+437xpXp2wJmfDxM2pta55mxIufO161pVceZy6Xoqo2aexlhSlK2OIUpXGQkAkC5toL2v4X6UBypWXxe8eJhCNNgciGSOMsMQjFeJKsYOULc6uK1FAKUpQClKUApSlAKUpQClKUB45vLs32bFMJTZWZmiYmyuCxPP7y5rEeR61wghGMthI7XkurSA3CLlJbXlny3svM+QJG73gs+NhjIvpHz5WMrOdP/T1A2qOFMsoFlypJoLAGJryDzaOQj+jXnyppTctyf19nqrWE+yVO222ZhY8IQ5DixTsMv3WUWIPhpcd4INS8ds04lUhgUvJcSMOgEbBzfuzZcg8WFavbWzYZtonOL3IBysUNlw7tYlSLi7oa5bFwqYXG5UXKC+VjckskiXQsxuWtJGVFzoCaqqKU7vK9jWessVLCl3reBiMJGCS97gm4/8Avf0qbiNltO98OpcQrnkHU3BXIpP2zmLD8HiK0OG2NBNi58yk9qQnK7IDaZYxfKRcgRt8zUndjJhmljy5UyShx1Jja6sT1d43DEnnlFIUUpK+TbXuTV1m5Q7is8zE4HFxIAc6EA63IBv3EHUHwNWU2wmlw8mOAsASuTkeGubO1jyfMNAeg6XrR7AwQbDTRuBm0XMR2reyxqdempJr7hpy2GxUbCzSCO47nduDIB5Mmv4qU6cVZvJpszraxqTthVmmZLB4gplyo5JOQLka5N7W1Asb6a2qTtLd5o8PDitXE+UyKgJKMSAgVbXIsQrWHNb2521kMDSYIovx5nZPxHEtIn6BUOXGqcLYfCJ2dfwmB5wfAZiR6UVNRi771fxRWesKs5JqyszLR41lU5ELZkzXKkKFA1csRYIAbnmbcgeVcdqbBOFmELnMNWRjpxQxzEjyZmBHcAetbjHQ/wAXgPSLIG/DkEb38O2T6VX7WAmhwiOokyq0ZzgG5GJhiJIPflf50dJRvH9WfjYstZVHNTa2cDOhBIFw6i80xyp8tTz+FRcnwFQzs0wymJ/jiAW1rXy6BwPusACPO3MVsdp4KPDyiSGNYwVz9hQt2ikMirYfeQyDyFSNtYaKXaCcRVlQlNGUMBaGduR780Zp2Ks477r169C3/Jy7THh2Wyv8mQlwHtg9lgA4uXO9yLBVN7nX7RAUeLdwNQsNGCxfvOgOhHeCOjDlbpatzhYFwuLUIoRA6GygAWkQRMBYdHEbnzFR32PDLj584JuZD2WZLkcBADlIvY8So7FOOFZ3t6X9i0NZtVHKUdluvcym1sJxMpiBKQ5ZZieSrfLr53vbuV+6urB4a7Zn5369PGt1uthkhxEkIUBHMkbi18xBzxZr/ETG7gk6m3hVNszdkStKoleMLaygKwGaWZQAWBNgsanW/OodK8Vhz2ryL0tZRU5Y1s3HTsjZXExZCt2Vj7bAfeYZB4E5ZLHzr1PCKoRAosoUWHcLcqxu48YWKWMDVlSa5N2LWyupPXK0fpmtWuwDdkjuJ+uv767NHSUFY8vS67rVG93XuSaUpXQcopSlAZ3f38kX85wn7bBWirO7+/ki/nOE/bYK0VAKUpQClKUApSlAKUpQClKUBkMa99oKeeWQJ5BcJK/6Za7NvQgxxAjnJl9Gw8g/Tauh/wAub+diGX54HT9UCue3J+3EOgV5f6iFf+KD6VwTkuzqP9myW1eBW7Il4k6SHm6O3naPDRH9BqdvH2Xjk/msx8eFNE63Pq3zqt3SjIMCtzWGa/piIwR9fpUrfCW6yqOaQTH1kCqv6r0b/G3zf9w3rrcc932vO507aI/9eWeQ/pFRN6zwy5GmdYjpprKksGv9j6VN3aWz26rFBf1WQD9Vqr96pAzHuWXCxeonz/odaq5WoqXNP1Jt3rF1sex4p73e/owU/q1UY+y4kINA08gPieLFN+5vnVvsFdJR/wCJKPm5f9EgqhdzJiMJIeTyTyd2hVsl/HLlqtR2oxS4f4smKvJ9bzRbsG8MRPXIfmt/71ZKd7Exj4RhGIHipeMfr1p9nz8HAq51McOY+JTNp/YArLzYdllmW9zHgFF+9gzE/Oyn1q2kSSSXVthEEa/Gp/FcQP8AwZ7fI2rNxTZsRKo+xLCPU++b9xrRbcNsOVH2ysZ/DJZWP9VifSs5scXxU72sGxyr5gYVIvlmvU1n+SMes0Irut9ZGj2rDeKM/deL5NmjP+8qg2HJnaNutiPE8OKGIn5g/Or7asukEf32UnwEYL/rZKzu50Zy4cnquJb5zK4HyFJv8qX6/wAgl3X1wLnelbAOPiyTAHuIWN1/3ddWxSGndx9q7DyfESsPoo+lN6pvjX7kMr28WUIn6slcN1U7QOthhsPr6y0verbrIW7vXE79otw8THJ/oW8rySRsfPLIB6V1bqIQGJ55YgfMQ5j9XPzqLvbibCYj/JrEvqZi5v6ZD61a7ATt4juEoH/x4qlO9Vpc/aIt3euZx2eBFjsvQvIun8+FJiT/AEkf51o9mcj5L+iss8t8WpH+cCjzGCe5+b29K1mAHxef7hW9F7WubKSyJVKUroMxSlKAzu/v5Iv5zhP22CtFWd39/JF/OcJ+2wVoqAUpSgFKUoBSlKAUpSgFKUoDGbUPDxT35meCRfFWMUbW7yMrg+Y7xXDeFAZpUBuHiijTXQcWWRDY918vyq3xu0YpJmheLMyGyOyqQHyK3ZvqCAwN7fZPdr0RTwSzNG0fvELCJ2UWJCAsEYE6i17G3IkXsbcjpxd43zd/a69DVSefBEDZihZ415XmxERt3MZHH0RD6iuG0IS88qE9ppYYtOoUJIfo8lTcPBh5J3kjf3iFSwRiBms0dyvIkDMLj7tumndh8JFI7YiOXM8b2ZVdWAe3DzNpmD5Dl59xtfWoVG6tzv4XvYYtvhYhbsnMyDkZMMpPgYmXQ+RlYEVWYzDmXNYEuJppiq6luCxUAfKMVe7NhgMjyQuTIGZGCscoLsGchehYpqRoSGPU02fDAqyYmObMO0CQ6lIwXzSWIFxcgMbk+FhUKh3Yx4O/htsS57Wzr2Q4MeMKHNqJUKm97wKBbzyfWqrD4XscRQWXDrBbLqbZX4mnM2R1aw1Nq0EOLhERkjMaL22kdQEBI0u/LXne/WuOLxUeGiibDICsrHKsOWznJe9yctrIevQCpdGOFXeyKa8yMTvs3lckiHZ0tmUhZJNQRbIZ8zG/3bMb9NKi8IC+INsjySxs3RRaNFLHouaFhfldxV3iNsoFimyO6yFcoRQTYxFjcEjoG0Fz4V0bU2wsTRtCiuhj4tw2UCMZb5QFNyQTYaDTmKipSg1aTyVv9kqTWX7I+JnQ4XAOzC/uy5vYfk72ueXMj1Iqtw9kXuJ4OJOt+cgZh6FfqO+r7aW1Fidc0fERlkdrakKrJqEI7ejA205dTpXHa8mHM0aSpnBa4YDRVfKBmYEHKxZRbUG2ugpUhGcnK+3Z6O/qQm0rfsj70DJKSNcsEhUeLMunzUAeddGzcKIZo4gP5Od1I/mvG5Hp21+VT8UcM2Ii41w+jKRnVbtKpQOykAgslgraEi3Wu4iAYq7ZDOoc2zduwzEErfUDXnyvUuleeJPevT7GKytyK3aUBOIdL3LPBENPsgh289Hf5V83Zjs0KcicOUPg0Tx2v5EvVxhcLC85ckNPGAf5Q3F1YXZAbHRzYkfa8qj4CKFZ5HV/fBC5TONC9rkp9kmy8rA3vzN6Kj31Pm34WsMeyxQbXhLriANWd5yQNdI4XQfVE+dXuxgTJMo1/k5QO+6sh18oxXdgNnIsk8qyFmAYZCVKpnCsxta92Kg9q/XvqNsKBYnnVZ1kZERAmnEjFzlDnMbnXTQaW51EKLjNS44vJ5EuV1b9FfsePPJEQL34s/iM0i20/DIR6Vs8GlkF9Cbn5mqDYGAMQmYSK+RRGuX4kClj2rk9rtAH8N6vsJKSCDqQeffWtCGGO3N3fqUm7skUpSugoKUpQGd39/JF/OcJ+2wVoqzP+ERC2CsGKE4jCAMACVPtkNiAwIJHPUEVNwGyJ0kVnx88yi943jw4VtDzKQK2nPQjlQE/EbShRwjyxo5tZWdVY35WBN6kJIDcAgkGxseRsDY9xsQfWsltDZMs+Mxiq0aRvBEhMkBkJvxgchzgXAPIg9KhxYaaCWd4ml0xkEYQi6OhhgRmbs3br2r6FfOgN3SvPV2nieGMs0uYwZsSXjJGHl4sICqAl0BDTDQNZVD9O1wg2y5khSaeeGMpiO0jcQSFWgKFJeEGZBnZQSqliCNdLgehrICSAQSOYB1Gl9e7Q3pLIFUsxCqBckmwA7yTyFefbO9rAM7mVJ2mwAkQKAjZ1wyTlly9Az3sbLl8DUba+JnlwmJTPNJK+ExftEJj7MbBSECWQWNzlUAnOpLdq2agPSo5A18pBsSDY3sQbEeYr4kgJIBBKmxAOoNr2PcbEGsFiNpOJ2SWeaFT7WyiNNWK4hRH9g3NmNh9q/WuWHx+J4g9qeSBCRxWiXlJ7LhyEByHsFjPr95VXragNwuLjIuHUj8Q/wCdKwWw8O4w0AKvfhJfMhVr5BzWwsfClAS8D254zzu80t79M9l+jgelccSeHMzf+ZgkBP3X4aG3pnrt3Ujuub7sWHX1IYn55k+VQd7ybSleYgw58iskp/u152H8alzT82b3225fBK3dX3kXQiEsw8XbN+kN9a6MJPwSGOh/jMbW7lEsi377cPT8R76n7JTt4lu7LGPJYs36Xb5VA2+t55VHWdh6NgrH9c/OoimoQlzv53JebRL3djySEG/YghB8SOLf11/tVUg5EjjJHvU9nYW+IpKo1/Com+daDY2omfo0jgeSCND9Vf51RbVjHteHHIJi8Q/+ylJv4XlqkrwpRlv+02StsmiagLYbHka9tivmqLf6oaiviwk7gWyJG2I8AWAXTuvkYnxJPWrzduH3MYbm93a/e6Mx+pNZnDNnIU/ahwaN5SSOH+YvSvBxjFLhh9hB3b8y5bCGPDYMH/JMl7d7K0fyvJVS8t1nUfZtANORkxEunllkjrR7UP8AFmvobxfMTpb6kVndixZp2BGj49z5hYuz9VB9K0rRvUS429ysX3euBf7TiHFge2lmi8O0gc6f6oVRxNmjUg9oJhYfVcrH6Pf0q/2u3Zg/0yn/AGMt/oDVHu/GWaBevakPiEwqRgH1dT6UnH8llvw/L+An3fMsNuw3kZejwMviChB/430qLFLxJo5BzlxF/RYGjb9U/OrTb5AEbdzSC/cDDmP6oql3RUv7K33YOI2nWVxY+B7L/Ooafa2W+z8kyf8Ar5k2YZcTJIPiWeJ1PXKypE/oQsg9B3VxwAvOhB1aWY6dVU5B9FjPoK79sdmUH70cQ9RiGH9811bs3ZkY/Ygi18ZCxb192vzpZ9ph53/8jdfrM+QkJime1iMSEJHNllVBYnqLuD5qK4bBN5YWvcukzk94aWNh+7+rXLbr5JCR3YV/XiN/0D5V37vxWZ7co0iiHmI3Y/Rk+VSk+0w8G36L7I3X/R07OXLiARYF5po3t1WTPIoPiCUOvK5761ezjq34V/vVm5NMWAOs0Tf7AX+kdaTZg0Pko+n/AHregrNrg2Un8E6lKV1GYpSlAZ3f38kX85wn7bBWirO7+/ki/nOE/bYK0VAUbbzRLiJIJLoVeNVbI7IS6grncLljuWyjMRc27664N6UzSB7BEjR8yB3zF5pYwqoEzs14hoBck+p447d2SSWYiZRDM8TSJwiXtGF7KyZ7DNl1JU2B0sdaiNue4zZMRYlY1/k2CsEnmlIbLKGKtxstgR8N9QStAW0e82GMbycSyxxtI+ZHUoqswYsrKGBBRgVtcW5aiuptsYQzlix4kSSLnKSBLCzSKj5cjsOHcqpJGU9xqh/xSZJcNGDmAmleV1jyJwnZZWi+JtTLHFbrlDa87yxuT2nHEjyHjlPckyq0yuDmcyWIXiv8KqSCBfQ5gNNs/HJNGJIySjXykqy31tcBgCVPMHkRYi4N6k11YaLIire+VQL8r2Fq7aA6ThU4glt2wpQNc/CSCRblzUfKu6lKAUpSgMfuqtuLF1EUYHi0byo3yKr86r9vKXkmReZQgeP8WncfVhXZtbaa4LGsTqSWZUAJZkkS5sBf/KxanoG8azSbRE01nJLMztZlK6COJQFBHLV9BewFcDaSUXufotqOylRnUd1k95udggGOc904P9aGM/36p8Y13nbnl4sh/wBWkCH99dG7m3EhS0nwPEyXuB7yFsgGvV1YHyQGoMOOZ2c5h7xJM1gCpV5nHW+lohUXThBP9eSaIjRnKbis+mbDYkY9nYA6ieYN4Z5GYfrLWbmBlnjfkOJiA/8ASd0H6lqk7C24scDmQjtojLra8q+6kAJ5AFYz86o/bnys6nTIkpCgEMePJNYX16gc6idpUorl6pNe4p0pObsuszbbOltg4JOV4FbysLn6MayEUJRy/QR4cemHMcjH5Yg/KrPHbwJFg5YQw4qlxHc6FGUsrDXVbPlHivhVVLigt87+5Ezq97ABSOCxJ7hlU6m2lTWkpWkuF/HYRSpSd7dI2W8i5VAHWWH5cRD+lKotmWSXCseR4Mx6azLLFb5lD61V7U3t4ggvntEvbbhtZ2WN+1y1XMFt53qF7SkAi10aIxgoMxvlDRsAOdmTQjvvypVmseJbre92aQ0Wo4bV0zYb4uUAP3eK3ygkI+WevmyCi47KpBUO0a2Nwc2HifS3+jb5Vk9tbwPO7O8bopjZLXVggZowSQrE8g5J17q74NppFKzhgAFSUG4AJjbUA31LI5HjakprHiXFdepL0WcabctnK3E0W8xIKJ3xzD+l7uP+8K5brQZXlQfZhVB5xTSqfqFqg25vAs87FHyi6rGLFS154ixUkAkkRX05aVL2FtQQTBnPZWUo5LfCs9nDtc/5xbXPQmpxLtb87en2ZyozVPE+t5a7Q7WLROY9xb1xEjn6J9K+7oD3cl/i4OHY+FlYf3DVLPtVmxAliOXLKFXkTlWCU6jlf3y1M3V2gschzkBbyxvppp75PQK0g+lItdp429EvgiVKahia/kkbSTPiCg1Jyp5ZYp3H6RU3dkho53H2pI3/AKJgiH/V8qzp2o5xHESy9tstxfRYY018feH61P3U2gsYbiEBOG8bW5AxMSgA72SS/oKQa7S/Fte30J0pqF2iJtppVxQxEIaRsPI2eLNYSIuFUPZeRkGclfE261udg4pJYVljYOklmVhyIsB+6sDFtN+NxFspfjXFswt7mMevu25VM3Z2x7NiCjWXD4h9LfDDMzcl+7HKb8+UmlznFtqE078bsrUoTjHFbYeh0pSuk5xSlKAzu/v5Iv5zhP22CtFWd39/JF/OcJ+2wVoqAUpSgFKUoBSlKAUpSgFKUoDybak4fEYppATIZGUH7oRiqr4AAX8yT1rO46fMHA0CqWB7iBcEfL11r03efc3ju0sLhHf41YHI5tbMCNVawAJsQbDTrULYG4JSRXxDqQpDBI7kMQbjO5AuoNjlAF7aki4Pny0ebqX9T3qWsKMdHUd9rWMTs/CK0Imcgu/aynXLcCwUHloBcjnao02IEZZ49LWD5dA4vY6d4ve/mOtanb26mIhZhCjSREkoyasgJvlZfi05AgHQC9jXPdTcyRpFbER5IlNyr2zSkaqAtzlQHU5rE2taxvVFRn2mRs9LoKhiTV87b7/zvM/hMAoiV2IaRjcg65b6kLf4V8rX5nXWoM0pXNwbLmZVYfZOY2zW+8DbzGndbS7Y3UxMJKIjSR/YkTtHL0V1HaDW0uAQeel7Dv2DuHJKDxw0KAEre3EZ7dlrAnKqnWx1JA5AaxGjUx5fRMtL0dUrp+G+5SPgIolUAhhl1J7R0HUnU1BwtjJGv+RuzlO5gRa3h2i1uhANXO0d28WDkaFjb7UYzo/ipBuPJrVfbD3CzRMcSDHIQOEFILwnmWYi6lm0BAuLXF9dEKNRt7LCrpejwgmmnlln/oyu0sQqk5NL8v8AnUPZLZcS5ZbqFBUEaAtrIF6adgkdM47615/weTmS5lht96zk/wDt/uz1p23OgOGWC73UlhLccTOfiYm2U35Wta1hbQWvDRp2d9hnW1lRvHDt+jy/HYntWTQk9OmvKuGycMplYyAhFuYvVmBYeoZQe4Hoa3cH+Dpc93nJW+uRMjnwLFmtfqVAPcRVjvJukJVjOHyxvEgRVOiMg5KSLlSNbHXmdDfRHRpqL4kT1lSlOKV7b2ebY2QfBa9zqPD9xrq2RheOsjytfKWQBjo+R2GZ1vZmuDa97dLXNafBbg4ln7ZSMdWzZ2H4FAsT4k6dx5VI3i3ReBs2FjLwkDsrq0ZCgE25urWubXOYtprpRUKig3Y1lptCdVRv47uWZkZQEYGIBZACQQLA6cmHUG1vDSuzA4YTo8rm6k6I3wnLcBmW9i1ydSNNKsdjbp4id7FHjU/HI6lMo65Q1mZyL2sLDqehst5N2JMO7mCItA1yvDUsYiealB2st7kEA87G1hcqVTBexMtJ0d1VG647rX3fPoZaVhE2aIZWVSSF+FhoWBXlcgc+dwPKu/B4ISRtK5DAtmCHVRplDZeRcjra/SrHYG6k07gPG6xk+8d1KdnqqhgGZm5XtYam/IGbvFu3Nh3fhRs8JJMbRqWyXN8jIt2FrmxAta3WnZVMF7B6Ro/bYLrjutf76zM5xBExMQy2AzAfCRfXTkGF73FbjdbYqzrMsq5omjaNx3lipsD3jLe45Eispuhu5JLjXimDrHZJjxFZSyXsURWAJBZLHuDHqRXs0UQUBVAUDkALAeldOj0mtsjg0/S4NOnT35+ZQ7s4+RXfB4ls08IurnT2iK9llH84fC46ML8mFaGqXebZTzIkkBCYmE54WPIm3ajfvjcdk92h5qKlbC2quJhEigqblXRviidTZ0b+cpuPryNdZ5BYVxdwASSAALknQDzrlQ0Bh97958FNAkcOLw8sjYnCWSOZHY2xkJNlDXNgCfStxXUMOn3V+QrtoBSlKAUpSgFKUoBSlKAUpSgFKUoBSlKAUpSgOCyAkgEEi1wDqL8rjpXK9ZHaMcvtUoQyRiSfDqzINSvCfNYkEAaAE9PA1Q41sSpeXPPxo8LtRITYnMY8RaDTLZnKKpBOrZQdaA9NpWB2rj54sQFR5yI5IAS5JzqzqZXCJDlaO0hUszDKUIAFgTwm2hieC7RyYhsTb38ZT3cI9ojDFTkupWMyZcobMBmsxtcDeT4lEF3dUFibswGgFydegAue4V2E15httZ5sJNfNKMmLEWXPIbHAsLB2jVnu5YA262ubVeYjakvFWEGUt7W4cCNrCH2eRlu2W2QnIAb89OhoDZRyBgGUhlIuCDcEHkQeorlXmOytpYiNcGoEqCMYONkbMOwyRCQ8IRZcnbILu4IZSLCwvtd1Fl4GeZ5Hdnf4wBlAkcKFUAWFgNeZ50Bc0pSgFKUoDObxjhYrA4nkM7YeT8MwGX14iRAfiPfWjqq3q2eZ8HPGls5QmMnkHXtRn0ZVPpXfsPaAxGGhnAIEsavY8xdQSD4jlQE6stttTgpzjUHuJMq4xR9nouIA705P3pY/Y11NcXQEEEAgixB1B8CKA+qwIBBuDqCORr7WZ2AGwk3sTXMJDPhH1OVQRmgY96XGW/NNOampx3hjGHGIyvl4whtpmzHFez352y5jfne3jpQFxSozbQiChjIgUqzA5hYhfiN78h1PSq7Cb04WTiETR8NCo4pkXhvmTP2GzWNhf5GgLqlQF2zhy0iieItF/KLxFvHf74v2fWomI3qwqrG/GjaN5Gj4qyIY0KoznO2aw+AjzIoC6pUCXbWHURFp4lE1uFeRRxL8smva5jlUfB7x4eR5IxIolRpBwi6iQiNipYLmvl05npQFvSq6DbcDNEhljWWVA6xGRDIQRfQBjmHiLjxrhJvBh1nkgaVFkijErhmAyoTa5udANL92Ze+gLSlU2M3lgSHjowmjyO4aJ0YEJa4Xtdo69OXW1XNAKUpQClKUApSlAKUpQClKUApSlAKUpQClKUApSlAKUpQCs5uh7tsXhf8AMTsyA/5ub3q2/mgvIg/BbpWjrO433O08PJoFxMTwN4vH72L+z7R9KA0VKUoBWNO5CcAARwDEe1Cbi5BmsMcJiM9s2bJ2f+1bKlAYTC7vtM2MykZEcjC5lYAEzLPMrE6mMyKqdkWyoRrap2H3dmbFDESiFScSsxRSWsFwjwjtFRme5BvYaadNdbSgPPdt7uzrg+HaNxBE6RkZnefO6ayLlFuV2sWzNrpV2uwZXxSYmQRqRMrlFYuAFgljBDFRdyZL3sNAo6Vp6UBiTupOsU0a8F+PFJC5ctaINNM4ZVy9sWmsUuuqjWpCbuz3yHhcMYiWcSZmMpzLIFUjLYN29WubrcW1vWupQGS2Ju/PAEjIgdLwu7tcupjhjjKouWx1jBV7i1zpprI25sed5pHiKWeKEdprG8U5cqOwwGZXNn5qQNDzGlpQGDbc/EMs4LIDJxyLyO5HFigUBmZbmxibXqLcuQ3lKUApSlAKUpQClKUApSlAKUpQClKUApSlAKUpQClKUApSlAKz+/MR9kaZQS+GZcQoHM8I5mA8WXOv9KtBXF0BBBFwRYjvoD5DKGUMpurAEHvBFwa51nNyZcmEMLm7YR3gY8zZD7snxMZjb1qzTbERXDuGOXEW4RynW8ZkF/u9lSdaAsKVxZwOZA8zXRgsekoJQ3Adk101Vip589QaAk0rgJBa9xbzqO20YxKsRbtMhcdxUMqntcubrpQEulV+J2xGjZGD5rsAAjHNljDnLp2hZhy63HMVODi9r62vbr8qA5UqLhtoRvJLGrdqJwjg6WJjSSwvz7MinTvqQHBJFxccx3edAcqVw4q2vmFu++nzrp2fjkmQvGbqHdOVtUkaNhr3MjCgJNKUoBSlKAUpSgFKUoBSlKAUpSgFKUoBSlKAUpSgFKUoBSlKAUpSgIsmDUCYooDS6sQLF2yBQWPU2VR5AVksFudkj2eGEhMa5cQr4mWSMA4WSNgqO5QdpgOyBp4UpQEHZuzJZoUndPaVimEfDzA+0QwJNEGGchGLSOZRmIBAU3uAa7sDulNlPu1hIjxgi7eYQvLOGiItyIW+oHZ1Ar7SgI2P2UVaJvYhHE0uHT2fNH71k45ZrBslrFQCxBe1mtYVLi3TZ2LSYdAhhxQjibKwhMkkbIoAuoPYZjl0UsQCeZUoDpxm7GKZZ+yC0hkIJcXJbZ2HhuTf78bj61b7J2Q6YnM+HDPxppPas4ByPnyRgA52KgohVgFAXMCTavlKA68Tu25xGJnEaGR8ZhpI3uMwjSPDrJY81+CUW6jzqrwW7WJQSdhmlEMqM7mFY8QzkWPu1Er3sT7xlynTUG9fKUBzwWwJlLFsKzwiZZeA3s4Lg4doyOGhEWdHAaxNrEHMToNNuXs58PhFjkQRtxJ2yBswUPiJXUZutldaUoC8pSlAKUpQ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017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296173"/>
            <a:ext cx="8407400" cy="762000"/>
          </a:xfrm>
        </p:spPr>
        <p:txBody>
          <a:bodyPr/>
          <a:lstStyle/>
          <a:p>
            <a:r>
              <a:rPr lang="en-US" dirty="0" smtClean="0"/>
              <a:t>The Fluid-Mosaic Model</a:t>
            </a:r>
            <a:endParaRPr lang="en-US" dirty="0"/>
          </a:p>
        </p:txBody>
      </p:sp>
      <p:sp>
        <p:nvSpPr>
          <p:cNvPr id="5" name="Content Placeholder 4"/>
          <p:cNvSpPr>
            <a:spLocks noGrp="1"/>
          </p:cNvSpPr>
          <p:nvPr>
            <p:ph idx="1"/>
          </p:nvPr>
        </p:nvSpPr>
        <p:spPr>
          <a:xfrm>
            <a:off x="364067" y="1252603"/>
            <a:ext cx="8390466" cy="4877264"/>
          </a:xfrm>
        </p:spPr>
        <p:txBody>
          <a:bodyPr/>
          <a:lstStyle/>
          <a:p>
            <a:r>
              <a:rPr lang="en-US" dirty="0" smtClean="0"/>
              <a:t>Not until the early 1970s did biologists get an idea of the composition of the cell membrane</a:t>
            </a:r>
          </a:p>
          <a:p>
            <a:r>
              <a:rPr lang="en-US" dirty="0" smtClean="0"/>
              <a:t>Singer proposed that it was a lipid bilayer of phospholipids and that proteins bound to the membrane studded it much like a "mosaic"</a:t>
            </a:r>
          </a:p>
          <a:p>
            <a:r>
              <a:rPr lang="en-US" sz="2200" dirty="0" smtClean="0"/>
              <a:t>The model said that all</a:t>
            </a:r>
            <a:br>
              <a:rPr lang="en-US" sz="2200" dirty="0" smtClean="0"/>
            </a:br>
            <a:r>
              <a:rPr lang="en-US" sz="2200" dirty="0" smtClean="0"/>
              <a:t>molecules (proteins and</a:t>
            </a:r>
            <a:br>
              <a:rPr lang="en-US" sz="2200" dirty="0" smtClean="0"/>
            </a:br>
            <a:r>
              <a:rPr lang="en-US" sz="2200" dirty="0" err="1" smtClean="0"/>
              <a:t>Plipids</a:t>
            </a:r>
            <a:r>
              <a:rPr lang="en-US" sz="2200" dirty="0" smtClean="0"/>
              <a:t>) moved</a:t>
            </a:r>
            <a:r>
              <a:rPr lang="en-US" sz="2200" dirty="0"/>
              <a:t> </a:t>
            </a:r>
            <a:r>
              <a:rPr lang="en-US" sz="2200" dirty="0" smtClean="0"/>
              <a:t>transversely</a:t>
            </a:r>
            <a:br>
              <a:rPr lang="en-US" sz="2200" dirty="0" smtClean="0"/>
            </a:br>
            <a:r>
              <a:rPr lang="en-US" sz="2200" dirty="0" smtClean="0"/>
              <a:t>throughout the cell</a:t>
            </a:r>
            <a:br>
              <a:rPr lang="en-US" sz="2200" dirty="0" smtClean="0"/>
            </a:br>
            <a:r>
              <a:rPr lang="en-US" sz="2200" dirty="0" smtClean="0"/>
              <a:t>membrane, as if it were </a:t>
            </a:r>
            <a:br>
              <a:rPr lang="en-US" sz="2200" dirty="0" smtClean="0"/>
            </a:br>
            <a:r>
              <a:rPr lang="en-US" sz="2200" dirty="0" smtClean="0"/>
              <a:t>a fluid and not gelled or</a:t>
            </a:r>
            <a:br>
              <a:rPr lang="en-US" sz="2200" dirty="0" smtClean="0"/>
            </a:br>
            <a:r>
              <a:rPr lang="en-US" sz="2200" dirty="0" smtClean="0"/>
              <a:t>fixed into position</a:t>
            </a:r>
            <a:endParaRPr lang="en-US" sz="2200" dirty="0"/>
          </a:p>
        </p:txBody>
      </p:sp>
      <p:pic>
        <p:nvPicPr>
          <p:cNvPr id="7170" name="Picture 2" descr="http://cnx.org/content/m15255/latest/Fluid%20mosaic%20diagram%20Singer%20and%20%20Nicholson%20resiz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157" y="3554943"/>
            <a:ext cx="4337050" cy="30544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51979" y="6021187"/>
            <a:ext cx="3695178" cy="584775"/>
          </a:xfrm>
          <a:prstGeom prst="rect">
            <a:avLst/>
          </a:prstGeom>
          <a:noFill/>
        </p:spPr>
        <p:txBody>
          <a:bodyPr wrap="square" rtlCol="0">
            <a:spAutoFit/>
          </a:bodyPr>
          <a:lstStyle/>
          <a:p>
            <a:r>
              <a:rPr lang="en-US" sz="1600" dirty="0" smtClean="0">
                <a:solidFill>
                  <a:schemeClr val="bg1"/>
                </a:solidFill>
              </a:rPr>
              <a:t>Original diagram of Singer-Nicholson model for the "fluid mosaic"</a:t>
            </a:r>
          </a:p>
        </p:txBody>
      </p:sp>
    </p:spTree>
    <p:extLst>
      <p:ext uri="{BB962C8B-B14F-4D97-AF65-F5344CB8AC3E}">
        <p14:creationId xmlns:p14="http://schemas.microsoft.com/office/powerpoint/2010/main" val="236215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Membrane Lipids</a:t>
            </a:r>
            <a:endParaRPr lang="en-US" dirty="0"/>
          </a:p>
        </p:txBody>
      </p:sp>
      <p:sp>
        <p:nvSpPr>
          <p:cNvPr id="5" name="Content Placeholder 4"/>
          <p:cNvSpPr>
            <a:spLocks noGrp="1"/>
          </p:cNvSpPr>
          <p:nvPr>
            <p:ph idx="1"/>
          </p:nvPr>
        </p:nvSpPr>
        <p:spPr/>
        <p:txBody>
          <a:bodyPr/>
          <a:lstStyle/>
          <a:p>
            <a:r>
              <a:rPr lang="en-US" dirty="0" smtClean="0"/>
              <a:t>Phospholipids</a:t>
            </a:r>
          </a:p>
          <a:p>
            <a:r>
              <a:rPr lang="en-US" dirty="0" smtClean="0"/>
              <a:t>Glycolipids</a:t>
            </a:r>
          </a:p>
          <a:p>
            <a:r>
              <a:rPr lang="en-US" dirty="0" smtClean="0"/>
              <a:t>Cholesterol</a:t>
            </a:r>
          </a:p>
          <a:p>
            <a:r>
              <a:rPr lang="en-US" dirty="0" smtClean="0"/>
              <a:t>Many other types of lipids not addressed here</a:t>
            </a:r>
          </a:p>
          <a:p>
            <a:pPr marL="228600" lvl="1" indent="0">
              <a:buNone/>
            </a:pPr>
            <a:r>
              <a:rPr lang="en-US" dirty="0" smtClean="0"/>
              <a:t>e.g. sphingolipids and their glycosylated forms</a:t>
            </a:r>
          </a:p>
          <a:p>
            <a:pPr marL="228600" lvl="1" indent="0">
              <a:buNone/>
            </a:pPr>
            <a:r>
              <a:rPr lang="en-US" dirty="0" smtClean="0"/>
              <a:t>terpenes: </a:t>
            </a:r>
          </a:p>
        </p:txBody>
      </p:sp>
    </p:spTree>
    <p:extLst>
      <p:ext uri="{BB962C8B-B14F-4D97-AF65-F5344CB8AC3E}">
        <p14:creationId xmlns:p14="http://schemas.microsoft.com/office/powerpoint/2010/main" val="215559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Phospholipids</a:t>
            </a:r>
            <a:endParaRPr lang="en-US" dirty="0"/>
          </a:p>
        </p:txBody>
      </p:sp>
      <p:sp>
        <p:nvSpPr>
          <p:cNvPr id="5" name="Content Placeholder 4"/>
          <p:cNvSpPr>
            <a:spLocks noGrp="1"/>
          </p:cNvSpPr>
          <p:nvPr>
            <p:ph idx="1"/>
          </p:nvPr>
        </p:nvSpPr>
        <p:spPr/>
        <p:txBody>
          <a:bodyPr/>
          <a:lstStyle/>
          <a:p>
            <a:r>
              <a:rPr lang="en-US" dirty="0" smtClean="0"/>
              <a:t>The biochemistry was covered previously</a:t>
            </a:r>
          </a:p>
          <a:p>
            <a:r>
              <a:rPr lang="en-US" dirty="0" smtClean="0"/>
              <a:t>Phospholipids are natural membrane formers given their polar head and hydrophobic tails</a:t>
            </a:r>
          </a:p>
        </p:txBody>
      </p:sp>
      <p:pic>
        <p:nvPicPr>
          <p:cNvPr id="1026" name="Picture 2" descr="http://www.warrenhills.org/cms/lib/NJ01001092/Centricity/Domain/162/a%20phopho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08" y="3941684"/>
            <a:ext cx="1947876" cy="248474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084" y="4306569"/>
            <a:ext cx="3262266" cy="211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13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975" y="160338"/>
            <a:ext cx="8407400" cy="762000"/>
          </a:xfrm>
        </p:spPr>
        <p:txBody>
          <a:bodyPr/>
          <a:lstStyle/>
          <a:p>
            <a:r>
              <a:rPr lang="en-US" dirty="0" smtClean="0"/>
              <a:t>Flip-Flopping</a:t>
            </a:r>
            <a:endParaRPr lang="en-US" dirty="0"/>
          </a:p>
        </p:txBody>
      </p:sp>
      <p:sp>
        <p:nvSpPr>
          <p:cNvPr id="5" name="Content Placeholder 4"/>
          <p:cNvSpPr>
            <a:spLocks noGrp="1"/>
          </p:cNvSpPr>
          <p:nvPr>
            <p:ph idx="1"/>
          </p:nvPr>
        </p:nvSpPr>
        <p:spPr>
          <a:xfrm>
            <a:off x="364067" y="1127464"/>
            <a:ext cx="8390466" cy="5002403"/>
          </a:xfrm>
        </p:spPr>
        <p:txBody>
          <a:bodyPr/>
          <a:lstStyle/>
          <a:p>
            <a:r>
              <a:rPr lang="en-US" sz="2000" dirty="0" smtClean="0"/>
              <a:t>Do phospholipids on one side traverse (flip) to the other side?</a:t>
            </a:r>
          </a:p>
          <a:p>
            <a:r>
              <a:rPr lang="en-US" sz="2000" dirty="0" smtClean="0"/>
              <a:t>It is believed that there is one such event every</a:t>
            </a:r>
            <a:br>
              <a:rPr lang="en-US" sz="2000" dirty="0" smtClean="0"/>
            </a:br>
            <a:r>
              <a:rPr lang="en-US" sz="2000" dirty="0" smtClean="0"/>
              <a:t>24 h (other estimates vary)</a:t>
            </a:r>
          </a:p>
          <a:p>
            <a:r>
              <a:rPr lang="en-US" sz="2000" dirty="0" smtClean="0"/>
              <a:t>There are enzymes that typically use cell's energy to flip (=from out to in) or flop (=from in to out) the phospholipids so that they are in the correct side.  These are </a:t>
            </a:r>
            <a:r>
              <a:rPr lang="en-US" sz="2000" dirty="0" err="1" smtClean="0"/>
              <a:t>flippases</a:t>
            </a:r>
            <a:r>
              <a:rPr lang="en-US" sz="2000" dirty="0" smtClean="0"/>
              <a:t> and </a:t>
            </a:r>
            <a:r>
              <a:rPr lang="en-US" sz="2000" dirty="0" err="1" smtClean="0"/>
              <a:t>floppases</a:t>
            </a:r>
            <a:r>
              <a:rPr lang="en-US" sz="2000" dirty="0" smtClean="0"/>
              <a:t>, </a:t>
            </a:r>
            <a:r>
              <a:rPr lang="en-US" sz="1600" dirty="0" smtClean="0"/>
              <a:t>respectively</a:t>
            </a:r>
            <a:endParaRPr lang="en-US" sz="2000" dirty="0" smtClean="0"/>
          </a:p>
        </p:txBody>
      </p:sp>
      <p:sp>
        <p:nvSpPr>
          <p:cNvPr id="2" name="AutoShape 2" descr="Image result for membrane flip flopp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3.bp.blogspot.com/--PC_c9vX-u0/T7xPdtvpxZI/AAAAAAAAApQ/U3Crj73sqbg/s1600/Picture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171" y="5076380"/>
            <a:ext cx="1928180" cy="13275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pubs.rsc.org/services/images/RSCpubs.ePlatform.Service.FreeContent.ImageService.svc/ImageService/Articleimage/2003/CC/b303359g/b303359g-s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257" y="4270328"/>
            <a:ext cx="358140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71" y="3617156"/>
            <a:ext cx="2997323" cy="1459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456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Glycolipids</a:t>
            </a:r>
            <a:endParaRPr lang="en-US" dirty="0"/>
          </a:p>
        </p:txBody>
      </p:sp>
      <p:sp>
        <p:nvSpPr>
          <p:cNvPr id="5" name="Content Placeholder 4"/>
          <p:cNvSpPr>
            <a:spLocks noGrp="1"/>
          </p:cNvSpPr>
          <p:nvPr>
            <p:ph idx="1"/>
          </p:nvPr>
        </p:nvSpPr>
        <p:spPr>
          <a:xfrm>
            <a:off x="364067" y="1160206"/>
            <a:ext cx="8390466" cy="5132439"/>
          </a:xfrm>
        </p:spPr>
        <p:txBody>
          <a:bodyPr/>
          <a:lstStyle/>
          <a:p>
            <a:r>
              <a:rPr lang="en-US" dirty="0" smtClean="0"/>
              <a:t>5% of the membrane lipids</a:t>
            </a:r>
          </a:p>
          <a:p>
            <a:r>
              <a:rPr lang="en-US" dirty="0" smtClean="0"/>
              <a:t>Oligosaccharides attach as a </a:t>
            </a:r>
            <a:r>
              <a:rPr lang="en-US" dirty="0" err="1" smtClean="0"/>
              <a:t>glycosidic</a:t>
            </a:r>
            <a:r>
              <a:rPr lang="en-US" dirty="0" smtClean="0"/>
              <a:t> bond to one of the glycerol carbons</a:t>
            </a:r>
          </a:p>
          <a:p>
            <a:r>
              <a:rPr lang="en-US" dirty="0" smtClean="0"/>
              <a:t>Glycolipids are positioned on the layer </a:t>
            </a:r>
            <a:r>
              <a:rPr lang="en-US" i="1" dirty="0" smtClean="0">
                <a:solidFill>
                  <a:srgbClr val="FFFF00"/>
                </a:solidFill>
              </a:rPr>
              <a:t>opposite</a:t>
            </a:r>
            <a:r>
              <a:rPr lang="en-US" dirty="0" smtClean="0"/>
              <a:t> from the cytoplasmic layer of the membrane</a:t>
            </a:r>
          </a:p>
          <a:p>
            <a:r>
              <a:rPr lang="en-US" dirty="0" smtClean="0"/>
              <a:t>Recall they are involved in cell-cell recognition (they mark the identity of the cells) and they can be used by the cell for energy </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0034" y="4612559"/>
            <a:ext cx="5691583" cy="208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052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415" y="383855"/>
            <a:ext cx="8407400" cy="762000"/>
          </a:xfrm>
        </p:spPr>
        <p:txBody>
          <a:bodyPr/>
          <a:lstStyle/>
          <a:p>
            <a:r>
              <a:rPr lang="en-US" dirty="0" smtClean="0"/>
              <a:t>Cholesterol</a:t>
            </a:r>
            <a:endParaRPr lang="en-US" dirty="0"/>
          </a:p>
        </p:txBody>
      </p:sp>
      <p:sp>
        <p:nvSpPr>
          <p:cNvPr id="5" name="Content Placeholder 4"/>
          <p:cNvSpPr>
            <a:spLocks noGrp="1"/>
          </p:cNvSpPr>
          <p:nvPr>
            <p:ph idx="1"/>
          </p:nvPr>
        </p:nvSpPr>
        <p:spPr/>
        <p:txBody>
          <a:bodyPr/>
          <a:lstStyle/>
          <a:p>
            <a:r>
              <a:rPr lang="en-US" dirty="0" smtClean="0"/>
              <a:t>20% of the lipid of membranes</a:t>
            </a:r>
          </a:p>
          <a:p>
            <a:r>
              <a:rPr lang="en-US" dirty="0" smtClean="0"/>
              <a:t>Its single –OH group gives it slight polarity</a:t>
            </a:r>
          </a:p>
          <a:p>
            <a:r>
              <a:rPr lang="en-US" dirty="0" smtClean="0"/>
              <a:t>Molecular structure is that of a flat, plate-like wall in appearance</a:t>
            </a:r>
          </a:p>
          <a:p>
            <a:endParaRPr lang="en-US" dirty="0" smtClean="0"/>
          </a:p>
          <a:p>
            <a:r>
              <a:rPr lang="en-US" dirty="0" smtClean="0"/>
              <a:t>"hardens" the membrane (reduces fluidity)</a:t>
            </a:r>
          </a:p>
          <a:p>
            <a:r>
              <a:rPr lang="en-US" dirty="0" smtClean="0"/>
              <a:t>likely stabilizes cell membrane structure if there are temperature changes</a:t>
            </a:r>
            <a:endParaRPr lang="en-US" dirty="0"/>
          </a:p>
        </p:txBody>
      </p:sp>
    </p:spTree>
    <p:extLst>
      <p:ext uri="{BB962C8B-B14F-4D97-AF65-F5344CB8AC3E}">
        <p14:creationId xmlns:p14="http://schemas.microsoft.com/office/powerpoint/2010/main" val="3110018569"/>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33694</TotalTime>
  <Words>1045</Words>
  <Application>Microsoft Office PowerPoint</Application>
  <PresentationFormat>On-screen Show (4:3)</PresentationFormat>
  <Paragraphs>125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4_LightOnDark</vt:lpstr>
      <vt:lpstr>Cell Membrane Structure &amp; Function</vt:lpstr>
      <vt:lpstr>Objectives</vt:lpstr>
      <vt:lpstr>Cell Membranes</vt:lpstr>
      <vt:lpstr>The Fluid-Mosaic Model</vt:lpstr>
      <vt:lpstr>Membrane Lipids</vt:lpstr>
      <vt:lpstr>Phospholipids</vt:lpstr>
      <vt:lpstr>Flip-Flopping</vt:lpstr>
      <vt:lpstr>Glycolipids</vt:lpstr>
      <vt:lpstr>Cholesterol</vt:lpstr>
      <vt:lpstr>Membrane Proteins</vt:lpstr>
      <vt:lpstr>Integral Membrane Proteins</vt:lpstr>
      <vt:lpstr>The Transmembrane Segment</vt:lpstr>
      <vt:lpstr>Peripheral Membrane Proteins</vt:lpstr>
      <vt:lpstr>Membrane Protein Functions</vt:lpstr>
      <vt:lpstr>Membrane Protein Functions</vt:lpstr>
      <vt:lpstr>Glycoproteins</vt:lpstr>
      <vt:lpstr>PowerPoint Presentation</vt:lpstr>
      <vt:lpstr>Glycocalyx</vt:lpstr>
      <vt:lpstr>Lipid Rafts</vt:lpstr>
      <vt:lpstr>Purposes of the Cell Membrane</vt:lpstr>
      <vt:lpstr>Taking it all in</vt:lpstr>
      <vt:lpstr>Reading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1662</cp:revision>
  <dcterms:created xsi:type="dcterms:W3CDTF">2005-12-08T13:54:14Z</dcterms:created>
  <dcterms:modified xsi:type="dcterms:W3CDTF">2015-06-04T15:05:03Z</dcterms:modified>
</cp:coreProperties>
</file>