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22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997075" y="1095856"/>
            <a:ext cx="6400799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4800" b="1"/>
            </a:lvl1pPr>
            <a:lvl2pPr>
              <a:spcBef>
                <a:spcPts val="0"/>
              </a:spcBef>
              <a:buSzPct val="100000"/>
              <a:defRPr sz="4800" b="1"/>
            </a:lvl2pPr>
            <a:lvl3pPr>
              <a:spcBef>
                <a:spcPts val="0"/>
              </a:spcBef>
              <a:buSzPct val="100000"/>
              <a:defRPr sz="4800" b="1"/>
            </a:lvl3pPr>
            <a:lvl4pPr>
              <a:spcBef>
                <a:spcPts val="0"/>
              </a:spcBef>
              <a:buSzPct val="100000"/>
              <a:defRPr sz="4800" b="1"/>
            </a:lvl4pPr>
            <a:lvl5pPr>
              <a:spcBef>
                <a:spcPts val="0"/>
              </a:spcBef>
              <a:buSzPct val="100000"/>
              <a:defRPr sz="4800" b="1"/>
            </a:lvl5pPr>
            <a:lvl6pPr>
              <a:spcBef>
                <a:spcPts val="0"/>
              </a:spcBef>
              <a:buSzPct val="100000"/>
              <a:defRPr sz="4800" b="1"/>
            </a:lvl6pPr>
            <a:lvl7pPr>
              <a:spcBef>
                <a:spcPts val="0"/>
              </a:spcBef>
              <a:buSzPct val="100000"/>
              <a:defRPr sz="4800" b="1"/>
            </a:lvl7pPr>
            <a:lvl8pPr>
              <a:spcBef>
                <a:spcPts val="0"/>
              </a:spcBef>
              <a:buSzPct val="100000"/>
              <a:defRPr sz="4800" b="1"/>
            </a:lvl8pPr>
            <a:lvl9pPr>
              <a:spcBef>
                <a:spcPts val="0"/>
              </a:spcBef>
              <a:buSzPct val="100000"/>
              <a:defRPr sz="4800" b="1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997075" y="2251802"/>
            <a:ext cx="6400799" cy="87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2pPr>
            <a:lvl3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3pPr>
            <a:lvl4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4pPr>
            <a:lvl5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5pPr>
            <a:lvl6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6pPr>
            <a:lvl7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7pPr>
            <a:lvl8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8pPr>
            <a:lvl9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/>
          <p:nvPr/>
        </p:nvSpPr>
        <p:spPr>
          <a:xfrm>
            <a:off x="0" y="0"/>
            <a:ext cx="3135299" cy="5143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175" y="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75" y="1916906"/>
            <a:ext cx="635000" cy="611981"/>
          </a:xfrm>
          <a:custGeom>
            <a:avLst/>
            <a:gdLst/>
            <a:ahLst/>
            <a:cxnLst/>
            <a:rect l="0" t="0" r="0" b="0"/>
            <a:pathLst>
              <a:path w="400" h="514" extrusionOk="0">
                <a:moveTo>
                  <a:pt x="400" y="0"/>
                </a:moveTo>
                <a:lnTo>
                  <a:pt x="0" y="0"/>
                </a:lnTo>
                <a:lnTo>
                  <a:pt x="0" y="514"/>
                </a:lnTo>
                <a:lnTo>
                  <a:pt x="2" y="514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175" y="1307306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152400" y="1307306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52400" y="3226593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830" y="0"/>
                </a:moveTo>
                <a:lnTo>
                  <a:pt x="398" y="0"/>
                </a:ln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52400" y="2614612"/>
            <a:ext cx="1317625" cy="611981"/>
          </a:xfrm>
          <a:custGeom>
            <a:avLst/>
            <a:gdLst/>
            <a:ahLst/>
            <a:cxnLst/>
            <a:rect l="0" t="0" r="0" b="0"/>
            <a:pathLst>
              <a:path w="830" h="514" extrusionOk="0">
                <a:moveTo>
                  <a:pt x="432" y="0"/>
                </a:moveTo>
                <a:lnTo>
                  <a:pt x="0" y="0"/>
                </a:lnTo>
                <a:lnTo>
                  <a:pt x="398" y="514"/>
                </a:lnTo>
                <a:lnTo>
                  <a:pt x="830" y="514"/>
                </a:lnTo>
                <a:lnTo>
                  <a:pt x="432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984250" y="2614612"/>
            <a:ext cx="1322387" cy="611981"/>
          </a:xfrm>
          <a:custGeom>
            <a:avLst/>
            <a:gdLst/>
            <a:ahLst/>
            <a:cxnLst/>
            <a:rect l="0" t="0" r="0" b="0"/>
            <a:pathLst>
              <a:path w="833" h="514" extrusionOk="0">
                <a:moveTo>
                  <a:pt x="399" y="514"/>
                </a:moveTo>
                <a:lnTo>
                  <a:pt x="833" y="514"/>
                </a:lnTo>
                <a:lnTo>
                  <a:pt x="435" y="0"/>
                </a:lnTo>
                <a:lnTo>
                  <a:pt x="0" y="0"/>
                </a:lnTo>
                <a:lnTo>
                  <a:pt x="399" y="514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3175" y="2614612"/>
            <a:ext cx="635000" cy="611981"/>
          </a:xfrm>
          <a:custGeom>
            <a:avLst/>
            <a:gdLst/>
            <a:ahLst/>
            <a:cxnLst/>
            <a:rect l="0" t="0" r="0" b="0"/>
            <a:pathLst>
              <a:path w="400" h="514" extrusionOk="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984250" y="4533900"/>
            <a:ext cx="1322387" cy="609600"/>
          </a:xfrm>
          <a:custGeom>
            <a:avLst/>
            <a:gdLst/>
            <a:ahLst/>
            <a:cxnLst/>
            <a:rect l="0" t="0" r="0" b="0"/>
            <a:pathLst>
              <a:path w="833" h="512" extrusionOk="0">
                <a:moveTo>
                  <a:pt x="399" y="0"/>
                </a:moveTo>
                <a:lnTo>
                  <a:pt x="0" y="512"/>
                </a:ln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984250" y="3924300"/>
            <a:ext cx="1322387" cy="609600"/>
          </a:xfrm>
          <a:custGeom>
            <a:avLst/>
            <a:gdLst/>
            <a:ahLst/>
            <a:cxnLst/>
            <a:rect l="0" t="0" r="0" b="0"/>
            <a:pathLst>
              <a:path w="833" h="512" extrusionOk="0">
                <a:moveTo>
                  <a:pt x="435" y="0"/>
                </a:moveTo>
                <a:lnTo>
                  <a:pt x="0" y="0"/>
                </a:lnTo>
                <a:lnTo>
                  <a:pt x="399" y="512"/>
                </a:lnTo>
                <a:lnTo>
                  <a:pt x="833" y="512"/>
                </a:lnTo>
                <a:lnTo>
                  <a:pt x="435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1820863" y="39243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434" y="0"/>
                </a:moveTo>
                <a:lnTo>
                  <a:pt x="0" y="0"/>
                </a:lnTo>
                <a:lnTo>
                  <a:pt x="398" y="512"/>
                </a:lnTo>
                <a:lnTo>
                  <a:pt x="830" y="512"/>
                </a:lnTo>
                <a:lnTo>
                  <a:pt x="434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3175" y="60960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152400" y="1916906"/>
            <a:ext cx="1317625" cy="611981"/>
          </a:xfrm>
          <a:custGeom>
            <a:avLst/>
            <a:gdLst/>
            <a:ahLst/>
            <a:cxnLst/>
            <a:rect l="0" t="0" r="0" b="0"/>
            <a:pathLst>
              <a:path w="830" h="514" extrusionOk="0">
                <a:moveTo>
                  <a:pt x="0" y="514"/>
                </a:moveTo>
                <a:lnTo>
                  <a:pt x="432" y="514"/>
                </a:lnTo>
                <a:lnTo>
                  <a:pt x="830" y="0"/>
                </a:lnTo>
                <a:lnTo>
                  <a:pt x="398" y="0"/>
                </a:lnTo>
                <a:lnTo>
                  <a:pt x="0" y="514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984250" y="3226593"/>
            <a:ext cx="1322387" cy="609600"/>
          </a:xfrm>
          <a:custGeom>
            <a:avLst/>
            <a:gdLst/>
            <a:ahLst/>
            <a:cxnLst/>
            <a:rect l="0" t="0" r="0" b="0"/>
            <a:pathLst>
              <a:path w="833" h="512" extrusionOk="0">
                <a:moveTo>
                  <a:pt x="0" y="512"/>
                </a:move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  <a:lnTo>
                  <a:pt x="0" y="512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3175" y="3226593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1820863" y="45339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0"/>
                </a:moveTo>
                <a:lnTo>
                  <a:pt x="0" y="512"/>
                </a:lnTo>
                <a:lnTo>
                  <a:pt x="434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152400" y="45339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3175" y="453390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3175" y="392430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152400" y="39243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7415211" y="0"/>
            <a:ext cx="1555750" cy="612226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8397875" y="1310183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8397875" y="1920392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8397875" y="2017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397875" y="612225"/>
            <a:ext cx="746125" cy="607183"/>
          </a:xfrm>
          <a:custGeom>
            <a:avLst/>
            <a:gdLst/>
            <a:ahLst/>
            <a:cxnLst/>
            <a:rect l="0" t="0" r="0" b="0"/>
            <a:pathLst>
              <a:path w="470" h="602" extrusionOk="0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7415211" y="612225"/>
            <a:ext cx="1555750" cy="610209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415211" y="0"/>
            <a:ext cx="1555750" cy="612226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397875" y="1310183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8397875" y="1920392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7415211" y="612225"/>
            <a:ext cx="1555750" cy="610209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53" name="Shape 53"/>
          <p:cNvSpPr/>
          <p:nvPr/>
        </p:nvSpPr>
        <p:spPr>
          <a:xfrm>
            <a:off x="7415211" y="0"/>
            <a:ext cx="1555750" cy="612226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8397875" y="1310183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8397875" y="1920392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7415211" y="612225"/>
            <a:ext cx="1555750" cy="610209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/>
          <p:nvPr/>
        </p:nvSpPr>
        <p:spPr>
          <a:xfrm>
            <a:off x="3175" y="2614612"/>
            <a:ext cx="635000" cy="611981"/>
          </a:xfrm>
          <a:custGeom>
            <a:avLst/>
            <a:gdLst/>
            <a:ahLst/>
            <a:cxnLst/>
            <a:rect l="0" t="0" r="0" b="0"/>
            <a:pathLst>
              <a:path w="400" h="514" extrusionOk="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3175" y="3226593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152400" y="45339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152400" y="39243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7415211" y="0"/>
            <a:ext cx="1555750" cy="612226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8397875" y="1310183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8397875" y="1920392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7415211" y="612225"/>
            <a:ext cx="1555750" cy="610209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574800" y="3320653"/>
            <a:ext cx="5486399" cy="51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175" y="2614612"/>
            <a:ext cx="635000" cy="611981"/>
          </a:xfrm>
          <a:custGeom>
            <a:avLst/>
            <a:gdLst/>
            <a:ahLst/>
            <a:cxnLst/>
            <a:rect l="0" t="0" r="0" b="0"/>
            <a:pathLst>
              <a:path w="400" h="514" extrusionOk="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3175" y="3226593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152400" y="45339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152400" y="39243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7415211" y="0"/>
            <a:ext cx="1555750" cy="612226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8397875" y="1310183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8397875" y="1920392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7415211" y="612225"/>
            <a:ext cx="1555750" cy="610209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890DA"/>
            </a:gs>
            <a:gs pos="100000">
              <a:schemeClr val="dk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3200">
                <a:solidFill>
                  <a:schemeClr val="lt1"/>
                </a:solidFill>
              </a:defRPr>
            </a:lvl1pPr>
            <a:lvl2pPr>
              <a:spcBef>
                <a:spcPts val="560"/>
              </a:spcBef>
              <a:buClr>
                <a:schemeClr val="lt1"/>
              </a:buClr>
              <a:buSzPct val="100000"/>
              <a:defRPr sz="28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4pPr>
            <a:lvl5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5pPr>
            <a:lvl6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6pPr>
            <a:lvl7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7pPr>
            <a:lvl8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8pPr>
            <a:lvl9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3135299" cy="5143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3175" y="453390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3175" y="392430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8397875" y="2017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8397875" y="612225"/>
            <a:ext cx="746125" cy="607183"/>
          </a:xfrm>
          <a:custGeom>
            <a:avLst/>
            <a:gdLst/>
            <a:ahLst/>
            <a:cxnLst/>
            <a:rect l="0" t="0" r="0" b="0"/>
            <a:pathLst>
              <a:path w="470" h="602" extrusionOk="0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books/NBK26873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nature.com/cdd/journal/v7/n1/full/4400633a.html" TargetMode="External"/><Relationship Id="rId5" Type="http://schemas.openxmlformats.org/officeDocument/2006/relationships/hyperlink" Target="http://www.sciencedaily.com/releases/2013/01/130123101620.htm" TargetMode="External"/><Relationship Id="rId4" Type="http://schemas.openxmlformats.org/officeDocument/2006/relationships/hyperlink" Target="http://jme.endocrinology-journals.org/content/31/3/373.full.pdf+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EL0uA3iRt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1612550" y="639447"/>
            <a:ext cx="6785400" cy="15587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000"/>
              <a:t>Apoptosis</a:t>
            </a:r>
            <a:r>
              <a:rPr lang="en"/>
              <a:t> in Rheumatoid Arthritis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3053575" y="3013900"/>
            <a:ext cx="5861699" cy="12029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Brian Abadia, Ayako Shigamatsu,       Kristina Smith, and Laura Zelko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46500" y="377053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Question 2: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296900" y="1497800"/>
            <a:ext cx="6550199" cy="32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lt1"/>
                </a:solidFill>
              </a:rPr>
              <a:t>Rheumatoid arthritis is categorized as: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lt1"/>
                </a:solidFill>
              </a:rPr>
              <a:t>   A. an eating disorder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lt1"/>
                </a:solidFill>
              </a:rPr>
              <a:t>   B. an autoimmune disorder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lt1"/>
                </a:solidFill>
              </a:rPr>
              <a:t>   C. a sleeping disorder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lt1"/>
                </a:solidFill>
              </a:rPr>
              <a:t>   D. all of the above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67900" y="430803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Answer: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1820725" y="1288200"/>
            <a:ext cx="5097900" cy="32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endParaRPr sz="3000">
              <a:solidFill>
                <a:schemeClr val="lt1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sz="3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B. An Autoimmune Disorder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46500" y="377053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Question 3: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1117050" y="1469975"/>
            <a:ext cx="7423200" cy="32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True or false: </a:t>
            </a:r>
          </a:p>
          <a:p>
            <a:pPr rtl="0">
              <a:spcBef>
                <a:spcPts val="0"/>
              </a:spcBef>
              <a:buNone/>
            </a:pPr>
            <a:endParaRPr sz="3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Apoptosis is also known as Programmed Cell Death.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67900" y="430803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Answer: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1542700" y="2004650"/>
            <a:ext cx="5953500" cy="185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TRUE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46500" y="377053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Question 4: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1159800" y="1470000"/>
            <a:ext cx="7423200" cy="32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lt1"/>
                </a:solidFill>
              </a:rPr>
              <a:t>Well-trained T immune cells will react to: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lt1"/>
                </a:solidFill>
              </a:rPr>
              <a:t>   A. bacteria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lt1"/>
                </a:solidFill>
              </a:rPr>
              <a:t>   B. viruses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lt1"/>
                </a:solidFill>
              </a:rPr>
              <a:t>   C. parasites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lt1"/>
                </a:solidFill>
              </a:rPr>
              <a:t>   D. all of the above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67900" y="430803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Answer: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967325" y="2159325"/>
            <a:ext cx="7116899" cy="191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D. All of the above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46500" y="377053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Question 5: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1106350" y="1459275"/>
            <a:ext cx="6774599" cy="32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lt1"/>
                </a:solidFill>
              </a:rPr>
              <a:t>Rheumatoid arthritis affects primarily: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lt1"/>
                </a:solidFill>
              </a:rPr>
              <a:t>   A. the optic nerve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lt1"/>
                </a:solidFill>
              </a:rPr>
              <a:t>   B. the large intestine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lt1"/>
                </a:solidFill>
              </a:rPr>
              <a:t>   C. the synovial joints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lt1"/>
                </a:solidFill>
              </a:rPr>
              <a:t>   D. the kidneys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67900" y="430803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Answer: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860400" y="2165050"/>
            <a:ext cx="7423200" cy="108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C. The Synovial Joints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Sources: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509725" y="1165300"/>
            <a:ext cx="7868099" cy="32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4925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900" u="sng">
                <a:solidFill>
                  <a:schemeClr val="lt1"/>
                </a:solidFill>
                <a:hlinkClick r:id="rId3"/>
              </a:rPr>
              <a:t>http://www.ncbi.nlm.nih.gov/books/NBK26873/</a:t>
            </a:r>
            <a:r>
              <a:rPr lang="en" sz="1900">
                <a:solidFill>
                  <a:schemeClr val="lt1"/>
                </a:solidFill>
              </a:rPr>
              <a:t> </a:t>
            </a:r>
          </a:p>
          <a:p>
            <a:pPr marL="457200" lvl="0" indent="-34925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900" u="sng">
                <a:solidFill>
                  <a:schemeClr val="lt1"/>
                </a:solidFill>
                <a:hlinkClick r:id="rId4"/>
              </a:rPr>
              <a:t>http://jme.endocrinology-journals.org/content/31/3/373.full.pdf+html</a:t>
            </a:r>
          </a:p>
          <a:p>
            <a:pPr marL="457200" lvl="0" indent="-34925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900" u="sng">
                <a:solidFill>
                  <a:schemeClr val="lt1"/>
                </a:solidFill>
                <a:hlinkClick r:id="rId5"/>
              </a:rPr>
              <a:t>http://www.sciencedaily.com/releases/2013/01/130123101620.htm</a:t>
            </a:r>
          </a:p>
          <a:p>
            <a:pPr marL="457200" lvl="0" indent="-34925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900" u="sng">
                <a:solidFill>
                  <a:schemeClr val="lt1"/>
                </a:solidFill>
                <a:hlinkClick r:id="rId6"/>
              </a:rPr>
              <a:t>http://www.nature.com/cdd/journal/v7/n1/full/4400633a.html</a:t>
            </a:r>
          </a:p>
          <a:p>
            <a:pPr marL="457200" lvl="0" indent="-34925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900" u="sng">
                <a:solidFill>
                  <a:schemeClr val="lt1"/>
                </a:solidFill>
              </a:rPr>
              <a:t>http://www.ncbi.nlm.nih.gov/pmc/articles/PMC3455372/pdf/10815_2004_Article_409150.pdf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1319100" y="1586825"/>
            <a:ext cx="6354299" cy="15735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/>
              <a:t>Thank You!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/>
              <a:t>Learning Objectives: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08925" y="1274275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3000"/>
              <a:t>Explain what Apoptosis is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3000"/>
              <a:t>Describe how Apoptosis works in general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3000"/>
              <a:t>Explain basics of Rheumatoid Arthritis</a:t>
            </a:r>
          </a:p>
          <a:p>
            <a:pPr marL="457200" lvl="0" indent="-4191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3000"/>
              <a:t>Describe how Apoptosis works in T-cell production and Rheumatoid Arthritis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/>
              <a:t>What is Apoptosis?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5100" y="1297450"/>
            <a:ext cx="8174099" cy="34104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A.k.a. “programmed cell death” or PCD in the literature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Part of the body’s natural recycling program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Crucial to proper nervous and body shape development in utero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Aids in immune function, both in destruction of infected cells and in the development of the adaptive immune cells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/>
              <a:t>How Apoptosis Works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51825" y="1102850"/>
            <a:ext cx="7939199" cy="3744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200"/>
              <a:t>Methodical death of the cell that avoids spilling cellular contents in the extracellular environment (unlike cell necrosis)</a:t>
            </a: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200"/>
              <a:t>Caspases break apart the proteins of the cell</a:t>
            </a: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200"/>
              <a:t>The cell shrinks due to the dismantling of the cytoskeleton</a:t>
            </a: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200"/>
              <a:t>DNA is cut up into tiny pieces in the cell nucleus</a:t>
            </a: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200"/>
              <a:t>Cell surface markers trigger macrophage phagocytosis</a:t>
            </a: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200"/>
              <a:t>Too little or too much apoptosis can play a role in many diseases, including autoimmune diseases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/>
              <a:t>Basics of Rheumatoid Arthritis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102825"/>
            <a:ext cx="8229600" cy="38109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4925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900"/>
              <a:t>Rheumatoid arthritis is an autoimmune condition</a:t>
            </a:r>
          </a:p>
          <a:p>
            <a:pPr marL="457200" lvl="0" indent="-34925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900"/>
              <a:t>This is when the body’s immune response is used against the body’s own cells due to one of many mechanisms by which self/non-self recognition becomes dysfunctional</a:t>
            </a:r>
          </a:p>
          <a:p>
            <a:pPr marL="457200" lvl="0" indent="-34925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900"/>
              <a:t>In R.A., the adaptive immune cells misrecognize the synovial fluid of the joints as non-self</a:t>
            </a:r>
          </a:p>
          <a:p>
            <a:pPr marL="457200" lvl="0" indent="-34925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900"/>
              <a:t>Normally, synovial joint fluid would not be exposed to immune cells due to its isolation and lack of vascularization in the synovial capsule</a:t>
            </a:r>
          </a:p>
          <a:p>
            <a:pPr marL="457200" lvl="0" indent="-34925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900"/>
              <a:t>It has a capability for being rapidly degenerative, due to the cascade of inflammatory immune response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3877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b="1"/>
              <a:t>Apoptosis in T-cell production and Rheumatoid Arthritis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3655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700"/>
              <a:t>T-cells are “trained” in the thymus, a gland in the upper thoracic cavity, to recognize self as self and non-self as non-self. Non-self refers to everything that is not in the body, including all microbes, parts of microbes, and even cells from other people</a:t>
            </a:r>
          </a:p>
          <a:p>
            <a:pPr marL="457200" lvl="0" indent="-33655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700"/>
              <a:t>T-cells that are presented with the body’s own cells during training and react will generally be destroyed through apoptosis</a:t>
            </a:r>
          </a:p>
          <a:p>
            <a:pPr marL="457200" lvl="0" indent="-33655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700"/>
              <a:t>When the training is insufficient, autoimmune T-cells begin circulating in the body</a:t>
            </a:r>
          </a:p>
          <a:p>
            <a:pPr marL="457200" lvl="0" indent="-33655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700"/>
              <a:t>If synovial fluid becomes available to autoimmune T-cells reactive to it, inflammation occurs</a:t>
            </a:r>
          </a:p>
          <a:p>
            <a:pPr marL="457200" lvl="0" indent="-33655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700"/>
              <a:t>Regulatory T-cells can still destroy the T-cells via apoptosis at the initial point of inflammation before chronic inflammation, or RA, sets in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574800" y="1976853"/>
            <a:ext cx="5486399" cy="5133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100" u="sng">
                <a:hlinkClick r:id="rId3"/>
              </a:rPr>
              <a:t>https://www.youtube.com/watch?v=9EL0uA3iRtE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46500" y="377053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/>
              <a:t>Question 1: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860400" y="1480675"/>
            <a:ext cx="7423200" cy="32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True or False: </a:t>
            </a:r>
          </a:p>
          <a:p>
            <a:pPr rtl="0">
              <a:spcBef>
                <a:spcPts val="0"/>
              </a:spcBef>
              <a:buNone/>
            </a:pPr>
            <a:endParaRPr sz="3000">
              <a:solidFill>
                <a:schemeClr val="lt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Apoptosis causes massive inflammation.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67900" y="430803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Answer: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3713450" y="2143650"/>
            <a:ext cx="2360400" cy="15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FALSE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teps">
  <a:themeElements>
    <a:clrScheme name="Custom 46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D80C"/>
      </a:accent1>
      <a:accent2>
        <a:srgbClr val="CD108C"/>
      </a:accent2>
      <a:accent3>
        <a:srgbClr val="0990DB"/>
      </a:accent3>
      <a:accent4>
        <a:srgbClr val="AAAAAA"/>
      </a:accent4>
      <a:accent5>
        <a:srgbClr val="C3F180"/>
      </a:accent5>
      <a:accent6>
        <a:srgbClr val="FF986D"/>
      </a:accent6>
      <a:hlink>
        <a:srgbClr val="ABABAB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568</Words>
  <Application>Microsoft Office PowerPoint</Application>
  <PresentationFormat>On-screen Show (16:9)</PresentationFormat>
  <Paragraphs>77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steps</vt:lpstr>
      <vt:lpstr>Apoptosis in Rheumatoid Arthritis</vt:lpstr>
      <vt:lpstr>Learning Objectives:</vt:lpstr>
      <vt:lpstr>What is Apoptosis?</vt:lpstr>
      <vt:lpstr>How Apoptosis Works</vt:lpstr>
      <vt:lpstr>Basics of Rheumatoid Arthritis</vt:lpstr>
      <vt:lpstr>Apoptosis in T-cell production and Rheumatoid Arthritis</vt:lpstr>
      <vt:lpstr>Slide 6</vt:lpstr>
      <vt:lpstr>Question 1:</vt:lpstr>
      <vt:lpstr>Answer:</vt:lpstr>
      <vt:lpstr>Question 2:</vt:lpstr>
      <vt:lpstr>Answer:</vt:lpstr>
      <vt:lpstr>Question 3:</vt:lpstr>
      <vt:lpstr>Answer:</vt:lpstr>
      <vt:lpstr>Question 4:</vt:lpstr>
      <vt:lpstr>Answer:</vt:lpstr>
      <vt:lpstr>Question 5:</vt:lpstr>
      <vt:lpstr>Answer:</vt:lpstr>
      <vt:lpstr>Sources: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Apoptosis in Rheumatoid Arthritis</dc:title>
  <dc:creator>Dr. Ghaith</dc:creator>
  <cp:lastModifiedBy>Dr. Ghaith</cp:lastModifiedBy>
  <cp:revision>1</cp:revision>
  <dcterms:modified xsi:type="dcterms:W3CDTF">2014-09-03T16:21:33Z</dcterms:modified>
</cp:coreProperties>
</file>