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slideLayouts/slideLayout16.xml" ContentType="application/vnd.openxmlformats-officedocument.presentationml.slideLayout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1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9.xml" ContentType="application/vnd.openxmlformats-officedocument.presentationml.slideLayout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101" d="100"/>
          <a:sy n="101" d="100"/>
        </p:scale>
        <p:origin x="-5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903683E-2AE6-4C02-97F5-8BF513730D32}" type="datetime1">
              <a:rPr lang="en-US"/>
              <a:pPr/>
              <a:t>2/20/13</a:t>
            </a:fld>
            <a:endParaRPr lang="en-US"/>
          </a:p>
        </p:txBody>
      </p:sp>
      <p:sp>
        <p:nvSpPr>
          <p:cNvPr id="49156" name="Placeholder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A4CD9A-DE68-4EEB-B84D-0348D3748B8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127" charset="0"/>
        <a:ea typeface="ＭＳ Ｐゴシック" pitchFamily="127" charset="-128"/>
        <a:cs typeface="ＭＳ Ｐゴシック" pitchFamily="127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127" charset="0"/>
        <a:ea typeface="ＭＳ Ｐゴシック" pitchFamily="127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127" charset="0"/>
        <a:ea typeface="ＭＳ Ｐゴシック" pitchFamily="127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127" charset="0"/>
        <a:ea typeface="ＭＳ Ｐゴシック" pitchFamily="127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127" charset="0"/>
        <a:ea typeface="ＭＳ Ｐゴシック" pitchFamily="12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Placeholder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Placeholder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Placeholder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Placeholder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Placeholder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Placeholder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Placeholder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Placeholder 1026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Placeholder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Placeholder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Placeholder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Placeholder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Placeholder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Placeholder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lIns="45720" tIns="0" rIns="4572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704088"/>
          </a:xfrm>
        </p:spPr>
        <p:txBody>
          <a:bodyPr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200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788"/>
            <a:ext cx="1984375" cy="2730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fontAlgn="base">
              <a:spcBef>
                <a:spcPct val="0"/>
              </a:spcBef>
              <a:spcAft>
                <a:spcPct val="0"/>
              </a:spcAft>
              <a:defRPr>
                <a:latin typeface="Rockwell" pitchFamily="127" charset="0"/>
                <a:ea typeface="ＭＳ Ｐゴシック" pitchFamily="127" charset="-128"/>
                <a:cs typeface="ＭＳ Ｐゴシック" pitchFamily="127" charset="-128"/>
              </a:defRPr>
            </a:lvl1pPr>
          </a:lstStyle>
          <a:p>
            <a:pPr>
              <a:defRPr/>
            </a:pPr>
            <a:fld id="{3464EE7C-D395-4F83-BD2F-8B20F94C31FB}" type="datetimeFigureOut">
              <a:rPr lang="en-US"/>
              <a:pPr>
                <a:defRPr/>
              </a:pPr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25" y="6300788"/>
            <a:ext cx="3813175" cy="2730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fontAlgn="base">
              <a:spcBef>
                <a:spcPct val="0"/>
              </a:spcBef>
              <a:spcAft>
                <a:spcPct val="0"/>
              </a:spcAft>
              <a:defRPr>
                <a:latin typeface="Rockwell" pitchFamily="127" charset="0"/>
                <a:ea typeface="ＭＳ Ｐゴシック" pitchFamily="127" charset="-128"/>
                <a:cs typeface="ＭＳ Ｐゴシック" pitchFamily="12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638" y="6300788"/>
            <a:ext cx="685800" cy="2730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Rockwell" pitchFamily="127" charset="0"/>
                <a:ea typeface="ＭＳ Ｐゴシック" pitchFamily="127" charset="-128"/>
                <a:cs typeface="ＭＳ Ｐゴシック" pitchFamily="127" charset="-128"/>
              </a:defRPr>
            </a:lvl1pPr>
          </a:lstStyle>
          <a:p>
            <a:pPr>
              <a:defRPr/>
            </a:pPr>
            <a:fld id="{7F438769-FB42-4BAA-96FC-D58ECF0932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435E2-F683-40D3-AD46-F8AFAB1E02BB}" type="datetimeFigureOut">
              <a:rPr lang="en-US"/>
              <a:pPr>
                <a:defRPr/>
              </a:pPr>
              <a:t>2/20/13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6824E-344E-4DE3-B024-83DA07A074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2CBD7-8908-45C3-AA02-A625C77FED16}" type="datetimeFigureOut">
              <a:rPr lang="en-US"/>
              <a:pPr>
                <a:defRPr/>
              </a:pPr>
              <a:t>2/20/13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0F18C-2782-40CC-AA42-A57707C420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561C1-B992-4AC6-B0F7-A025FECD5680}" type="datetimeFigureOut">
              <a:rPr lang="en-US"/>
              <a:pPr>
                <a:defRPr/>
              </a:pPr>
              <a:t>2/20/13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126BF-9946-4656-9882-FCE9BBA9BB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9CB85-5975-4C26-A7B9-0848E5C4E24C}" type="datetimeFigureOut">
              <a:rPr lang="en-US"/>
              <a:pPr>
                <a:defRPr/>
              </a:pPr>
              <a:t>2/20/13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32E4E-B4AB-49F8-9490-BD7C26319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3D32B-651C-4A4F-80E0-FEC8DE8F66E5}" type="datetimeFigureOut">
              <a:rPr lang="en-US"/>
              <a:pPr>
                <a:defRPr/>
              </a:pPr>
              <a:t>2/20/13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02F39-4E5D-4DD1-92E5-A307E8DF2C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/>
          <p:cNvGrpSpPr>
            <a:grpSpLocks/>
          </p:cNvGrpSpPr>
          <p:nvPr/>
        </p:nvGrpSpPr>
        <p:grpSpPr bwMode="auto">
          <a:xfrm rot="-178369">
            <a:off x="628650" y="506413"/>
            <a:ext cx="3851275" cy="5514975"/>
            <a:chOff x="1524000" y="381000"/>
            <a:chExt cx="3657600" cy="4737978"/>
          </a:xfrm>
        </p:grpSpPr>
        <p:sp>
          <p:nvSpPr>
            <p:cNvPr id="6" name="Rectangle 5"/>
            <p:cNvSpPr/>
            <p:nvPr userDrawn="1"/>
          </p:nvSpPr>
          <p:spPr>
            <a:xfrm>
              <a:off x="1521380" y="380868"/>
              <a:ext cx="3657600" cy="47243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C01FA-A756-4C49-8DB4-85E2E35A5057}" type="datetimeFigureOut">
              <a:rPr lang="en-US"/>
              <a:pPr>
                <a:defRPr/>
              </a:pPr>
              <a:t>2/20/13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E858A-C577-4070-9876-DB3747566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3"/>
          <p:cNvGrpSpPr>
            <a:grpSpLocks/>
          </p:cNvGrpSpPr>
          <p:nvPr/>
        </p:nvGrpSpPr>
        <p:grpSpPr bwMode="auto">
          <a:xfrm rot="-385649">
            <a:off x="312738" y="3521075"/>
            <a:ext cx="4089400" cy="3025775"/>
            <a:chOff x="1524000" y="381000"/>
            <a:chExt cx="3657600" cy="4737978"/>
          </a:xfrm>
        </p:grpSpPr>
        <p:sp>
          <p:nvSpPr>
            <p:cNvPr id="7" name="Rectangle 6"/>
            <p:cNvSpPr/>
            <p:nvPr userDrawn="1"/>
          </p:nvSpPr>
          <p:spPr>
            <a:xfrm>
              <a:off x="1521575" y="380483"/>
              <a:ext cx="3657600" cy="4725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8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800"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 rot="232774">
            <a:off x="169863" y="241300"/>
            <a:ext cx="4087812" cy="3025775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3760" y="381014"/>
              <a:ext cx="3657600" cy="4725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800"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963DC-81B1-4D34-9715-77CA6CE01D04}" type="datetimeFigureOut">
              <a:rPr lang="en-US"/>
              <a:pPr>
                <a:defRPr/>
              </a:pPr>
              <a:t>2/20/13</a:t>
            </a:fld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449DA-C64F-49DB-9E60-939262BC31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 rot="232774">
            <a:off x="2058988" y="379413"/>
            <a:ext cx="5032375" cy="3443287"/>
            <a:chOff x="1524000" y="381000"/>
            <a:chExt cx="3657600" cy="4737978"/>
          </a:xfrm>
        </p:grpSpPr>
        <p:sp>
          <p:nvSpPr>
            <p:cNvPr id="6" name="Rectangle 5"/>
            <p:cNvSpPr/>
            <p:nvPr userDrawn="1"/>
          </p:nvSpPr>
          <p:spPr>
            <a:xfrm>
              <a:off x="1523766" y="381015"/>
              <a:ext cx="3657600" cy="4724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FD85F-7DE0-475A-A915-554F4A3E0EA6}" type="datetimeFigureOut">
              <a:rPr lang="en-US"/>
              <a:pPr>
                <a:defRPr/>
              </a:pPr>
              <a:t>2/20/13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33F98-8E8E-41CE-9AA8-138E14EF4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3"/>
          <p:cNvGrpSpPr>
            <a:grpSpLocks/>
          </p:cNvGrpSpPr>
          <p:nvPr/>
        </p:nvGrpSpPr>
        <p:grpSpPr bwMode="auto">
          <a:xfrm rot="-180000">
            <a:off x="114300" y="115888"/>
            <a:ext cx="3968750" cy="3705225"/>
            <a:chOff x="1524000" y="381000"/>
            <a:chExt cx="3657600" cy="4737978"/>
          </a:xfrm>
        </p:grpSpPr>
        <p:sp>
          <p:nvSpPr>
            <p:cNvPr id="7" name="Rectangle 6"/>
            <p:cNvSpPr/>
            <p:nvPr userDrawn="1"/>
          </p:nvSpPr>
          <p:spPr>
            <a:xfrm>
              <a:off x="1521346" y="380797"/>
              <a:ext cx="3657600" cy="47237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80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800"/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 rot="360000">
            <a:off x="4165600" y="323850"/>
            <a:ext cx="4792663" cy="344328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3620" y="381036"/>
              <a:ext cx="3657600" cy="4724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5E71F-F68A-4DFE-A401-475CFCA0E549}" type="datetimeFigureOut">
              <a:rPr lang="en-US"/>
              <a:pPr>
                <a:defRPr/>
              </a:pPr>
              <a:t>2/20/13</a:t>
            </a:fld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970C5-6DFB-4859-92DA-028BA5DE8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F202D-5858-422F-B72E-A920DCDFE531}" type="datetimeFigureOut">
              <a:rPr lang="en-US"/>
              <a:pPr>
                <a:defRPr/>
              </a:pPr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55637-53D6-438F-B849-6762A5C3AE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8D583-9557-4375-9EDF-E387EB1EBE32}" type="datetimeFigureOut">
              <a:rPr lang="en-US"/>
              <a:pPr>
                <a:defRPr/>
              </a:pPr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8287A-3074-4C4F-A15E-721F8E2A86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D1E00-4205-4892-A926-CCDBCB99316B}" type="datetimeFigureOut">
              <a:rPr lang="en-US"/>
              <a:pPr>
                <a:defRPr/>
              </a:pPr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6FCF7-D95E-4D8D-901E-189B90E75D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706586"/>
          </a:xfrm>
        </p:spPr>
        <p:txBody>
          <a:bodyPr tIns="0" rIns="45720" bIns="0">
            <a:normAutofit/>
          </a:bodyPr>
          <a:lstStyle>
            <a:lvl1pPr marL="0" indent="0" algn="l">
              <a:lnSpc>
                <a:spcPts val="2600"/>
              </a:lnSpc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>
          <a:xfrm>
            <a:off x="457200" y="6299200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pPr>
              <a:defRPr/>
            </a:pPr>
            <a:fld id="{8BF3E87A-4A55-434F-B616-0B9380700BA6}" type="datetimeFigureOut">
              <a:rPr lang="en-US"/>
              <a:pPr>
                <a:defRPr/>
              </a:pPr>
              <a:t>2/20/13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962400" y="6299200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8264525" y="6311900"/>
            <a:ext cx="685800" cy="265113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pPr>
              <a:defRPr/>
            </a:pPr>
            <a:fld id="{7848721F-BB3A-4742-A673-4D4905380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lIns="45720" tIns="0" rIns="45720" bIns="0" rtlCol="0" anchor="b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tIns="0" rIns="45720" bIns="0" rtlCol="0">
            <a:normAutofit/>
          </a:bodyPr>
          <a:lstStyle>
            <a:lvl1pPr marL="0" indent="0"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DC19F-94AC-441F-9689-EA939A85D36B}" type="datetimeFigureOut">
              <a:rPr lang="en-US"/>
              <a:pPr>
                <a:defRPr/>
              </a:pPr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3462D-0BF3-4A54-A1E0-378292FBA9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6AF51-943E-4148-B32E-21955D2D753C}" type="datetimeFigureOut">
              <a:rPr lang="en-US"/>
              <a:pPr>
                <a:defRPr/>
              </a:pPr>
              <a:t>2/20/13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D8263-5558-40DF-BBBD-AEC4C619D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 rot="-360000">
            <a:off x="654050" y="444500"/>
            <a:ext cx="5416550" cy="3630613"/>
            <a:chOff x="1524000" y="381000"/>
            <a:chExt cx="3657600" cy="4737978"/>
          </a:xfrm>
        </p:grpSpPr>
        <p:sp>
          <p:nvSpPr>
            <p:cNvPr id="6" name="Rectangle 5"/>
            <p:cNvSpPr/>
            <p:nvPr userDrawn="1"/>
          </p:nvSpPr>
          <p:spPr>
            <a:xfrm>
              <a:off x="1522260" y="380607"/>
              <a:ext cx="3657600" cy="47234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80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C2F91-C25D-4C65-9820-0FEC56D4B228}" type="datetimeFigureOut">
              <a:rPr lang="en-US"/>
              <a:pPr>
                <a:defRPr/>
              </a:pPr>
              <a:t>2/20/13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93A38-F1CC-4CF7-B564-99278425DF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A780EB-398F-4C2E-8665-DB7B9C5BAB9B}" type="datetimeFigureOut">
              <a:rPr lang="en-US"/>
              <a:pPr>
                <a:defRPr/>
              </a:pPr>
              <a:t>2/20/13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0C9E6-950B-4389-817D-99798336E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897063"/>
            <a:ext cx="32289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6488" y="1897063"/>
            <a:ext cx="32289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7263" y="1897063"/>
            <a:ext cx="32289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Comparison-Underline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6488" y="1897063"/>
            <a:ext cx="3228975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4E225-2FE2-4465-9BF6-56BD7E3B76B0}" type="datetimeFigureOut">
              <a:rPr lang="en-US"/>
              <a:pPr>
                <a:defRPr/>
              </a:pPr>
              <a:t>2/20/13</a:t>
            </a:fld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B5869-2BCF-48D3-BD75-717AEC484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F6504-C0D4-4C89-9737-076EEBFBCC3D}" type="datetimeFigureOut">
              <a:rPr lang="en-US"/>
              <a:pPr>
                <a:defRPr/>
              </a:pPr>
              <a:t>2/20/13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3BF39C-20D9-4751-B793-D06109DEF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14400" y="503238"/>
            <a:ext cx="7313613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735138"/>
            <a:ext cx="7313613" cy="405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2863" y="6315075"/>
            <a:ext cx="1295400" cy="265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65A2E41-DB1D-4CBE-BF28-21E437BA1DDA}" type="datetimeFigureOut">
              <a:rPr lang="en-US"/>
              <a:pPr>
                <a:defRPr/>
              </a:pPr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3350" y="6305550"/>
            <a:ext cx="3717925" cy="258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575" y="5476875"/>
            <a:ext cx="1482725" cy="850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51F8AC26-9C62-4331-B05A-21DCDFF1F1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70" r:id="rId3"/>
    <p:sldLayoutId id="2147483671" r:id="rId4"/>
    <p:sldLayoutId id="2147483672" r:id="rId5"/>
    <p:sldLayoutId id="2147483673" r:id="rId6"/>
    <p:sldLayoutId id="2147483667" r:id="rId7"/>
    <p:sldLayoutId id="2147483674" r:id="rId8"/>
    <p:sldLayoutId id="2147483666" r:id="rId9"/>
    <p:sldLayoutId id="2147483665" r:id="rId10"/>
    <p:sldLayoutId id="2147483664" r:id="rId11"/>
    <p:sldLayoutId id="2147483663" r:id="rId12"/>
    <p:sldLayoutId id="2147483662" r:id="rId13"/>
    <p:sldLayoutId id="2147483661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ＭＳ Ｐゴシック" pitchFamily="127" charset="-128"/>
          <a:cs typeface="ＭＳ Ｐゴシック" pitchFamily="12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pitchFamily="127" charset="0"/>
          <a:ea typeface="ＭＳ Ｐゴシック" pitchFamily="127" charset="-128"/>
          <a:cs typeface="ＭＳ Ｐゴシック" pitchFamily="12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pitchFamily="127" charset="0"/>
          <a:ea typeface="ＭＳ Ｐゴシック" pitchFamily="127" charset="-128"/>
          <a:cs typeface="ＭＳ Ｐゴシック" pitchFamily="12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pitchFamily="127" charset="0"/>
          <a:ea typeface="ＭＳ Ｐゴシック" pitchFamily="127" charset="-128"/>
          <a:cs typeface="ＭＳ Ｐゴシック" pitchFamily="12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Goudy Old Style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463550" indent="-463550" algn="l" rtl="0" eaLnBrk="0" fontAlgn="base" hangingPunct="0">
        <a:spcBef>
          <a:spcPts val="2000"/>
        </a:spcBef>
        <a:spcAft>
          <a:spcPct val="0"/>
        </a:spcAft>
        <a:buSzPct val="90000"/>
        <a:buBlip>
          <a:blip r:embed="rId22"/>
        </a:buBlip>
        <a:defRPr sz="2400" kern="1200">
          <a:solidFill>
            <a:schemeClr val="tx1"/>
          </a:solidFill>
          <a:latin typeface="+mn-lt"/>
          <a:ea typeface="ＭＳ Ｐゴシック" pitchFamily="127" charset="-128"/>
          <a:cs typeface="ＭＳ Ｐゴシック" pitchFamily="127" charset="-128"/>
        </a:defRPr>
      </a:lvl1pPr>
      <a:lvl2pPr marL="914400" indent="-457200" algn="l" rtl="0" eaLnBrk="0" fontAlgn="base" hangingPunct="0">
        <a:spcBef>
          <a:spcPts val="600"/>
        </a:spcBef>
        <a:spcAft>
          <a:spcPct val="0"/>
        </a:spcAft>
        <a:buSzPct val="90000"/>
        <a:buBlip>
          <a:blip r:embed="rId23"/>
        </a:buBlip>
        <a:defRPr sz="2200" kern="1200">
          <a:solidFill>
            <a:schemeClr val="tx1"/>
          </a:solidFill>
          <a:latin typeface="+mn-lt"/>
          <a:ea typeface="ＭＳ Ｐゴシック" pitchFamily="127" charset="-128"/>
          <a:cs typeface="+mn-cs"/>
        </a:defRPr>
      </a:lvl2pPr>
      <a:lvl3pPr marL="1255713" indent="-341313" algn="l" rtl="0" eaLnBrk="0" fontAlgn="base" hangingPunct="0">
        <a:spcBef>
          <a:spcPts val="600"/>
        </a:spcBef>
        <a:spcAft>
          <a:spcPct val="0"/>
        </a:spcAft>
        <a:buSzPct val="90000"/>
        <a:buBlip>
          <a:blip r:embed="rId24"/>
        </a:buBlip>
        <a:defRPr sz="2000" kern="1200">
          <a:solidFill>
            <a:schemeClr val="tx1"/>
          </a:solidFill>
          <a:latin typeface="+mn-lt"/>
          <a:ea typeface="ＭＳ Ｐゴシック" pitchFamily="127" charset="-128"/>
          <a:cs typeface="+mn-cs"/>
        </a:defRPr>
      </a:lvl3pPr>
      <a:lvl4pPr marL="1597025" indent="-341313" algn="l" rtl="0" eaLnBrk="0" fontAlgn="base" hangingPunct="0">
        <a:spcBef>
          <a:spcPts val="600"/>
        </a:spcBef>
        <a:spcAft>
          <a:spcPct val="0"/>
        </a:spcAft>
        <a:buSzPct val="90000"/>
        <a:buBlip>
          <a:blip r:embed="rId24"/>
        </a:buBlip>
        <a:defRPr kern="1200">
          <a:solidFill>
            <a:schemeClr val="tx1"/>
          </a:solidFill>
          <a:latin typeface="+mn-lt"/>
          <a:ea typeface="ＭＳ Ｐゴシック" pitchFamily="127" charset="-128"/>
          <a:cs typeface="+mn-cs"/>
        </a:defRPr>
      </a:lvl4pPr>
      <a:lvl5pPr marL="1938338" indent="-341313" algn="l" rtl="0" eaLnBrk="0" fontAlgn="base" hangingPunct="0">
        <a:spcBef>
          <a:spcPts val="600"/>
        </a:spcBef>
        <a:spcAft>
          <a:spcPct val="0"/>
        </a:spcAft>
        <a:buSzPct val="90000"/>
        <a:buBlip>
          <a:blip r:embed="rId24"/>
        </a:buBlip>
        <a:defRPr kern="1200">
          <a:solidFill>
            <a:schemeClr val="tx1"/>
          </a:solidFill>
          <a:latin typeface="+mn-lt"/>
          <a:ea typeface="ＭＳ Ｐゴシック" pitchFamily="127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ehs.nih.gov/news/newsroom/releases/2008/september03/index.cfm" TargetMode="External"/><Relationship Id="rId4" Type="http://schemas.openxmlformats.org/officeDocument/2006/relationships/hyperlink" Target="http://ntp.niehs.nih.gov/ntp/ohat/bisphenol/bisphenol.pdf" TargetMode="External"/><Relationship Id="rId5" Type="http://schemas.openxmlformats.org/officeDocument/2006/relationships/hyperlink" Target="http://www.niehs.nih.gov/health/topics/agents/sya-bpa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525"/>
          </a:xfrm>
        </p:spPr>
        <p:txBody>
          <a:bodyPr/>
          <a:lstStyle/>
          <a:p>
            <a:r>
              <a:rPr lang="en-US" smtClean="0">
                <a:ea typeface="ＭＳ Ｐゴシック" pitchFamily="127" charset="-128"/>
                <a:cs typeface="ＭＳ Ｐゴシック" pitchFamily="127" charset="-128"/>
              </a:rPr>
              <a:t>Dangers of Bisphenol A</a:t>
            </a:r>
            <a:br>
              <a:rPr lang="en-US" smtClean="0">
                <a:ea typeface="ＭＳ Ｐゴシック" pitchFamily="127" charset="-128"/>
                <a:cs typeface="ＭＳ Ｐゴシック" pitchFamily="127" charset="-128"/>
              </a:rPr>
            </a:br>
            <a:r>
              <a:rPr lang="en-US" smtClean="0">
                <a:ea typeface="ＭＳ Ｐゴシック" pitchFamily="127" charset="-128"/>
                <a:cs typeface="ＭＳ Ｐゴシック" pitchFamily="127" charset="-128"/>
              </a:rPr>
              <a:t>(BPA)</a:t>
            </a:r>
          </a:p>
        </p:txBody>
      </p:sp>
      <p:sp>
        <p:nvSpPr>
          <p:cNvPr id="22530" name="Subtitle 2"/>
          <p:cNvSpPr>
            <a:spLocks noGrp="1"/>
          </p:cNvSpPr>
          <p:nvPr>
            <p:ph type="subTitle" idx="1"/>
          </p:nvPr>
        </p:nvSpPr>
        <p:spPr>
          <a:xfrm>
            <a:off x="2209800" y="5056188"/>
            <a:ext cx="6477000" cy="1801812"/>
          </a:xfrm>
        </p:spPr>
        <p:txBody>
          <a:bodyPr/>
          <a:lstStyle/>
          <a:p>
            <a:r>
              <a:rPr lang="en-US" smtClean="0">
                <a:ea typeface="ＭＳ Ｐゴシック" pitchFamily="127" charset="-128"/>
                <a:cs typeface="ＭＳ Ｐゴシック" pitchFamily="127" charset="-128"/>
              </a:rPr>
              <a:t>BY:</a:t>
            </a:r>
          </a:p>
          <a:p>
            <a:r>
              <a:rPr lang="en-US" smtClean="0">
                <a:ea typeface="ＭＳ Ｐゴシック" pitchFamily="127" charset="-128"/>
                <a:cs typeface="ＭＳ Ｐゴシック" pitchFamily="127" charset="-128"/>
              </a:rPr>
              <a:t>Dena Amato</a:t>
            </a:r>
          </a:p>
          <a:p>
            <a:r>
              <a:rPr lang="en-US" smtClean="0">
                <a:ea typeface="ＭＳ Ｐゴシック" pitchFamily="127" charset="-128"/>
                <a:cs typeface="ＭＳ Ｐゴシック" pitchFamily="127" charset="-128"/>
              </a:rPr>
              <a:t>Vanessa Rodriguez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prevent exposure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5525" cy="4056062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Don’t microwave polycarbonate plastic food containers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Plastics with a 3 or 7 recycle may be made with BPA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Reduce consumption of canned food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Opt for glass, </a:t>
            </a:r>
            <a:r>
              <a:rPr lang="en-US" dirty="0" err="1" smtClean="0">
                <a:ea typeface="+mn-ea"/>
                <a:cs typeface="+mn-cs"/>
              </a:rPr>
              <a:t>porcealin</a:t>
            </a:r>
            <a:r>
              <a:rPr lang="en-US" dirty="0" smtClean="0">
                <a:ea typeface="+mn-ea"/>
                <a:cs typeface="+mn-cs"/>
              </a:rPr>
              <a:t>, or stainless steel particularly for hot foods or liquids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Use water and baby </a:t>
            </a:r>
            <a:r>
              <a:rPr lang="en-US" dirty="0" err="1" smtClean="0">
                <a:ea typeface="+mn-ea"/>
                <a:cs typeface="+mn-cs"/>
              </a:rPr>
              <a:t>bottels</a:t>
            </a:r>
            <a:r>
              <a:rPr lang="en-US" dirty="0" smtClean="0">
                <a:ea typeface="+mn-ea"/>
                <a:cs typeface="+mn-cs"/>
              </a:rPr>
              <a:t> that are BPA free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30723" name="Content Placeholder 4" descr="Screen Shot 2013-02-05 at 11.06.33 AM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648200" y="1735138"/>
            <a:ext cx="3816350" cy="352266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Sources</a:t>
            </a:r>
          </a:p>
        </p:txBody>
      </p:sp>
      <p:sp>
        <p:nvSpPr>
          <p:cNvPr id="3174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National Toxicology Program- CERHR</a:t>
            </a:r>
          </a:p>
          <a:p>
            <a:pPr eaLnBrk="1" hangingPunct="1"/>
            <a:r>
              <a:rPr lang="en-US" u="sng" smtClean="0">
                <a:hlinkClick r:id="rId3"/>
              </a:rPr>
              <a:t>http://www.niehs.nih.gov/news/newsroom/releases/2008/september03/index.cfm</a:t>
            </a:r>
            <a:endParaRPr lang="en-US" smtClean="0"/>
          </a:p>
          <a:p>
            <a:pPr eaLnBrk="1" hangingPunct="1"/>
            <a:r>
              <a:rPr lang="en-US" u="sng" smtClean="0">
                <a:hlinkClick r:id="rId4"/>
              </a:rPr>
              <a:t>http://ntp.niehs.nih.gov/ntp/ohat/bisphenol/bisphenol.pdf</a:t>
            </a:r>
            <a:r>
              <a:rPr lang="en-US" smtClean="0"/>
              <a:t>   (Actual Report)</a:t>
            </a:r>
          </a:p>
          <a:p>
            <a:pPr eaLnBrk="1" hangingPunct="1"/>
            <a:r>
              <a:rPr lang="en-US" b="1" smtClean="0"/>
              <a:t>National Institute of Environmental Health Sciences </a:t>
            </a:r>
            <a:r>
              <a:rPr lang="en-US" u="sng" smtClean="0">
                <a:hlinkClick r:id="rId5"/>
              </a:rPr>
              <a:t>http://www.niehs.nih.gov/health/topics/agents/sya-bpa/</a:t>
            </a:r>
            <a:endParaRPr lang="en-US" smtClean="0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71550" y="1419225"/>
            <a:ext cx="3200400" cy="584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What is it?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sz="half" idx="2"/>
          </p:nvPr>
        </p:nvSpPr>
        <p:spPr>
          <a:xfrm>
            <a:off x="896938" y="2174875"/>
            <a:ext cx="3567112" cy="3616325"/>
          </a:xfrm>
        </p:spPr>
        <p:txBody>
          <a:bodyPr/>
          <a:lstStyle/>
          <a:p>
            <a:pPr eaLnBrk="1" hangingPunct="1"/>
            <a:r>
              <a:rPr lang="en-US" smtClean="0"/>
              <a:t>Chemical produced in large quantities for use in production of polycarbonate plastics and epoxy resins</a:t>
            </a:r>
          </a:p>
          <a:p>
            <a:pPr eaLnBrk="1" hangingPunct="1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775" y="1419225"/>
            <a:ext cx="3200400" cy="584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Where is it found?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3565525" cy="3616325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Water and infant bottles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CDs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Medical devices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Food cans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Bottle tops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Water supply pipes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Dental sealants 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23558" name="Picture 6" descr="images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343400"/>
            <a:ext cx="2057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does it enter the body?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5525" cy="40560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Majority is through food and beverages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The highest daily intake of exposure is in infants and children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Can leach into food of canned food and consumer products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Leaching depends on temperatures exposed to liquid, can, or bottle rather than age of the container</a:t>
            </a:r>
            <a:endParaRPr lang="en-US" sz="1900"/>
          </a:p>
        </p:txBody>
      </p:sp>
      <p:pic>
        <p:nvPicPr>
          <p:cNvPr id="24579" name="Content Placeholder 10" descr="Screen Shot 2013-02-05 at 11.01.55 AM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4648200" y="1735138"/>
            <a:ext cx="4214813" cy="38274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Stats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CDC found BPA in 93% of people from a sample of 2517 ages 6 and up</a:t>
            </a:r>
          </a:p>
          <a:p>
            <a:pPr eaLnBrk="1" hangingPunct="1"/>
            <a:r>
              <a:rPr lang="en-US" smtClean="0"/>
              <a:t> </a:t>
            </a:r>
            <a:endParaRPr lang="en-US"/>
          </a:p>
        </p:txBody>
      </p:sp>
      <p:pic>
        <p:nvPicPr>
          <p:cNvPr id="25603" name="Picture 3" descr="Screen Shot 2013-02-05 at 10.19.58 A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200400"/>
            <a:ext cx="6781800" cy="299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What is the concern?</a:t>
            </a:r>
            <a:br>
              <a:rPr lang="en-US" dirty="0" smtClean="0">
                <a:ea typeface="+mj-ea"/>
                <a:cs typeface="+mj-cs"/>
              </a:rPr>
            </a:br>
            <a:endParaRPr lang="en-US" dirty="0">
              <a:ea typeface="+mj-ea"/>
              <a:cs typeface="+mj-cs"/>
            </a:endParaRP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600200"/>
            <a:ext cx="6400800" cy="438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Development and Reproduction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5525" cy="405606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Studies have shown that high dose levels of BPA during pregnancy and lactation can reduce: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Maternal pregnancy weight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</a:rPr>
              <a:t>F</a:t>
            </a:r>
            <a:r>
              <a:rPr lang="en-US" dirty="0" smtClean="0">
                <a:ea typeface="+mn-ea"/>
              </a:rPr>
              <a:t>etal survival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Birth weight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Growth of offspring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Onset of puberty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Litter size (rodents) 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735138"/>
            <a:ext cx="3565525" cy="405606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High BPA levels can also cause:	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Precancerous lesions of prostate/mammary gland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Altered prostate gland and urinary tract development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Early onset of puberty in females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Neural and Behavior alterations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Human Studies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  <a:cs typeface="+mn-cs"/>
              </a:rPr>
              <a:t>Effects of Urine/Blood Concentration of total or free BPA in humans: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Hormones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Markers of DNA damage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Miscarriage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Chromosomal defects in fetuses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Fertility and obesity in women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Effects on </a:t>
            </a:r>
            <a:r>
              <a:rPr lang="en-US" dirty="0" err="1" smtClean="0">
                <a:ea typeface="+mn-ea"/>
              </a:rPr>
              <a:t>endometrium</a:t>
            </a:r>
            <a:endParaRPr lang="en-US" dirty="0" smtClean="0">
              <a:ea typeface="+mn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Polycystic ovary syndrome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Birth outcomes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>
                <a:ea typeface="+mn-ea"/>
              </a:rPr>
              <a:t>Length of gestation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305175" y="446088"/>
            <a:ext cx="348297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4600">
                <a:latin typeface="Goudy Old Style" pitchFamily="127" charset="0"/>
              </a:rPr>
              <a:t>Results </a:t>
            </a:r>
            <a:endParaRPr 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893888" y="1628775"/>
            <a:ext cx="4735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Times" pitchFamily="127" charset="0"/>
              <a:buChar char="•"/>
            </a:pPr>
            <a:endParaRPr 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5046663" y="1797050"/>
            <a:ext cx="3259137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 typeface="Times" pitchFamily="127" charset="0"/>
              <a:buChar char="•"/>
            </a:pPr>
            <a:r>
              <a:rPr lang="en-US" sz="2200">
                <a:latin typeface="Goudy Old Style" pitchFamily="127" charset="0"/>
              </a:rPr>
              <a:t> Lower levels of FSH</a:t>
            </a:r>
          </a:p>
          <a:p>
            <a:pPr>
              <a:buFont typeface="Times" pitchFamily="127" charset="0"/>
              <a:buChar char="•"/>
            </a:pPr>
            <a:r>
              <a:rPr lang="en-US" sz="2200">
                <a:latin typeface="Goudy Old Style" pitchFamily="127" charset="0"/>
              </a:rPr>
              <a:t> Higher levels of testosterone: men and women</a:t>
            </a:r>
          </a:p>
          <a:p>
            <a:pPr>
              <a:buFont typeface="Times" pitchFamily="127" charset="0"/>
              <a:buChar char="•"/>
            </a:pPr>
            <a:r>
              <a:rPr lang="en-US" sz="2200">
                <a:latin typeface="Goudy Old Style" pitchFamily="127" charset="0"/>
              </a:rPr>
              <a:t> Polycystic ovary    syndrome</a:t>
            </a:r>
          </a:p>
          <a:p>
            <a:pPr>
              <a:buFont typeface="Times" pitchFamily="127" charset="0"/>
              <a:buChar char="•"/>
            </a:pPr>
            <a:r>
              <a:rPr lang="en-US" sz="2200">
                <a:latin typeface="Goudy Old Style" pitchFamily="127" charset="0"/>
              </a:rPr>
              <a:t> Recurrent miscarriage</a:t>
            </a:r>
          </a:p>
          <a:p>
            <a:pPr>
              <a:buFont typeface="Times" pitchFamily="127" charset="0"/>
              <a:buChar char="•"/>
            </a:pPr>
            <a:r>
              <a:rPr lang="en-US" sz="2200">
                <a:latin typeface="Goudy Old Style" pitchFamily="127" charset="0"/>
              </a:rPr>
              <a:t> Chromosomal defects in fetuses</a:t>
            </a:r>
            <a:r>
              <a:rPr lang="en-US"/>
              <a:t> </a:t>
            </a:r>
          </a:p>
        </p:txBody>
      </p:sp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2">
            <a:alphaModFix amt="70000"/>
          </a:blip>
          <a:srcRect/>
          <a:stretch>
            <a:fillRect/>
          </a:stretch>
        </p:blipFill>
        <p:spPr bwMode="auto">
          <a:xfrm>
            <a:off x="914400" y="1960563"/>
            <a:ext cx="3482975" cy="260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4" descr="Screen Shot 2013-02-05 at 10.47.14 A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143000"/>
            <a:ext cx="8183563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814</TotalTime>
  <Words>320</Words>
  <Application>Microsoft Macintosh PowerPoint</Application>
  <PresentationFormat>On-screen Show (4:3)</PresentationFormat>
  <Paragraphs>65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ＭＳ Ｐゴシック</vt:lpstr>
      <vt:lpstr>Goudy Old Style</vt:lpstr>
      <vt:lpstr>Calibri</vt:lpstr>
      <vt:lpstr>Rockwell</vt:lpstr>
      <vt:lpstr>Impact</vt:lpstr>
      <vt:lpstr>Times</vt:lpstr>
      <vt:lpstr>Inkwell</vt:lpstr>
      <vt:lpstr>Dangers of Bisphenol A (BPA)</vt:lpstr>
      <vt:lpstr>Basics</vt:lpstr>
      <vt:lpstr>How does it enter the body?</vt:lpstr>
      <vt:lpstr>Stats</vt:lpstr>
      <vt:lpstr>What is the concern? </vt:lpstr>
      <vt:lpstr>Development and Reproduction</vt:lpstr>
      <vt:lpstr>Human Studies</vt:lpstr>
      <vt:lpstr>PowerPoint Presentation</vt:lpstr>
      <vt:lpstr>PowerPoint Presentation</vt:lpstr>
      <vt:lpstr>How to prevent exposure</vt:lpstr>
      <vt:lpstr>Sources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Dangers of Bisphenol A (BPA)</dc:title>
  <dc:creator>Vanessa  Rodriguez</dc:creator>
  <cp:lastModifiedBy>Dena Amato</cp:lastModifiedBy>
  <cp:revision>9</cp:revision>
  <dcterms:created xsi:type="dcterms:W3CDTF">2013-02-05T18:04:16Z</dcterms:created>
  <dcterms:modified xsi:type="dcterms:W3CDTF">2013-02-20T16:44:02Z</dcterms:modified>
</cp:coreProperties>
</file>