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0" r:id="rId16"/>
    <p:sldId id="266" r:id="rId17"/>
    <p:sldId id="265" r:id="rId18"/>
    <p:sldId id="282" r:id="rId19"/>
    <p:sldId id="283" r:id="rId20"/>
    <p:sldId id="284" r:id="rId21"/>
    <p:sldId id="264" r:id="rId22"/>
    <p:sldId id="268" r:id="rId23"/>
    <p:sldId id="280" r:id="rId24"/>
    <p:sldId id="285" r:id="rId25"/>
    <p:sldId id="281" r:id="rId26"/>
    <p:sldId id="279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150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6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61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08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87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12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315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4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7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6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14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09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67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08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0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14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6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8AA1A1-FFC0-4008-AA9E-A2565C5B6B75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73E188-B1E5-4AC4-96E3-95802855E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18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gomink.com/vitamin-d-3/" TargetMode="External"/><Relationship Id="rId3" Type="http://schemas.openxmlformats.org/officeDocument/2006/relationships/hyperlink" Target="http://www.hsph.harvard.edu/nutritionsource/vitamin-d/" TargetMode="External"/><Relationship Id="rId7" Type="http://schemas.openxmlformats.org/officeDocument/2006/relationships/hyperlink" Target="http://www.thelancet.com/journals/lancet/article/piis0140-6736(89)1789-3/abstract" TargetMode="External"/><Relationship Id="rId2" Type="http://schemas.openxmlformats.org/officeDocument/2006/relationships/hyperlink" Target="http://ods.od.nih.gov/factsheets/VitaminD-HealthProfessiona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gov/pmc/article/pmc/articles/pmc1470481" TargetMode="External"/><Relationship Id="rId5" Type="http://schemas.openxmlformats.org/officeDocument/2006/relationships/hyperlink" Target="http://www.mayoclinic.org/healthy-living/nutrition-and-healthy-eating/expert-answers/vitamin-d-toxicity/faq-20058108" TargetMode="External"/><Relationship Id="rId4" Type="http://schemas.openxmlformats.org/officeDocument/2006/relationships/hyperlink" Target="http://www.nlm.nih.gov/medlineplus/druginfo/natural/929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pi.oregonstate.edu/infocenter/skin/vitaminD/" TargetMode="External"/><Relationship Id="rId2" Type="http://schemas.openxmlformats.org/officeDocument/2006/relationships/hyperlink" Target="http://dwb4.unl.edu/Chem/CHEM869K/CHEM869KLinks/arbl.cvmbs.colost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jcn.nutrition.org/content/75/4/611.full" TargetMode="External"/><Relationship Id="rId4" Type="http://schemas.openxmlformats.org/officeDocument/2006/relationships/hyperlink" Target="http://ods.od.nih.gov/factsheets/VitaminD-Healt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260" y="1275485"/>
            <a:ext cx="8825658" cy="1699535"/>
          </a:xfrm>
        </p:spPr>
        <p:txBody>
          <a:bodyPr/>
          <a:lstStyle/>
          <a:p>
            <a:pPr algn="ctr"/>
            <a:r>
              <a:rPr lang="en-US" sz="11000" dirty="0" smtClean="0"/>
              <a:t>Vitamin D</a:t>
            </a:r>
            <a:endParaRPr lang="en-US" sz="1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68" y="4081921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JANA OKUS, JACKLYN MUXEN, KEN CHILTON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772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896" y="889425"/>
            <a:ext cx="8825658" cy="4751522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bg2"/>
                </a:solidFill>
              </a:rPr>
              <a:t>Vitamin d supplements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It has become common for people to receive the vitamin d that is needed through supplements. </a:t>
            </a:r>
          </a:p>
          <a:p>
            <a:r>
              <a:rPr lang="en-US" sz="2000" dirty="0">
                <a:solidFill>
                  <a:schemeClr val="bg2"/>
                </a:solidFill>
              </a:rPr>
              <a:t>Two forms of vitamin D are used in supplements: vitamin D2 (“</a:t>
            </a:r>
            <a:r>
              <a:rPr lang="en-US" sz="2000" dirty="0" err="1">
                <a:solidFill>
                  <a:schemeClr val="bg2"/>
                </a:solidFill>
              </a:rPr>
              <a:t>ergocalciferol</a:t>
            </a:r>
            <a:r>
              <a:rPr lang="en-US" sz="2000" dirty="0">
                <a:solidFill>
                  <a:schemeClr val="bg2"/>
                </a:solidFill>
              </a:rPr>
              <a:t>,” or pre-vitamin D) and vitamin D3 (“</a:t>
            </a:r>
            <a:r>
              <a:rPr lang="en-US" sz="2000" dirty="0" err="1">
                <a:solidFill>
                  <a:schemeClr val="bg2"/>
                </a:solidFill>
              </a:rPr>
              <a:t>cholecalciferol</a:t>
            </a:r>
            <a:r>
              <a:rPr lang="en-US" sz="2000" dirty="0">
                <a:solidFill>
                  <a:schemeClr val="bg2"/>
                </a:solidFill>
              </a:rPr>
              <a:t>”). Vitamin D3 is chemically indistinguishable from the form of vitamin D produced in the body</a:t>
            </a:r>
            <a:r>
              <a:rPr lang="en-US" sz="2000" b="1" dirty="0" smtClean="0">
                <a:solidFill>
                  <a:schemeClr val="bg2"/>
                </a:solidFill>
              </a:rPr>
              <a:t>.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endParaRPr lang="en-US" sz="20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9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5189710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924" y="902986"/>
            <a:ext cx="8825658" cy="4171290"/>
          </a:xfrm>
        </p:spPr>
        <p:txBody>
          <a:bodyPr/>
          <a:lstStyle/>
          <a:p>
            <a:r>
              <a:rPr lang="en-US" sz="3200" u="sng" dirty="0" smtClean="0">
                <a:solidFill>
                  <a:schemeClr val="bg2"/>
                </a:solidFill>
              </a:rPr>
              <a:t>Vitamin d as a supplement continued…</a:t>
            </a:r>
          </a:p>
          <a:p>
            <a:r>
              <a:rPr lang="en-US" sz="1600" dirty="0">
                <a:solidFill>
                  <a:schemeClr val="bg2"/>
                </a:solidFill>
              </a:rPr>
              <a:t> Vitamin D</a:t>
            </a:r>
            <a:r>
              <a:rPr lang="en-US" sz="1600" baseline="-25000" dirty="0">
                <a:solidFill>
                  <a:schemeClr val="bg2"/>
                </a:solidFill>
              </a:rPr>
              <a:t>2</a:t>
            </a:r>
            <a:r>
              <a:rPr lang="en-US" sz="1600" dirty="0">
                <a:solidFill>
                  <a:schemeClr val="bg2"/>
                </a:solidFill>
              </a:rPr>
              <a:t> is manufactured by the UV irradiation of </a:t>
            </a:r>
            <a:r>
              <a:rPr lang="en-US" sz="1600" dirty="0" err="1">
                <a:solidFill>
                  <a:schemeClr val="bg2"/>
                </a:solidFill>
              </a:rPr>
              <a:t>ergosterol</a:t>
            </a:r>
            <a:r>
              <a:rPr lang="en-US" sz="1600" dirty="0">
                <a:solidFill>
                  <a:schemeClr val="bg2"/>
                </a:solidFill>
              </a:rPr>
              <a:t> in yeast, and vitamin D</a:t>
            </a:r>
            <a:r>
              <a:rPr lang="en-US" sz="1600" baseline="-25000" dirty="0">
                <a:solidFill>
                  <a:schemeClr val="bg2"/>
                </a:solidFill>
              </a:rPr>
              <a:t>3</a:t>
            </a:r>
            <a:r>
              <a:rPr lang="en-US" sz="1600" dirty="0">
                <a:solidFill>
                  <a:schemeClr val="bg2"/>
                </a:solidFill>
              </a:rPr>
              <a:t> is manufactured by the irradiation of 7-dehydrocholesterol from lanolin and the chemical conversion of cholesterol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/>
              <a:t> </a:t>
            </a:r>
            <a:r>
              <a:rPr lang="en-US" sz="1600" dirty="0">
                <a:solidFill>
                  <a:schemeClr val="bg2"/>
                </a:solidFill>
              </a:rPr>
              <a:t>The two forms have traditionally been regarded as equivalent based on their ability to cure rickets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The </a:t>
            </a:r>
            <a:r>
              <a:rPr lang="en-US" sz="1600" dirty="0">
                <a:solidFill>
                  <a:schemeClr val="bg2"/>
                </a:solidFill>
              </a:rPr>
              <a:t>recommended does for a daily supplement of vitamin d is between 400-600 </a:t>
            </a:r>
            <a:r>
              <a:rPr lang="en-US" sz="1600" dirty="0" err="1">
                <a:solidFill>
                  <a:schemeClr val="bg2"/>
                </a:solidFill>
              </a:rPr>
              <a:t>ui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  <a:r>
              <a:rPr lang="en-US" sz="1600" dirty="0" smtClean="0">
                <a:solidFill>
                  <a:schemeClr val="bg2"/>
                </a:solidFill>
              </a:rPr>
              <a:t>There is also information stating that an optimal dose can range from 1,000 to 2,000 </a:t>
            </a:r>
            <a:r>
              <a:rPr lang="en-US" sz="1600" dirty="0" err="1" smtClean="0">
                <a:solidFill>
                  <a:schemeClr val="bg2"/>
                </a:solidFill>
              </a:rPr>
              <a:t>iu</a:t>
            </a:r>
            <a:r>
              <a:rPr lang="en-US" sz="1600" dirty="0" smtClean="0">
                <a:solidFill>
                  <a:schemeClr val="bg2"/>
                </a:solidFill>
              </a:rPr>
              <a:t> for those over the age of 2. </a:t>
            </a:r>
            <a:endParaRPr lang="en-US" sz="1600" dirty="0">
              <a:solidFill>
                <a:schemeClr val="bg2"/>
              </a:solidFill>
            </a:endParaRP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682" y="940941"/>
            <a:ext cx="8825658" cy="38242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Contraindications for taking vitamin d as a supplement include: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-High levels of calcium in the blood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-kidney disease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-Atherosclerosis(hardening of the arteries)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-overactive parathyroid gland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-lymphoma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Always consult your physician before taking </a:t>
            </a:r>
            <a:r>
              <a:rPr lang="en-US" sz="2400" dirty="0" err="1" smtClean="0">
                <a:solidFill>
                  <a:schemeClr val="bg2"/>
                </a:solidFill>
              </a:rPr>
              <a:t>supplemenets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8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744" y="785404"/>
            <a:ext cx="8825658" cy="4340387"/>
          </a:xfrm>
        </p:spPr>
        <p:txBody>
          <a:bodyPr>
            <a:normAutofit lnSpcReduction="10000"/>
          </a:bodyPr>
          <a:lstStyle/>
          <a:p>
            <a:r>
              <a:rPr lang="en-US" sz="3200" u="sng" dirty="0" smtClean="0">
                <a:solidFill>
                  <a:schemeClr val="bg2"/>
                </a:solidFill>
              </a:rPr>
              <a:t>Vitamin d toxicity</a:t>
            </a:r>
          </a:p>
          <a:p>
            <a:r>
              <a:rPr lang="en-US" sz="2000" dirty="0">
                <a:solidFill>
                  <a:schemeClr val="bg2"/>
                </a:solidFill>
              </a:rPr>
              <a:t>Vitamin D toxicity, also called </a:t>
            </a:r>
            <a:r>
              <a:rPr lang="en-US" sz="2000" dirty="0" err="1">
                <a:solidFill>
                  <a:schemeClr val="bg2"/>
                </a:solidFill>
              </a:rPr>
              <a:t>hypervitaminosis</a:t>
            </a:r>
            <a:r>
              <a:rPr lang="en-US" sz="2000" dirty="0">
                <a:solidFill>
                  <a:schemeClr val="bg2"/>
                </a:solidFill>
              </a:rPr>
              <a:t> D, is a rare but potentially serious condition that occurs when you have excessive amounts of vitamin D in your body</a:t>
            </a:r>
            <a:r>
              <a:rPr lang="en-US" sz="2000" dirty="0" smtClean="0">
                <a:solidFill>
                  <a:schemeClr val="bg2"/>
                </a:solidFill>
              </a:rPr>
              <a:t>. This is usually caused by overdosing on supplemental vitamin d. to reach the point of toxicity, someone would have to take </a:t>
            </a:r>
            <a:r>
              <a:rPr lang="en-US" sz="2000" dirty="0">
                <a:solidFill>
                  <a:schemeClr val="bg2"/>
                </a:solidFill>
              </a:rPr>
              <a:t>50,000 international units (IU) a day of vitamin D for several months</a:t>
            </a:r>
            <a:endParaRPr lang="en-US" sz="2000" u="sng" dirty="0" smtClean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	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	it results in a build up of calcium in your blood(</a:t>
            </a:r>
            <a:r>
              <a:rPr lang="en-US" sz="2000" dirty="0" err="1" smtClean="0">
                <a:solidFill>
                  <a:schemeClr val="bg2"/>
                </a:solidFill>
              </a:rPr>
              <a:t>hypercalcemia</a:t>
            </a:r>
            <a:r>
              <a:rPr lang="en-US" sz="2000" dirty="0" smtClean="0">
                <a:solidFill>
                  <a:schemeClr val="bg2"/>
                </a:solidFill>
              </a:rPr>
              <a:t>). This can cause symptoms such as poor appetite, nausea, vomiting, weakness, frequent urination, and complications to the kidneys</a:t>
            </a:r>
            <a:r>
              <a:rPr lang="en-US" sz="1600" dirty="0" smtClean="0">
                <a:solidFill>
                  <a:schemeClr val="bg2"/>
                </a:solidFill>
              </a:rPr>
              <a:t>. 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3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924" y="902986"/>
            <a:ext cx="8825658" cy="4171290"/>
          </a:xfrm>
        </p:spPr>
        <p:txBody>
          <a:bodyPr/>
          <a:lstStyle/>
          <a:p>
            <a:r>
              <a:rPr lang="en-US" sz="3200" u="sng" dirty="0">
                <a:solidFill>
                  <a:schemeClr val="bg2"/>
                </a:solidFill>
              </a:rPr>
              <a:t>Vitamin d </a:t>
            </a:r>
            <a:r>
              <a:rPr lang="en-US" sz="3200" u="sng" dirty="0" smtClean="0">
                <a:solidFill>
                  <a:schemeClr val="bg2"/>
                </a:solidFill>
              </a:rPr>
              <a:t>toxicity</a:t>
            </a:r>
            <a:r>
              <a:rPr lang="en-US" sz="3200" u="sng" dirty="0">
                <a:solidFill>
                  <a:schemeClr val="bg2"/>
                </a:solidFill>
              </a:rPr>
              <a:t> </a:t>
            </a:r>
            <a:r>
              <a:rPr lang="en-US" sz="3200" u="sng" dirty="0" smtClean="0">
                <a:solidFill>
                  <a:schemeClr val="bg2"/>
                </a:solidFill>
              </a:rPr>
              <a:t>continued….</a:t>
            </a:r>
            <a:endParaRPr lang="en-US" sz="3200" u="sng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Symptoms of toxicity include: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-poor appetite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-nausea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-vomiting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-weakness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-frequent urination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-kidney problems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3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788410"/>
            <a:ext cx="8825658" cy="45719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965233"/>
            <a:ext cx="8825658" cy="4868896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bg2"/>
                </a:solidFill>
              </a:rPr>
              <a:t>Treatment for vitamin d toxicity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-ceasing all excessive vitamin d intake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-intravenous fluids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-possibly corticosteroids or </a:t>
            </a:r>
            <a:r>
              <a:rPr lang="en-US" dirty="0" err="1" smtClean="0">
                <a:solidFill>
                  <a:schemeClr val="bg2"/>
                </a:solidFill>
              </a:rPr>
              <a:t>biphosphates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2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9701"/>
            <a:ext cx="8825658" cy="978113"/>
          </a:xfrm>
        </p:spPr>
        <p:txBody>
          <a:bodyPr/>
          <a:lstStyle/>
          <a:p>
            <a:pPr algn="ctr"/>
            <a:r>
              <a:rPr lang="en-US" u="sng" dirty="0" smtClean="0"/>
              <a:t>Vitamin D Deficiency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29555" y="2150772"/>
            <a:ext cx="100960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-Can result from numerous factors such as inadequate sun exposure, use of sunscreen,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use of concealed clothing, skin pigmentation, vitamin D deficient diet, 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nutrition via vitamin D deficient breast milk.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-Has been linked to severe consequences for bone health because calcium absorption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levels are not adequate to meet the body’s needs. Thus, calcium is removed from the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bone to compensate for this. This results in various bone-related diseases such as Rickets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Disease, </a:t>
            </a:r>
            <a:r>
              <a:rPr lang="en-US" dirty="0" err="1" smtClean="0">
                <a:solidFill>
                  <a:schemeClr val="bg1"/>
                </a:solidFill>
              </a:rPr>
              <a:t>Osteomalacia</a:t>
            </a:r>
            <a:r>
              <a:rPr lang="en-US" dirty="0" smtClean="0">
                <a:solidFill>
                  <a:schemeClr val="bg1"/>
                </a:solidFill>
              </a:rPr>
              <a:t>, and Osteoporosis.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-Vitamin D metabolites affect the calcium metabolism of the muscle cell.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Interference with this metabolism has been known to cause muscle weakness and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pain in all ages.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9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46975"/>
            <a:ext cx="8825658" cy="823567"/>
          </a:xfrm>
        </p:spPr>
        <p:txBody>
          <a:bodyPr/>
          <a:lstStyle/>
          <a:p>
            <a:pPr algn="ctr"/>
            <a:r>
              <a:rPr lang="en-US" u="sng" dirty="0" smtClean="0"/>
              <a:t>Rickets Disease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611" y="1918952"/>
            <a:ext cx="2331075" cy="3503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904" y="2086377"/>
            <a:ext cx="7090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-Can result from severe vitamin D deficiency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-Found in infants, children, and adolescents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-Bones are not able to mineralize properly, which affects their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strength and hardness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20979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580026"/>
            <a:ext cx="8825658" cy="862408"/>
          </a:xfrm>
        </p:spPr>
        <p:txBody>
          <a:bodyPr/>
          <a:lstStyle/>
          <a:p>
            <a:r>
              <a:rPr lang="en-US" dirty="0" smtClean="0"/>
              <a:t>Cancer Research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442435"/>
            <a:ext cx="8825658" cy="4196366"/>
          </a:xfrm>
        </p:spPr>
        <p:txBody>
          <a:bodyPr/>
          <a:lstStyle/>
          <a:p>
            <a:r>
              <a:rPr lang="en-US" sz="2000" cap="none" dirty="0" smtClean="0">
                <a:solidFill>
                  <a:schemeClr val="bg1"/>
                </a:solidFill>
              </a:rPr>
              <a:t>Researchers found that certain types of cancer were less prevalent among individuals in southern latitudes. They hypothesized that Vitamin D levels might account for the association.</a:t>
            </a:r>
          </a:p>
          <a:p>
            <a:r>
              <a:rPr lang="en-US" sz="2000" cap="none" dirty="0" smtClean="0">
                <a:solidFill>
                  <a:schemeClr val="bg1"/>
                </a:solidFill>
              </a:rPr>
              <a:t>In a study involving tumors in mice, Vitamin D administered resulted in several benefits that might slow down or prevent tumor cells from growing.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	</a:t>
            </a:r>
            <a:r>
              <a:rPr lang="en-US" sz="2000" cap="none" dirty="0" smtClean="0">
                <a:solidFill>
                  <a:schemeClr val="bg1"/>
                </a:solidFill>
              </a:rPr>
              <a:t>Prompting cellular differentiation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 </a:t>
            </a:r>
            <a:r>
              <a:rPr lang="en-US" sz="2000" cap="none" dirty="0" smtClean="0">
                <a:solidFill>
                  <a:schemeClr val="bg1"/>
                </a:solidFill>
              </a:rPr>
              <a:t>  Decreasing Cellular Growth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   Stimulating Cell death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 </a:t>
            </a:r>
            <a:r>
              <a:rPr lang="en-US" sz="2000" cap="none" dirty="0" smtClean="0">
                <a:solidFill>
                  <a:schemeClr val="bg1"/>
                </a:solidFill>
              </a:rPr>
              <a:t>  Reducing tumor blood vessel formation</a:t>
            </a:r>
            <a:r>
              <a:rPr lang="en-US" cap="none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4574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695459"/>
            <a:ext cx="8825658" cy="901521"/>
          </a:xfrm>
        </p:spPr>
        <p:txBody>
          <a:bodyPr/>
          <a:lstStyle/>
          <a:p>
            <a:r>
              <a:rPr lang="en-US" dirty="0" smtClean="0"/>
              <a:t>Link to Colon Cancer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596979"/>
            <a:ext cx="8825658" cy="4430333"/>
          </a:xfrm>
        </p:spPr>
        <p:txBody>
          <a:bodyPr/>
          <a:lstStyle/>
          <a:p>
            <a:r>
              <a:rPr lang="en-US" sz="2000" cap="none" dirty="0" smtClean="0">
                <a:solidFill>
                  <a:schemeClr val="bg1"/>
                </a:solidFill>
              </a:rPr>
              <a:t>Research is still limited and to really understand the link of Vitamin D levels to Cancer Further research is required.</a:t>
            </a:r>
          </a:p>
          <a:p>
            <a:r>
              <a:rPr lang="en-US" sz="2000" cap="none" dirty="0" smtClean="0">
                <a:solidFill>
                  <a:schemeClr val="bg1"/>
                </a:solidFill>
              </a:rPr>
              <a:t>An 8 year Study linked the risk of colon cancer and serum levels of Vitamin D.</a:t>
            </a:r>
          </a:p>
          <a:p>
            <a:r>
              <a:rPr lang="en-US" sz="2000" cap="none" dirty="0" smtClean="0">
                <a:solidFill>
                  <a:schemeClr val="bg1"/>
                </a:solidFill>
              </a:rPr>
              <a:t>The Study resulted in:</a:t>
            </a:r>
          </a:p>
          <a:p>
            <a:endParaRPr lang="en-US" cap="none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bg1"/>
                </a:solidFill>
              </a:rPr>
              <a:t>	</a:t>
            </a:r>
            <a:r>
              <a:rPr lang="en-US" cap="none" dirty="0" smtClean="0">
                <a:solidFill>
                  <a:schemeClr val="bg1"/>
                </a:solidFill>
              </a:rPr>
              <a:t>75% reduction in the 3</a:t>
            </a:r>
            <a:r>
              <a:rPr lang="en-US" cap="none" baseline="30000" dirty="0" smtClean="0">
                <a:solidFill>
                  <a:schemeClr val="bg1"/>
                </a:solidFill>
              </a:rPr>
              <a:t>rd</a:t>
            </a:r>
            <a:r>
              <a:rPr lang="en-US" cap="none" dirty="0" smtClean="0">
                <a:solidFill>
                  <a:schemeClr val="bg1"/>
                </a:solidFill>
              </a:rPr>
              <a:t> quintile of 27-32 ng/ml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smtClean="0">
                <a:solidFill>
                  <a:schemeClr val="bg1"/>
                </a:solidFill>
              </a:rPr>
              <a:t>  80% reduction in the 4</a:t>
            </a:r>
            <a:r>
              <a:rPr lang="en-US" cap="none" baseline="30000" dirty="0" smtClean="0">
                <a:solidFill>
                  <a:schemeClr val="bg1"/>
                </a:solidFill>
              </a:rPr>
              <a:t>th</a:t>
            </a:r>
            <a:r>
              <a:rPr lang="en-US" cap="none" dirty="0" smtClean="0">
                <a:solidFill>
                  <a:schemeClr val="bg1"/>
                </a:solidFill>
              </a:rPr>
              <a:t> quintile of 33-41 ng/ml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smtClean="0">
                <a:solidFill>
                  <a:schemeClr val="bg1"/>
                </a:solidFill>
              </a:rPr>
              <a:t>   Showed that the risk of colon cancer was reduced by three fold for </a:t>
            </a:r>
          </a:p>
          <a:p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smtClean="0">
                <a:solidFill>
                  <a:schemeClr val="bg1"/>
                </a:solidFill>
              </a:rPr>
              <a:t>        those with levels of &gt; 20 ng/ml </a:t>
            </a:r>
          </a:p>
        </p:txBody>
      </p:sp>
    </p:spTree>
    <p:extLst>
      <p:ext uri="{BB962C8B-B14F-4D97-AF65-F5344CB8AC3E}">
        <p14:creationId xmlns:p14="http://schemas.microsoft.com/office/powerpoint/2010/main" xmlns="" val="2873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41390"/>
            <a:ext cx="8825658" cy="746497"/>
          </a:xfrm>
        </p:spPr>
        <p:txBody>
          <a:bodyPr/>
          <a:lstStyle/>
          <a:p>
            <a:r>
              <a:rPr lang="en-US" dirty="0" smtClean="0"/>
              <a:t>Vitamin 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21983"/>
            <a:ext cx="8825658" cy="3616817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Essential to every Cell in the body 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fat soluble Vitamin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Acts like a hormone effecting multiple parts of the body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Naturally present in food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synthesized in the body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452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580026"/>
            <a:ext cx="8825658" cy="810892"/>
          </a:xfrm>
        </p:spPr>
        <p:txBody>
          <a:bodyPr/>
          <a:lstStyle/>
          <a:p>
            <a:r>
              <a:rPr lang="en-US" dirty="0" smtClean="0"/>
              <a:t>Apoptosis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77284"/>
            <a:ext cx="8825658" cy="3861515"/>
          </a:xfrm>
        </p:spPr>
        <p:txBody>
          <a:bodyPr/>
          <a:lstStyle/>
          <a:p>
            <a:r>
              <a:rPr lang="en-US" sz="2000" cap="none" dirty="0" smtClean="0">
                <a:solidFill>
                  <a:schemeClr val="bg1"/>
                </a:solidFill>
              </a:rPr>
              <a:t>Vitamin D induced Apoptosis of Murine </a:t>
            </a:r>
            <a:r>
              <a:rPr lang="en-US" sz="2000" cap="none" dirty="0">
                <a:solidFill>
                  <a:schemeClr val="bg1"/>
                </a:solidFill>
              </a:rPr>
              <a:t>S</a:t>
            </a:r>
            <a:r>
              <a:rPr lang="en-US" sz="2000" cap="none" dirty="0" smtClean="0">
                <a:solidFill>
                  <a:schemeClr val="bg1"/>
                </a:solidFill>
              </a:rPr>
              <a:t>quamous cell sarcoma cells: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solidFill>
                  <a:schemeClr val="bg1"/>
                </a:solidFill>
              </a:rPr>
              <a:t> Signal promoting growth molecule. Mitogen-activated Protein kinase. (MEK) cleaved from the cell resulting in apoptosis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solidFill>
                  <a:schemeClr val="bg1"/>
                </a:solidFill>
              </a:rPr>
              <a:t>Up regulation of apoptotic signaling molecule MEKK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cap="none" dirty="0">
                <a:solidFill>
                  <a:schemeClr val="bg1"/>
                </a:solidFill>
              </a:rPr>
              <a:t>D3 Receptors on tumor cells have shown to be responsive, resulting in a marked increase in the time that cells are able to multiply. Thus slowing down the tumor growth.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cap="none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cap="non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0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80" y="966392"/>
            <a:ext cx="8825658" cy="669225"/>
          </a:xfrm>
        </p:spPr>
        <p:txBody>
          <a:bodyPr/>
          <a:lstStyle/>
          <a:p>
            <a:pPr algn="ctr"/>
            <a:r>
              <a:rPr lang="en-US" u="sng" dirty="0" smtClean="0"/>
              <a:t>Question #1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93949" y="2228045"/>
            <a:ext cx="8961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three regions of the body are involved in the synthesis of the biologically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active form of vitamin D, 1,25 </a:t>
            </a:r>
            <a:r>
              <a:rPr lang="en-US" dirty="0" err="1" smtClean="0">
                <a:solidFill>
                  <a:schemeClr val="bg1"/>
                </a:solidFill>
              </a:rPr>
              <a:t>hydroxycholecalciferol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Nose, Ears, Mouth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Epidermis, Liver, Kidneys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Stomach, Ovaries, Toes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Eyes, Fingernails, Colon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84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6" y="734096"/>
            <a:ext cx="8825658" cy="849324"/>
          </a:xfrm>
        </p:spPr>
        <p:txBody>
          <a:bodyPr/>
          <a:lstStyle/>
          <a:p>
            <a:pPr algn="ctr"/>
            <a:r>
              <a:rPr lang="en-US" u="sng" dirty="0" smtClean="0"/>
              <a:t>Question #2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39403" y="2086377"/>
            <a:ext cx="87254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Vitamin D deficiency has been linked to which three bone-related diseases?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Heart Disease, Cervical Cancer, Inflammatory Bowel Disease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Rickets Disease, </a:t>
            </a:r>
            <a:r>
              <a:rPr lang="en-US" dirty="0" err="1" smtClean="0">
                <a:solidFill>
                  <a:schemeClr val="bg1"/>
                </a:solidFill>
              </a:rPr>
              <a:t>Osteomalacia</a:t>
            </a:r>
            <a:r>
              <a:rPr lang="en-US" dirty="0" smtClean="0">
                <a:solidFill>
                  <a:schemeClr val="bg1"/>
                </a:solidFill>
              </a:rPr>
              <a:t>, Osteoporosis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Crohn’s Disease, Fibrocystic Disease, Degenerative Disc Disease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 smtClean="0">
                <a:solidFill>
                  <a:schemeClr val="bg1"/>
                </a:solidFill>
              </a:rPr>
              <a:t>Asthma, Diabetes, Cirrhosis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0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924" y="902986"/>
            <a:ext cx="8825658" cy="417129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What foods are naturally high in vitamin d?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a) High fruit diet. </a:t>
            </a:r>
            <a:r>
              <a:rPr lang="en-US" dirty="0" err="1" smtClean="0">
                <a:solidFill>
                  <a:schemeClr val="bg2"/>
                </a:solidFill>
              </a:rPr>
              <a:t>Ex:bananas</a:t>
            </a:r>
            <a:r>
              <a:rPr lang="en-US" dirty="0" smtClean="0">
                <a:solidFill>
                  <a:schemeClr val="bg2"/>
                </a:solidFill>
              </a:rPr>
              <a:t>, apples, pears, berries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b)Mc Donald’s big mac with extra large fries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c)Dark leafy greens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d)Cod liver oil, tuna, salmon, and eggs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7812" y="841076"/>
            <a:ext cx="4057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u="sng" dirty="0" smtClean="0">
                <a:solidFill>
                  <a:schemeClr val="bg2"/>
                </a:solidFill>
              </a:rPr>
              <a:t>Question#3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3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924" y="902986"/>
            <a:ext cx="8825658" cy="417129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Which of the following is not a benefit of Vitamin D and Tumor Cells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cap="none" dirty="0" smtClean="0">
                <a:solidFill>
                  <a:schemeClr val="bg2"/>
                </a:solidFill>
              </a:rPr>
              <a:t>A.)</a:t>
            </a:r>
            <a:r>
              <a:rPr lang="en-US" cap="none" dirty="0">
                <a:solidFill>
                  <a:schemeClr val="bg1"/>
                </a:solidFill>
              </a:rPr>
              <a:t>	Prompting cellular differentiation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B.)   </a:t>
            </a:r>
            <a:r>
              <a:rPr lang="en-US" cap="none" dirty="0">
                <a:solidFill>
                  <a:schemeClr val="bg1"/>
                </a:solidFill>
              </a:rPr>
              <a:t>Decreasing Cellular </a:t>
            </a:r>
            <a:r>
              <a:rPr lang="en-US" cap="none" dirty="0" smtClean="0">
                <a:solidFill>
                  <a:schemeClr val="bg1"/>
                </a:solidFill>
              </a:rPr>
              <a:t>Growth and replication  </a:t>
            </a:r>
            <a:endParaRPr lang="en-US" cap="none" dirty="0">
              <a:solidFill>
                <a:schemeClr val="bg1"/>
              </a:solidFill>
            </a:endParaRPr>
          </a:p>
          <a:p>
            <a:r>
              <a:rPr lang="en-US" cap="none" dirty="0" smtClean="0">
                <a:solidFill>
                  <a:schemeClr val="bg1"/>
                </a:solidFill>
              </a:rPr>
              <a:t>C.)   </a:t>
            </a:r>
            <a:r>
              <a:rPr lang="en-US" cap="none" dirty="0">
                <a:solidFill>
                  <a:schemeClr val="bg1"/>
                </a:solidFill>
              </a:rPr>
              <a:t>Stimulating Cellular </a:t>
            </a:r>
            <a:r>
              <a:rPr lang="en-US" cap="none" dirty="0" smtClean="0">
                <a:solidFill>
                  <a:schemeClr val="bg1"/>
                </a:solidFill>
              </a:rPr>
              <a:t>Growth and replication </a:t>
            </a:r>
            <a:endParaRPr lang="en-US" cap="none" dirty="0">
              <a:solidFill>
                <a:schemeClr val="bg1"/>
              </a:solidFill>
            </a:endParaRPr>
          </a:p>
          <a:p>
            <a:r>
              <a:rPr lang="en-US" cap="none" dirty="0" smtClean="0">
                <a:solidFill>
                  <a:schemeClr val="bg1"/>
                </a:solidFill>
              </a:rPr>
              <a:t>D.)   </a:t>
            </a:r>
            <a:r>
              <a:rPr lang="en-US" cap="none" dirty="0">
                <a:solidFill>
                  <a:schemeClr val="bg1"/>
                </a:solidFill>
              </a:rPr>
              <a:t>Reducing tumor blood vessel formation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7812" y="841076"/>
            <a:ext cx="4057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u="sng" dirty="0" smtClean="0">
                <a:solidFill>
                  <a:schemeClr val="bg2"/>
                </a:solidFill>
              </a:rPr>
              <a:t>Question#4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788410"/>
            <a:ext cx="8825658" cy="45719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965233"/>
            <a:ext cx="8825658" cy="486889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ANSWERS: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1.B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2.B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3.D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4.C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4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327" y="890107"/>
            <a:ext cx="8825658" cy="5201600"/>
          </a:xfrm>
        </p:spPr>
        <p:txBody>
          <a:bodyPr/>
          <a:lstStyle/>
          <a:p>
            <a:r>
              <a:rPr lang="en-US" sz="5400" u="sng" dirty="0" smtClean="0">
                <a:solidFill>
                  <a:schemeClr val="bg2"/>
                </a:solidFill>
              </a:rPr>
              <a:t>Sources: </a:t>
            </a:r>
          </a:p>
          <a:p>
            <a:r>
              <a:rPr lang="en-US" dirty="0">
                <a:solidFill>
                  <a:schemeClr val="bg2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ods.od.nih.gov/factsheets/VitaminD-HealthProfessional/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http://www.hsph.harvard.edu/nutritionsource/vitamin-d</a:t>
            </a:r>
            <a:r>
              <a:rPr lang="en-US" dirty="0" smtClean="0">
                <a:solidFill>
                  <a:schemeClr val="bg2"/>
                </a:solidFill>
                <a:hlinkClick r:id="rId3"/>
              </a:rPr>
              <a:t>/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2"/>
                </a:solidFill>
                <a:hlinkClick r:id="rId4"/>
              </a:rPr>
              <a:t>www.nlm.nih.gov/medlineplus/druginfo/natural/929.html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chemeClr val="bg2"/>
                </a:solidFill>
                <a:hlinkClick r:id="rId5"/>
              </a:rPr>
              <a:t>www.mayoclinic.org/healthy-living/nutrition-and-healthy-eating/expert-answers/vitamin-d-toxicity/faq-20058108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http://www.jbc.org/content/276/28/26365.full</a:t>
            </a:r>
          </a:p>
          <a:p>
            <a:r>
              <a:rPr lang="en-US" dirty="0" smtClean="0">
                <a:solidFill>
                  <a:schemeClr val="bg2"/>
                </a:solidFill>
                <a:hlinkClick r:id="rId6"/>
              </a:rPr>
              <a:t>http://www.ncbi.nlm.gov/pmc/article/pmc/articles/pmc1470481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hlinkClick r:id="rId7"/>
              </a:rPr>
              <a:t>http://www.thelancet.com/journals/lancet/article/piis0140-6736(89)1789-3/abstract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  <a:hlinkClick r:id="rId8"/>
              </a:rPr>
              <a:t>www.Drgomink.com/vitamin-d-3/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4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889119"/>
            <a:ext cx="8825658" cy="901044"/>
          </a:xfrm>
        </p:spPr>
        <p:txBody>
          <a:bodyPr/>
          <a:lstStyle/>
          <a:p>
            <a:pPr algn="ctr"/>
            <a:r>
              <a:rPr lang="en-US" u="sng" dirty="0" smtClean="0"/>
              <a:t>Sources Continued…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2125014"/>
            <a:ext cx="9147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http://dwb4.unl.edu/Chem/CHEM869K/CHEM869KLinks/arbl.cvmbs.colostate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edu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hbooks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pathphys</a:t>
            </a:r>
            <a:r>
              <a:rPr lang="en-US" dirty="0" smtClean="0">
                <a:solidFill>
                  <a:schemeClr val="bg1"/>
                </a:solidFill>
              </a:rPr>
              <a:t>/endocrine/</a:t>
            </a:r>
            <a:r>
              <a:rPr lang="en-US" dirty="0" err="1" smtClean="0">
                <a:solidFill>
                  <a:schemeClr val="bg1"/>
                </a:solidFill>
              </a:rPr>
              <a:t>otherendo</a:t>
            </a:r>
            <a:r>
              <a:rPr lang="en-US" dirty="0" smtClean="0">
                <a:solidFill>
                  <a:schemeClr val="bg1"/>
                </a:solidFill>
              </a:rPr>
              <a:t>/vitamind.html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2)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http://lpi.oregonstate.edu/infocenter/skin/vitaminD/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3)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http://ods.od.nih.gov/factsheets/VitaminD-Health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4)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http://ajcn.nutrition.org/content/75/4/611.full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7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21218"/>
            <a:ext cx="8825658" cy="914399"/>
          </a:xfrm>
        </p:spPr>
        <p:txBody>
          <a:bodyPr/>
          <a:lstStyle/>
          <a:p>
            <a:r>
              <a:rPr lang="en-US" dirty="0" smtClean="0"/>
              <a:t>Vitamin 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35617"/>
            <a:ext cx="8825658" cy="437881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smtClean="0">
                <a:solidFill>
                  <a:schemeClr val="bg1"/>
                </a:solidFill>
              </a:rPr>
              <a:t>Best know for its role in using calcium to build strong bones. 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It is an important for the regulation of phosphorus and calcium in the body.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Affects many tissues in the body, including the kidneys, intestines, and parathyroid gland.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cap="none" dirty="0" smtClean="0">
                <a:solidFill>
                  <a:schemeClr val="bg1"/>
                </a:solidFill>
              </a:rPr>
              <a:t>Modulation of Cell Growth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</a:t>
            </a:r>
            <a:r>
              <a:rPr lang="en-US" sz="1700" cap="none" dirty="0" smtClean="0">
                <a:solidFill>
                  <a:schemeClr val="bg1"/>
                </a:solidFill>
              </a:rPr>
              <a:t>euromuscular and immune functions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cap="none" dirty="0" smtClean="0">
                <a:solidFill>
                  <a:schemeClr val="bg1"/>
                </a:solidFill>
              </a:rPr>
              <a:t>Reduction of inflammation 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Immunology: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bg1"/>
                </a:solidFill>
              </a:rPr>
              <a:t>T- lymphocytes and macrophages have high concentrations of Vitamin D </a:t>
            </a:r>
            <a:r>
              <a:rPr lang="en-US" cap="none" dirty="0" err="1" smtClean="0">
                <a:solidFill>
                  <a:schemeClr val="bg1"/>
                </a:solidFill>
              </a:rPr>
              <a:t>recpotors</a:t>
            </a:r>
            <a:r>
              <a:rPr lang="en-US" cap="none" dirty="0" smtClean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bg1"/>
                </a:solidFill>
              </a:rPr>
              <a:t>And highest in the immature immune cells of the thymus and mature CD-8 T-lymphocytes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bg1"/>
                </a:solidFill>
              </a:rPr>
              <a:t>Aids in suppressing or preventing autoimmune disease. 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9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7142" y="1252019"/>
            <a:ext cx="6889683" cy="913923"/>
          </a:xfrm>
        </p:spPr>
        <p:txBody>
          <a:bodyPr/>
          <a:lstStyle/>
          <a:p>
            <a:pPr algn="ctr"/>
            <a:r>
              <a:rPr lang="en-US" sz="4000" u="sng" dirty="0" smtClean="0"/>
              <a:t>Synthesis of Vitamin D from Sunlight</a:t>
            </a:r>
            <a:br>
              <a:rPr lang="en-US" sz="4000" u="sng" dirty="0" smtClean="0"/>
            </a:br>
            <a:r>
              <a:rPr lang="en-US" sz="3200" u="sng" dirty="0" smtClean="0"/>
              <a:t>General Pathway</a:t>
            </a: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573" y="708338"/>
            <a:ext cx="2238375" cy="5529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2202" y="3221249"/>
            <a:ext cx="8136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Step 1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Solar UVB rays with wavelengths between 290-315 nanometers provide light energy.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This light energy is absorbed by a precursor molecule, 7-dehydrocholesterol, which is found in the epidermis of the skin. 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7-dehydrocholesterol is converted to vitamin D3, also known as </a:t>
            </a:r>
            <a:r>
              <a:rPr lang="en-US" dirty="0" err="1" smtClean="0">
                <a:solidFill>
                  <a:schemeClr val="bg1"/>
                </a:solidFill>
              </a:rPr>
              <a:t>cholecalciferol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err="1" smtClean="0">
                <a:solidFill>
                  <a:schemeClr val="bg1"/>
                </a:solidFill>
              </a:rPr>
              <a:t>Cholecalciferol</a:t>
            </a:r>
            <a:r>
              <a:rPr lang="en-US" dirty="0" smtClean="0">
                <a:solidFill>
                  <a:schemeClr val="bg1"/>
                </a:solidFill>
              </a:rPr>
              <a:t> enters the bloodstream and is transported to the liver. 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2202" y="2363823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-Pathway has three distinct steps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0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265" y="618186"/>
            <a:ext cx="7598022" cy="1635139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rgbClr val="EBEBEB"/>
                </a:solidFill>
              </a:rPr>
              <a:t>Synthesis of Vitamin </a:t>
            </a:r>
            <a:r>
              <a:rPr lang="en-US" sz="4000" u="sng" dirty="0" smtClean="0">
                <a:solidFill>
                  <a:srgbClr val="EBEBEB"/>
                </a:solidFill>
              </a:rPr>
              <a:t>D From Sunlight</a:t>
            </a:r>
            <a:r>
              <a:rPr lang="en-US" sz="4000" u="sng" dirty="0">
                <a:solidFill>
                  <a:srgbClr val="EBEBEB"/>
                </a:solidFill>
              </a:rPr>
              <a:t/>
            </a:r>
            <a:br>
              <a:rPr lang="en-US" sz="4000" u="sng" dirty="0">
                <a:solidFill>
                  <a:srgbClr val="EBEBEB"/>
                </a:solidFill>
              </a:rPr>
            </a:br>
            <a:r>
              <a:rPr lang="en-US" sz="3200" u="sng" dirty="0">
                <a:solidFill>
                  <a:srgbClr val="EBEBEB"/>
                </a:solidFill>
              </a:rPr>
              <a:t>General Pathway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421" y="515155"/>
            <a:ext cx="2238375" cy="5812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4417" y="2665927"/>
            <a:ext cx="76787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Step 2</a:t>
            </a:r>
          </a:p>
          <a:p>
            <a:endParaRPr lang="en-US" u="sng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Cholecalciferol</a:t>
            </a:r>
            <a:r>
              <a:rPr lang="en-US" dirty="0" smtClean="0">
                <a:solidFill>
                  <a:schemeClr val="bg1"/>
                </a:solidFill>
              </a:rPr>
              <a:t> is absorbed by the liver. 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Once in the liver, </a:t>
            </a:r>
            <a:r>
              <a:rPr lang="en-US" dirty="0" err="1" smtClean="0">
                <a:solidFill>
                  <a:schemeClr val="bg1"/>
                </a:solidFill>
              </a:rPr>
              <a:t>cholecalciferol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dirty="0" err="1" smtClean="0">
                <a:solidFill>
                  <a:schemeClr val="bg1"/>
                </a:solidFill>
              </a:rPr>
              <a:t>hydroxylated</a:t>
            </a:r>
            <a:r>
              <a:rPr lang="en-US" dirty="0" smtClean="0">
                <a:solidFill>
                  <a:schemeClr val="bg1"/>
                </a:solidFill>
              </a:rPr>
              <a:t> to produce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25-hydroxycholecalciferol, via the 25-hydroxylase enzyme.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3) 25-hydroxycholecalciferol, also known as </a:t>
            </a:r>
            <a:r>
              <a:rPr lang="en-US" dirty="0" err="1" smtClean="0">
                <a:solidFill>
                  <a:schemeClr val="bg1"/>
                </a:solidFill>
              </a:rPr>
              <a:t>calcidiol</a:t>
            </a:r>
            <a:r>
              <a:rPr lang="en-US" dirty="0" smtClean="0">
                <a:solidFill>
                  <a:schemeClr val="bg1"/>
                </a:solidFill>
              </a:rPr>
              <a:t>, is transported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the kidneys.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61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7243" y="723056"/>
            <a:ext cx="7679951" cy="1931730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rgbClr val="EBEBEB"/>
                </a:solidFill>
              </a:rPr>
              <a:t>Synthesis of Vitamin D From Sunlight</a:t>
            </a:r>
            <a:r>
              <a:rPr lang="en-US" u="sng" dirty="0">
                <a:solidFill>
                  <a:srgbClr val="EBEBEB"/>
                </a:solidFill>
              </a:rPr>
              <a:t/>
            </a:r>
            <a:br>
              <a:rPr lang="en-US" u="sng" dirty="0">
                <a:solidFill>
                  <a:srgbClr val="EBEBEB"/>
                </a:solidFill>
              </a:rPr>
            </a:br>
            <a:r>
              <a:rPr lang="en-US" sz="3200" u="sng" dirty="0">
                <a:solidFill>
                  <a:srgbClr val="EBEBEB"/>
                </a:solidFill>
              </a:rPr>
              <a:t>General Pathway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421" y="532191"/>
            <a:ext cx="2238375" cy="5812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7243" y="3090930"/>
            <a:ext cx="82493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Step 3</a:t>
            </a:r>
          </a:p>
          <a:p>
            <a:endParaRPr lang="en-US" u="sng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Calcidiol</a:t>
            </a:r>
            <a:r>
              <a:rPr lang="en-US" dirty="0" smtClean="0">
                <a:solidFill>
                  <a:schemeClr val="bg1"/>
                </a:solidFill>
              </a:rPr>
              <a:t> enters the kidneys.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Calcidiol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dirty="0" err="1" smtClean="0">
                <a:solidFill>
                  <a:schemeClr val="bg1"/>
                </a:solidFill>
              </a:rPr>
              <a:t>hydroxylated</a:t>
            </a:r>
            <a:r>
              <a:rPr lang="en-US" dirty="0" smtClean="0">
                <a:solidFill>
                  <a:schemeClr val="bg1"/>
                </a:solidFill>
              </a:rPr>
              <a:t> to produce 1,25 </a:t>
            </a:r>
            <a:r>
              <a:rPr lang="en-US" dirty="0" err="1" smtClean="0">
                <a:solidFill>
                  <a:schemeClr val="bg1"/>
                </a:solidFill>
              </a:rPr>
              <a:t>hydroxycholecalciferol</a:t>
            </a:r>
            <a:r>
              <a:rPr lang="en-US" dirty="0" smtClean="0">
                <a:solidFill>
                  <a:schemeClr val="bg1"/>
                </a:solidFill>
              </a:rPr>
              <a:t>, via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the 25-hydroxycholecalciferol-1 alpha hydroxylase enzyme.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3) 1,25 </a:t>
            </a:r>
            <a:r>
              <a:rPr lang="en-US" dirty="0" err="1" smtClean="0">
                <a:solidFill>
                  <a:schemeClr val="bg1"/>
                </a:solidFill>
              </a:rPr>
              <a:t>hydroxycholecalciferol</a:t>
            </a:r>
            <a:r>
              <a:rPr lang="en-US" dirty="0" smtClean="0">
                <a:solidFill>
                  <a:schemeClr val="bg1"/>
                </a:solidFill>
              </a:rPr>
              <a:t> is the biologically active form of vitamin 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that can now perform various functions throughout the body.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***Vitamin D that is ingested via diet or supplementation will only go 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through Steps 2 &amp;3 of this pathway. 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1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812338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744" y="812338"/>
            <a:ext cx="8825658" cy="4802851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bg2"/>
                </a:solidFill>
              </a:rPr>
              <a:t>Sources of vitamin d: Food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/>
                </a:solidFill>
              </a:rPr>
              <a:t>Within first world countries, a majority of the dietary needs are met through fortification of the food product. The fortification of milk </a:t>
            </a:r>
            <a:r>
              <a:rPr lang="en-US" dirty="0" err="1" smtClean="0">
                <a:solidFill>
                  <a:schemeClr val="bg2"/>
                </a:solidFill>
              </a:rPr>
              <a:t>begain</a:t>
            </a:r>
            <a:r>
              <a:rPr lang="en-US" dirty="0" smtClean="0">
                <a:solidFill>
                  <a:schemeClr val="bg2"/>
                </a:solidFill>
              </a:rPr>
              <a:t> in the 1930’s. current foods that are fortified include milk, cereal, juices, yogurts, and margarine. 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Very </a:t>
            </a:r>
            <a:r>
              <a:rPr lang="en-US" dirty="0">
                <a:solidFill>
                  <a:schemeClr val="bg2"/>
                </a:solidFill>
              </a:rPr>
              <a:t>few foods naturally contain vitamin D. </a:t>
            </a:r>
            <a:r>
              <a:rPr lang="en-US" dirty="0" smtClean="0">
                <a:solidFill>
                  <a:schemeClr val="bg2"/>
                </a:solidFill>
              </a:rPr>
              <a:t>Examples of dietary sources of vitamin d include salmon, mushrooms, eggs, tuna, mackerel, sardines and other items. 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2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322" y="4532682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Source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smtClean="0">
                <a:solidFill>
                  <a:schemeClr val="bg2"/>
                </a:solidFill>
              </a:rPr>
              <a:t>National institute of Health.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http</a:t>
            </a:r>
            <a:r>
              <a:rPr lang="en-US" dirty="0">
                <a:solidFill>
                  <a:schemeClr val="bg2"/>
                </a:solidFill>
              </a:rPr>
              <a:t>://ods.od.nih.gov/factsheets/VitaminD-HealthProfessional/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719666"/>
          <a:ext cx="8127999" cy="3393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10708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IU Per Serving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Daily Value</a:t>
                      </a:r>
                      <a:endParaRPr lang="en-US" dirty="0"/>
                    </a:p>
                  </a:txBody>
                  <a:tcPr/>
                </a:tc>
              </a:tr>
              <a:tr h="410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 Liver Oil, 1 </a:t>
                      </a:r>
                      <a:r>
                        <a:rPr lang="en-US" sz="1400" dirty="0" err="1" smtClean="0"/>
                        <a:t>tblspoon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340</a:t>
                      </a:r>
                      <a:endParaRPr lang="en-US" sz="1400" dirty="0"/>
                    </a:p>
                  </a:txBody>
                  <a:tcPr/>
                </a:tc>
              </a:tr>
              <a:tr h="410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Swordfish 3 Ounces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</a:t>
                      </a:r>
                      <a:endParaRPr lang="en-US" sz="1400" dirty="0"/>
                    </a:p>
                  </a:txBody>
                  <a:tcPr/>
                </a:tc>
              </a:tr>
              <a:tr h="410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Salmon, 3 Ounces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</a:tr>
              <a:tr h="410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Tuna Fish, Canned 3 Ounces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</a:t>
                      </a:r>
                      <a:endParaRPr lang="en-US" sz="1400" dirty="0"/>
                    </a:p>
                  </a:txBody>
                  <a:tcPr/>
                </a:tc>
              </a:tr>
              <a:tr h="410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OJ Juice,</a:t>
                      </a:r>
                      <a:r>
                        <a:rPr lang="en-US" sz="1400" baseline="0" dirty="0" smtClean="0"/>
                        <a:t> Fortified, 1 Cup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/>
                </a:tc>
              </a:tr>
              <a:tr h="410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Beef Liver, 3 Ounces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  <a:tr h="410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Large Egg(Vitamin D in Yolk)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75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744" y="721693"/>
            <a:ext cx="8825658" cy="1042713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650" y="1243049"/>
            <a:ext cx="8825658" cy="308425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For more dietary information concerning vitamin d and other nutrients, you can find lots of information at the </a:t>
            </a:r>
            <a:r>
              <a:rPr lang="en-US" sz="2400" b="1" dirty="0">
                <a:solidFill>
                  <a:schemeClr val="bg2"/>
                </a:solidFill>
              </a:rPr>
              <a:t>USDA National Nutrient </a:t>
            </a:r>
            <a:r>
              <a:rPr lang="en-US" sz="2400" b="1" dirty="0" smtClean="0">
                <a:solidFill>
                  <a:schemeClr val="bg2"/>
                </a:solidFill>
              </a:rPr>
              <a:t>Database.</a:t>
            </a:r>
          </a:p>
          <a:p>
            <a:endParaRPr lang="en-US" b="1" dirty="0" smtClean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sz="3200" b="1" dirty="0">
                <a:solidFill>
                  <a:schemeClr val="bg2"/>
                </a:solidFill>
              </a:rPr>
              <a:t>http://ndb.nal.usda.gov/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9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667</TotalTime>
  <Words>1259</Words>
  <Application>Microsoft Office PowerPoint</Application>
  <PresentationFormat>Custom</PresentationFormat>
  <Paragraphs>233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 Boardroom</vt:lpstr>
      <vt:lpstr>Vitamin D</vt:lpstr>
      <vt:lpstr>Vitamin D </vt:lpstr>
      <vt:lpstr>Vitamin D </vt:lpstr>
      <vt:lpstr>Synthesis of Vitamin D from Sunlight General Pathway</vt:lpstr>
      <vt:lpstr>Synthesis of Vitamin D From Sunlight General Pathway</vt:lpstr>
      <vt:lpstr>Synthesis of Vitamin D From Sunlight General Pathway</vt:lpstr>
      <vt:lpstr> </vt:lpstr>
      <vt:lpstr> </vt:lpstr>
      <vt:lpstr> </vt:lpstr>
      <vt:lpstr> </vt:lpstr>
      <vt:lpstr> </vt:lpstr>
      <vt:lpstr> </vt:lpstr>
      <vt:lpstr> </vt:lpstr>
      <vt:lpstr> </vt:lpstr>
      <vt:lpstr>Slide 15</vt:lpstr>
      <vt:lpstr>Vitamin D Deficiency</vt:lpstr>
      <vt:lpstr>Rickets Disease</vt:lpstr>
      <vt:lpstr>Cancer Research</vt:lpstr>
      <vt:lpstr>Link to Colon Cancer</vt:lpstr>
      <vt:lpstr>Apoptosis</vt:lpstr>
      <vt:lpstr>Question #1</vt:lpstr>
      <vt:lpstr>Question #2</vt:lpstr>
      <vt:lpstr> </vt:lpstr>
      <vt:lpstr> </vt:lpstr>
      <vt:lpstr>Slide 25</vt:lpstr>
      <vt:lpstr> </vt:lpstr>
      <vt:lpstr>Sources 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 D</dc:title>
  <dc:creator>Jana Okus</dc:creator>
  <cp:lastModifiedBy>Dr. Ghaith</cp:lastModifiedBy>
  <cp:revision>29</cp:revision>
  <dcterms:created xsi:type="dcterms:W3CDTF">2014-12-07T23:47:47Z</dcterms:created>
  <dcterms:modified xsi:type="dcterms:W3CDTF">2014-12-09T15:56:44Z</dcterms:modified>
</cp:coreProperties>
</file>