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sldIdLst>
    <p:sldId id="405" r:id="rId2"/>
    <p:sldId id="490" r:id="rId3"/>
    <p:sldId id="493" r:id="rId4"/>
    <p:sldId id="647" r:id="rId5"/>
    <p:sldId id="648" r:id="rId6"/>
    <p:sldId id="492" r:id="rId7"/>
    <p:sldId id="527" r:id="rId8"/>
    <p:sldId id="491" r:id="rId9"/>
    <p:sldId id="571" r:id="rId10"/>
    <p:sldId id="494" r:id="rId11"/>
    <p:sldId id="495" r:id="rId12"/>
    <p:sldId id="496" r:id="rId13"/>
    <p:sldId id="572" r:id="rId14"/>
    <p:sldId id="573" r:id="rId15"/>
    <p:sldId id="655" r:id="rId16"/>
    <p:sldId id="497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FFFF00"/>
    <a:srgbClr val="CCFFCC"/>
    <a:srgbClr val="FF99FF"/>
    <a:srgbClr val="FFFFCC"/>
    <a:srgbClr val="FF3399"/>
    <a:srgbClr val="FF9933"/>
    <a:srgbClr val="66CCFF"/>
    <a:srgbClr val="0066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5" autoAdjust="0"/>
    <p:restoredTop sz="94660" autoAdjust="0"/>
  </p:normalViewPr>
  <p:slideViewPr>
    <p:cSldViewPr snapToGrid="0">
      <p:cViewPr varScale="1">
        <p:scale>
          <a:sx n="52" d="100"/>
          <a:sy n="52" d="100"/>
        </p:scale>
        <p:origin x="-102" y="-510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18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0B39F9-9779-49E4-9061-3C452DBF8D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45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D53A5A-9E0F-44EC-AD15-811C13B9CA25}" type="slidenum">
              <a:rPr lang="en-US"/>
              <a:pPr/>
              <a:t>1</a:t>
            </a:fld>
            <a:endParaRPr lang="en-US"/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612775"/>
            <a:ext cx="1943100" cy="5737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612775"/>
            <a:ext cx="5676900" cy="5737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98500" y="612775"/>
            <a:ext cx="7772400" cy="5737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617663"/>
            <a:ext cx="7772400" cy="2289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500" y="4059238"/>
            <a:ext cx="7772400" cy="2290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0900" y="1617663"/>
            <a:ext cx="3810000" cy="2289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0900" y="4059238"/>
            <a:ext cx="3810000" cy="2290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397530"/>
            <a:ext cx="8390466" cy="5040848"/>
          </a:xfrm>
        </p:spPr>
        <p:txBody>
          <a:bodyPr/>
          <a:lstStyle>
            <a:lvl3pPr marL="804863" indent="-347663">
              <a:buFont typeface="Courier New" panose="02070309020205020404" pitchFamily="49" charset="0"/>
              <a:buChar char="o"/>
              <a:defRPr/>
            </a:lvl3pPr>
            <a:lvl4pPr marL="973138" indent="-287338">
              <a:buFont typeface="Wingdings" panose="05000000000000000000" pitchFamily="2" charset="2"/>
              <a:buChar char="q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gradFill rotWithShape="0">
          <a:gsLst>
            <a:gs pos="0">
              <a:srgbClr val="FFFF00"/>
            </a:gs>
            <a:gs pos="100000">
              <a:srgbClr val="FFFFCC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397530"/>
            <a:ext cx="8390466" cy="50784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804863" indent="-347663"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</a:defRPr>
            </a:lvl3pPr>
            <a:lvl4pPr marL="973138" indent="-287338"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807200" y="636905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5BF09B2-7C03-466F-AA1F-DB9F08957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6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gradFill rotWithShape="0">
          <a:gsLst>
            <a:gs pos="0">
              <a:srgbClr val="990099"/>
            </a:gs>
            <a:gs pos="100000">
              <a:srgbClr val="660066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804863" indent="-347663">
              <a:buFont typeface="Wingdings" panose="05000000000000000000" pitchFamily="2" charset="2"/>
              <a:buChar char="v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94500" y="6394450"/>
            <a:ext cx="2133600" cy="365125"/>
          </a:xfrm>
        </p:spPr>
        <p:txBody>
          <a:bodyPr/>
          <a:lstStyle/>
          <a:p>
            <a:fld id="{65BF09B2-7C03-466F-AA1F-DB9F08957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9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267" y="236007"/>
            <a:ext cx="8407400" cy="762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625600"/>
            <a:ext cx="8390466" cy="450426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35000" y="1181100"/>
            <a:ext cx="4356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17500" y="1016000"/>
            <a:ext cx="8432800" cy="571500"/>
          </a:xfrm>
        </p:spPr>
        <p:txBody>
          <a:bodyPr/>
          <a:lstStyle>
            <a:lvl1pPr>
              <a:buNone/>
              <a:defRPr b="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426" y="954017"/>
            <a:ext cx="7772400" cy="1815882"/>
          </a:xfrm>
        </p:spPr>
        <p:txBody>
          <a:bodyPr anchor="t"/>
          <a:lstStyle>
            <a:lvl1pPr algn="l">
              <a:defRPr sz="5600" b="1" cap="none" baseline="0">
                <a:latin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722" y="4421614"/>
            <a:ext cx="7772400" cy="1500187"/>
          </a:xfrm>
        </p:spPr>
        <p:txBody>
          <a:bodyPr anchor="b"/>
          <a:lstStyle>
            <a:lvl1pPr marL="0" indent="0">
              <a:buNone/>
              <a:defRPr sz="3200" baseline="0">
                <a:solidFill>
                  <a:srgbClr val="00FFFF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1"/>
            </a:gs>
            <a:gs pos="100000">
              <a:srgbClr val="3333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8667" y="401107"/>
            <a:ext cx="8407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This is the Master supraTitle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4067" y="1397530"/>
            <a:ext cx="8390466" cy="5003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67500" y="63690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65BF09B2-7C03-466F-AA1F-DB9F089573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803" r:id="rId3"/>
    <p:sldLayoutId id="2147483802" r:id="rId4"/>
    <p:sldLayoutId id="2147483801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797" r:id="rId15"/>
    <p:sldLayoutId id="2147483799" r:id="rId16"/>
    <p:sldLayoutId id="2147483800" r:id="rId1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9pPr>
    </p:titleStyle>
    <p:bodyStyle>
      <a:lvl1pPr marL="223838" indent="-22383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515938" indent="-2873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804863" indent="-34766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1800">
          <a:solidFill>
            <a:schemeClr val="bg1"/>
          </a:solidFill>
          <a:latin typeface="+mn-lt"/>
        </a:defRPr>
      </a:lvl3pPr>
      <a:lvl4pPr marL="973138" indent="-287338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shalloran@lifewest.edu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5528" y="896195"/>
            <a:ext cx="7772400" cy="3662541"/>
          </a:xfrm>
          <a:noFill/>
          <a:ln/>
        </p:spPr>
        <p:txBody>
          <a:bodyPr/>
          <a:lstStyle/>
          <a:p>
            <a:r>
              <a:rPr lang="en-US" sz="4000" i="1" dirty="0" smtClean="0">
                <a:solidFill>
                  <a:srgbClr val="66FF33"/>
                </a:solidFill>
                <a:latin typeface="Verdana" pitchFamily="34" charset="0"/>
              </a:rPr>
              <a:t>Pathology 438</a:t>
            </a:r>
            <a:br>
              <a:rPr lang="en-US" sz="4000" i="1" dirty="0" smtClean="0">
                <a:solidFill>
                  <a:srgbClr val="66FF33"/>
                </a:solidFill>
                <a:latin typeface="Verdana" pitchFamily="34" charset="0"/>
              </a:rPr>
            </a:br>
            <a:r>
              <a:rPr lang="en-US" sz="4000" dirty="0" smtClean="0">
                <a:solidFill>
                  <a:srgbClr val="66FF33"/>
                </a:solidFill>
                <a:latin typeface="Verdana" pitchFamily="34" charset="0"/>
              </a:rPr>
              <a:t/>
            </a:r>
            <a:br>
              <a:rPr lang="en-US" sz="4000" dirty="0" smtClean="0">
                <a:solidFill>
                  <a:srgbClr val="66FF33"/>
                </a:solidFill>
                <a:latin typeface="Verdana" pitchFamily="34" charset="0"/>
              </a:rPr>
            </a:br>
            <a:r>
              <a:rPr lang="en-US" sz="6000" dirty="0" smtClean="0">
                <a:latin typeface="Verdana" pitchFamily="34" charset="0"/>
              </a:rPr>
              <a:t>Toxicology</a:t>
            </a:r>
            <a:br>
              <a:rPr lang="en-US" sz="6000" dirty="0" smtClean="0">
                <a:latin typeface="Verdana" pitchFamily="34" charset="0"/>
              </a:rPr>
            </a:br>
            <a:r>
              <a:rPr lang="en-US" sz="6000" dirty="0">
                <a:latin typeface="Verdana" pitchFamily="34" charset="0"/>
              </a:rPr>
              <a:t/>
            </a:r>
            <a:br>
              <a:rPr lang="en-US" sz="6000" dirty="0">
                <a:latin typeface="Verdana" pitchFamily="34" charset="0"/>
              </a:rPr>
            </a:br>
            <a:r>
              <a:rPr lang="en-US" sz="3200" dirty="0" smtClean="0">
                <a:solidFill>
                  <a:srgbClr val="66CC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Spring 2015 term</a:t>
            </a:r>
            <a:endParaRPr lang="en-US" sz="3200" dirty="0">
              <a:solidFill>
                <a:srgbClr val="66CC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83259" y="5397645"/>
            <a:ext cx="8212591" cy="1027974"/>
          </a:xfrm>
          <a:noFill/>
          <a:ln/>
        </p:spPr>
        <p:txBody>
          <a:bodyPr wrap="square">
            <a:spAutoFit/>
          </a:bodyPr>
          <a:lstStyle/>
          <a:p>
            <a:pPr lvl="0" algn="l" eaLnBrk="1" hangingPunct="1">
              <a:defRPr/>
            </a:pPr>
            <a:r>
              <a:rPr lang="en-US" sz="3200" dirty="0" smtClean="0">
                <a:solidFill>
                  <a:srgbClr val="FFC000"/>
                </a:solidFill>
                <a:latin typeface="Tahoma" pitchFamily="34" charset="0"/>
              </a:rPr>
              <a:t>Mitch Halloran, Ph.D.</a:t>
            </a:r>
          </a:p>
          <a:p>
            <a:pPr lvl="0" algn="l" eaLnBrk="1" hangingPunct="1">
              <a:defRPr/>
            </a:pPr>
            <a:r>
              <a:rPr lang="en-US" dirty="0" smtClean="0">
                <a:latin typeface="Tahoma" pitchFamily="34" charset="0"/>
              </a:rPr>
              <a:t>Prepared especially for Life Chiropractic College West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Instructor communication / interaction</a:t>
            </a:r>
          </a:p>
          <a:p>
            <a:pPr lvl="1"/>
            <a:r>
              <a:rPr lang="en-US" dirty="0" smtClean="0"/>
              <a:t>email:  shalloran@lifewest.edu</a:t>
            </a:r>
          </a:p>
          <a:p>
            <a:pPr lvl="1"/>
            <a:r>
              <a:rPr lang="en-US" dirty="0" smtClean="0"/>
              <a:t>office hours:   Wednesdays, 12-1 pm</a:t>
            </a:r>
            <a:br>
              <a:rPr lang="en-US" dirty="0" smtClean="0"/>
            </a:br>
            <a:r>
              <a:rPr lang="en-US" dirty="0" smtClean="0"/>
              <a:t>		Room 147 (adjunct room)</a:t>
            </a:r>
          </a:p>
          <a:p>
            <a:pPr lvl="1"/>
            <a:r>
              <a:rPr lang="en-US" dirty="0" smtClean="0"/>
              <a:t>phone:  (916) 410-7133</a:t>
            </a:r>
          </a:p>
          <a:p>
            <a:pPr lvl="1"/>
            <a:r>
              <a:rPr lang="en-US" dirty="0" smtClean="0"/>
              <a:t>MOODLE:  digital based content (pretty much everything)</a:t>
            </a:r>
          </a:p>
          <a:p>
            <a:pPr lvl="1"/>
            <a:r>
              <a:rPr lang="en-US" dirty="0" smtClean="0"/>
              <a:t>Dropbox student representative?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196963"/>
              </p:ext>
            </p:extLst>
          </p:nvPr>
        </p:nvGraphicFramePr>
        <p:xfrm>
          <a:off x="2412419" y="1477633"/>
          <a:ext cx="3048000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90-100%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80-90%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70-80%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&lt; 70%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04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Oral 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Presented in weeks 7 and 8</a:t>
            </a:r>
          </a:p>
          <a:p>
            <a:r>
              <a:rPr lang="en-US" dirty="0" smtClean="0"/>
              <a:t>TWO students per group</a:t>
            </a:r>
          </a:p>
          <a:p>
            <a:r>
              <a:rPr lang="en-US" dirty="0" smtClean="0"/>
              <a:t>Select topic related to toxicology</a:t>
            </a:r>
          </a:p>
          <a:p>
            <a:pPr marL="228600" lvl="1" indent="0">
              <a:buNone/>
            </a:pPr>
            <a:r>
              <a:rPr lang="en-US" dirty="0" smtClean="0"/>
              <a:t>Possible topics:  personal care products, GMOs, processed foods, water &amp; air quality, environmental pollution, drugs, poisons</a:t>
            </a:r>
          </a:p>
          <a:p>
            <a:r>
              <a:rPr lang="en-US" dirty="0" smtClean="0"/>
              <a:t>Presentations are 8-12 min</a:t>
            </a:r>
          </a:p>
          <a:p>
            <a:r>
              <a:rPr lang="en-US" dirty="0" smtClean="0"/>
              <a:t>ALL CONTENT should include references to peer-reviewed literature</a:t>
            </a:r>
          </a:p>
          <a:p>
            <a:pPr marL="228600" lvl="1" indent="0">
              <a:buNone/>
            </a:pPr>
            <a:r>
              <a:rPr lang="en-US" dirty="0" smtClean="0"/>
              <a:t>if claims of a website are presented, then back up the claims to accepted sources (peer-reviewed science)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61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Oral Presentation Content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With your toxins, cover the following questions: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your clean research question that motivates your study of this selected topic?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your toxin? What is its chemical structure and what natural compounds does it mimic?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Where </a:t>
            </a:r>
            <a:r>
              <a:rPr lang="en-US" dirty="0"/>
              <a:t>is it found and how are individuals exposed to the toxin?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its mechanism of action and target organ(s) of injury? What is the dose-response for toxic action and injury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83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Oral Presentation Content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With your toxins, cover the following questions: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How </a:t>
            </a:r>
            <a:r>
              <a:rPr lang="en-US" dirty="0"/>
              <a:t>is the toxin metabolized and eliminated from the body and what is its biological half-life? 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What </a:t>
            </a:r>
            <a:r>
              <a:rPr lang="en-US" dirty="0"/>
              <a:t>is the risk of exposure and how prevalent is the exposure to the public? 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Are </a:t>
            </a:r>
            <a:r>
              <a:rPr lang="en-US" dirty="0"/>
              <a:t>there any safer alternatives?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39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Research Question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should develop clean, concise research question</a:t>
            </a:r>
            <a:endParaRPr lang="en-US" dirty="0"/>
          </a:p>
          <a:p>
            <a:r>
              <a:rPr lang="en-US" dirty="0" smtClean="0"/>
              <a:t>Email the question and the presentation to </a:t>
            </a:r>
            <a:r>
              <a:rPr lang="en-US" dirty="0" smtClean="0">
                <a:hlinkClick r:id="rId2"/>
              </a:rPr>
              <a:t>shalloran@lifewest.edu</a:t>
            </a:r>
            <a:r>
              <a:rPr lang="en-US" dirty="0" smtClean="0"/>
              <a:t> not less than 1 week in advance of the scheduled date of presentation to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04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 effects of "fragrance" on the human body?</a:t>
            </a:r>
          </a:p>
          <a:p>
            <a:r>
              <a:rPr lang="en-US" dirty="0"/>
              <a:t>How does Helicobacter Pylori (H. Pylori) contribute to the development of </a:t>
            </a:r>
            <a:r>
              <a:rPr lang="en-US" dirty="0" smtClean="0"/>
              <a:t>gastric </a:t>
            </a:r>
            <a:r>
              <a:rPr lang="en-US" dirty="0"/>
              <a:t>carcinoma</a:t>
            </a:r>
            <a:r>
              <a:rPr lang="en-US" dirty="0" smtClean="0"/>
              <a:t>?</a:t>
            </a:r>
          </a:p>
          <a:p>
            <a:r>
              <a:rPr lang="en-US" dirty="0"/>
              <a:t>Is tattoo ink safe and if not how toxic is it to the </a:t>
            </a:r>
            <a:r>
              <a:rPr lang="en-US" dirty="0" smtClean="0"/>
              <a:t>body?</a:t>
            </a:r>
          </a:p>
          <a:p>
            <a:r>
              <a:rPr lang="en-US" dirty="0"/>
              <a:t>What common building material poses significant health risks? Pressure Treated </a:t>
            </a:r>
            <a:r>
              <a:rPr lang="en-US" dirty="0" smtClean="0"/>
              <a:t>Wood (</a:t>
            </a:r>
            <a:r>
              <a:rPr lang="en-US" dirty="0" err="1" smtClean="0"/>
              <a:t>Chromated</a:t>
            </a:r>
            <a:r>
              <a:rPr lang="en-US" dirty="0" smtClean="0"/>
              <a:t> </a:t>
            </a:r>
            <a:r>
              <a:rPr lang="en-US" dirty="0"/>
              <a:t>Copper Arsenic</a:t>
            </a:r>
            <a:r>
              <a:rPr lang="en-US" dirty="0" smtClean="0"/>
              <a:t>)</a:t>
            </a:r>
          </a:p>
          <a:p>
            <a:r>
              <a:rPr lang="en-US" dirty="0"/>
              <a:t>Does an average everyday exposure of cyanide cause enough of a toxicity level to create adverse effects</a:t>
            </a:r>
            <a:r>
              <a:rPr lang="en-US" dirty="0" smtClean="0"/>
              <a:t>?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33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458941"/>
            <a:ext cx="8407400" cy="646331"/>
          </a:xfrm>
        </p:spPr>
        <p:txBody>
          <a:bodyPr/>
          <a:lstStyle/>
          <a:p>
            <a:r>
              <a:rPr lang="en-US" sz="3600" dirty="0" smtClean="0"/>
              <a:t>Oral Presentation Suggested Format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approach to the topic may be:</a:t>
            </a:r>
          </a:p>
          <a:p>
            <a:pPr lvl="1"/>
            <a:r>
              <a:rPr lang="en-US" dirty="0" smtClean="0"/>
              <a:t>Introduction to topic which includes short historical background</a:t>
            </a:r>
          </a:p>
          <a:p>
            <a:pPr lvl="1"/>
            <a:r>
              <a:rPr lang="en-US" dirty="0" smtClean="0"/>
              <a:t>Review of literature with selected but important reports highly descriptive of thesis</a:t>
            </a:r>
          </a:p>
          <a:p>
            <a:pPr lvl="1"/>
            <a:r>
              <a:rPr lang="en-US" dirty="0" smtClean="0"/>
              <a:t>Recent advances in the field</a:t>
            </a:r>
          </a:p>
          <a:p>
            <a:pPr lvl="1"/>
            <a:r>
              <a:rPr lang="en-US" dirty="0" smtClean="0"/>
              <a:t>Clinical correlations and significance of a basic science concept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3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397530"/>
            <a:ext cx="8390466" cy="499057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Course Description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Toxicology studies the body’s response to drugs, foods, and 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toxic substances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.  Fundamentals of pharmacology and mechanisms of action are examined for 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acute and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chronic exposure derived from environmental, dietary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, occupational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and 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pharmaceutical sources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.  Emphasis is placed on information literacy to support problem-based and </a:t>
            </a:r>
            <a:r>
              <a:rPr lang="en-US" dirty="0" smtClean="0">
                <a:latin typeface="+mj-lt"/>
                <a:cs typeface="Times New Roman" panose="02020603050405020304" pitchFamily="18" charset="0"/>
              </a:rPr>
              <a:t>evidence-based learning.</a:t>
            </a:r>
            <a:endParaRPr lang="en-US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Prerequisites</a:t>
            </a:r>
          </a:p>
          <a:p>
            <a:pPr marL="292100" lvl="1" indent="0">
              <a:buNone/>
            </a:pPr>
            <a:r>
              <a:rPr lang="en-US" dirty="0" smtClean="0"/>
              <a:t>CHEM 223, PATH 227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Weekly Lecture Days &amp; Times</a:t>
            </a:r>
          </a:p>
          <a:p>
            <a:pPr marL="292100" lvl="1" indent="0">
              <a:buNone/>
            </a:pPr>
            <a:r>
              <a:rPr lang="en-US" dirty="0" smtClean="0"/>
              <a:t>Monday afternoons</a:t>
            </a:r>
          </a:p>
          <a:p>
            <a:pPr marL="292100" lvl="1" indent="0">
              <a:buNone/>
            </a:pPr>
            <a:r>
              <a:rPr lang="en-US" dirty="0" smtClean="0"/>
              <a:t>1:00 to 2:50</a:t>
            </a:r>
          </a:p>
          <a:p>
            <a:pPr marL="292100" lvl="1" indent="0">
              <a:buNone/>
            </a:pPr>
            <a:r>
              <a:rPr lang="en-US" dirty="0" smtClean="0"/>
              <a:t>according to LCCW term calendar, holidays excepted</a:t>
            </a:r>
          </a:p>
          <a:p>
            <a:pPr marL="2921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6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Knowledge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Much of the content you should know are on these slides:  this is from the instructor</a:t>
            </a:r>
          </a:p>
          <a:p>
            <a:r>
              <a:rPr lang="en-US" dirty="0" smtClean="0"/>
              <a:t>Other knowledge is what you will get in preparing your presentations:  this knowledge is from your research and that of the other students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Slides (as PDF format, sometimes as PPTX format) will be made available to you</a:t>
            </a:r>
          </a:p>
          <a:p>
            <a:r>
              <a:rPr lang="en-US" sz="2000" dirty="0" smtClean="0"/>
              <a:t>You should attend lectures as required since the talk will elaborate many things.  Note takers can write slide number and record lecturer's comments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4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428164"/>
            <a:ext cx="8407400" cy="707886"/>
          </a:xfrm>
        </p:spPr>
        <p:txBody>
          <a:bodyPr/>
          <a:lstStyle/>
          <a:p>
            <a:r>
              <a:rPr lang="en-US" sz="4000" dirty="0" smtClean="0"/>
              <a:t>The Slides: What You Should Learn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5905500" y="4927600"/>
            <a:ext cx="1460500" cy="330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7700" y="5257800"/>
            <a:ext cx="1435100" cy="342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4067" y="1257300"/>
            <a:ext cx="8390466" cy="5283200"/>
          </a:xfrm>
        </p:spPr>
        <p:txBody>
          <a:bodyPr/>
          <a:lstStyle/>
          <a:p>
            <a:r>
              <a:rPr lang="en-US" sz="2200" dirty="0" smtClean="0"/>
              <a:t>Do not look at the number of slides and panic!</a:t>
            </a:r>
          </a:p>
          <a:p>
            <a:r>
              <a:rPr lang="en-US" sz="2200" dirty="0" smtClean="0"/>
              <a:t>Many of these slides repeat (as a summary) information in previous slides</a:t>
            </a:r>
          </a:p>
          <a:p>
            <a:r>
              <a:rPr lang="en-US" sz="2200" dirty="0" smtClean="0"/>
              <a:t>These slides present a </a:t>
            </a:r>
            <a:r>
              <a:rPr lang="en-US" sz="2200" i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relatively</a:t>
            </a:r>
            <a:r>
              <a:rPr lang="en-US" sz="2200" dirty="0" smtClean="0"/>
              <a:t> encyclopedic knowledge of the subject, but you are not expected to have that knowledge for assessments (exams)</a:t>
            </a:r>
          </a:p>
          <a:p>
            <a:r>
              <a:rPr lang="en-US" sz="2200" dirty="0" smtClean="0"/>
              <a:t>Some slides represent in a repetitive way the textual bullet points as interesting images and interesting illustrations</a:t>
            </a:r>
          </a:p>
          <a:p>
            <a:pPr marL="228600" lvl="1" indent="0" algn="ctr">
              <a:buNone/>
            </a:pPr>
            <a:r>
              <a:rPr lang="en-US" sz="1600" dirty="0" smtClean="0"/>
              <a:t>A picture worth a thousand words</a:t>
            </a:r>
          </a:p>
          <a:p>
            <a:r>
              <a:rPr lang="en-US" sz="2200" dirty="0" smtClean="0">
                <a:latin typeface="+mj-lt"/>
              </a:rPr>
              <a:t>Where you see </a:t>
            </a:r>
            <a:r>
              <a:rPr lang="en-US" sz="2200" dirty="0" smtClean="0">
                <a:solidFill>
                  <a:srgbClr val="FF99FF"/>
                </a:solidFill>
                <a:latin typeface="+mj-lt"/>
              </a:rPr>
              <a:t>magenta-colored text </a:t>
            </a:r>
            <a:r>
              <a:rPr lang="en-US" sz="2200" dirty="0" smtClean="0">
                <a:latin typeface="+mj-lt"/>
              </a:rPr>
              <a:t>or a </a:t>
            </a:r>
            <a:r>
              <a:rPr lang="en-US" sz="2200" dirty="0" smtClean="0">
                <a:solidFill>
                  <a:schemeClr val="tx1"/>
                </a:solidFill>
                <a:latin typeface="+mj-lt"/>
              </a:rPr>
              <a:t>yellow slide background</a:t>
            </a:r>
            <a:r>
              <a:rPr lang="en-US" sz="2200" dirty="0" smtClean="0">
                <a:latin typeface="+mj-lt"/>
              </a:rPr>
              <a:t>, that is my clue to you that this item is more (encyclopedic) detail than you are expected to memorize</a:t>
            </a:r>
          </a:p>
          <a:p>
            <a:pPr marL="0" indent="0" algn="ctr">
              <a:buNone/>
            </a:pPr>
            <a:r>
              <a:rPr lang="en-US" sz="1600" dirty="0" smtClean="0">
                <a:latin typeface="+mj-lt"/>
              </a:rPr>
              <a:t>it would be nice for you to learn, and you will probably encounter</a:t>
            </a:r>
          </a:p>
          <a:p>
            <a:pPr marL="0" indent="0" algn="ctr">
              <a:buNone/>
            </a:pPr>
            <a:r>
              <a:rPr lang="en-US" sz="1600" dirty="0" smtClean="0">
                <a:latin typeface="+mj-lt"/>
              </a:rPr>
              <a:t>its like in your presentation project, but you are not required to know 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4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Overview: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631" y="1411384"/>
            <a:ext cx="8390466" cy="47323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Required Text</a:t>
            </a:r>
          </a:p>
          <a:p>
            <a:pPr marL="292100" lvl="1" indent="-292100">
              <a:buNone/>
            </a:pPr>
            <a:r>
              <a:rPr lang="en-US" dirty="0" smtClean="0"/>
              <a:t>Harvey, Clark, </a:t>
            </a:r>
            <a:r>
              <a:rPr lang="en-US" dirty="0" err="1" smtClean="0"/>
              <a:t>Finkel</a:t>
            </a:r>
            <a:r>
              <a:rPr lang="en-US" dirty="0" smtClean="0"/>
              <a:t>, Rey, Whalen (2012) </a:t>
            </a:r>
            <a:r>
              <a:rPr lang="en-US" i="1" dirty="0" smtClean="0">
                <a:solidFill>
                  <a:srgbClr val="FFFF00"/>
                </a:solidFill>
              </a:rPr>
              <a:t>Pharmacology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Ed (Lippincott, Williams &amp; Wilkins)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Recommended Texts</a:t>
            </a:r>
          </a:p>
          <a:p>
            <a:pPr marL="263525" indent="-263525">
              <a:buNone/>
            </a:pPr>
            <a:r>
              <a:rPr lang="en-US" sz="2000" dirty="0" smtClean="0"/>
              <a:t>Hodgson (2010) </a:t>
            </a:r>
            <a:r>
              <a:rPr lang="en-US" sz="2000" i="1" dirty="0">
                <a:solidFill>
                  <a:srgbClr val="FFFF00"/>
                </a:solidFill>
              </a:rPr>
              <a:t>A Textbook of Modern Toxicology</a:t>
            </a:r>
            <a:r>
              <a:rPr lang="en-US" sz="2000" i="1" dirty="0"/>
              <a:t>, </a:t>
            </a:r>
            <a:r>
              <a:rPr lang="en-US" sz="2000" i="1" dirty="0" smtClean="0"/>
              <a:t>4</a:t>
            </a:r>
            <a:r>
              <a:rPr lang="en-US" sz="2000" i="1" baseline="30000" dirty="0" smtClean="0"/>
              <a:t>th</a:t>
            </a:r>
            <a:r>
              <a:rPr lang="en-US" sz="2000" i="1" dirty="0" smtClean="0"/>
              <a:t> Ed</a:t>
            </a:r>
            <a:endParaRPr lang="en-US" sz="2000" dirty="0"/>
          </a:p>
          <a:p>
            <a:pPr marL="263525" indent="-263525">
              <a:buNone/>
            </a:pPr>
            <a:r>
              <a:rPr lang="en-US" sz="2000" dirty="0" smtClean="0"/>
              <a:t>Smart &amp; Hodgson, </a:t>
            </a:r>
            <a:r>
              <a:rPr lang="en-US" sz="2000" dirty="0" err="1" smtClean="0"/>
              <a:t>eds</a:t>
            </a:r>
            <a:r>
              <a:rPr lang="en-US" sz="2000" dirty="0"/>
              <a:t> </a:t>
            </a:r>
            <a:r>
              <a:rPr lang="en-US" sz="2000" dirty="0" smtClean="0"/>
              <a:t>(2008) </a:t>
            </a:r>
            <a:r>
              <a:rPr lang="en-US" sz="2000" i="1" dirty="0" smtClean="0">
                <a:solidFill>
                  <a:srgbClr val="FFFF00"/>
                </a:solidFill>
              </a:rPr>
              <a:t>Molecular </a:t>
            </a:r>
            <a:r>
              <a:rPr lang="en-US" sz="2000" i="1" dirty="0">
                <a:solidFill>
                  <a:srgbClr val="FFFF00"/>
                </a:solidFill>
              </a:rPr>
              <a:t>and Biochemical Toxicology</a:t>
            </a:r>
            <a:r>
              <a:rPr lang="en-US" sz="2000" dirty="0"/>
              <a:t>, </a:t>
            </a:r>
            <a:r>
              <a:rPr lang="en-US" sz="2000" dirty="0" smtClean="0"/>
              <a:t>4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Ed</a:t>
            </a:r>
          </a:p>
          <a:p>
            <a:pPr marL="263525" indent="-263525">
              <a:buNone/>
            </a:pPr>
            <a:r>
              <a:rPr lang="en-US" sz="2000" dirty="0" smtClean="0"/>
              <a:t>Frank &amp; </a:t>
            </a:r>
            <a:r>
              <a:rPr lang="en-US" sz="2000" dirty="0" err="1" smtClean="0"/>
              <a:t>Ottoboni</a:t>
            </a:r>
            <a:r>
              <a:rPr lang="en-US" sz="2000" dirty="0" smtClean="0"/>
              <a:t> (2011) </a:t>
            </a:r>
            <a:r>
              <a:rPr lang="en-US" sz="2000" i="1" dirty="0">
                <a:solidFill>
                  <a:srgbClr val="FFFF00"/>
                </a:solidFill>
              </a:rPr>
              <a:t>The Dose </a:t>
            </a:r>
            <a:r>
              <a:rPr lang="en-US" sz="2000" i="1" dirty="0" smtClean="0">
                <a:solidFill>
                  <a:srgbClr val="FFFF00"/>
                </a:solidFill>
              </a:rPr>
              <a:t>Makes The </a:t>
            </a:r>
            <a:r>
              <a:rPr lang="en-US" sz="2000" i="1" dirty="0">
                <a:solidFill>
                  <a:srgbClr val="FFFF00"/>
                </a:solidFill>
              </a:rPr>
              <a:t>Poison: A </a:t>
            </a:r>
            <a:r>
              <a:rPr lang="en-US" sz="2000" i="1" dirty="0" smtClean="0">
                <a:solidFill>
                  <a:srgbClr val="FFFF00"/>
                </a:solidFill>
              </a:rPr>
              <a:t>Plain-Language</a:t>
            </a:r>
            <a:r>
              <a:rPr lang="en-US" sz="2000" i="1" dirty="0">
                <a:solidFill>
                  <a:srgbClr val="FFFF00"/>
                </a:solidFill>
              </a:rPr>
              <a:t> </a:t>
            </a:r>
            <a:r>
              <a:rPr lang="en-US" sz="2000" i="1" dirty="0" smtClean="0">
                <a:solidFill>
                  <a:srgbClr val="FFFF00"/>
                </a:solidFill>
              </a:rPr>
              <a:t>Guide to Toxicology</a:t>
            </a:r>
            <a:r>
              <a:rPr lang="en-US" sz="2000" dirty="0" smtClean="0"/>
              <a:t>,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Ed</a:t>
            </a:r>
          </a:p>
          <a:p>
            <a:pPr marL="263525" indent="-263525">
              <a:buNone/>
            </a:pPr>
            <a:r>
              <a:rPr lang="en-US" sz="2000" dirty="0" err="1" smtClean="0"/>
              <a:t>Ottoboni</a:t>
            </a:r>
            <a:r>
              <a:rPr lang="en-US" sz="2000" dirty="0" smtClean="0"/>
              <a:t> (1997) </a:t>
            </a:r>
            <a:r>
              <a:rPr lang="en-US" sz="2000" i="1" dirty="0">
                <a:solidFill>
                  <a:srgbClr val="FFFF00"/>
                </a:solidFill>
              </a:rPr>
              <a:t>The Dose </a:t>
            </a:r>
            <a:r>
              <a:rPr lang="en-US" sz="2000" i="1" dirty="0" smtClean="0">
                <a:solidFill>
                  <a:srgbClr val="FFFF00"/>
                </a:solidFill>
              </a:rPr>
              <a:t>Makes The </a:t>
            </a:r>
            <a:r>
              <a:rPr lang="en-US" sz="2000" i="1" dirty="0">
                <a:solidFill>
                  <a:srgbClr val="FFFF00"/>
                </a:solidFill>
              </a:rPr>
              <a:t>Poison: A </a:t>
            </a:r>
            <a:r>
              <a:rPr lang="en-US" sz="2000" i="1" dirty="0" smtClean="0">
                <a:solidFill>
                  <a:srgbClr val="FFFF00"/>
                </a:solidFill>
              </a:rPr>
              <a:t>Plain-Language Guide to Toxicology</a:t>
            </a:r>
            <a:r>
              <a:rPr lang="en-US" sz="2000" dirty="0" smtClean="0"/>
              <a:t>, 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Ed.</a:t>
            </a:r>
            <a:endParaRPr lang="en-US" sz="2000" dirty="0"/>
          </a:p>
          <a:p>
            <a:pPr marL="263525" indent="-263525">
              <a:buNone/>
            </a:pPr>
            <a:r>
              <a:rPr lang="en-US" sz="2000" dirty="0" smtClean="0"/>
              <a:t>Gaby, </a:t>
            </a:r>
            <a:r>
              <a:rPr lang="en-US" sz="2000" dirty="0" err="1" smtClean="0"/>
              <a:t>Batz</a:t>
            </a:r>
            <a:r>
              <a:rPr lang="en-US" sz="2000" dirty="0" smtClean="0"/>
              <a:t>, Chester, Constantine (</a:t>
            </a:r>
            <a:r>
              <a:rPr lang="en-US" sz="2000" dirty="0" err="1" smtClean="0"/>
              <a:t>eds</a:t>
            </a:r>
            <a:r>
              <a:rPr lang="en-US" sz="2000" dirty="0" smtClean="0"/>
              <a:t>) (2006)</a:t>
            </a:r>
            <a:r>
              <a:rPr lang="en-US" sz="2000" i="1" dirty="0" smtClean="0"/>
              <a:t> </a:t>
            </a:r>
            <a:r>
              <a:rPr lang="en-US" sz="2000" i="1" dirty="0" smtClean="0">
                <a:solidFill>
                  <a:srgbClr val="FFFF00"/>
                </a:solidFill>
              </a:rPr>
              <a:t>A-Z </a:t>
            </a:r>
            <a:r>
              <a:rPr lang="en-US" sz="2000" i="1" dirty="0">
                <a:solidFill>
                  <a:srgbClr val="FFFF00"/>
                </a:solidFill>
              </a:rPr>
              <a:t>Guide to Drug-Herb-Vitamin Interactions</a:t>
            </a:r>
            <a:r>
              <a:rPr lang="en-US" sz="2000" dirty="0"/>
              <a:t>, </a:t>
            </a:r>
            <a:r>
              <a:rPr lang="en-US" sz="2000" dirty="0" smtClean="0"/>
              <a:t>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36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Overview: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631" y="1411384"/>
            <a:ext cx="8390466" cy="47323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Recommended Texts</a:t>
            </a:r>
          </a:p>
          <a:p>
            <a:pPr marL="360363" indent="-360363">
              <a:buNone/>
            </a:pPr>
            <a:r>
              <a:rPr lang="en-US" sz="2000" dirty="0" smtClean="0"/>
              <a:t>Gilbert (2004) </a:t>
            </a:r>
            <a:r>
              <a:rPr lang="en-US" sz="2000" i="1" dirty="0" smtClean="0">
                <a:solidFill>
                  <a:srgbClr val="FFFF00"/>
                </a:solidFill>
              </a:rPr>
              <a:t>A Small Dose of Toxicology: The Health Effects of Common Chemicals</a:t>
            </a:r>
          </a:p>
          <a:p>
            <a:pPr marL="360363" indent="-360363">
              <a:buNone/>
            </a:pPr>
            <a:r>
              <a:rPr lang="en-US" sz="2000" dirty="0" smtClean="0"/>
              <a:t>Gibson (2000) </a:t>
            </a:r>
            <a:r>
              <a:rPr lang="en-US" sz="2000" i="1" dirty="0" smtClean="0">
                <a:solidFill>
                  <a:srgbClr val="FFFF00"/>
                </a:solidFill>
              </a:rPr>
              <a:t>Multiple Chemical Sensitivities: A Survival Guide</a:t>
            </a:r>
          </a:p>
          <a:p>
            <a:pPr marL="360363" indent="-360363">
              <a:buNone/>
            </a:pPr>
            <a:r>
              <a:rPr lang="en-US" sz="2000" dirty="0" err="1" smtClean="0"/>
              <a:t>Cupp</a:t>
            </a:r>
            <a:r>
              <a:rPr lang="en-US" sz="2000" dirty="0" smtClean="0"/>
              <a:t> &amp; </a:t>
            </a:r>
            <a:r>
              <a:rPr lang="en-US" sz="2000" dirty="0" err="1" smtClean="0"/>
              <a:t>Karch</a:t>
            </a:r>
            <a:r>
              <a:rPr lang="en-US" sz="2000" dirty="0" smtClean="0"/>
              <a:t> (</a:t>
            </a:r>
            <a:r>
              <a:rPr lang="en-US" sz="2000" dirty="0" err="1" smtClean="0"/>
              <a:t>eds</a:t>
            </a:r>
            <a:r>
              <a:rPr lang="en-US" sz="2000" dirty="0" smtClean="0"/>
              <a:t>) (2000) </a:t>
            </a:r>
            <a:r>
              <a:rPr lang="en-US" sz="2000" i="1" dirty="0" smtClean="0">
                <a:solidFill>
                  <a:srgbClr val="FFFF00"/>
                </a:solidFill>
              </a:rPr>
              <a:t>Toxicology and Clinical Pharmacology of Herbal Products</a:t>
            </a:r>
          </a:p>
          <a:p>
            <a:pPr marL="360363" indent="-360363">
              <a:buNone/>
            </a:pPr>
            <a:r>
              <a:rPr lang="en-US" sz="2000" dirty="0" smtClean="0"/>
              <a:t>Lawson (2000) </a:t>
            </a:r>
            <a:r>
              <a:rPr lang="en-US" sz="2000" i="1" dirty="0" smtClean="0">
                <a:solidFill>
                  <a:srgbClr val="FFFF00"/>
                </a:solidFill>
              </a:rPr>
              <a:t>Staying Well in a Toxic World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Reference Text</a:t>
            </a:r>
          </a:p>
          <a:p>
            <a:pPr marL="0" indent="0">
              <a:buNone/>
            </a:pPr>
            <a:r>
              <a:rPr lang="en-US" sz="2000" dirty="0" err="1" smtClean="0"/>
              <a:t>Klaassen</a:t>
            </a:r>
            <a:r>
              <a:rPr lang="en-US" sz="2000" dirty="0" smtClean="0"/>
              <a:t> (</a:t>
            </a:r>
            <a:r>
              <a:rPr lang="en-US" sz="2000" dirty="0" err="1" smtClean="0"/>
              <a:t>ed</a:t>
            </a:r>
            <a:r>
              <a:rPr lang="en-US" sz="2000" dirty="0" smtClean="0"/>
              <a:t>) (2008) </a:t>
            </a:r>
            <a:r>
              <a:rPr lang="en-US" sz="2000" i="1" dirty="0" err="1" smtClean="0">
                <a:solidFill>
                  <a:srgbClr val="FFFF00"/>
                </a:solidFill>
              </a:rPr>
              <a:t>Casarett</a:t>
            </a:r>
            <a:r>
              <a:rPr lang="en-US" sz="2000" i="1" dirty="0" smtClean="0">
                <a:solidFill>
                  <a:srgbClr val="FFFF00"/>
                </a:solidFill>
              </a:rPr>
              <a:t> &amp; </a:t>
            </a:r>
            <a:r>
              <a:rPr lang="en-US" sz="2000" i="1" dirty="0" err="1" smtClean="0">
                <a:solidFill>
                  <a:srgbClr val="FFFF00"/>
                </a:solidFill>
              </a:rPr>
              <a:t>Doull's</a:t>
            </a:r>
            <a:r>
              <a:rPr lang="en-US" sz="2000" i="1" dirty="0" smtClean="0">
                <a:solidFill>
                  <a:srgbClr val="FFFF00"/>
                </a:solidFill>
              </a:rPr>
              <a:t> Toxicology</a:t>
            </a:r>
            <a:r>
              <a:rPr lang="en-US" sz="2000" dirty="0" smtClean="0"/>
              <a:t>, 7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Ed</a:t>
            </a: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All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books on reserve in library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26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305573"/>
            <a:ext cx="8407400" cy="762000"/>
          </a:xfrm>
        </p:spPr>
        <p:txBody>
          <a:bodyPr/>
          <a:lstStyle/>
          <a:p>
            <a:r>
              <a:rPr lang="en-US" dirty="0" smtClean="0"/>
              <a:t>Instruction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233757"/>
            <a:ext cx="8390466" cy="51261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Grading/Evaluation</a:t>
            </a:r>
          </a:p>
          <a:p>
            <a:r>
              <a:rPr lang="en-US" dirty="0" smtClean="0"/>
              <a:t>Submission of Presentation &amp; Clean Research Question (25% -- 100 pts)</a:t>
            </a:r>
          </a:p>
          <a:p>
            <a:pPr lvl="1"/>
            <a:r>
              <a:rPr lang="en-US" dirty="0" smtClean="0"/>
              <a:t>Oral presentation in digital form (electronic copy)</a:t>
            </a:r>
          </a:p>
          <a:p>
            <a:pPr lvl="1"/>
            <a:r>
              <a:rPr lang="en-US" dirty="0" smtClean="0"/>
              <a:t>Must have clean research question</a:t>
            </a:r>
          </a:p>
          <a:p>
            <a:pPr lvl="1"/>
            <a:r>
              <a:rPr lang="en-US" dirty="0" smtClean="0"/>
              <a:t>Submitted NO LATER than ONE WEEK BEFORE scheduled date of presentation</a:t>
            </a:r>
          </a:p>
          <a:p>
            <a:pPr lvl="1"/>
            <a:r>
              <a:rPr lang="en-US" dirty="0" smtClean="0"/>
              <a:t>Clean, concise research question for your presentation is submitted emphasizing central, "take home" theme of your work</a:t>
            </a:r>
          </a:p>
          <a:p>
            <a:r>
              <a:rPr lang="en-US" dirty="0"/>
              <a:t>Oral Presentation (25% -- 100 pts)</a:t>
            </a:r>
          </a:p>
          <a:p>
            <a:pPr lvl="1"/>
            <a:r>
              <a:rPr lang="en-US" dirty="0"/>
              <a:t>Weeks 7 and 8 of term</a:t>
            </a:r>
          </a:p>
          <a:p>
            <a:pPr lvl="1"/>
            <a:r>
              <a:rPr lang="en-US" dirty="0"/>
              <a:t>8-12 min presentations, including the Q &amp; 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0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305573"/>
            <a:ext cx="8407400" cy="762000"/>
          </a:xfrm>
        </p:spPr>
        <p:txBody>
          <a:bodyPr/>
          <a:lstStyle/>
          <a:p>
            <a:r>
              <a:rPr lang="en-US" dirty="0" smtClean="0"/>
              <a:t>Instruction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233757"/>
            <a:ext cx="8390466" cy="51261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Grading/Evaluation Continued</a:t>
            </a:r>
          </a:p>
          <a:p>
            <a:r>
              <a:rPr lang="en-US" dirty="0" smtClean="0"/>
              <a:t>Midterm Examination (25% -- 100 pts)</a:t>
            </a:r>
          </a:p>
          <a:p>
            <a:pPr lvl="1"/>
            <a:r>
              <a:rPr lang="en-US" dirty="0" smtClean="0"/>
              <a:t>TAKE-HOME midterm due at start of class in Week 5</a:t>
            </a:r>
          </a:p>
          <a:p>
            <a:pPr lvl="1"/>
            <a:r>
              <a:rPr lang="en-US" dirty="0" smtClean="0"/>
              <a:t>will be posted on MOODLE</a:t>
            </a:r>
          </a:p>
          <a:p>
            <a:pPr lvl="1"/>
            <a:r>
              <a:rPr lang="en-US" dirty="0" smtClean="0"/>
              <a:t>covers pharmacokinetics, pharmacodynamics, detoxification pathways, biochemistry, textbook topics, material in lectures</a:t>
            </a:r>
          </a:p>
          <a:p>
            <a:pPr lvl="1"/>
            <a:r>
              <a:rPr lang="en-US" dirty="0" smtClean="0"/>
              <a:t>ALL WORK is individual (no group interaction!)</a:t>
            </a:r>
          </a:p>
          <a:p>
            <a:r>
              <a:rPr lang="en-US" dirty="0" smtClean="0"/>
              <a:t>Final Examination (25% -- 100 pts)</a:t>
            </a:r>
          </a:p>
          <a:p>
            <a:pPr lvl="1"/>
            <a:r>
              <a:rPr lang="en-US" dirty="0" smtClean="0"/>
              <a:t>one final in Week 11</a:t>
            </a:r>
          </a:p>
          <a:p>
            <a:pPr lvl="1"/>
            <a:r>
              <a:rPr lang="en-US" dirty="0" smtClean="0"/>
              <a:t>covers</a:t>
            </a:r>
          </a:p>
          <a:p>
            <a:pPr lvl="2"/>
            <a:r>
              <a:rPr lang="en-US" dirty="0" smtClean="0"/>
              <a:t>lecture content </a:t>
            </a:r>
          </a:p>
          <a:p>
            <a:pPr lvl="2"/>
            <a:r>
              <a:rPr lang="en-US" dirty="0" smtClean="0"/>
              <a:t>student-generated clean research questions</a:t>
            </a:r>
          </a:p>
          <a:p>
            <a:pPr lvl="2"/>
            <a:r>
              <a:rPr lang="en-US" dirty="0" smtClean="0"/>
              <a:t>student oral presentation content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64379"/>
      </p:ext>
    </p:extLst>
  </p:cSld>
  <p:clrMapOvr>
    <a:masterClrMapping/>
  </p:clrMapOvr>
</p:sld>
</file>

<file path=ppt/theme/theme1.xml><?xml version="1.0" encoding="utf-8"?>
<a:theme xmlns:a="http://schemas.openxmlformats.org/drawingml/2006/main" name="4_LightOnDark">
  <a:themeElements>
    <a:clrScheme name="4_LightOnD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LightOnDark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4_LightOn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ightOnDar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33621</TotalTime>
  <Words>998</Words>
  <Application>Microsoft Office PowerPoint</Application>
  <PresentationFormat>On-screen Show (4:3)</PresentationFormat>
  <Paragraphs>144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4_LightOnDark</vt:lpstr>
      <vt:lpstr>Pathology 438  Toxicology  Spring 2015 term</vt:lpstr>
      <vt:lpstr>Course Overview</vt:lpstr>
      <vt:lpstr>Course Overview</vt:lpstr>
      <vt:lpstr>Required Knowledge</vt:lpstr>
      <vt:lpstr>The Slides: What You Should Learn</vt:lpstr>
      <vt:lpstr>Course Overview: Literature</vt:lpstr>
      <vt:lpstr>Course Overview: Literature</vt:lpstr>
      <vt:lpstr>Instruction Details</vt:lpstr>
      <vt:lpstr>Instruction Details</vt:lpstr>
      <vt:lpstr>Instruction Details</vt:lpstr>
      <vt:lpstr>Oral Presentations</vt:lpstr>
      <vt:lpstr>Oral Presentation Content</vt:lpstr>
      <vt:lpstr>Oral Presentation Content</vt:lpstr>
      <vt:lpstr>Clean Research Question</vt:lpstr>
      <vt:lpstr>Examples</vt:lpstr>
      <vt:lpstr>Oral Presentation Suggested Format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 M Halloran</dc:creator>
  <cp:lastModifiedBy>S M Halloran</cp:lastModifiedBy>
  <cp:revision>1569</cp:revision>
  <dcterms:created xsi:type="dcterms:W3CDTF">2005-12-08T13:54:14Z</dcterms:created>
  <dcterms:modified xsi:type="dcterms:W3CDTF">2015-04-18T01:14:37Z</dcterms:modified>
</cp:coreProperties>
</file>