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4" r:id="rId9"/>
    <p:sldId id="265" r:id="rId10"/>
    <p:sldId id="266" r:id="rId11"/>
    <p:sldId id="267" r:id="rId12"/>
    <p:sldId id="272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4" d="100"/>
          <a:sy n="64" d="100"/>
        </p:scale>
        <p:origin x="-1470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DB898923-40D7-41E1-8B42-A460C939150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59476B4B-666A-405C-9A05-4184A2653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98923-40D7-41E1-8B42-A460C939150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476B4B-666A-405C-9A05-4184A2653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98923-40D7-41E1-8B42-A460C939150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476B4B-666A-405C-9A05-4184A2653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98923-40D7-41E1-8B42-A460C939150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476B4B-666A-405C-9A05-4184A26536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98923-40D7-41E1-8B42-A460C939150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476B4B-666A-405C-9A05-4184A26536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98923-40D7-41E1-8B42-A460C939150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476B4B-666A-405C-9A05-4184A26536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98923-40D7-41E1-8B42-A460C939150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476B4B-666A-405C-9A05-4184A2653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98923-40D7-41E1-8B42-A460C939150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476B4B-666A-405C-9A05-4184A26536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DB898923-40D7-41E1-8B42-A460C939150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476B4B-666A-405C-9A05-4184A2653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DB898923-40D7-41E1-8B42-A460C939150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59476B4B-666A-405C-9A05-4184A2653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DB898923-40D7-41E1-8B42-A460C939150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59476B4B-666A-405C-9A05-4184A26536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DB898923-40D7-41E1-8B42-A460C9391503}" type="datetimeFigureOut">
              <a:rPr lang="en-US" smtClean="0"/>
              <a:pPr/>
              <a:t>11/25/2014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59476B4B-666A-405C-9A05-4184A265368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bt.cdc.gov/agent/cyanide/basics/facts.asp" TargetMode="External"/><Relationship Id="rId2" Type="http://schemas.openxmlformats.org/officeDocument/2006/relationships/hyperlink" Target="http://chemsee.com/poison-detection/poison-detection-resources/cyanide-poisoning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atsdr.cdc.gov/toxguides/toxguide-8.pdf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1" Type="http://schemas.openxmlformats.org/officeDocument/2006/relationships/video" Target="file:///C:\Users\Christoph\Desktop\Cyanide%20Review%20Video.mp4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Cyanide – the deadly gas &amp; salt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Joel Dickson &amp; Chris Kliem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397381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smtClean="0"/>
              <a:t>Antidotes </a:t>
            </a:r>
            <a:r>
              <a:rPr lang="en-US" dirty="0"/>
              <a:t>are </a:t>
            </a:r>
            <a:r>
              <a:rPr lang="en-US" dirty="0" err="1"/>
              <a:t>hydroxocobalamin</a:t>
            </a:r>
            <a:r>
              <a:rPr lang="en-US" dirty="0"/>
              <a:t> (</a:t>
            </a:r>
            <a:r>
              <a:rPr lang="en-US" dirty="0" err="1"/>
              <a:t>Cyanokit</a:t>
            </a:r>
            <a:r>
              <a:rPr lang="en-US" dirty="0"/>
              <a:t>) and sodium thiosulfate and sodium nitrite (</a:t>
            </a:r>
            <a:r>
              <a:rPr lang="en-US" dirty="0" err="1" smtClean="0"/>
              <a:t>Nithiodote</a:t>
            </a:r>
            <a:r>
              <a:rPr lang="en-US" dirty="0" smtClean="0"/>
              <a:t>) given </a:t>
            </a:r>
            <a:r>
              <a:rPr lang="en-US" dirty="0"/>
              <a:t>intravenously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With acute </a:t>
            </a:r>
            <a:r>
              <a:rPr lang="en-US" dirty="0"/>
              <a:t>poisoning from hydrogen cyanide (HCN) gas or soluble salts, the principal </a:t>
            </a:r>
            <a:r>
              <a:rPr lang="en-US" dirty="0" smtClean="0"/>
              <a:t>concerns </a:t>
            </a:r>
            <a:r>
              <a:rPr lang="en-US" dirty="0"/>
              <a:t>are hemodynamic instability and cerebral edema. </a:t>
            </a:r>
            <a:r>
              <a:rPr lang="en-US" dirty="0" smtClean="0"/>
              <a:t>Continuous </a:t>
            </a:r>
            <a:r>
              <a:rPr lang="en-US" dirty="0"/>
              <a:t>cardiac monitoring, respiratory and cardiovascular support, and frequent neurologic evaluation </a:t>
            </a:r>
            <a:r>
              <a:rPr lang="en-US" dirty="0" smtClean="0"/>
              <a:t>of these </a:t>
            </a:r>
            <a:r>
              <a:rPr lang="en-US" dirty="0"/>
              <a:t>patients </a:t>
            </a:r>
            <a:r>
              <a:rPr lang="en-US" dirty="0" smtClean="0"/>
              <a:t>is required.</a:t>
            </a:r>
            <a:endParaRPr lang="en-US" b="0" dirty="0" smtClean="0">
              <a:effectLst/>
            </a:endParaRPr>
          </a:p>
          <a:p>
            <a:r>
              <a:rPr lang="en-US" dirty="0"/>
              <a:t>A</a:t>
            </a:r>
            <a:r>
              <a:rPr lang="en-US" dirty="0" smtClean="0"/>
              <a:t>cute </a:t>
            </a:r>
            <a:r>
              <a:rPr lang="en-US" dirty="0"/>
              <a:t>poisoning from </a:t>
            </a:r>
            <a:r>
              <a:rPr lang="en-US" dirty="0" err="1"/>
              <a:t>cyanogens</a:t>
            </a:r>
            <a:r>
              <a:rPr lang="en-US" dirty="0"/>
              <a:t> (nitriles) or poorly soluble salts may not manifest or become life-threatening for several hours after exposure. </a:t>
            </a:r>
            <a:r>
              <a:rPr lang="en-US" dirty="0" smtClean="0"/>
              <a:t>Requires </a:t>
            </a:r>
            <a:r>
              <a:rPr lang="en-US" dirty="0"/>
              <a:t>a 24-hour observation </a:t>
            </a:r>
            <a:r>
              <a:rPr lang="en-US" dirty="0" smtClean="0"/>
              <a:t>period</a:t>
            </a:r>
            <a:endParaRPr lang="en-US" b="0" dirty="0" smtClean="0">
              <a:effectLst/>
            </a:endParaRPr>
          </a:p>
          <a:p>
            <a:r>
              <a:rPr lang="en-US" dirty="0"/>
              <a:t>Oxygenation should be optimized and continuous cardiac monitoring provided. </a:t>
            </a:r>
            <a:r>
              <a:rPr lang="en-US" dirty="0" smtClean="0"/>
              <a:t>Serum </a:t>
            </a:r>
            <a:r>
              <a:rPr lang="en-US" dirty="0"/>
              <a:t>lactate concentrations, chemistries, and arterial or venous blood gases should be monitored.</a:t>
            </a:r>
            <a:endParaRPr lang="en-US" b="0" dirty="0" smtClean="0">
              <a:effectLst/>
            </a:endParaRPr>
          </a:p>
          <a:p>
            <a:r>
              <a:rPr lang="en-US" dirty="0"/>
              <a:t>Patients should be reevaluated 7-10 days after discharge from the </a:t>
            </a:r>
            <a:r>
              <a:rPr lang="en-US" dirty="0" smtClean="0"/>
              <a:t>hospital.</a:t>
            </a:r>
            <a:r>
              <a:rPr lang="en-US" baseline="30000" dirty="0"/>
              <a:t> </a:t>
            </a:r>
            <a:r>
              <a:rPr lang="en-US" dirty="0" smtClean="0"/>
              <a:t>Delayed </a:t>
            </a:r>
            <a:r>
              <a:rPr lang="en-US" dirty="0"/>
              <a:t>onset of Parkinson-like syndrome or neuropsychiatric </a:t>
            </a:r>
            <a:r>
              <a:rPr lang="en-US" dirty="0" err="1"/>
              <a:t>sequelae</a:t>
            </a:r>
            <a:r>
              <a:rPr lang="en-US" dirty="0"/>
              <a:t> may be noted on </a:t>
            </a:r>
            <a:r>
              <a:rPr lang="en-US" dirty="0" err="1"/>
              <a:t>followup</a:t>
            </a:r>
            <a:r>
              <a:rPr lang="en-US" dirty="0"/>
              <a:t>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Care management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3397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Gas Chamber - potassium cyanide or sodium cyanide crystals are added to a hydrochloric acid producing hydrogen cyanide gas</a:t>
            </a:r>
          </a:p>
          <a:p>
            <a:pPr lvl="1"/>
            <a:r>
              <a:rPr lang="en-US" dirty="0"/>
              <a:t>Entire process takes 5-15 minutes</a:t>
            </a:r>
          </a:p>
          <a:p>
            <a:pPr lvl="1"/>
            <a:r>
              <a:rPr lang="en-US" dirty="0"/>
              <a:t>Body is very difficult to safely dispose of</a:t>
            </a:r>
          </a:p>
          <a:p>
            <a:pPr lvl="1"/>
            <a:r>
              <a:rPr lang="en-US" dirty="0"/>
              <a:t>A few states use this method as a secondary method only 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penalty uses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54008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Death Penalty</a:t>
            </a:r>
            <a:endParaRPr lang="en-US" dirty="0"/>
          </a:p>
        </p:txBody>
      </p:sp>
      <p:pic>
        <p:nvPicPr>
          <p:cNvPr id="4" name="Picture 3" descr="Gaschamber.jp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181600" y="1376958"/>
            <a:ext cx="3581400" cy="4721846"/>
          </a:xfrm>
          <a:prstGeom prst="rect">
            <a:avLst/>
          </a:prstGeom>
        </p:spPr>
      </p:pic>
      <p:pic>
        <p:nvPicPr>
          <p:cNvPr id="9" name="Content Placeholder 8" descr="USA.jpg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 l="-14803" r="-14803"/>
          <a:stretch>
            <a:fillRect/>
          </a:stretch>
        </p:blipFill>
        <p:spPr>
          <a:xfrm>
            <a:off x="6887" y="1447800"/>
            <a:ext cx="4804449" cy="4398962"/>
          </a:xfrm>
        </p:spPr>
      </p:pic>
    </p:spTree>
    <p:extLst>
      <p:ext uri="{BB962C8B-B14F-4D97-AF65-F5344CB8AC3E}">
        <p14:creationId xmlns:p14="http://schemas.microsoft.com/office/powerpoint/2010/main" xmlns="" val="40388249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example with apple seeds</a:t>
            </a:r>
          </a:p>
          <a:p>
            <a:pPr lvl="1"/>
            <a:r>
              <a:rPr lang="en-US" dirty="0" smtClean="0"/>
              <a:t>These </a:t>
            </a:r>
            <a:r>
              <a:rPr lang="en-US" dirty="0"/>
              <a:t>average around 0.6mg hydrogen cyanide (HCN) per gram of dry </a:t>
            </a:r>
            <a:r>
              <a:rPr lang="en-US" dirty="0" smtClean="0"/>
              <a:t>seeds. </a:t>
            </a:r>
            <a:r>
              <a:rPr lang="en-US" dirty="0"/>
              <a:t>Since the lethal dose </a:t>
            </a:r>
            <a:r>
              <a:rPr lang="en-US" dirty="0" smtClean="0"/>
              <a:t>is about </a:t>
            </a:r>
            <a:r>
              <a:rPr lang="en-US" dirty="0"/>
              <a:t>50mg, you will need around 85 grams of dry seeds. This is around half a </a:t>
            </a:r>
            <a:r>
              <a:rPr lang="en-US" dirty="0" smtClean="0"/>
              <a:t>cup.</a:t>
            </a:r>
          </a:p>
          <a:p>
            <a:pPr lvl="1"/>
            <a:r>
              <a:rPr lang="en-US" dirty="0" smtClean="0"/>
              <a:t>This equals about 18+ apple cores in one sitting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80959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"</a:t>
            </a:r>
            <a:r>
              <a:rPr lang="en-US" dirty="0" err="1"/>
              <a:t>ChemSee</a:t>
            </a:r>
            <a:r>
              <a:rPr lang="en-US" dirty="0"/>
              <a:t>." </a:t>
            </a:r>
            <a:r>
              <a:rPr lang="en-US" i="1" dirty="0" err="1"/>
              <a:t>ChemNote</a:t>
            </a:r>
            <a:r>
              <a:rPr lang="en-US" i="1" dirty="0"/>
              <a:t>: Cyanide Poisoning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22 Nov. 2014. &lt;</a:t>
            </a:r>
            <a:r>
              <a:rPr lang="en-US" u="sng" dirty="0">
                <a:hlinkClick r:id="rId2"/>
              </a:rPr>
              <a:t>http://chemsee.com/poison-detection/poison-detection-resources/cyanide-poisoning/</a:t>
            </a:r>
            <a:r>
              <a:rPr lang="en-US" dirty="0"/>
              <a:t>&gt;.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"Cyanide Toxicity Treatment &amp; Management." </a:t>
            </a:r>
            <a:r>
              <a:rPr lang="en-US" i="1" dirty="0"/>
              <a:t>Cyanide Toxicity Treatment &amp; Management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22 Nov. 2014. &lt;http://emedicine.medscape.com/article/814287-treatment&gt;.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"Facts About Cyanide." </a:t>
            </a:r>
            <a:r>
              <a:rPr lang="en-US" i="1" dirty="0"/>
              <a:t>CDC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22 Nov. 2014. &lt;</a:t>
            </a:r>
            <a:r>
              <a:rPr lang="en-US" u="sng" dirty="0">
                <a:hlinkClick r:id="rId3"/>
              </a:rPr>
              <a:t>http://www.bt.cdc.gov/agent/cyanide/basics/facts.asp</a:t>
            </a:r>
            <a:r>
              <a:rPr lang="en-US" dirty="0"/>
              <a:t>&gt;.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"Methods of Execution." </a:t>
            </a:r>
            <a:r>
              <a:rPr lang="en-US" i="1" dirty="0"/>
              <a:t>Methods of Execution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22 Nov. 2014. &lt;http://www.prodeathpenalty.com/methods.htm&gt;.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dirty="0"/>
              <a:t>"The Facts About Cyanides." </a:t>
            </a:r>
            <a:r>
              <a:rPr lang="en-US" i="1" dirty="0"/>
              <a:t>The Facts About Cyanides</a:t>
            </a:r>
            <a:r>
              <a:rPr lang="en-US" dirty="0"/>
              <a:t>. </a:t>
            </a:r>
            <a:r>
              <a:rPr lang="en-US" dirty="0" err="1"/>
              <a:t>N.p</a:t>
            </a:r>
            <a:r>
              <a:rPr lang="en-US" dirty="0"/>
              <a:t>., </a:t>
            </a:r>
            <a:r>
              <a:rPr lang="en-US" dirty="0" err="1"/>
              <a:t>n.d.</a:t>
            </a:r>
            <a:r>
              <a:rPr lang="en-US" dirty="0"/>
              <a:t> Web. 22 Nov. 2014. &lt;http://www.health.ny.gov/environmental/emergency/chemical_terrorism/cyanide_tech.htm&gt;.</a:t>
            </a:r>
          </a:p>
          <a:p>
            <a:r>
              <a:rPr lang="en-US" dirty="0"/>
              <a:t/>
            </a:r>
            <a:br>
              <a:rPr lang="en-US" dirty="0"/>
            </a:br>
            <a:r>
              <a:rPr lang="en-US" i="1" dirty="0" err="1"/>
              <a:t>Toxguide</a:t>
            </a:r>
            <a:r>
              <a:rPr lang="en-US" i="1" dirty="0"/>
              <a:t> TM for Cyanide CN CAS# 74-90-8</a:t>
            </a:r>
            <a:r>
              <a:rPr lang="en-US" dirty="0"/>
              <a:t> (2006): 1-2. Web. 28 Oct. 2014. &lt;</a:t>
            </a:r>
            <a:r>
              <a:rPr lang="en-US" u="sng" dirty="0">
                <a:hlinkClick r:id="rId4"/>
              </a:rPr>
              <a:t>http://www.atsdr.cdc.gov/toxguides/toxguide-8.pdf</a:t>
            </a:r>
            <a:r>
              <a:rPr lang="en-US" dirty="0"/>
              <a:t>&gt;.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Sources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233064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 Video</a:t>
            </a:r>
            <a:endParaRPr lang="en-US" dirty="0"/>
          </a:p>
        </p:txBody>
      </p:sp>
      <p:pic>
        <p:nvPicPr>
          <p:cNvPr id="4" name="Cyanide Review Video.mp4">
            <a:hlinkClick r:id="" action="ppaction://media"/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838200" y="1219200"/>
            <a:ext cx="75438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252008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an average everyday exposure of cyanide cause enough of a toxicity level to create adverse effects?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Research Question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364168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toxin is Cyanide. The chemical structure is: </a:t>
            </a:r>
            <a:r>
              <a:rPr lang="en-US" dirty="0" smtClean="0"/>
              <a:t>CN</a:t>
            </a:r>
            <a:r>
              <a:rPr lang="en-US" baseline="30000" dirty="0" smtClean="0"/>
              <a:t>-</a:t>
            </a:r>
          </a:p>
          <a:p>
            <a:r>
              <a:rPr lang="en-US" dirty="0" smtClean="0"/>
              <a:t>In </a:t>
            </a:r>
            <a:r>
              <a:rPr lang="en-US" dirty="0"/>
              <a:t>nature it is commonly found in seeds (apples, peaches, apricots, </a:t>
            </a:r>
            <a:r>
              <a:rPr lang="en-US" dirty="0" err="1"/>
              <a:t>etc</a:t>
            </a:r>
            <a:r>
              <a:rPr lang="en-US" dirty="0"/>
              <a:t>). </a:t>
            </a:r>
            <a:endParaRPr lang="en-US" dirty="0" smtClean="0"/>
          </a:p>
          <a:p>
            <a:r>
              <a:rPr lang="en-US" dirty="0" smtClean="0"/>
              <a:t>Naturally </a:t>
            </a:r>
            <a:r>
              <a:rPr lang="en-US" dirty="0"/>
              <a:t>produced by some bacteria, fungi, algae, and plants - often used as a </a:t>
            </a:r>
            <a:r>
              <a:rPr lang="en-US" dirty="0" smtClean="0"/>
              <a:t>defensive measure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What is the toxin and what does it naturally occur in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61242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Naturally found in seeds and produced by some bacteria, fungi, algae, and plants - often used as a defensive. 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Exposure </a:t>
            </a:r>
            <a:r>
              <a:rPr lang="en-US" dirty="0"/>
              <a:t>is often thru cigarette smoke and burning of plastics</a:t>
            </a:r>
            <a:endParaRPr lang="en-US" b="0" dirty="0" smtClean="0">
              <a:effectLst/>
            </a:endParaRPr>
          </a:p>
          <a:p>
            <a:r>
              <a:rPr lang="en-US" dirty="0"/>
              <a:t>In the manufacturing world; it is used to make paper, plastics, textiles, electroplating, metal cleaning, separating ore, fumigation</a:t>
            </a:r>
            <a:endParaRPr lang="en-US" b="0" dirty="0" smtClean="0">
              <a:effectLst/>
            </a:endParaRPr>
          </a:p>
          <a:p>
            <a:r>
              <a:rPr lang="en-US" dirty="0"/>
              <a:t>Historically was used by Nazi Germany in the death camps and possibly in the Iran-Iraq war in the 1980’s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Natural </a:t>
            </a:r>
            <a:r>
              <a:rPr lang="en-US" dirty="0"/>
              <a:t>o</a:t>
            </a:r>
            <a:r>
              <a:rPr lang="en-US" dirty="0" smtClean="0"/>
              <a:t>ccurrences and exposure types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997025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Hydrogen cyanide (gas), potassium cyanide (salt), sodium cyanide (salt) </a:t>
            </a:r>
            <a:r>
              <a:rPr lang="en-US" dirty="0" smtClean="0"/>
              <a:t>are the most </a:t>
            </a:r>
            <a:r>
              <a:rPr lang="en-US" dirty="0"/>
              <a:t>lethal forms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Depends </a:t>
            </a:r>
            <a:r>
              <a:rPr lang="en-US" dirty="0"/>
              <a:t>on the amount and length of time of exposure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Breathing </a:t>
            </a:r>
            <a:r>
              <a:rPr lang="en-US" dirty="0"/>
              <a:t>hydrogen cyanide gas is the most lethal but so is swallowing the salt forms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Cyanide prevents </a:t>
            </a:r>
            <a:r>
              <a:rPr lang="en-US" dirty="0"/>
              <a:t>the cells from using oxygen so they die. Most lethal to the heart and brain as these organs use the most amount of oxygen. </a:t>
            </a:r>
            <a:endParaRPr lang="en-US" dirty="0" smtClean="0"/>
          </a:p>
          <a:p>
            <a:r>
              <a:rPr lang="en-US" dirty="0" smtClean="0"/>
              <a:t>In </a:t>
            </a:r>
            <a:r>
              <a:rPr lang="en-US" dirty="0"/>
              <a:t>large doses, </a:t>
            </a:r>
            <a:r>
              <a:rPr lang="en-US" dirty="0" smtClean="0"/>
              <a:t>binds </a:t>
            </a:r>
            <a:r>
              <a:rPr lang="en-US" dirty="0"/>
              <a:t>with iron in cytochrome a</a:t>
            </a:r>
            <a:r>
              <a:rPr lang="en-US" baseline="-25000" dirty="0"/>
              <a:t>3</a:t>
            </a:r>
            <a:r>
              <a:rPr lang="en-US" dirty="0"/>
              <a:t>, preventing electron transport in the cytochrome. This stops oxidative phosphorylation and </a:t>
            </a:r>
            <a:r>
              <a:rPr lang="en-US" dirty="0" smtClean="0"/>
              <a:t>ATP </a:t>
            </a:r>
            <a:r>
              <a:rPr lang="en-US" dirty="0"/>
              <a:t>production. As a result, intracellular oxygen utilization ceases. Cells are then forced into anaerobic metabolism, creating lactic acid and leading to acid-base imbalances and metabolic acidosis</a:t>
            </a:r>
            <a:r>
              <a:rPr lang="en-US" dirty="0" smtClean="0"/>
              <a:t>.</a:t>
            </a:r>
            <a:endParaRPr lang="en-US" b="0" dirty="0" smtClean="0">
              <a:effectLst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Mechanism of action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01465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Pathway</a:t>
            </a:r>
            <a:endParaRPr lang="en-US" dirty="0"/>
          </a:p>
        </p:txBody>
      </p:sp>
      <p:pic>
        <p:nvPicPr>
          <p:cNvPr id="1026" name="Picture 2" descr="C:\Users\Christoph\Desktop\pathway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066800"/>
            <a:ext cx="6350001" cy="5118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22322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Probability that someone weighing 160 </a:t>
            </a:r>
            <a:r>
              <a:rPr lang="en-US" dirty="0" err="1" smtClean="0"/>
              <a:t>lbs</a:t>
            </a:r>
            <a:r>
              <a:rPr lang="en-US" dirty="0" smtClean="0"/>
              <a:t> who ingests 0.3632 grams potassium cyanide will die within three days is 50 %</a:t>
            </a:r>
          </a:p>
          <a:p>
            <a:r>
              <a:rPr lang="en-US" dirty="0"/>
              <a:t>I</a:t>
            </a:r>
            <a:r>
              <a:rPr lang="en-US" dirty="0" smtClean="0"/>
              <a:t>f they ingest 0.55 grams, the probability is over 90 %. </a:t>
            </a:r>
          </a:p>
          <a:p>
            <a:r>
              <a:rPr lang="en-US" dirty="0" smtClean="0"/>
              <a:t>A teaspoon = 5 grams and a tablespoon = 15 grams. </a:t>
            </a:r>
          </a:p>
          <a:p>
            <a:r>
              <a:rPr lang="en-US" dirty="0"/>
              <a:t>D</a:t>
            </a:r>
            <a:r>
              <a:rPr lang="en-US" dirty="0" smtClean="0"/>
              <a:t>eath due to cyanide poisoning will occur in 2-6 hours.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Dose Response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4253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3657600" cy="44958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Plasma </a:t>
            </a:r>
            <a:r>
              <a:rPr lang="en-US" dirty="0"/>
              <a:t>half time is 20 minutes to </a:t>
            </a:r>
            <a:r>
              <a:rPr lang="en-US" dirty="0" smtClean="0"/>
              <a:t>an hour</a:t>
            </a:r>
            <a:endParaRPr lang="en-US" b="0" dirty="0" smtClean="0">
              <a:effectLst/>
            </a:endParaRPr>
          </a:p>
          <a:p>
            <a:r>
              <a:rPr lang="en-US" dirty="0"/>
              <a:t>In small doses, </a:t>
            </a:r>
            <a:r>
              <a:rPr lang="en-US" dirty="0" smtClean="0"/>
              <a:t>can </a:t>
            </a:r>
            <a:r>
              <a:rPr lang="en-US" dirty="0"/>
              <a:t>be metabolized into </a:t>
            </a:r>
            <a:r>
              <a:rPr lang="en-US" dirty="0" err="1"/>
              <a:t>thiocyanate</a:t>
            </a:r>
            <a:r>
              <a:rPr lang="en-US" dirty="0"/>
              <a:t> with the assistance of </a:t>
            </a:r>
            <a:r>
              <a:rPr lang="en-US" dirty="0" smtClean="0"/>
              <a:t>the </a:t>
            </a:r>
            <a:r>
              <a:rPr lang="en-US" dirty="0" err="1"/>
              <a:t>rhodanese</a:t>
            </a:r>
            <a:r>
              <a:rPr lang="en-US" dirty="0"/>
              <a:t>. </a:t>
            </a:r>
            <a:r>
              <a:rPr lang="en-US" dirty="0" err="1"/>
              <a:t>Thiocyanate</a:t>
            </a:r>
            <a:r>
              <a:rPr lang="en-US" dirty="0"/>
              <a:t> is then excreted in urine. A small amount of cyanide can also be converted to carbon dioxide which leaves the body through exhalation. </a:t>
            </a:r>
            <a:endParaRPr lang="en-US" dirty="0" smtClean="0"/>
          </a:p>
          <a:p>
            <a:r>
              <a:rPr lang="en-US" dirty="0" smtClean="0"/>
              <a:t>Some </a:t>
            </a:r>
            <a:r>
              <a:rPr lang="en-US" dirty="0"/>
              <a:t>cyanide can react with </a:t>
            </a:r>
            <a:r>
              <a:rPr lang="en-US" dirty="0" err="1"/>
              <a:t>hydroxycobalamin</a:t>
            </a:r>
            <a:r>
              <a:rPr lang="en-US" dirty="0"/>
              <a:t> to form vitamin B</a:t>
            </a:r>
            <a:r>
              <a:rPr lang="en-US" baseline="-25000" dirty="0"/>
              <a:t>12</a:t>
            </a:r>
            <a:r>
              <a:rPr lang="en-US" dirty="0"/>
              <a:t>. </a:t>
            </a:r>
            <a:endParaRPr lang="en-US" dirty="0" smtClean="0"/>
          </a:p>
          <a:p>
            <a:r>
              <a:rPr lang="en-US" dirty="0" smtClean="0"/>
              <a:t>Most </a:t>
            </a:r>
            <a:r>
              <a:rPr lang="en-US" dirty="0"/>
              <a:t>cyanide leaves the body within one day.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Metabolism</a:t>
            </a:r>
            <a:endParaRPr lang="en-US" dirty="0"/>
          </a:p>
        </p:txBody>
      </p:sp>
      <p:pic>
        <p:nvPicPr>
          <p:cNvPr id="2050" name="Picture 2" descr="C:\Users\Christoph\Desktop\excretion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4495800" y="2438400"/>
            <a:ext cx="3945266" cy="2667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2000513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Normal </a:t>
            </a:r>
            <a:r>
              <a:rPr lang="en-US" dirty="0"/>
              <a:t>levels in blood plasma can be from 0-14 </a:t>
            </a:r>
            <a:r>
              <a:rPr lang="en-US" dirty="0" err="1"/>
              <a:t>ug</a:t>
            </a:r>
            <a:r>
              <a:rPr lang="en-US" dirty="0"/>
              <a:t>/</a:t>
            </a:r>
            <a:r>
              <a:rPr lang="en-US" dirty="0" err="1"/>
              <a:t>dL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Cyanide </a:t>
            </a:r>
            <a:r>
              <a:rPr lang="en-US" dirty="0"/>
              <a:t>content in unpolluted air is 0.160-0.166 ppm</a:t>
            </a:r>
            <a:endParaRPr lang="en-US" b="0" dirty="0" smtClean="0">
              <a:effectLst/>
            </a:endParaRPr>
          </a:p>
          <a:p>
            <a:pPr fontAlgn="base"/>
            <a:r>
              <a:rPr lang="en-US" dirty="0" smtClean="0"/>
              <a:t>Half-life </a:t>
            </a:r>
            <a:r>
              <a:rPr lang="en-US" dirty="0"/>
              <a:t>in the air is 1-5 years</a:t>
            </a:r>
          </a:p>
          <a:p>
            <a:r>
              <a:rPr lang="en-US" dirty="0" smtClean="0"/>
              <a:t>Cigarette </a:t>
            </a:r>
            <a:r>
              <a:rPr lang="en-US" dirty="0"/>
              <a:t>smoke </a:t>
            </a:r>
            <a:r>
              <a:rPr lang="en-US" dirty="0" smtClean="0"/>
              <a:t>is </a:t>
            </a:r>
            <a:r>
              <a:rPr lang="en-US" dirty="0"/>
              <a:t>10-400 </a:t>
            </a:r>
            <a:r>
              <a:rPr lang="en-US" dirty="0" err="1"/>
              <a:t>ug</a:t>
            </a:r>
            <a:r>
              <a:rPr lang="en-US" dirty="0"/>
              <a:t>/</a:t>
            </a:r>
            <a:r>
              <a:rPr lang="en-US" dirty="0" err="1"/>
              <a:t>dL</a:t>
            </a:r>
            <a:r>
              <a:rPr lang="en-US" dirty="0"/>
              <a:t> for mainstream smoke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Most </a:t>
            </a:r>
            <a:r>
              <a:rPr lang="en-US" dirty="0"/>
              <a:t>public tap water </a:t>
            </a:r>
            <a:r>
              <a:rPr lang="en-US" dirty="0" smtClean="0"/>
              <a:t>is under </a:t>
            </a:r>
            <a:r>
              <a:rPr lang="en-US" dirty="0"/>
              <a:t>0.2mg/L</a:t>
            </a:r>
            <a:endParaRPr lang="en-US" b="0" dirty="0" smtClean="0">
              <a:effectLst/>
            </a:endParaRPr>
          </a:p>
          <a:p>
            <a:r>
              <a:rPr lang="en-US" dirty="0" smtClean="0"/>
              <a:t>In reference 1mg/L=1,000ug/</a:t>
            </a:r>
            <a:r>
              <a:rPr lang="en-US" dirty="0" err="1" smtClean="0"/>
              <a:t>dL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Risk of exposure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7777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  <a:font script="Geor" typeface="Sylfaen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83</TotalTime>
  <Words>752</Words>
  <Application>Microsoft Office PowerPoint</Application>
  <PresentationFormat>On-screen Show (4:3)</PresentationFormat>
  <Paragraphs>61</Paragraphs>
  <Slides>15</Slides>
  <Notes>0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Concourse</vt:lpstr>
      <vt:lpstr>Cyanide – the deadly gas &amp; salt</vt:lpstr>
      <vt:lpstr>Research Question</vt:lpstr>
      <vt:lpstr>What is the toxin and what does it naturally occur in</vt:lpstr>
      <vt:lpstr>Natural occurrences and exposure types</vt:lpstr>
      <vt:lpstr>Mechanism of action </vt:lpstr>
      <vt:lpstr>Pathway</vt:lpstr>
      <vt:lpstr>Dose Response</vt:lpstr>
      <vt:lpstr>Metabolism</vt:lpstr>
      <vt:lpstr>Risk of exposure</vt:lpstr>
      <vt:lpstr>Care management</vt:lpstr>
      <vt:lpstr>Death penalty uses</vt:lpstr>
      <vt:lpstr>Death Penalty</vt:lpstr>
      <vt:lpstr>Summation</vt:lpstr>
      <vt:lpstr>Sources</vt:lpstr>
      <vt:lpstr>Review Video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Cyanide – the deadly salt</dc:title>
  <dc:creator>Christoph Kliem</dc:creator>
  <cp:lastModifiedBy>Dr. Ghaith</cp:lastModifiedBy>
  <cp:revision>10</cp:revision>
  <dcterms:created xsi:type="dcterms:W3CDTF">2014-11-24T19:46:17Z</dcterms:created>
  <dcterms:modified xsi:type="dcterms:W3CDTF">2014-11-25T22:55:52Z</dcterms:modified>
</cp:coreProperties>
</file>