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73" r:id="rId3"/>
    <p:sldId id="257" r:id="rId4"/>
    <p:sldId id="280" r:id="rId5"/>
    <p:sldId id="279" r:id="rId6"/>
    <p:sldId id="277" r:id="rId7"/>
    <p:sldId id="283" r:id="rId8"/>
    <p:sldId id="284" r:id="rId9"/>
    <p:sldId id="258" r:id="rId10"/>
    <p:sldId id="278" r:id="rId11"/>
    <p:sldId id="275" r:id="rId12"/>
    <p:sldId id="260" r:id="rId13"/>
    <p:sldId id="268" r:id="rId14"/>
    <p:sldId id="269" r:id="rId15"/>
    <p:sldId id="270" r:id="rId16"/>
    <p:sldId id="261" r:id="rId17"/>
    <p:sldId id="272" r:id="rId18"/>
    <p:sldId id="262" r:id="rId19"/>
    <p:sldId id="281" r:id="rId20"/>
    <p:sldId id="263" r:id="rId21"/>
    <p:sldId id="264" r:id="rId22"/>
    <p:sldId id="265" r:id="rId23"/>
    <p:sldId id="266" r:id="rId24"/>
    <p:sldId id="267" r:id="rId25"/>
    <p:sldId id="282" r:id="rId26"/>
    <p:sldId id="271"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470"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1DF07E-D2F2-44D0-AEA5-6CBE0929CC43}" type="datetimeFigureOut">
              <a:rPr lang="en-US" smtClean="0"/>
              <a:pPr/>
              <a:t>12/9/2014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228173-D273-488E-A94F-A2107BB18F0C}" type="slidenum">
              <a:rPr lang="en-US" smtClean="0"/>
              <a:pPr/>
              <a:t>‹#›</a:t>
            </a:fld>
            <a:endParaRPr lang="en-US"/>
          </a:p>
        </p:txBody>
      </p:sp>
    </p:spTree>
    <p:extLst>
      <p:ext uri="{BB962C8B-B14F-4D97-AF65-F5344CB8AC3E}">
        <p14:creationId xmlns:p14="http://schemas.microsoft.com/office/powerpoint/2010/main" xmlns="" val="247385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hindawi.com/journals/tswj/2014/304524/"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a:t>
            </a:r>
            <a:endParaRPr lang="en-US" dirty="0"/>
          </a:p>
        </p:txBody>
      </p:sp>
      <p:sp>
        <p:nvSpPr>
          <p:cNvPr id="4" name="Slide Number Placeholder 3"/>
          <p:cNvSpPr>
            <a:spLocks noGrp="1"/>
          </p:cNvSpPr>
          <p:nvPr>
            <p:ph type="sldNum" sz="quarter" idx="10"/>
          </p:nvPr>
        </p:nvSpPr>
        <p:spPr/>
        <p:txBody>
          <a:bodyPr/>
          <a:lstStyle/>
          <a:p>
            <a:fld id="{BF228173-D273-488E-A94F-A2107BB18F0C}" type="slidenum">
              <a:rPr lang="en-US" smtClean="0"/>
              <a:pPr/>
              <a:t>3</a:t>
            </a:fld>
            <a:endParaRPr lang="en-US"/>
          </a:p>
        </p:txBody>
      </p:sp>
    </p:spTree>
    <p:extLst>
      <p:ext uri="{BB962C8B-B14F-4D97-AF65-F5344CB8AC3E}">
        <p14:creationId xmlns:p14="http://schemas.microsoft.com/office/powerpoint/2010/main" xmlns="" val="3868857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a:t>
            </a:r>
            <a:endParaRPr lang="en-US" dirty="0"/>
          </a:p>
        </p:txBody>
      </p:sp>
      <p:sp>
        <p:nvSpPr>
          <p:cNvPr id="4" name="Slide Number Placeholder 3"/>
          <p:cNvSpPr>
            <a:spLocks noGrp="1"/>
          </p:cNvSpPr>
          <p:nvPr>
            <p:ph type="sldNum" sz="quarter" idx="10"/>
          </p:nvPr>
        </p:nvSpPr>
        <p:spPr/>
        <p:txBody>
          <a:bodyPr/>
          <a:lstStyle/>
          <a:p>
            <a:fld id="{BF228173-D273-488E-A94F-A2107BB18F0C}" type="slidenum">
              <a:rPr lang="en-US" smtClean="0"/>
              <a:pPr/>
              <a:t>17</a:t>
            </a:fld>
            <a:endParaRPr lang="en-US"/>
          </a:p>
        </p:txBody>
      </p:sp>
    </p:spTree>
    <p:extLst>
      <p:ext uri="{BB962C8B-B14F-4D97-AF65-F5344CB8AC3E}">
        <p14:creationId xmlns:p14="http://schemas.microsoft.com/office/powerpoint/2010/main" xmlns="" val="1333258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a:t>
            </a:r>
            <a:endParaRPr lang="en-US" dirty="0"/>
          </a:p>
        </p:txBody>
      </p:sp>
      <p:sp>
        <p:nvSpPr>
          <p:cNvPr id="4" name="Slide Number Placeholder 3"/>
          <p:cNvSpPr>
            <a:spLocks noGrp="1"/>
          </p:cNvSpPr>
          <p:nvPr>
            <p:ph type="sldNum" sz="quarter" idx="10"/>
          </p:nvPr>
        </p:nvSpPr>
        <p:spPr/>
        <p:txBody>
          <a:bodyPr/>
          <a:lstStyle/>
          <a:p>
            <a:fld id="{BF228173-D273-488E-A94F-A2107BB18F0C}" type="slidenum">
              <a:rPr lang="en-US" smtClean="0"/>
              <a:pPr/>
              <a:t>18</a:t>
            </a:fld>
            <a:endParaRPr lang="en-US"/>
          </a:p>
        </p:txBody>
      </p:sp>
    </p:spTree>
    <p:extLst>
      <p:ext uri="{BB962C8B-B14F-4D97-AF65-F5344CB8AC3E}">
        <p14:creationId xmlns:p14="http://schemas.microsoft.com/office/powerpoint/2010/main" xmlns="" val="2536531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a:t>
            </a:r>
            <a:endParaRPr lang="en-US" dirty="0"/>
          </a:p>
        </p:txBody>
      </p:sp>
      <p:sp>
        <p:nvSpPr>
          <p:cNvPr id="4" name="Slide Number Placeholder 3"/>
          <p:cNvSpPr>
            <a:spLocks noGrp="1"/>
          </p:cNvSpPr>
          <p:nvPr>
            <p:ph type="sldNum" sz="quarter" idx="10"/>
          </p:nvPr>
        </p:nvSpPr>
        <p:spPr/>
        <p:txBody>
          <a:bodyPr/>
          <a:lstStyle/>
          <a:p>
            <a:fld id="{BF228173-D273-488E-A94F-A2107BB18F0C}" type="slidenum">
              <a:rPr lang="en-US" smtClean="0"/>
              <a:pPr/>
              <a:t>19</a:t>
            </a:fld>
            <a:endParaRPr lang="en-US"/>
          </a:p>
        </p:txBody>
      </p:sp>
    </p:spTree>
    <p:extLst>
      <p:ext uri="{BB962C8B-B14F-4D97-AF65-F5344CB8AC3E}">
        <p14:creationId xmlns:p14="http://schemas.microsoft.com/office/powerpoint/2010/main" xmlns="" val="995562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SMALL amounts of Arsenic are REQUIRED for normal operation of the body. However, larger doses can be fatal. An ACUTE FATAL DOSE of Arsenic is in the range of 2-20mg/kg body weight/day. Thus, a relatively healthy person who weight 160lbs, about 72.6kg, may die if he ingests between 0.145gm and 1.45gm Arsenic in the form of Arsenic Trioxide, As</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O</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i.e. 0.192gm to 1.92gm of Arsenic Trioxide.</a:t>
            </a:r>
            <a:endParaRPr lang="en-US" dirty="0"/>
          </a:p>
        </p:txBody>
      </p:sp>
      <p:sp>
        <p:nvSpPr>
          <p:cNvPr id="4" name="Slide Number Placeholder 3"/>
          <p:cNvSpPr>
            <a:spLocks noGrp="1"/>
          </p:cNvSpPr>
          <p:nvPr>
            <p:ph type="sldNum" sz="quarter" idx="10"/>
          </p:nvPr>
        </p:nvSpPr>
        <p:spPr/>
        <p:txBody>
          <a:bodyPr/>
          <a:lstStyle/>
          <a:p>
            <a:fld id="{BF228173-D273-488E-A94F-A2107BB18F0C}" type="slidenum">
              <a:rPr lang="en-US" smtClean="0"/>
              <a:pPr/>
              <a:t>20</a:t>
            </a:fld>
            <a:endParaRPr lang="en-US"/>
          </a:p>
        </p:txBody>
      </p:sp>
    </p:spTree>
    <p:extLst>
      <p:ext uri="{BB962C8B-B14F-4D97-AF65-F5344CB8AC3E}">
        <p14:creationId xmlns:p14="http://schemas.microsoft.com/office/powerpoint/2010/main" xmlns="" val="4065572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Figure 1: Pathways of arsenic metabolism in cells: (a) arsenic methylation in </a:t>
            </a:r>
            <a:r>
              <a:rPr lang="en-US" sz="1200" b="0" i="0" kern="1200" dirty="0" err="1" smtClean="0">
                <a:solidFill>
                  <a:schemeClr val="tx1"/>
                </a:solidFill>
                <a:effectLst/>
                <a:latin typeface="+mn-lt"/>
                <a:ea typeface="+mn-ea"/>
                <a:cs typeface="+mn-cs"/>
              </a:rPr>
              <a:t>Scopulariopsis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brevicaulis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54</a:t>
            </a:r>
            <a:r>
              <a:rPr lang="en-US" sz="1200" b="0" i="0" kern="1200" dirty="0" smtClean="0">
                <a:solidFill>
                  <a:schemeClr val="tx1"/>
                </a:solidFill>
                <a:effectLst/>
                <a:latin typeface="+mn-lt"/>
                <a:ea typeface="+mn-ea"/>
                <a:cs typeface="+mn-cs"/>
              </a:rPr>
              <a:t>], (b) </a:t>
            </a:r>
            <a:r>
              <a:rPr lang="en-US" sz="1200" b="0" i="0" kern="1200" dirty="0" err="1" smtClean="0">
                <a:solidFill>
                  <a:schemeClr val="tx1"/>
                </a:solidFill>
                <a:effectLst/>
                <a:latin typeface="+mn-lt"/>
                <a:ea typeface="+mn-ea"/>
                <a:cs typeface="+mn-cs"/>
              </a:rPr>
              <a:t>nonenzymatic</a:t>
            </a:r>
            <a:r>
              <a:rPr lang="en-US" sz="1200" b="0" i="0" kern="1200" dirty="0" smtClean="0">
                <a:solidFill>
                  <a:schemeClr val="tx1"/>
                </a:solidFill>
                <a:effectLst/>
                <a:latin typeface="+mn-lt"/>
                <a:ea typeface="+mn-ea"/>
                <a:cs typeface="+mn-cs"/>
              </a:rPr>
              <a:t> As methylation in rat liver [</a:t>
            </a:r>
            <a:r>
              <a:rPr lang="en-US" sz="1200" b="0" i="0" u="none" strike="noStrike" kern="1200" dirty="0" smtClean="0">
                <a:solidFill>
                  <a:schemeClr val="tx1"/>
                </a:solidFill>
                <a:effectLst/>
                <a:latin typeface="+mn-lt"/>
                <a:ea typeface="+mn-ea"/>
                <a:cs typeface="+mn-cs"/>
                <a:hlinkClick r:id="rId3"/>
              </a:rPr>
              <a:t>55</a:t>
            </a:r>
            <a:r>
              <a:rPr lang="en-US" sz="1200" b="0" i="0" kern="1200" dirty="0" smtClean="0">
                <a:solidFill>
                  <a:schemeClr val="tx1"/>
                </a:solidFill>
                <a:effectLst/>
                <a:latin typeface="+mn-lt"/>
                <a:ea typeface="+mn-ea"/>
                <a:cs typeface="+mn-cs"/>
              </a:rPr>
              <a:t>], (c) arsenic metabolic pathway in rat liver [</a:t>
            </a:r>
            <a:r>
              <a:rPr lang="en-US" sz="1200" b="0" i="0" u="none" strike="noStrike" kern="1200" dirty="0" smtClean="0">
                <a:solidFill>
                  <a:schemeClr val="tx1"/>
                </a:solidFill>
                <a:effectLst/>
                <a:latin typeface="+mn-lt"/>
                <a:ea typeface="+mn-ea"/>
                <a:cs typeface="+mn-cs"/>
                <a:hlinkClick r:id="rId3"/>
              </a:rPr>
              <a:t>56</a:t>
            </a:r>
            <a:r>
              <a:rPr lang="en-US" sz="1200" b="0" i="0" kern="1200" dirty="0" smtClean="0">
                <a:solidFill>
                  <a:schemeClr val="tx1"/>
                </a:solidFill>
                <a:effectLst/>
                <a:latin typeface="+mn-lt"/>
                <a:ea typeface="+mn-ea"/>
                <a:cs typeface="+mn-cs"/>
              </a:rPr>
              <a:t>], and (d) metabolic pathway in rat liver [</a:t>
            </a:r>
            <a:r>
              <a:rPr lang="en-US" sz="1200" b="0" i="0" u="none" strike="noStrike" kern="1200" dirty="0" smtClean="0">
                <a:solidFill>
                  <a:schemeClr val="tx1"/>
                </a:solidFill>
                <a:effectLst/>
                <a:latin typeface="+mn-lt"/>
                <a:ea typeface="+mn-ea"/>
                <a:cs typeface="+mn-cs"/>
                <a:hlinkClick r:id="rId3"/>
              </a:rPr>
              <a:t>58</a:t>
            </a:r>
            <a:r>
              <a:rPr lang="en-US" sz="1200" b="0" i="0" kern="1200" dirty="0" smtClean="0">
                <a:solidFill>
                  <a:schemeClr val="tx1"/>
                </a:solidFill>
                <a:effectLst/>
                <a:latin typeface="+mn-lt"/>
                <a:ea typeface="+mn-ea"/>
                <a:cs typeface="+mn-cs"/>
              </a:rPr>
              <a:t>], where SAM: S-</a:t>
            </a:r>
            <a:r>
              <a:rPr lang="en-US" sz="1200" b="0" i="0" kern="1200" dirty="0" err="1" smtClean="0">
                <a:solidFill>
                  <a:schemeClr val="tx1"/>
                </a:solidFill>
                <a:effectLst/>
                <a:latin typeface="+mn-lt"/>
                <a:ea typeface="+mn-ea"/>
                <a:cs typeface="+mn-cs"/>
              </a:rPr>
              <a:t>adenosylmethionine</a:t>
            </a:r>
            <a:r>
              <a:rPr lang="en-US" sz="1200" b="0" i="0" kern="1200" dirty="0" smtClean="0">
                <a:solidFill>
                  <a:schemeClr val="tx1"/>
                </a:solidFill>
                <a:effectLst/>
                <a:latin typeface="+mn-lt"/>
                <a:ea typeface="+mn-ea"/>
                <a:cs typeface="+mn-cs"/>
              </a:rPr>
              <a:t>; SAH: S-</a:t>
            </a:r>
            <a:r>
              <a:rPr lang="en-US" sz="1200" b="0" i="0" kern="1200" dirty="0" err="1" smtClean="0">
                <a:solidFill>
                  <a:schemeClr val="tx1"/>
                </a:solidFill>
                <a:effectLst/>
                <a:latin typeface="+mn-lt"/>
                <a:ea typeface="+mn-ea"/>
                <a:cs typeface="+mn-cs"/>
              </a:rPr>
              <a:t>adenosylhomocysteine</a:t>
            </a:r>
            <a:r>
              <a:rPr lang="en-US" sz="1200" b="0" i="0" kern="1200" dirty="0" smtClean="0">
                <a:solidFill>
                  <a:schemeClr val="tx1"/>
                </a:solidFill>
                <a:effectLst/>
                <a:latin typeface="+mn-lt"/>
                <a:ea typeface="+mn-ea"/>
                <a:cs typeface="+mn-cs"/>
              </a:rPr>
              <a:t>; : methyl group; GSH: glutathione; (CH</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)(OH)</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AsO</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monomethylarsonous</a:t>
            </a:r>
            <a:r>
              <a:rPr lang="en-US" sz="1200" b="0" i="0" kern="1200" dirty="0" smtClean="0">
                <a:solidFill>
                  <a:schemeClr val="tx1"/>
                </a:solidFill>
                <a:effectLst/>
                <a:latin typeface="+mn-lt"/>
                <a:ea typeface="+mn-ea"/>
                <a:cs typeface="+mn-cs"/>
              </a:rPr>
              <a:t> acid; (CH</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(OH)</a:t>
            </a:r>
            <a:r>
              <a:rPr lang="en-US" sz="1200" b="0" i="0" kern="1200" dirty="0" err="1" smtClean="0">
                <a:solidFill>
                  <a:schemeClr val="tx1"/>
                </a:solidFill>
                <a:effectLst/>
                <a:latin typeface="+mn-lt"/>
                <a:ea typeface="+mn-ea"/>
                <a:cs typeface="+mn-cs"/>
              </a:rPr>
              <a:t>AsO</a:t>
            </a:r>
            <a:r>
              <a:rPr lang="en-US" sz="1200" b="0" i="0" kern="1200" baseline="300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dimethylarsinic</a:t>
            </a:r>
            <a:r>
              <a:rPr lang="en-US" sz="1200" b="0" i="0" kern="1200" dirty="0" smtClean="0">
                <a:solidFill>
                  <a:schemeClr val="tx1"/>
                </a:solidFill>
                <a:effectLst/>
                <a:latin typeface="+mn-lt"/>
                <a:ea typeface="+mn-ea"/>
                <a:cs typeface="+mn-cs"/>
              </a:rPr>
              <a:t> acid; (CH</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As: </a:t>
            </a:r>
            <a:r>
              <a:rPr lang="en-US" sz="1200" b="0" i="0" kern="1200" dirty="0" err="1" smtClean="0">
                <a:solidFill>
                  <a:schemeClr val="tx1"/>
                </a:solidFill>
                <a:effectLst/>
                <a:latin typeface="+mn-lt"/>
                <a:ea typeface="+mn-ea"/>
                <a:cs typeface="+mn-cs"/>
              </a:rPr>
              <a:t>trimethyl</a:t>
            </a:r>
            <a:r>
              <a:rPr lang="en-US" sz="1200" b="0" i="0" kern="1200" dirty="0" smtClean="0">
                <a:solidFill>
                  <a:schemeClr val="tx1"/>
                </a:solidFill>
                <a:effectLst/>
                <a:latin typeface="+mn-lt"/>
                <a:ea typeface="+mn-ea"/>
                <a:cs typeface="+mn-cs"/>
              </a:rPr>
              <a:t> arsine oxide; As (GS)</a:t>
            </a:r>
            <a:r>
              <a:rPr lang="en-US" sz="1200" b="0" i="0" kern="1200" baseline="-25000" dirty="0" smtClean="0">
                <a:solidFill>
                  <a:schemeClr val="tx1"/>
                </a:solidFill>
                <a:effectLst/>
                <a:latin typeface="+mn-lt"/>
                <a:ea typeface="+mn-ea"/>
                <a:cs typeface="+mn-cs"/>
              </a:rPr>
              <a:t>3</a:t>
            </a:r>
            <a:r>
              <a:rPr lang="en-US" sz="1200" b="0" i="0" kern="1200" dirty="0" smtClean="0">
                <a:solidFill>
                  <a:schemeClr val="tx1"/>
                </a:solidFill>
                <a:effectLst/>
                <a:latin typeface="+mn-lt"/>
                <a:ea typeface="+mn-ea"/>
                <a:cs typeface="+mn-cs"/>
              </a:rPr>
              <a:t>: arsenic </a:t>
            </a:r>
            <a:r>
              <a:rPr lang="en-US" sz="1200" b="0" i="0" kern="1200" dirty="0" err="1" smtClean="0">
                <a:solidFill>
                  <a:schemeClr val="tx1"/>
                </a:solidFill>
                <a:effectLst/>
                <a:latin typeface="+mn-lt"/>
                <a:ea typeface="+mn-ea"/>
                <a:cs typeface="+mn-cs"/>
              </a:rPr>
              <a:t>triglutathione</a:t>
            </a:r>
            <a:r>
              <a:rPr lang="en-US" sz="1200" b="0" i="0" kern="1200" dirty="0" smtClean="0">
                <a:solidFill>
                  <a:schemeClr val="tx1"/>
                </a:solidFill>
                <a:effectLst/>
                <a:latin typeface="+mn-lt"/>
                <a:ea typeface="+mn-ea"/>
                <a:cs typeface="+mn-cs"/>
              </a:rPr>
              <a:t>; MMA: </a:t>
            </a:r>
            <a:r>
              <a:rPr lang="en-US" sz="1200" b="0" i="0" kern="1200" dirty="0" err="1" smtClean="0">
                <a:solidFill>
                  <a:schemeClr val="tx1"/>
                </a:solidFill>
                <a:effectLst/>
                <a:latin typeface="+mn-lt"/>
                <a:ea typeface="+mn-ea"/>
                <a:cs typeface="+mn-cs"/>
              </a:rPr>
              <a:t>monomethylarsonic</a:t>
            </a:r>
            <a:r>
              <a:rPr lang="en-US" sz="1200" b="0" i="0" kern="1200" dirty="0" smtClean="0">
                <a:solidFill>
                  <a:schemeClr val="tx1"/>
                </a:solidFill>
                <a:effectLst/>
                <a:latin typeface="+mn-lt"/>
                <a:ea typeface="+mn-ea"/>
                <a:cs typeface="+mn-cs"/>
              </a:rPr>
              <a:t> acid; DMA: </a:t>
            </a:r>
            <a:r>
              <a:rPr lang="en-US" sz="1200" b="0" i="0" kern="1200" dirty="0" err="1" smtClean="0">
                <a:solidFill>
                  <a:schemeClr val="tx1"/>
                </a:solidFill>
                <a:effectLst/>
                <a:latin typeface="+mn-lt"/>
                <a:ea typeface="+mn-ea"/>
                <a:cs typeface="+mn-cs"/>
              </a:rPr>
              <a:t>dimethylarsinic</a:t>
            </a:r>
            <a:r>
              <a:rPr lang="en-US" sz="1200" b="0" i="0" kern="1200" dirty="0" smtClean="0">
                <a:solidFill>
                  <a:schemeClr val="tx1"/>
                </a:solidFill>
                <a:effectLst/>
                <a:latin typeface="+mn-lt"/>
                <a:ea typeface="+mn-ea"/>
                <a:cs typeface="+mn-cs"/>
              </a:rPr>
              <a:t> acid; M (GS)</a:t>
            </a:r>
            <a:r>
              <a:rPr lang="en-US" sz="1200" b="0" i="0"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monomethylarsonic</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diglutathione</a:t>
            </a:r>
            <a:r>
              <a:rPr lang="en-US" sz="1200" b="0" i="0" kern="1200" dirty="0" smtClean="0">
                <a:solidFill>
                  <a:schemeClr val="tx1"/>
                </a:solidFill>
                <a:effectLst/>
                <a:latin typeface="+mn-lt"/>
                <a:ea typeface="+mn-ea"/>
                <a:cs typeface="+mn-cs"/>
              </a:rPr>
              <a:t>; DM (GS): </a:t>
            </a:r>
            <a:r>
              <a:rPr lang="en-US" sz="1200" b="0" i="0" kern="1200" dirty="0" err="1" smtClean="0">
                <a:solidFill>
                  <a:schemeClr val="tx1"/>
                </a:solidFill>
                <a:effectLst/>
                <a:latin typeface="+mn-lt"/>
                <a:ea typeface="+mn-ea"/>
                <a:cs typeface="+mn-cs"/>
              </a:rPr>
              <a:t>dimethylarsinic</a:t>
            </a:r>
            <a:r>
              <a:rPr lang="en-US" sz="1200" b="0" i="0" kern="1200" dirty="0" smtClean="0">
                <a:solidFill>
                  <a:schemeClr val="tx1"/>
                </a:solidFill>
                <a:effectLst/>
                <a:latin typeface="+mn-lt"/>
                <a:ea typeface="+mn-ea"/>
                <a:cs typeface="+mn-cs"/>
              </a:rPr>
              <a:t> glutathione; DM: trivalent </a:t>
            </a:r>
            <a:r>
              <a:rPr lang="en-US" sz="1200" b="0" i="0" kern="1200" dirty="0" err="1" smtClean="0">
                <a:solidFill>
                  <a:schemeClr val="tx1"/>
                </a:solidFill>
                <a:effectLst/>
                <a:latin typeface="+mn-lt"/>
                <a:ea typeface="+mn-ea"/>
                <a:cs typeface="+mn-cs"/>
              </a:rPr>
              <a:t>monomethylarsonous</a:t>
            </a:r>
            <a:r>
              <a:rPr lang="en-US" sz="1200" b="0" i="0" kern="1200" dirty="0" smtClean="0">
                <a:solidFill>
                  <a:schemeClr val="tx1"/>
                </a:solidFill>
                <a:effectLst/>
                <a:latin typeface="+mn-lt"/>
                <a:ea typeface="+mn-ea"/>
                <a:cs typeface="+mn-cs"/>
              </a:rPr>
              <a:t> acid; DM: </a:t>
            </a:r>
            <a:r>
              <a:rPr lang="en-US" sz="1200" b="0" i="0" kern="1200" dirty="0" err="1" smtClean="0">
                <a:solidFill>
                  <a:schemeClr val="tx1"/>
                </a:solidFill>
                <a:effectLst/>
                <a:latin typeface="+mn-lt"/>
                <a:ea typeface="+mn-ea"/>
                <a:cs typeface="+mn-cs"/>
              </a:rPr>
              <a:t>pentavalent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dimethylarsinic</a:t>
            </a:r>
            <a:r>
              <a:rPr lang="en-US" sz="1200" b="0" i="0" kern="1200" dirty="0" smtClean="0">
                <a:solidFill>
                  <a:schemeClr val="tx1"/>
                </a:solidFill>
                <a:effectLst/>
                <a:latin typeface="+mn-lt"/>
                <a:ea typeface="+mn-ea"/>
                <a:cs typeface="+mn-cs"/>
              </a:rPr>
              <a:t> acid; : </a:t>
            </a:r>
            <a:r>
              <a:rPr lang="en-US" sz="1200" b="0" i="0" kern="1200" dirty="0" err="1" smtClean="0">
                <a:solidFill>
                  <a:schemeClr val="tx1"/>
                </a:solidFill>
                <a:effectLst/>
                <a:latin typeface="+mn-lt"/>
                <a:ea typeface="+mn-ea"/>
                <a:cs typeface="+mn-cs"/>
              </a:rPr>
              <a:t>pentavalent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monomethylarsonic</a:t>
            </a:r>
            <a:r>
              <a:rPr lang="en-US" sz="1200" b="0" i="0" kern="1200" dirty="0" smtClean="0">
                <a:solidFill>
                  <a:schemeClr val="tx1"/>
                </a:solidFill>
                <a:effectLst/>
                <a:latin typeface="+mn-lt"/>
                <a:ea typeface="+mn-ea"/>
                <a:cs typeface="+mn-cs"/>
              </a:rPr>
              <a:t> acid [</a:t>
            </a:r>
            <a:r>
              <a:rPr lang="en-US" sz="1200" b="0" i="0" u="none" strike="noStrike" kern="1200" dirty="0" smtClean="0">
                <a:solidFill>
                  <a:schemeClr val="tx1"/>
                </a:solidFill>
                <a:effectLst/>
                <a:latin typeface="+mn-lt"/>
                <a:ea typeface="+mn-ea"/>
                <a:cs typeface="+mn-cs"/>
                <a:hlinkClick r:id="rId3"/>
              </a:rPr>
              <a:t>224</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F228173-D273-488E-A94F-A2107BB18F0C}" type="slidenum">
              <a:rPr lang="en-US" smtClean="0"/>
              <a:pPr/>
              <a:t>21</a:t>
            </a:fld>
            <a:endParaRPr lang="en-US"/>
          </a:p>
        </p:txBody>
      </p:sp>
    </p:spTree>
    <p:extLst>
      <p:ext uri="{BB962C8B-B14F-4D97-AF65-F5344CB8AC3E}">
        <p14:creationId xmlns:p14="http://schemas.microsoft.com/office/powerpoint/2010/main" xmlns="" val="963761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a:t>
            </a:r>
            <a:endParaRPr lang="en-US" dirty="0"/>
          </a:p>
        </p:txBody>
      </p:sp>
      <p:sp>
        <p:nvSpPr>
          <p:cNvPr id="4" name="Slide Number Placeholder 3"/>
          <p:cNvSpPr>
            <a:spLocks noGrp="1"/>
          </p:cNvSpPr>
          <p:nvPr>
            <p:ph type="sldNum" sz="quarter" idx="10"/>
          </p:nvPr>
        </p:nvSpPr>
        <p:spPr/>
        <p:txBody>
          <a:bodyPr/>
          <a:lstStyle/>
          <a:p>
            <a:fld id="{BF228173-D273-488E-A94F-A2107BB18F0C}" type="slidenum">
              <a:rPr lang="en-US" smtClean="0"/>
              <a:pPr/>
              <a:t>23</a:t>
            </a:fld>
            <a:endParaRPr lang="en-US"/>
          </a:p>
        </p:txBody>
      </p:sp>
    </p:spTree>
    <p:extLst>
      <p:ext uri="{BB962C8B-B14F-4D97-AF65-F5344CB8AC3E}">
        <p14:creationId xmlns:p14="http://schemas.microsoft.com/office/powerpoint/2010/main" xmlns="" val="1101493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Ested</a:t>
            </a:r>
            <a:r>
              <a:rPr lang="en-US" dirty="0" smtClean="0"/>
              <a:t> </a:t>
            </a:r>
            <a:endParaRPr lang="en-US" dirty="0"/>
          </a:p>
        </p:txBody>
      </p:sp>
      <p:sp>
        <p:nvSpPr>
          <p:cNvPr id="4" name="Slide Number Placeholder 3"/>
          <p:cNvSpPr>
            <a:spLocks noGrp="1"/>
          </p:cNvSpPr>
          <p:nvPr>
            <p:ph type="sldNum" sz="quarter" idx="10"/>
          </p:nvPr>
        </p:nvSpPr>
        <p:spPr/>
        <p:txBody>
          <a:bodyPr/>
          <a:lstStyle/>
          <a:p>
            <a:fld id="{BF228173-D273-488E-A94F-A2107BB18F0C}" type="slidenum">
              <a:rPr lang="en-US" smtClean="0"/>
              <a:pPr/>
              <a:t>25</a:t>
            </a:fld>
            <a:endParaRPr lang="en-US"/>
          </a:p>
        </p:txBody>
      </p:sp>
    </p:spTree>
    <p:extLst>
      <p:ext uri="{BB962C8B-B14F-4D97-AF65-F5344CB8AC3E}">
        <p14:creationId xmlns:p14="http://schemas.microsoft.com/office/powerpoint/2010/main" xmlns="" val="381908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a:t>
            </a:r>
            <a:endParaRPr lang="en-US" dirty="0"/>
          </a:p>
        </p:txBody>
      </p:sp>
      <p:sp>
        <p:nvSpPr>
          <p:cNvPr id="4" name="Slide Number Placeholder 3"/>
          <p:cNvSpPr>
            <a:spLocks noGrp="1"/>
          </p:cNvSpPr>
          <p:nvPr>
            <p:ph type="sldNum" sz="quarter" idx="10"/>
          </p:nvPr>
        </p:nvSpPr>
        <p:spPr/>
        <p:txBody>
          <a:bodyPr/>
          <a:lstStyle/>
          <a:p>
            <a:fld id="{BF228173-D273-488E-A94F-A2107BB18F0C}" type="slidenum">
              <a:rPr lang="en-US" smtClean="0"/>
              <a:pPr/>
              <a:t>6</a:t>
            </a:fld>
            <a:endParaRPr lang="en-US"/>
          </a:p>
        </p:txBody>
      </p:sp>
    </p:spTree>
    <p:extLst>
      <p:ext uri="{BB962C8B-B14F-4D97-AF65-F5344CB8AC3E}">
        <p14:creationId xmlns:p14="http://schemas.microsoft.com/office/powerpoint/2010/main" xmlns="" val="1002740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a:t>
            </a:r>
            <a:endParaRPr lang="en-US" dirty="0"/>
          </a:p>
        </p:txBody>
      </p:sp>
      <p:sp>
        <p:nvSpPr>
          <p:cNvPr id="4" name="Slide Number Placeholder 3"/>
          <p:cNvSpPr>
            <a:spLocks noGrp="1"/>
          </p:cNvSpPr>
          <p:nvPr>
            <p:ph type="sldNum" sz="quarter" idx="10"/>
          </p:nvPr>
        </p:nvSpPr>
        <p:spPr/>
        <p:txBody>
          <a:bodyPr/>
          <a:lstStyle/>
          <a:p>
            <a:fld id="{BF228173-D273-488E-A94F-A2107BB18F0C}" type="slidenum">
              <a:rPr lang="en-US" smtClean="0"/>
              <a:pPr/>
              <a:t>7</a:t>
            </a:fld>
            <a:endParaRPr lang="en-US"/>
          </a:p>
        </p:txBody>
      </p:sp>
    </p:spTree>
    <p:extLst>
      <p:ext uri="{BB962C8B-B14F-4D97-AF65-F5344CB8AC3E}">
        <p14:creationId xmlns:p14="http://schemas.microsoft.com/office/powerpoint/2010/main" xmlns="" val="4040198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a:t>
            </a:r>
            <a:endParaRPr lang="en-US" dirty="0"/>
          </a:p>
        </p:txBody>
      </p:sp>
      <p:sp>
        <p:nvSpPr>
          <p:cNvPr id="4" name="Slide Number Placeholder 3"/>
          <p:cNvSpPr>
            <a:spLocks noGrp="1"/>
          </p:cNvSpPr>
          <p:nvPr>
            <p:ph type="sldNum" sz="quarter" idx="10"/>
          </p:nvPr>
        </p:nvSpPr>
        <p:spPr/>
        <p:txBody>
          <a:bodyPr/>
          <a:lstStyle/>
          <a:p>
            <a:fld id="{BF228173-D273-488E-A94F-A2107BB18F0C}" type="slidenum">
              <a:rPr lang="en-US" smtClean="0"/>
              <a:pPr/>
              <a:t>8</a:t>
            </a:fld>
            <a:endParaRPr lang="en-US"/>
          </a:p>
        </p:txBody>
      </p:sp>
    </p:spTree>
    <p:extLst>
      <p:ext uri="{BB962C8B-B14F-4D97-AF65-F5344CB8AC3E}">
        <p14:creationId xmlns:p14="http://schemas.microsoft.com/office/powerpoint/2010/main" xmlns="" val="3497461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a:t>
            </a:r>
            <a:endParaRPr lang="en-US" dirty="0"/>
          </a:p>
        </p:txBody>
      </p:sp>
      <p:sp>
        <p:nvSpPr>
          <p:cNvPr id="4" name="Slide Number Placeholder 3"/>
          <p:cNvSpPr>
            <a:spLocks noGrp="1"/>
          </p:cNvSpPr>
          <p:nvPr>
            <p:ph type="sldNum" sz="quarter" idx="10"/>
          </p:nvPr>
        </p:nvSpPr>
        <p:spPr/>
        <p:txBody>
          <a:bodyPr/>
          <a:lstStyle/>
          <a:p>
            <a:fld id="{BF228173-D273-488E-A94F-A2107BB18F0C}" type="slidenum">
              <a:rPr lang="en-US" smtClean="0"/>
              <a:pPr/>
              <a:t>9</a:t>
            </a:fld>
            <a:endParaRPr lang="en-US"/>
          </a:p>
        </p:txBody>
      </p:sp>
    </p:spTree>
    <p:extLst>
      <p:ext uri="{BB962C8B-B14F-4D97-AF65-F5344CB8AC3E}">
        <p14:creationId xmlns:p14="http://schemas.microsoft.com/office/powerpoint/2010/main" xmlns="" val="2833727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a:t>
            </a:r>
            <a:endParaRPr lang="en-US" dirty="0"/>
          </a:p>
        </p:txBody>
      </p:sp>
      <p:sp>
        <p:nvSpPr>
          <p:cNvPr id="4" name="Slide Number Placeholder 3"/>
          <p:cNvSpPr>
            <a:spLocks noGrp="1"/>
          </p:cNvSpPr>
          <p:nvPr>
            <p:ph type="sldNum" sz="quarter" idx="10"/>
          </p:nvPr>
        </p:nvSpPr>
        <p:spPr/>
        <p:txBody>
          <a:bodyPr/>
          <a:lstStyle/>
          <a:p>
            <a:fld id="{BF228173-D273-488E-A94F-A2107BB18F0C}" type="slidenum">
              <a:rPr lang="en-US" smtClean="0"/>
              <a:pPr/>
              <a:t>12</a:t>
            </a:fld>
            <a:endParaRPr lang="en-US"/>
          </a:p>
        </p:txBody>
      </p:sp>
    </p:spTree>
    <p:extLst>
      <p:ext uri="{BB962C8B-B14F-4D97-AF65-F5344CB8AC3E}">
        <p14:creationId xmlns:p14="http://schemas.microsoft.com/office/powerpoint/2010/main" xmlns="" val="1370636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a:t>
            </a:r>
            <a:endParaRPr lang="en-US" dirty="0"/>
          </a:p>
        </p:txBody>
      </p:sp>
      <p:sp>
        <p:nvSpPr>
          <p:cNvPr id="4" name="Slide Number Placeholder 3"/>
          <p:cNvSpPr>
            <a:spLocks noGrp="1"/>
          </p:cNvSpPr>
          <p:nvPr>
            <p:ph type="sldNum" sz="quarter" idx="10"/>
          </p:nvPr>
        </p:nvSpPr>
        <p:spPr/>
        <p:txBody>
          <a:bodyPr/>
          <a:lstStyle/>
          <a:p>
            <a:fld id="{BF228173-D273-488E-A94F-A2107BB18F0C}" type="slidenum">
              <a:rPr lang="en-US" smtClean="0"/>
              <a:pPr/>
              <a:t>13</a:t>
            </a:fld>
            <a:endParaRPr lang="en-US"/>
          </a:p>
        </p:txBody>
      </p:sp>
    </p:spTree>
    <p:extLst>
      <p:ext uri="{BB962C8B-B14F-4D97-AF65-F5344CB8AC3E}">
        <p14:creationId xmlns:p14="http://schemas.microsoft.com/office/powerpoint/2010/main" xmlns="" val="143114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a:t>
            </a:r>
            <a:endParaRPr lang="en-US" dirty="0"/>
          </a:p>
        </p:txBody>
      </p:sp>
      <p:sp>
        <p:nvSpPr>
          <p:cNvPr id="4" name="Slide Number Placeholder 3"/>
          <p:cNvSpPr>
            <a:spLocks noGrp="1"/>
          </p:cNvSpPr>
          <p:nvPr>
            <p:ph type="sldNum" sz="quarter" idx="10"/>
          </p:nvPr>
        </p:nvSpPr>
        <p:spPr/>
        <p:txBody>
          <a:bodyPr/>
          <a:lstStyle/>
          <a:p>
            <a:fld id="{BF228173-D273-488E-A94F-A2107BB18F0C}" type="slidenum">
              <a:rPr lang="en-US" smtClean="0"/>
              <a:pPr/>
              <a:t>14</a:t>
            </a:fld>
            <a:endParaRPr lang="en-US"/>
          </a:p>
        </p:txBody>
      </p:sp>
    </p:spTree>
    <p:extLst>
      <p:ext uri="{BB962C8B-B14F-4D97-AF65-F5344CB8AC3E}">
        <p14:creationId xmlns:p14="http://schemas.microsoft.com/office/powerpoint/2010/main" xmlns="" val="3950280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Ben</a:t>
            </a:r>
            <a:endParaRPr lang="en-US" dirty="0"/>
          </a:p>
        </p:txBody>
      </p:sp>
      <p:sp>
        <p:nvSpPr>
          <p:cNvPr id="4" name="Slide Number Placeholder 3"/>
          <p:cNvSpPr>
            <a:spLocks noGrp="1"/>
          </p:cNvSpPr>
          <p:nvPr>
            <p:ph type="sldNum" sz="quarter" idx="10"/>
          </p:nvPr>
        </p:nvSpPr>
        <p:spPr/>
        <p:txBody>
          <a:bodyPr/>
          <a:lstStyle/>
          <a:p>
            <a:fld id="{BF228173-D273-488E-A94F-A2107BB18F0C}" type="slidenum">
              <a:rPr lang="en-US" smtClean="0"/>
              <a:pPr/>
              <a:t>15</a:t>
            </a:fld>
            <a:endParaRPr lang="en-US"/>
          </a:p>
        </p:txBody>
      </p:sp>
    </p:spTree>
    <p:extLst>
      <p:ext uri="{BB962C8B-B14F-4D97-AF65-F5344CB8AC3E}">
        <p14:creationId xmlns:p14="http://schemas.microsoft.com/office/powerpoint/2010/main" xmlns="" val="2295956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57B09A-0B33-4E51-91B9-E32DA9EF61ED}"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FEA18-1211-4EEB-9303-6265D29F5BA2}" type="slidenum">
              <a:rPr lang="en-US" smtClean="0"/>
              <a:pPr/>
              <a:t>‹#›</a:t>
            </a:fld>
            <a:endParaRPr lang="en-US"/>
          </a:p>
        </p:txBody>
      </p:sp>
    </p:spTree>
    <p:extLst>
      <p:ext uri="{BB962C8B-B14F-4D97-AF65-F5344CB8AC3E}">
        <p14:creationId xmlns:p14="http://schemas.microsoft.com/office/powerpoint/2010/main" xmlns="" val="387435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57B09A-0B33-4E51-91B9-E32DA9EF61ED}"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FEA18-1211-4EEB-9303-6265D29F5BA2}" type="slidenum">
              <a:rPr lang="en-US" smtClean="0"/>
              <a:pPr/>
              <a:t>‹#›</a:t>
            </a:fld>
            <a:endParaRPr lang="en-US"/>
          </a:p>
        </p:txBody>
      </p:sp>
    </p:spTree>
    <p:extLst>
      <p:ext uri="{BB962C8B-B14F-4D97-AF65-F5344CB8AC3E}">
        <p14:creationId xmlns:p14="http://schemas.microsoft.com/office/powerpoint/2010/main" xmlns="" val="427966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57B09A-0B33-4E51-91B9-E32DA9EF61ED}"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FEA18-1211-4EEB-9303-6265D29F5BA2}" type="slidenum">
              <a:rPr lang="en-US" smtClean="0"/>
              <a:pPr/>
              <a:t>‹#›</a:t>
            </a:fld>
            <a:endParaRPr lang="en-US"/>
          </a:p>
        </p:txBody>
      </p:sp>
    </p:spTree>
    <p:extLst>
      <p:ext uri="{BB962C8B-B14F-4D97-AF65-F5344CB8AC3E}">
        <p14:creationId xmlns:p14="http://schemas.microsoft.com/office/powerpoint/2010/main" xmlns="" val="559450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57B09A-0B33-4E51-91B9-E32DA9EF61ED}"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FEA18-1211-4EEB-9303-6265D29F5BA2}" type="slidenum">
              <a:rPr lang="en-US" smtClean="0"/>
              <a:pPr/>
              <a:t>‹#›</a:t>
            </a:fld>
            <a:endParaRPr lang="en-US"/>
          </a:p>
        </p:txBody>
      </p:sp>
    </p:spTree>
    <p:extLst>
      <p:ext uri="{BB962C8B-B14F-4D97-AF65-F5344CB8AC3E}">
        <p14:creationId xmlns:p14="http://schemas.microsoft.com/office/powerpoint/2010/main" xmlns="" val="3430944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C57B09A-0B33-4E51-91B9-E32DA9EF61ED}" type="datetimeFigureOut">
              <a:rPr lang="en-US" smtClean="0"/>
              <a:pPr/>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0FEA18-1211-4EEB-9303-6265D29F5BA2}" type="slidenum">
              <a:rPr lang="en-US" smtClean="0"/>
              <a:pPr/>
              <a:t>‹#›</a:t>
            </a:fld>
            <a:endParaRPr lang="en-US"/>
          </a:p>
        </p:txBody>
      </p:sp>
    </p:spTree>
    <p:extLst>
      <p:ext uri="{BB962C8B-B14F-4D97-AF65-F5344CB8AC3E}">
        <p14:creationId xmlns:p14="http://schemas.microsoft.com/office/powerpoint/2010/main" xmlns="" val="198756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57B09A-0B33-4E51-91B9-E32DA9EF61ED}" type="datetimeFigureOut">
              <a:rPr lang="en-US" smtClean="0"/>
              <a:pPr/>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FEA18-1211-4EEB-9303-6265D29F5BA2}" type="slidenum">
              <a:rPr lang="en-US" smtClean="0"/>
              <a:pPr/>
              <a:t>‹#›</a:t>
            </a:fld>
            <a:endParaRPr lang="en-US"/>
          </a:p>
        </p:txBody>
      </p:sp>
    </p:spTree>
    <p:extLst>
      <p:ext uri="{BB962C8B-B14F-4D97-AF65-F5344CB8AC3E}">
        <p14:creationId xmlns:p14="http://schemas.microsoft.com/office/powerpoint/2010/main" xmlns="" val="100868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C57B09A-0B33-4E51-91B9-E32DA9EF61ED}" type="datetimeFigureOut">
              <a:rPr lang="en-US" smtClean="0"/>
              <a:pPr/>
              <a:t>12/9/2014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0FEA18-1211-4EEB-9303-6265D29F5BA2}" type="slidenum">
              <a:rPr lang="en-US" smtClean="0"/>
              <a:pPr/>
              <a:t>‹#›</a:t>
            </a:fld>
            <a:endParaRPr lang="en-US"/>
          </a:p>
        </p:txBody>
      </p:sp>
    </p:spTree>
    <p:extLst>
      <p:ext uri="{BB962C8B-B14F-4D97-AF65-F5344CB8AC3E}">
        <p14:creationId xmlns:p14="http://schemas.microsoft.com/office/powerpoint/2010/main" xmlns="" val="220754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57B09A-0B33-4E51-91B9-E32DA9EF61ED}" type="datetimeFigureOut">
              <a:rPr lang="en-US" smtClean="0"/>
              <a:pPr/>
              <a:t>12/9/2014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0FEA18-1211-4EEB-9303-6265D29F5BA2}" type="slidenum">
              <a:rPr lang="en-US" smtClean="0"/>
              <a:pPr/>
              <a:t>‹#›</a:t>
            </a:fld>
            <a:endParaRPr lang="en-US"/>
          </a:p>
        </p:txBody>
      </p:sp>
    </p:spTree>
    <p:extLst>
      <p:ext uri="{BB962C8B-B14F-4D97-AF65-F5344CB8AC3E}">
        <p14:creationId xmlns:p14="http://schemas.microsoft.com/office/powerpoint/2010/main" xmlns="" val="2057066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57B09A-0B33-4E51-91B9-E32DA9EF61ED}" type="datetimeFigureOut">
              <a:rPr lang="en-US" smtClean="0"/>
              <a:pPr/>
              <a:t>12/9/2014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0FEA18-1211-4EEB-9303-6265D29F5BA2}" type="slidenum">
              <a:rPr lang="en-US" smtClean="0"/>
              <a:pPr/>
              <a:t>‹#›</a:t>
            </a:fld>
            <a:endParaRPr lang="en-US"/>
          </a:p>
        </p:txBody>
      </p:sp>
    </p:spTree>
    <p:extLst>
      <p:ext uri="{BB962C8B-B14F-4D97-AF65-F5344CB8AC3E}">
        <p14:creationId xmlns:p14="http://schemas.microsoft.com/office/powerpoint/2010/main" xmlns="" val="5196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57B09A-0B33-4E51-91B9-E32DA9EF61ED}" type="datetimeFigureOut">
              <a:rPr lang="en-US" smtClean="0"/>
              <a:pPr/>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FEA18-1211-4EEB-9303-6265D29F5BA2}" type="slidenum">
              <a:rPr lang="en-US" smtClean="0"/>
              <a:pPr/>
              <a:t>‹#›</a:t>
            </a:fld>
            <a:endParaRPr lang="en-US"/>
          </a:p>
        </p:txBody>
      </p:sp>
    </p:spTree>
    <p:extLst>
      <p:ext uri="{BB962C8B-B14F-4D97-AF65-F5344CB8AC3E}">
        <p14:creationId xmlns:p14="http://schemas.microsoft.com/office/powerpoint/2010/main" xmlns="" val="3065219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C57B09A-0B33-4E51-91B9-E32DA9EF61ED}" type="datetimeFigureOut">
              <a:rPr lang="en-US" smtClean="0"/>
              <a:pPr/>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0FEA18-1211-4EEB-9303-6265D29F5BA2}" type="slidenum">
              <a:rPr lang="en-US" smtClean="0"/>
              <a:pPr/>
              <a:t>‹#›</a:t>
            </a:fld>
            <a:endParaRPr lang="en-US"/>
          </a:p>
        </p:txBody>
      </p:sp>
    </p:spTree>
    <p:extLst>
      <p:ext uri="{BB962C8B-B14F-4D97-AF65-F5344CB8AC3E}">
        <p14:creationId xmlns:p14="http://schemas.microsoft.com/office/powerpoint/2010/main" xmlns="" val="2564362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7B09A-0B33-4E51-91B9-E32DA9EF61ED}" type="datetimeFigureOut">
              <a:rPr lang="en-US" smtClean="0"/>
              <a:pPr/>
              <a:t>12/9/2014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0FEA18-1211-4EEB-9303-6265D29F5BA2}" type="slidenum">
              <a:rPr lang="en-US" smtClean="0"/>
              <a:pPr/>
              <a:t>‹#›</a:t>
            </a:fld>
            <a:endParaRPr lang="en-US"/>
          </a:p>
        </p:txBody>
      </p:sp>
    </p:spTree>
    <p:extLst>
      <p:ext uri="{BB962C8B-B14F-4D97-AF65-F5344CB8AC3E}">
        <p14:creationId xmlns:p14="http://schemas.microsoft.com/office/powerpoint/2010/main" xmlns="" val="2852616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en.wikipedia.org/wiki/Adenosine_triphosphate" TargetMode="External"/><Relationship Id="rId3" Type="http://schemas.openxmlformats.org/officeDocument/2006/relationships/hyperlink" Target="http://en.wikipedia.org/wiki/Glycolysis" TargetMode="External"/><Relationship Id="rId7" Type="http://schemas.openxmlformats.org/officeDocument/2006/relationships/hyperlink" Target="http://en.wikipedia.org/wiki/3-phosphoglycerate" TargetMode="External"/><Relationship Id="rId12" Type="http://schemas.openxmlformats.org/officeDocument/2006/relationships/hyperlink" Target="http://en.wikipedia.org/wiki/Krebs_cycle" TargetMode="External"/><Relationship Id="rId2" Type="http://schemas.openxmlformats.org/officeDocument/2006/relationships/hyperlink" Target="http://en.wikipedia.org/wiki/Phosphate" TargetMode="External"/><Relationship Id="rId1" Type="http://schemas.openxmlformats.org/officeDocument/2006/relationships/slideLayout" Target="../slideLayouts/slideLayout2.xml"/><Relationship Id="rId6" Type="http://schemas.openxmlformats.org/officeDocument/2006/relationships/hyperlink" Target="http://en.wikipedia.org/wiki/1-arseno-3-phosphoglycerate" TargetMode="External"/><Relationship Id="rId11" Type="http://schemas.openxmlformats.org/officeDocument/2006/relationships/hyperlink" Target="http://en.wikipedia.org/wiki/Acetyl-CoA" TargetMode="External"/><Relationship Id="rId5" Type="http://schemas.openxmlformats.org/officeDocument/2006/relationships/hyperlink" Target="http://en.wikipedia.org/wiki/Glyceraldehyde_3-phosphate" TargetMode="External"/><Relationship Id="rId10" Type="http://schemas.openxmlformats.org/officeDocument/2006/relationships/hyperlink" Target="http://en.wikipedia.org/wiki/Pyruvate" TargetMode="External"/><Relationship Id="rId4" Type="http://schemas.openxmlformats.org/officeDocument/2006/relationships/hyperlink" Target="http://en.wikipedia.org/wiki/1,3-bisphosphoglycerate" TargetMode="External"/><Relationship Id="rId9" Type="http://schemas.openxmlformats.org/officeDocument/2006/relationships/hyperlink" Target="http://en.wikipedia.org/wiki/Arsenat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medindia.net/patients/patientinfo/arsenic-poisoning.htm" TargetMode="External"/><Relationship Id="rId2" Type="http://schemas.openxmlformats.org/officeDocument/2006/relationships/hyperlink" Target="http://www.beyondpesticides.org/infoservices/pesticidesandyou/spring%2003/cca%20factsheet.pdf" TargetMode="External"/><Relationship Id="rId1" Type="http://schemas.openxmlformats.org/officeDocument/2006/relationships/slideLayout" Target="../slideLayouts/slideLayout2.xml"/><Relationship Id="rId5" Type="http://schemas.openxmlformats.org/officeDocument/2006/relationships/hyperlink" Target="http://www.atsdr.cdc.gov/csem/csem.asp?csem=1&amp;po=9" TargetMode="External"/><Relationship Id="rId4" Type="http://schemas.openxmlformats.org/officeDocument/2006/relationships/hyperlink" Target="http://chemsee.com/poison-detection/poison-detection-resources/chemnote-arsenic-poisoning/"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home.howstuffworks.com/home-improvement/remodeling/question278.htm" TargetMode="External"/><Relationship Id="rId7" Type="http://schemas.openxmlformats.org/officeDocument/2006/relationships/hyperlink" Target="http://www.epa.gov/oppad001/reregistration/cca/cca_qa.htm" TargetMode="External"/><Relationship Id="rId2" Type="http://schemas.openxmlformats.org/officeDocument/2006/relationships/hyperlink" Target="http://www.ccaresearch.org/ccaconference/pre/pdf/lebow.pdf" TargetMode="External"/><Relationship Id="rId1" Type="http://schemas.openxmlformats.org/officeDocument/2006/relationships/slideLayout" Target="../slideLayouts/slideLayout2.xml"/><Relationship Id="rId6" Type="http://schemas.openxmlformats.org/officeDocument/2006/relationships/hyperlink" Target="http://www.beyondpesticides.org/infoservices/pesticidesandyou/spring%2003/cca%20factsheet.pdf" TargetMode="External"/><Relationship Id="rId5" Type="http://schemas.openxmlformats.org/officeDocument/2006/relationships/hyperlink" Target="http://www.ccaresearch.org/propy4.htm" TargetMode="External"/><Relationship Id="rId4" Type="http://schemas.openxmlformats.org/officeDocument/2006/relationships/hyperlink" Target="http://www.ct.gov/caes/cwp/view.asp?a=2824&amp;q=378050"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2762250"/>
          </a:xfrm>
        </p:spPr>
        <p:txBody>
          <a:bodyPr>
            <a:noAutofit/>
          </a:bodyPr>
          <a:lstStyle/>
          <a:p>
            <a:r>
              <a:rPr lang="en-US" sz="5400" dirty="0" smtClean="0"/>
              <a:t>What common building material poses significant health risks?</a:t>
            </a:r>
            <a:endParaRPr lang="en-US" sz="5400" dirty="0"/>
          </a:p>
        </p:txBody>
      </p:sp>
      <p:sp>
        <p:nvSpPr>
          <p:cNvPr id="3" name="Subtitle 2"/>
          <p:cNvSpPr>
            <a:spLocks noGrp="1"/>
          </p:cNvSpPr>
          <p:nvPr>
            <p:ph type="subTitle" idx="1"/>
          </p:nvPr>
        </p:nvSpPr>
        <p:spPr>
          <a:xfrm>
            <a:off x="1371600" y="4114800"/>
            <a:ext cx="6400800" cy="2438400"/>
          </a:xfrm>
        </p:spPr>
        <p:txBody>
          <a:bodyPr>
            <a:noAutofit/>
          </a:bodyPr>
          <a:lstStyle/>
          <a:p>
            <a:r>
              <a:rPr lang="en-US" sz="4400" dirty="0" smtClean="0">
                <a:solidFill>
                  <a:schemeClr val="accent3">
                    <a:lumMod val="50000"/>
                  </a:schemeClr>
                </a:solidFill>
              </a:rPr>
              <a:t>Pressure Treated Wood</a:t>
            </a:r>
          </a:p>
          <a:p>
            <a:r>
              <a:rPr lang="en-US" sz="4400" dirty="0">
                <a:solidFill>
                  <a:schemeClr val="accent3">
                    <a:lumMod val="50000"/>
                  </a:schemeClr>
                </a:solidFill>
              </a:rPr>
              <a:t>(</a:t>
            </a:r>
            <a:r>
              <a:rPr lang="en-US" dirty="0" err="1" smtClean="0">
                <a:solidFill>
                  <a:schemeClr val="accent3">
                    <a:lumMod val="50000"/>
                  </a:schemeClr>
                </a:solidFill>
              </a:rPr>
              <a:t>Chromated</a:t>
            </a:r>
            <a:r>
              <a:rPr lang="en-US" dirty="0" smtClean="0">
                <a:solidFill>
                  <a:schemeClr val="accent3">
                    <a:lumMod val="50000"/>
                  </a:schemeClr>
                </a:solidFill>
              </a:rPr>
              <a:t> Copper Arsenic) </a:t>
            </a:r>
          </a:p>
        </p:txBody>
      </p:sp>
    </p:spTree>
    <p:extLst>
      <p:ext uri="{BB962C8B-B14F-4D97-AF65-F5344CB8AC3E}">
        <p14:creationId xmlns:p14="http://schemas.microsoft.com/office/powerpoint/2010/main" xmlns="" val="3021679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FORM of Arsenate</a:t>
            </a:r>
            <a:endParaRPr lang="en-US" dirty="0"/>
          </a:p>
        </p:txBody>
      </p:sp>
      <p:sp>
        <p:nvSpPr>
          <p:cNvPr id="3" name="Content Placeholder 2"/>
          <p:cNvSpPr>
            <a:spLocks noGrp="1"/>
          </p:cNvSpPr>
          <p:nvPr>
            <p:ph idx="1"/>
          </p:nvPr>
        </p:nvSpPr>
        <p:spPr>
          <a:xfrm>
            <a:off x="457200" y="1295400"/>
            <a:ext cx="8229600" cy="5334000"/>
          </a:xfrm>
        </p:spPr>
        <p:txBody>
          <a:bodyPr>
            <a:normAutofit fontScale="77500" lnSpcReduction="20000"/>
          </a:bodyPr>
          <a:lstStyle/>
          <a:p>
            <a:pPr marL="0" indent="0" algn="ctr">
              <a:buNone/>
            </a:pPr>
            <a:r>
              <a:rPr lang="en-US" sz="4600" b="1" dirty="0"/>
              <a:t>Arsenic</a:t>
            </a:r>
            <a:r>
              <a:rPr lang="en-US" dirty="0"/>
              <a:t> is a chemical element and is a natural constituent of the Earth's crust. It occurs naturally in rocks and soil, water, air, and plants and animals. When in the natural environment, arsenic usually binds to other molecules, such as those found in soils, and does not tend to travel very far. The average concentration of arsenic in soils in the United States varies considerably. Arsenic can be released into the environment through natural occurrences such as volcanic activity, erosion of rocks, and forest fires, or through human actions. </a:t>
            </a:r>
            <a:endParaRPr lang="en-US" dirty="0" smtClean="0"/>
          </a:p>
          <a:p>
            <a:pPr marL="0" indent="0" algn="ctr">
              <a:buNone/>
            </a:pPr>
            <a:r>
              <a:rPr lang="en-US" dirty="0" smtClean="0"/>
              <a:t>Agricultural </a:t>
            </a:r>
            <a:r>
              <a:rPr lang="en-US" dirty="0"/>
              <a:t>practices, mining, and smelting also contribute to arsenic releases in the environment. </a:t>
            </a:r>
            <a:endParaRPr lang="en-US" dirty="0" smtClean="0"/>
          </a:p>
          <a:p>
            <a:pPr marL="0" indent="0" algn="ctr">
              <a:buNone/>
            </a:pPr>
            <a:r>
              <a:rPr lang="en-US" dirty="0" smtClean="0"/>
              <a:t>Approximately </a:t>
            </a:r>
            <a:r>
              <a:rPr lang="en-US" dirty="0"/>
              <a:t>90 percent of industrial arsenic in the United States is currently used as a wood preservative, but it is also used in paints, dyes, metals, and semiconductors.</a:t>
            </a:r>
          </a:p>
        </p:txBody>
      </p:sp>
    </p:spTree>
    <p:extLst>
      <p:ext uri="{BB962C8B-B14F-4D97-AF65-F5344CB8AC3E}">
        <p14:creationId xmlns:p14="http://schemas.microsoft.com/office/powerpoint/2010/main" xmlns="" val="26018223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Arsenate poisoning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Arsenate can replace inorganic </a:t>
            </a:r>
            <a:r>
              <a:rPr lang="en-US" dirty="0">
                <a:hlinkClick r:id="rId2" tooltip="Phosphate"/>
              </a:rPr>
              <a:t>phosphate</a:t>
            </a:r>
            <a:r>
              <a:rPr lang="en-US" dirty="0"/>
              <a:t> in the step of </a:t>
            </a:r>
            <a:r>
              <a:rPr lang="en-US" dirty="0">
                <a:hlinkClick r:id="rId3" tooltip="Glycolysis"/>
              </a:rPr>
              <a:t>glycolysis</a:t>
            </a:r>
            <a:r>
              <a:rPr lang="en-US" dirty="0"/>
              <a:t> that produces </a:t>
            </a:r>
            <a:r>
              <a:rPr lang="en-US" dirty="0">
                <a:hlinkClick r:id="rId4" tooltip="1,3-bisphosphoglycerate"/>
              </a:rPr>
              <a:t>1,3-bisphosphoglycerate</a:t>
            </a:r>
            <a:r>
              <a:rPr lang="en-US" dirty="0"/>
              <a:t> from </a:t>
            </a:r>
            <a:r>
              <a:rPr lang="en-US" dirty="0">
                <a:hlinkClick r:id="rId5" tooltip="Glyceraldehyde 3-phosphate"/>
              </a:rPr>
              <a:t>glyceraldehyde 3-phosphate</a:t>
            </a:r>
            <a:r>
              <a:rPr lang="en-US" dirty="0"/>
              <a:t>. This yields </a:t>
            </a:r>
            <a:r>
              <a:rPr lang="en-US" dirty="0">
                <a:hlinkClick r:id="rId6" tooltip="1-arseno-3-phosphoglycerate"/>
              </a:rPr>
              <a:t>1-arseno-3-phosphoglycerate</a:t>
            </a:r>
            <a:r>
              <a:rPr lang="en-US" dirty="0"/>
              <a:t> instead, which is unstable and quickly hydrolyzes, forming the next intermediate in the pathway, </a:t>
            </a:r>
            <a:r>
              <a:rPr lang="en-US" dirty="0">
                <a:hlinkClick r:id="rId7" tooltip="3-phosphoglycerate"/>
              </a:rPr>
              <a:t>3-phosphoglycerate</a:t>
            </a:r>
            <a:r>
              <a:rPr lang="en-US" dirty="0"/>
              <a:t>. Therefore glycolysis proceeds, but </a:t>
            </a:r>
            <a:r>
              <a:rPr lang="en-US" dirty="0" err="1"/>
              <a:t>the</a:t>
            </a:r>
            <a:r>
              <a:rPr lang="en-US" dirty="0" err="1">
                <a:hlinkClick r:id="rId8" tooltip="Adenosine triphosphate"/>
              </a:rPr>
              <a:t>ATP</a:t>
            </a:r>
            <a:r>
              <a:rPr lang="en-US" dirty="0"/>
              <a:t> molecule that would be generated from </a:t>
            </a:r>
            <a:r>
              <a:rPr lang="en-US" dirty="0">
                <a:hlinkClick r:id="rId4" tooltip="1,3-bisphosphoglycerate"/>
              </a:rPr>
              <a:t>1,3-bisphosphoglycerate</a:t>
            </a:r>
            <a:r>
              <a:rPr lang="en-US" dirty="0"/>
              <a:t> is lost - arsenate is an </a:t>
            </a:r>
            <a:r>
              <a:rPr lang="en-US" b="1" dirty="0" err="1"/>
              <a:t>uncoupler</a:t>
            </a:r>
            <a:r>
              <a:rPr lang="en-US" b="1" dirty="0"/>
              <a:t> of glycolysis</a:t>
            </a:r>
            <a:r>
              <a:rPr lang="en-US" dirty="0"/>
              <a:t>, explaining its toxicity.</a:t>
            </a:r>
            <a:r>
              <a:rPr lang="en-US" baseline="30000" dirty="0">
                <a:hlinkClick r:id="rId9"/>
              </a:rPr>
              <a:t>[2]</a:t>
            </a:r>
            <a:endParaRPr lang="en-US" dirty="0"/>
          </a:p>
          <a:p>
            <a:r>
              <a:rPr lang="en-US" dirty="0"/>
              <a:t>As with other arsenic compounds, arsenate can also inhibit the conversion of </a:t>
            </a:r>
            <a:r>
              <a:rPr lang="en-US" dirty="0">
                <a:hlinkClick r:id="rId10" tooltip="Pyruvate"/>
              </a:rPr>
              <a:t>pyruvate</a:t>
            </a:r>
            <a:r>
              <a:rPr lang="en-US" dirty="0"/>
              <a:t> into </a:t>
            </a:r>
            <a:r>
              <a:rPr lang="en-US" dirty="0">
                <a:hlinkClick r:id="rId11" tooltip="Acetyl-CoA"/>
              </a:rPr>
              <a:t>acetyl-CoA</a:t>
            </a:r>
            <a:r>
              <a:rPr lang="en-US" dirty="0"/>
              <a:t>, blocking the </a:t>
            </a:r>
            <a:r>
              <a:rPr lang="en-US" dirty="0">
                <a:hlinkClick r:id="rId12" tooltip="Krebs cycle"/>
              </a:rPr>
              <a:t>Krebs cycle</a:t>
            </a:r>
            <a:r>
              <a:rPr lang="en-US" dirty="0"/>
              <a:t> and therefore resulting in further loss of ATP</a:t>
            </a:r>
          </a:p>
          <a:p>
            <a:endParaRPr lang="en-US" dirty="0"/>
          </a:p>
        </p:txBody>
      </p:sp>
    </p:spTree>
    <p:extLst>
      <p:ext uri="{BB962C8B-B14F-4D97-AF65-F5344CB8AC3E}">
        <p14:creationId xmlns:p14="http://schemas.microsoft.com/office/powerpoint/2010/main" xmlns="" val="464925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is it commonly found</a:t>
            </a:r>
            <a:endParaRPr lang="en-US" dirty="0"/>
          </a:p>
        </p:txBody>
      </p:sp>
      <p:sp>
        <p:nvSpPr>
          <p:cNvPr id="3" name="Content Placeholder 2"/>
          <p:cNvSpPr>
            <a:spLocks noGrp="1"/>
          </p:cNvSpPr>
          <p:nvPr>
            <p:ph idx="1"/>
          </p:nvPr>
        </p:nvSpPr>
        <p:spPr/>
        <p:txBody>
          <a:bodyPr>
            <a:normAutofit fontScale="92500"/>
          </a:bodyPr>
          <a:lstStyle/>
          <a:p>
            <a:r>
              <a:rPr lang="en-US" dirty="0" smtClean="0"/>
              <a:t>Playground equipment</a:t>
            </a:r>
          </a:p>
          <a:p>
            <a:r>
              <a:rPr lang="en-US" dirty="0" smtClean="0"/>
              <a:t>Deck</a:t>
            </a:r>
          </a:p>
          <a:p>
            <a:r>
              <a:rPr lang="en-US" dirty="0" smtClean="0"/>
              <a:t>Fences</a:t>
            </a:r>
          </a:p>
          <a:p>
            <a:r>
              <a:rPr lang="en-US" dirty="0" smtClean="0"/>
              <a:t>Boat dock</a:t>
            </a:r>
          </a:p>
          <a:p>
            <a:r>
              <a:rPr lang="en-US" dirty="0" smtClean="0"/>
              <a:t>Gazebo</a:t>
            </a:r>
          </a:p>
          <a:p>
            <a:r>
              <a:rPr lang="en-US" dirty="0" smtClean="0"/>
              <a:t>Walkways</a:t>
            </a:r>
          </a:p>
          <a:p>
            <a:r>
              <a:rPr lang="en-US" dirty="0" smtClean="0"/>
              <a:t>Desks</a:t>
            </a:r>
          </a:p>
          <a:p>
            <a:r>
              <a:rPr lang="en-US" dirty="0" smtClean="0"/>
              <a:t>WOOD FRAME STRUCTURES, shingles, industrial</a:t>
            </a:r>
            <a:endParaRPr lang="en-US" dirty="0"/>
          </a:p>
        </p:txBody>
      </p:sp>
      <p:pic>
        <p:nvPicPr>
          <p:cNvPr id="3078" name="Picture 6" descr="https://encrypted-tbn2.gstatic.com/images?q=tbn:ANd9GcRCY_NrOCSG5SL-RsWPpzo4Erjn71egh9v5Dhmf5U6wByPlFcw5pA"/>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86200" y="2209800"/>
            <a:ext cx="4114800" cy="289881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AutoShape 8" descr="data:image/jpeg;base64,/9j/4AAQSkZJRgABAQAAAQABAAD/2wCEAAkGBxQTEhQUExQVFhUXGBoaGBcXGRgfGhoZHR8YHB4eGxwYHCggHBomHhocITEiJSkrLi4uGh80ODQsNygtLisBCgoKDg0OGxAQGywkICQsLCwsLCwsLDQsLCwsLCwsLCwsLCwsLCwsLCwsLCwsLCwsLCwsLCwsLCwsLCwsLCwsLP/AABEIAMIBAwMBIgACEQEDEQH/xAAcAAABBQEBAQAAAAAAAAAAAAAEAAIDBQYBBwj/xABLEAABAgMFBAYHBAgEBQQDAAABAhEAAyEEEjFBUQUiYXETgZGhscEGMkJSYtHwI3Ky4RQzc4KSosLxB0Oz0hUkU2PiNJPD4xZEg//EABkBAAMBAQEAAAAAAAAAAAAAAAABAgMEBf/EAC4RAAICAQMBBgYBBQAAAAAAAAABAhEhAxIxQQRRYXGBwRMykaGx8FIUIiNy0f/aAAwDAQACEQMRAD8AqrFt5Y9ZJuM4ugvxfhF2m1EpC0OBQkHEA1fDtimsdin3mUhlNWpc0B9Vv7tGjl2O6Ai8akmoqUu6hjhRo42jmCbPbAWvJq1SaZlsYVvmC7dcpc5mg/MecF0YBRw4OAxPCsBr2cFzLxUWUkpByDnFm5VeJcRFBt30hTLAkSwVKKSFGlHo/HCojMfpJu/aoKmwBVdRzZId+Eamf6MFdoLlKZS3UQznKgJFSQ5JfGLW1ejaD0l1KQlSSAwqk3aVfF2OmRjRVRWDGbCt160BKEJStjdUlt0h2vA0KXLcyI02z0ETlKCbiGDoIIAXu1RkEqfEM+b5HI2NITMRMTKZaUXQAp2ocMlFziecM30HeAKmSBUuHbufrhOugnRbImAJBS4Y+POKra9qIB44HHt16o6bWylBRYkOxxp1cddYrrUu86WUSzsBiAztxbwiUINlzJkohV32Qo50NKcQ4oONMYNmlM2VuHHNyGwy4PpFbs+2qCBKu3sGvqSndIoA53iMaeUIW9ltUXjmDQVG6wfhWLisgMtthmSWUQLpAcZXmI9YCodj14RPIs4XdUlAmqDgBQSpw/s4VxxcVghdoJlBIBReLB0q1JcCrn5cYC2QCFkTJShdqFIN5ySKEO4GFOcDXcMrttejFmn3eiACyd7eAUKgAlsKnDnGVtPoGtCt6dLCKsQFKPIgeMbrb9rKB0hSLpJAJx1cHAhsuEZS37SWpaEBihRAFMRm4o5avVFpspTkVqvQneYWhKgz7qXL6MS7k66xb7G9HpljvGYRvXVAOPZdnAyN6FMt0mUs9FMvrJqyVAAMAXcAaEecKxW1cyZNClqUTLF29doXODE/3iky4ybZcSrReYXSWQsucHwprnANoqb+IvEdjsO098FWa6bodilBBBU5cBzefEjFxi8RbVa4A7C4ksNcMWxbxjQ0KK6yt6oSo56ECnCsVdp3UqThm+oNG5YxZ7TXoDUjDFzdGPIE9cV9suqVdBwSEuc2fE9sS3QmaD0eWjoEBZQCxzGpxGRi3RNk++jtEZ/YCSkISQkgkkg0U+GCsK1jQoXK96X/ABJ+cXpzUjnfJ3p5Xvo7RHDaJXvJ7Yf0sr35f8SfnHOmle+j+JMaiGC0S/eTCXPl6g9sSdNK99HaI4Z0v3k9ogAqtoWVExUtzu30kFyGch9OMC27b6ZaujkI3hRyGSOQzi5s0hKmqkgTAXJFGunxaM3bpX2o5jxETLiyo5C1qRevT1masZGiRwiaXb795IKQkIVupwwjttKMyMTmIgsgSb7Efq1YNwEAlkAIhRIEx2M2dB6LLUbrihDO+LVo+YeHzJge8cat+cCIta7pcb1ci1Ww+soHVPwDjdDkHEc+McVnOGqtocnABqHm0H2Oa4cM31hGcNlWogpAKcTUOXd6Yvp4xZT7YlBZjdAoycBmFV9agLnCsS5YAtpi8i2RGBprx0iGdtEAsACo0ajNTtLvXhFDtPajKYqSCp7pSXUQGxYP1DQtEEraYRPSlJVqolJLa6NyPGHGwZoJi2BXdBIzOBZ2Yij8YHRNBUSs7pIABDg07mODRyZbkqvFF0yw5pRyMmNIDs1lUoFaiEgl0OzlLAuACwzHMRQgy02JLuCKY3qvwDZ84qZ2zlqCgmYpKhgEkknHCrA4DrjtqQokBxcuv7Rc1rrxpAM23KlEusM6cTwqycQ+nCGgLmwTVBIQu+vG8FpdRDkjGjjUcIcufM3fXKKuxVUAMcXqXx+cAbF2iiYpKVBrx3nUEupPNlUBBGWWMWUqygUvhQNWUSFcKZjtEaUBHOkoRdIvO9QVEsTg+SaiDpalylEC6pIqAb5dXPPA498QpsyDeXdAdkkMA4D5jE4ZRWTwFEAXkKFClKnqaNjXk2LNBQHbfa/XCwno2N4lT3XNa+qHbhjGas6Li0qkrkMAUX5g1agAPYXrHZ0ozJqUAqBUVJN5K2KkjBsL3cHJPGjs2zjLKjaETk7zIYEC8Hd1ZAEA0Bwh0Uka62y5UwATEATEAAlKFJBCQKsGFN0AGBdmWRKFzSxClNVR9lgABxvHEZEaRS+kO1ZiSAJxUGd0lxeOO+7qrn3RY+je2pk/dXcKUhOCDe9YYl3IxhxKgndl5LkMtgACygDqSQe4AwDbTvXSSXQQnwf8PZwiykNeAwILv2eQJgGep1S1AMb1A2O7MpXLPhGpuynmSSQC+KQ2pofyrwijtoASdFJBc1LOT1YDqi9AIBSFC89Dpul+GsVU+aJagXcJABIDmg0NCXHdEskN2CgAfaA3ikBnqQQa1qKMHeNVI6JhVIpmQ8Zqx25E1aTLQkBLXnYFlavjX6aNLJly8ygnV0/OJ0Ls52SvK95HaIV6X7yO0R0Jlao7UwrsvVHaI6xHAqX7yO0R0qR7ye0R0BGqO0R0pRqntEAjklAVdZiL5NGyF7yjM2lP2qPvJ8RGoRLBCWZryjTgCcuUZ2cPtpf3k+IhS4KhyTWsJ4YnSIbIgNMIb1G7VJia1Shw7oZZZQCZpAA3QP5h8onqEQFoUPMKIpGtl/a7WpA3AbrlquS7H8hFfZdq9LMRKCUi8WCi+Ncx7Op64ktMxRvXqAghCgcNHAFQ7Yaw2ZKTup6RImKulCEi6XOJUXw4Rx0ZFhMlTH6Mgg13UgkGhLuQzDypDFomEMq8QfWCmoTeqLrk1BbOo1g3Z20khIkTCpKk5gvTEKFXIpoGw4xbKmBKRcKVKIdWLqT7LEAkl1YGlXMYdSkimtE1EspIu38EqUTQ5gNz74AtGxpilJmqU53SEIIvEFScKscMM2i22rO6J90bwa4ATRt4B6JGuvfAtit6FSvsyFF/WBDhy5BCnumKhbEwedelJuy2ICi4NHPB/Bok2ZtOZdWCSsuCAGo2RI40YRFtdSzKO6FnJqlhrX88IGTIUJY6NKXLFTKoSCHZlUz7BGyRIWNphIXfBvKfM/FgcqXs4prZIE5SFBJSK7qaqLXsBmQ0EWyam8yGvUcKqBQul0jh4RXS1KTMS6yGU99Cb281HJYFILgjnFIaRYWKwNMSFBakgglprKDC85DUyS2NTm0bhAvVUkgZh+9myxwgCxlSpRJKCoOGAIBJOV6oLVZ9RVoZtK8tIxBNShJLJzcsWUaPwhoQxNkUguReIU95K6MxVVK8QGA5kcYEtG2AqZupWlZckoUkbrVLs3Dria0bUKim4AVFL1ABGNQH8xjFGLd0k9KV3ZcsAFfSAXlE40SksxJYmkFgMs3pItd5KrqrpYByVLoS4ArhUl8+EETdqpnIW8pgKhTkFziBWpZqnhAm0LQkTkuyRmWUWDBgyg7gAOWxyiv2p6RIWhaUFrrJQQpT3RS8AQAKBiGGMOhpWUm1rOgpMxMwO9UE1r7o0i1/w/XvTQNEh+aqeEZu1KvMwIABzJ/tF96CLaZMxwSW4hQHgTGiOiKNfZ0kOon1VEgZkez2R1c11SqVdKuxCvm3XCsqgOlVhdQAKah38uoxBPdQSA6SkKYjgEkcsx1GKQ2Vk1G8DQhRBo1BdLv2Y8IpLSBdCWqbyTxN4kN3Re/pASlGTh2xo12vOp64odopdSUJDqN5gMjep1tEsXQJ9GUXSykihcE5g0auWJjZ9DK+D+WMdsCQoKWha0grG7eqHGpyN0xr5MiUAATLJ1dMPSyc8uSZMuX8HdDuil/B3RxMuX8HamHCRL+D+WNyTglo+Hujpko+HujvQI+Hujv6OjRPdDA6lDBN3DfJb7qtOQjPqH/MI5jzjRXGSAmgurJbRj5tGfuvakj6wMKXBURWuQmlBHLLKAlzSKeqO8/KJLZYNUtzENs8kJlTGo6k+CokERy7O4eFFvsuyFUpJ5+JjsQNyyAbPQmZL33Lb4VS8cssajshTrHInqC1CYCCVEpBBZu0VGT10gGzzEF0mYkS2zUQolJduAyg7/iEtaS6glBSS6LxIqByPJsnjiljgAqy2qUlHR8aTMVNg5GJNXPKJrJaZaVISiYxukq3MalzQ0o0Vk64yhJ6SYpAe9ugkEigup66sW1iBRXNVekp6RAouUpSUqUQwYUD5d2OWdDRZLlrUpRvug0Y45aOTRhxirs4SFqKSUEpSgpZ3AJoBkKZ8YuUz5qQAJaZElnugpCw70L1vHhhGbVIBnqYzDeN51YlRyAxbt5xWnzQUX9m2RelumYQVVVXNzh1UgyfZWG4kbt4C6WcsKA63gD1mO7N2ZabhCZCkpo6lAJSeLzFAPxfKEOilBrRbJIUW3ZQVNU4L4pZLmgYGNdrHsk3gAOzgsklJAI3lC9QjlxEaGftRU9KETLPJmS0eoJUwoYFvXluwIrS6WbjFbbdsSU7vRTpmTTFplivwygVdq4jVbpiAkhMizpDVEtN4D784qWTxEDx1N9CHNhuzbJfSmYiy2mUEksm8m6Gce2gAUzMHBNnFTMUlQJN1BE0jEFxKBTn7RjCztrFa19PNm2gPugqvAUU3rUGRwyiSZ6QT/8ALAljIOpTDGjm6MdINyRr8BMvP0xM1czozMUhFFX5aAp2oE3XN36EZfaqJxBTLkrKSzKCCCGJxwfrgvY85ZTOJUCSoOS4oxPsnnEn6KFElXRkhsXIGWCyXPVE76M3oLd4FGrZdpuqo7gh5i0DNyxUpwSSanSA0bCWxQFSStRAH2sruAUSS5jYBKEXjeSARV0pqMcGGT0ByPOJtlbP6W8pIUGIvKoKurC6BUt4Q1qsp6STMnK9HiglE5aEkAAC+pw9cAg0Iiw2BsxEuasImBQUhvVPvJOJYkPTCNHtKYmQQghcxZAIdyGqOv6eKbZVpvzmISkEF0hKHSQQ2ABqKsTkIu5WNRSz1C0FQSQACQgjHSgfjQxLNDF0tVK2fVgxpjnAyZZ6UoDswIdgxVd8HaI7XMdBAUCoboZmJKTgNCEk9fCNVIhrIFLkjM0CAAeGnbFHtRQCkhy91N0jI17HBi2cgpNBuUGAcBL9hHdxivt9mSpTk3QAASpqUx4604wuhnIsvRyzXFGWq47pUDi4bAZYV7dI1KZUr4O1MZH0NQlC5l+7dIADkU0LcRnGxCZOsvtTzjTTXUwlydTJl/B/LDv0eXojuhCXK+DtTHehl/B3RsSdFmRonuh36MjRPdHBZ5eie6JBZUaJ7oBCSlgEhmKVP25NxaGSrCm+FXd4YH6rBdklgKSkAMUK7HGHXBMqzV3a8M4KsabRLJS44doik9KLKhEtNxADqdV0YsMS3OL9CNaHvh5R9Z/KG1gE1ZWbAs46BHX+IwotpKGSAA3AUhRO1iPLrGqQFpN4FNcASxzBUKGkR/Z+pLJlkEF6uvlxixFt2PZgUolWi0lyftplxD4PclBzSlYimf4kzEApssqz2YZdFLSFH95V4kxxbV0Ov4VcsPsHo5a5qSESZ6BedSyRLlqALghSmdszxzg207Jkyrom22RJSklXRyR0swKOLrADOHzxMZuYjattF9QnXP8AqT1XEds0gN90RVT7KJc0GYoLAUL1xV6j1YmmHVCcUuTSGkmbtFpsaUESrNOtOZVOWlIJbG4g3u+BLJ6UWpa1S7LIRIKTdPQyk3qAYrqc9YpE7VkSr3QWcqLOVT1qmEjB7ouy8D7ph67fPnSlFUwhKVBIQhkoZQoyUgDuibSLjpPyLK2S1qN61zwFA1C5hmL/AIEu3ItGet6pAnpVLK1HdO8m6CwGhwMMKQLhq7pPZQ9sQWwAKRwp2UhbjVadFxO2pOKmF2V+zDHP2sTgM4DXIdlKJU7uSX+sYmWxXrh4/nCR8u+6POIcmaRgkDy01PP5xOsO/KIEK3+beXzghCXPMRLZokWvo3smZPE8ICTdKCbyroDpUA3HGL2T6K2ip6NDO430kku5qTTXPFob/htNCV2q8yi0phjhfFcvGNrNmrXiWGnDry7otRvJlJZMPP8ARCfMF1KU3makxPukeZrEtm2FbbNeKVJTnUhQNSSGSSTQ6MGjcItJAuoAL6DHmc/CKf0nn3bOSlRC78veBw30gga0PKCqFVsysz0wAJRaJCS1CU0B5f2iGx/8Nb9JSmZKJvgqTVma87nKlYE/4x0gAnyUTHUlN4UU6r9ePq98QJXZ5llUmVelSjfvFYe47BRoaij45RotQT06LeVKscwlUu15MHSS2Hu8h1xDN9H0FQVLtMihdIJUK72o490VWy9hJSghFolTLzkHChu5Ofd1jithTwi6m4rNwpswS3Mj+8abkY14Bdo9HZ7ouqkKSlJDCYmpJr3U6oqLf6KWlQH2bsC7KScsBXHIcoltVltF9Rum7kEtwGAOLB+sxWz/ANKGCZuOLPT68IdkOK7mW3o5sSYhf2khaAUAEGo41HGNQiyJFLoA5RlbBNWVgzFFCSPVfMUxxYuD1RbpMs/5yh//AEjTTbrBzyWnfUtugRoOyOdFL+HuiuEpBwtC/wD3B8optt2uZLXdRNKk3QXNa10ipTlFW0OGnCbpM1iZKPh7okNnRonuijs+zr6EqNoUCpIJAKaEgGlYkOxCf/2VdifnD3T7vuTs0/5fY0ezkgKAApcyyqn66ospcuriMdZ/R2YVMLUsC673Rnljh8oJT6Lz8rYr+H/yh7pfxFsh/L7M3CZYI3h1/WEQzLIRhXOPM/SJdpskxKBaVrvICnBKWqQzEnSNV/h9bp8wfaLv7pVvZC8wD9RL8YcdS3VBPS2x3XZeGFFuQM015P3x2NTE8OXsnZcljMm2i0qAqJbSpZP3li+3IR2T6UplG7YrNIs+V9KAqZ1zZrnsAiqmWYCmta6+GsChNcx9eDx5u9s9XYlwWVs2hOnG/OmKWQQ95ROL64dUAT5ASuClocThwHnEVu9YHUA+EZJmyX76hUtlVwJQoDqofCDdmr+ym8BKV3KEV1kP6v7yx3EwdsqqJo1k/hWB5xMikqB5p3Rw8QqB9pesPvHxicy3vD7zdjxBby4B4+IBgXQb5YcTvJLZD+kw9DtTGnXh5iJClKUpKzUoSQlAKllwlqDBOTvQ6w6VInLULiRLlGu895QL0LMrDRgaUh7GxPUjHHUHs9lBnpSogP8AEKNdJvGt0UORI0jXp2bJlXWWmctsEB5fWcVdfYIAkbFdYmJ3SKUYBiGwGTZRoLBs9tYajfA9w7YlgEtSlhO8vFtKnqFYvJUx6qNOXgM+cQJSU7tfIc9THVakltc+oRvFUqMJO2FKtLuE0Tn+Zz5RTekU15CtLyOZ3090GTlaimSYqNtqJlqfIpfgLye+Bq0xJ0zHqTVH7SV+K0DygTZ4/wCSmjhN84KWay/2kv8A1LRA1h/9JN5To5Ys6pIHsMsnoGb9Wh+QmGHyARMnVLDpQGJGF49x8ofsX/IOksY/tFR2Sp5k0OWefujB61JPUKRq3j6/k5uvqvwJNtmFExSZi91KGqamgNDxjg2nPEpaukJUlnokiuVBU+cRSD9jOYMLqQDxxPfEFmUehm5KvCrGmBGPPKB/8ITePUsbHtOeUvMUmhD7rNWr8YPn2tLOhSVVq4wHVFBs+SqWiYVF95JfGLtdolqSbpwZwxcB+PXFxrbJkRlK457/AHJLbMQlN5CkrPuhhTmIq9uIHSMkghhURZ7UtEtUshJBrXHCsAbaUFTFFODBuyL1YpXXh7hoScqvx9jsixTOkEtM8AXAq89Pu44xNaLNPTMQjp0qvvUYBtaQdZJiP0hRdN0S0h8np3xJbVINpksUsEqfBs40rD8zNyz6Xx4Atp/TJDNPe8UI3SM7zYpwDHtg63naNnQqYqekpTizE4tR0cYk2wQVSUtjPl/26vOLL0smf8rNf4fERTVXl48SYytxws+Bituz561pVaCFKMtCkkN6igVAFs698b7/AA3Q0tyzkBg9brEg8iSeyMN6VlpwT7suWnsQmN16Ay3lhWgSkfupA8SYnT+ceu/8aNu8KG3jCjtOM+eyrcQQcgIDmKwphjEyT9kK4E1HP84GWqrZ4x5C5Z7DWPp7ospSaqOqer6rA9sLhB+EdkT2ZeDiqknqo8QW4EIRUGmPX5YRHU0jx++BJZcBwmDvAg7Y6N5Y1lzR/MFeUN2dYk9GJk1YTLM0AkMVgpDvdOIqO+B17cCTcs6N5SVIWcb95V57pdjRIppAotjlJLkLm2US7xmquesGxWFXKOnG6SWfnAFqtnSAplS2SC9ReUN0DH3aU5xbWP0cUshdoKgT7Lus88W8Y2WzvRfc3rsmWKt5nU83MWltVdSN7k+5GP8ARuwXQVF1KmNRiAkB93VXHKgjX2Sw5qqe6DpGyUpLIdtWYmLuRYEoF5bcB9Y+EVT6h/auASx7OBDkMNT5fOJ1zwBdlpYa5nlnCtdrJbTJIz4mGSSNCVa5D5ecWokuQy62Ic5J+esSpkkmtT3D674klSmfM5k5fWQiK12m7upxzOLc+PhDolsU6aU7qHvHE6fnoPo1trsPSS1pdicDi5FfKHy1VIClMMTqdHfHX6Ya12tQqKNhxI8oicklRUItu2YUrqg/9ySe2ZP+cD2Ef8pMH7bwEaGfZ5VqWoyVJROTMQZspRb1VLW6T8V9xkeEUcuyrlyJiZiVIV9qWUGoQIwqsG7afBFsL/J/Z/8AyKHn3QrIxnWmuCZhZqs68OO92QzYiiOgw9Rzh/1FRDZx9vP4omvQ6nONHx9fyc/X1X4IrNaL0mcbt26EJI1b2uZeJFWgfoylS/WF12f1hzzwrh3wLY1/YT86h8n+mhyJ5MiaQQoBabuSWABbXHGHKPPmiF08pHbMsGzzmJIF0VeparPXExb2S0pVKfPdvG6Rpw8IqbBajMkLcgkLAqAAaA1giw20GXNWQwCkggCtG7TFcKS8V7ERWY+T9yztlpSUUfEPQ4dYgLak0GYpsC3hEa9sSlp3SdwgqcZecR2qelS+kB3SQQfhoXblGmq8v0DQTSXk/wAl5ZJ6OmmFwzADsEOmzUG0ILpuhBrRnrAFl2pKC1rUpkrO6WNR2Q9FtlqnhQULpASk1qXwjRPHr7mTT3P/AF9i4ta3n2ZLf5xPYlBgz0vW9nbMrSIrRMKrXZxTdM0jju/k0HekhcSE+9OQO+KlxIiHzQ/e8zvpLKv2i0qKikIZyA+ACdQco9A9B7QCkpuhIQopAGoAc01LmPNdsKK7TNb2pqh1FTR6R6B2cdCF+8pZPWowtL5mVrqor0NnCjgeFHWch84Si8leTEtxoDEE710nUfIxd7K2LNXJ6RQKZK1hHSULMWWWfAPiYItdostmM+XKCbUFBKETJiQ6QkuSnUlg7MKZx5HX97j2WsZ/cjNl7DmbpnNICZSpiVTQQFgvdAOpCgRnTCI9r2mTdliVLUSJYCir1VKzUgYs+Z7IbJXPtFwr36AISXLJAYBIFAG00jQf/jMoSwSq9MJDoSGSmmrupXdCcerJjq3LbH6lFsHYptKCWCUJLFasH0AepHmKxsNlbGQmklAGRmEV6vyhbB2HcoUsl3YYE+ZjUiSQAALowx7hpFJtrA3BKVvJDY7GiUaC8vj56eMHSrKqYXJdv4U8hrHbLLSPWBA015nyg2ZNJ3UgpGD59Wg7+UWo0NsjVdl0SLysyfP5RX2ieSSBvKzOSfz4dsTzZEw0CVAZli55ac4ZLsZzCgnkQ/yi1ElsgkyiSe9Wf1wyg2Sh3CQwGKjl81cMs+KQl6eqkaY8k/PLLhHbLZdFxFDg/u8vi+jDJGW6fd3E+tnnd56qP98nrwn2U4+0rT/yP5xKFAUGOZxbidSfzhJ90AdtRqTr5mJbSHGNg5TkKAY/IcYgmBzdyz4cB9YQbOYBgDwfvJ8YYQEpepOmpPmTHO1ZujL7W2Qhc1KwClaWJUNMklsc+UUQtU+5MTaXUlBVdrimpIcUdgBrG4my2DnmSMz8shyEV1q2ahaSFpcnHUPk4hbsUxbFe5GXsFt2esoquSUhkpVVIq/EGpzMFytin7Vcuchd+/ugsDevNUls9YePQ6VdBSC73gQagZY0ORrrFNbPR6cld9CgA9WBSos+BD8ssIu4vhmT3p5VjV7GnyrPMSpDlRDXd7PNsIDnSVokLlqSQywEODUNiHFavE5tdqlqa8tIepO8AM6VIHCGj0tmXmWkLGTp3sdDm1Yqmyd8etrD+4PZJhNldW6SoBwMQKO2sSyFk2acT74qzO7Fy3OLRW2Uq/XS5aVJdxeBZm0HE0gebtizrZFwgPQJFD+UGX0JW21UuFRR2ZIuTSMx15waS0lI0QPwwWJllUDdSpIOLA1b6ygKfMTdYUS/8uA7oG7ZcFS5A7Sk3JdWpEt66JD5LSexTw5XRKopTgYMQPGOz0SlML7AYMQ/fjDT48wlG78jVbLnKVbS/sCY3It/ui12sp59kGs292MfKMpLt5RPTNBalUn2gQe7A9UG2nbRVNlTOjLS71KjEEO7cY23qn5nOtKVryr7Mq5s0mbeGN+93vHrnoZIMuyyA3sBSuat49dY8bs4dYD5GpwwOMe57MQUEIVWm6dQMuY8IrR5bJ7VykXYhRGlPOFHWcZ88Wm3LWLr3UAkpliiQTmB5msWOyvRFcwhcw9GjJxvnkk4cz3xqNi+j8uSxrMme8oUH3E5czWNFJseajj3/OPNWOD1HByzIrNl7KShIRKSycycTzOfIUi8smzgMKnU4D60EFyrNStAPqp8oJAfBwO/q08eWMTtNFjgglSQk0qrw56eMSsx95WXD5Dj4wwKJoiiR7Xi2p44c4nlJbdSHOJJy4qOZ4eUNKgOdGxBJvKOAH9I8z3CJEWUDfWzjAYgfNXHsiVKAirlS1U4ngBkO4Z6xIlF3fWQ4D/CkcOPH+0JsDkqQr1lsGJKUg5ZFXHhgIi6ZSzQkI1BIKuWifHli2bMMzFwn3deKhp8PboIJs284TROBUMTwT5nzwFYx8+0KVuoWuh3lP8Ayp46nLDHDqZsxW6FVzLBkjrGOgiJMskhCWdupKdT5DM8HIOCUykZnxUT4qP0wEDbQUjloYD1UknAFKamlTTDBz8xAc26lJKkoychIqcsMzBKUlryvWOQy4DgNcy5itUrpFP7AO7x4/LhzidzGkhqQCLykIB5YDt7+EDSildbgFTdxwNATxIfqMS2sXz0YwxXyyT158BxjqwUp3WvEskcTmeADk8BEqTKIk2YLUQ1EtVzUipHIU630ge3WZANyrqBdjgKDvfx0i3kSBLSwwGZx4k8SanrilvXiV+/UD4R6v8Au5qjO22UJScOJAH1wFeqGTrAblbt1ILkvk5JMGWVDrOiQ37ysexP4odtUfZhGa1BHUXUv+RKoGwMxO2Pec0rXw4cBFVO2JUkA6U4ODj2dUbgy6RWS5bpB1D/AMRKvOALMTN9GUKV6oLBzka4YHgYGn+jCUswUK0r9ZP2RtZct5i+F0dxP9URW2TWXT2v6Vw/iSRL04PoYeZ6PqD1VmcqcaCAp+zJpd00OOMehWmQ6VUbdNOYIgM2V6617YfxpAtKHQwCtjHU9kNm7KJzODYGNkbNiOJ76+cIWUXuY7x+R7ov4zJehGjLWyzFYl6pQElxi0arZHpBLlWIypt9U7o1IBCXSzEJqS7s1WiKfZWrp4Z9x7oGmWfhFrtLRH9NFlFs2aOlTfICXDk4AXkg9z9ke/2CYJiedUkdoIjyiz2dKmN0caZ5xsfQvaJBNnWTupeUTmh8OaXbkRGvZ9ZN0c/atJ/MbEWsCiwbwxZJI5jnjCidM0Qo7jgM9ZLMB6ofU5fmYNSkJ+JZy4ccgPqpjiFvRNB73+0eeHOHBQTupDqxI81HL6aPPPXHFhvLPLFgdAMSe/RocJZX61E+7mfvNl8I63wjiUXd9ZBOuQfJIy8TE6EFXrAhPu5n73Dh26QPAjksXsKJ96n8uXXhzia8E7iA6tK0f2lHTtJ6i3L5JZBwoVNRPADNXDLPSJXTLTnU81KV5n6oBCGcAEsFSjVqqPgAMnwAx4mByorIKqAVCaU4qbFXDAcTWOjeN5YqMBkn5q49nGJagugogYkYq4DhqeoZwKPVhYyYq9RJ3c1DE8E+Z6hXDqZbMlIBPsjAAanRI+QjqmDAByfVSKf2AzP5CDLPIujVRxPy0AyHm5gYxS5YlpJJ4qUc+J05QNLvLVeUGHspOQ1PxHuw1dsyZfL+w+78RHtchlxrpDbTaroYVUcNOJPAeYEQxnNoTb32Y/fOg93mcTw50gtEzo0OA5wSNVZDzOgBMdkhh9PxJiGUnpDfJ3W3ORxVzVlwbUxHJR2yyWpio1J1Jz+QyDDKJLKkKUV+zVKOXtK6yGHBPGGTQSQgGq3cjFKA1486gDioaRZS0AAABmYAZADAQpdwLvK3a6hdCM1u/wBwNe7XCf3oCUQHUaAOTwArExmiYpUzEGifuB2P7xJVyI0geci8Uo94733BVXbRP70FUhphOyZZCXUKq3jwJq3UGT1RHPrOAyQkq617o/lSr+KLCzpxJzrAdmqVr95Zb7qdwfhfriB2RbSJuFjU0HM0HeYHWnSJNpFyhOqgf4QVeIENmYRTEgCxprMP/cI7AlPlCtMgqUgD3j+FUSbOTuknNcw9q1N5RIfXl/eP4FxDKBlyT6pgCyI+zRX2U9oAi7nIL8cYrLNgWwClgdS1DyhAgHod5XEA9hIPlDJ0pmOhB6sD3EwZO9ZJ1dPc/imHqILPoQfCAdgS7PAhkNTQt8u5ospCqB8cDzFI5aZNQeDdmHnAFgFnlsW17j+Y8IJCFpKVy6TEG8l8CcCk/CoODzhpln5cCItJMoKSFDPEaZEdsOLoiaTNVszaKJ8pE1BYKGBLFJFFJI1BBB4iFHn9s9HZa1qWTMBNTdWsB+ABbjzhR3rtSPPfZX3m8RMKvVon3tfuDP72HOJ5TJokEk1AzOpJPeTEUtZUWQ1MVH1U/M8B3QZLSlAJf7yjiefDgIk6WSSrKxCll1dyeXzx5CkOQCv1TdR72avu/D8XZqGIkldVURkk4q+9w+Ht0iafNCWHrKOCX71aJ+hCAU6YmWEpAx9VIx/IakxChBJvKLqw4AaJ+eJ7AGJl1JxUcS3cNBwhgPSa9Hw9vgPh458sShnf1lBRGZHtcARlqc8tYfNWEgBnOCUjM6aAAdgEOnzQkYOaAJGJOQES2WylO8tis9iR7qeGpzPUADOWeTd3lEFZxOQGQGiR+ZhloXfJQPVHrnX4Rw1PVqzrRNJN1ND7SvdH+45aY6PHRKWoAB3QmBHapwSCo4UoMdABxOkAyUEkqViewDJI4DXMuY4V9Ib3s+wNcrx4kUHA8YknzLicHUSyRqo4DzJ0BiGikR2kX1dGMGeYeGSeas/hB1ETTSAC9AHJJyAx6obZZVwVLkl1HVRxPkBkABlDSOkX0fshlTP6U9ZDngOMOqQWTbMkljMUGUtmBxSgeqngalR4qOkM2xaGQECipm64yT7Z6hQHUpg9aoolTekWpeVUI+6MT+8ruSmMqsqzpAApTQDThwiOwpvKXMyH2aeQqs9aiE/uRy3zriCoByAyRqo0SOtRAgmyyOjQlGN0APqcSeskmCQ0SWy0XZaiMWYfeLAd5ENlAISEjIAdlIithdSEcSo8k4fzKB6ofMwMJAyunTr06lbiD2qIA7kmGldWP00KxBlTSfeCf4Uj+pSodbZgCVkZIUe4mCSBEWzVHoZZ1QD2184cuYy5X3j/AKcz5RJJl3UJTokDsAED2gb8n9of9ObEDDZhL8Iq5KKzBpMV3sr+qLTwgRSQJkxs7qv5Qn+iAAK1oZJPukHqBD9zxKJbPR4lnyryVJyUCO2GWRd5CTqkHtEIAe7vqDYgK7aHvA7YdMluCNcOcctcxlILNW6TwVT8QTEsMTAU1ETWSYxZ8fEfMeENVRRHWORxHb4iI5mFMRUHiIA5LZCi2UKA5SrwChn3aiFDszo2SGSkADglIz4AfWpgmRZCSFLNRgkYJ+auPY1XbZbPdqTeWcTpwSMk/ReOTrYSShBYiile7wGq+4Z6HsIZLaLQxupqvN8E8VN3Jz4CsQyUM71JqonEnj9ACOyZQA4Y17yScTxMQp+1P/by/wC5/wDXw9rljVUI6PtP2f4//D8XLEibNCQ56mFToANTkI5OmpSCVGg665DicmEcs0kk9Iuh9lPuDj8ZzOWAzJTGOssqt9frYAYhI0B11V5Q+0WlmAa8cHwA948OGZpxCnz24k0A1PkMychEEqT7SmfElvDQDIZcyYQD0JYNxck4k6mK22KvqKPZHrnU+7yzPZmYnt08uEooo4H3RgVHyGZ5FuWWQEijsPrtzfjCaKQ9CGqe/KA7OStXSnDBAOSTirmrHgAOMOtR6RXReyGMzyR14n4ae1BJTE1kdkFonhKSognABIxUokAAcSSBBFgs/Ro3iCsm8tQwKji3AUA4AQNZk9LNvD1JRITxmYKV+6CUjipWkWEzwiJZwNAO1rQQkJSWXMN0HQYqV1Jw4kawElADAUADDgMo70nSTFTMUh5cv7oO8r95YbkhJzhxDDh8ocUAKrfnoTlLHSK+8XSgfjP7oi3Uihiq2Cm8kzTjNN/kjBHLcALaqMWVpnhCFKVgAVHkA8ZvLKsBk1mTV6EIHJNT/Moj90RP0b4wtnyCJaQrFnV94upX8xMQbYnFMibdxKbqT8St1P8AMoQ0JgWzUPKQoe26+O+or/qhm1EESpnEXe1k+cHywEsBgAAOQoID2pVKBrNlD+dKj3JMIYVMECW0suT+0P8ApzYMVAO0Sb8lv+of9KdEIoPOGsVswNNPGWg9hmA+MFidRnxzgS3K+0lKGaFg9SpfzMAibKALNS8NFKHe47lCC1KgO+0xfEJV4p/pEJDQ+2SCpBbHLniD2gRFIm3khQzAPbBCplRAclV1S06KJH3Vbw7HI6oYiW0VTeGKTX7pofI9UDTKQTeFRiMCOBgTKuILHqz66HrgBAsyVWhV1GFEhUY7BQHpNtURKWQWIQpiMqRFZkgJSAG3R4CFCjtRznNoYIGRmywRkQVVB1B0g2biYUKKYFems6SDUXZhbiLoB5gE14mLM5xyFEDB0frVfcR3lb9rDsEPWadZhQoYFZK9ad+0bqCEMOVT2mDRgIUKJKK3ZX6t8yua51+0WK9QA6hBqvKOQoEDF6P/APpbPxlIJ5kOTzJrElpLIWcwlXgYUKMiiqsQaVKb/po/CIE28Wstoan2S/wmFCjVCLeSIg2mPszzT+JMKFGBXUMR9d0Uu2fUl/tZH+qmFCikA5GJ5mBrbjK/bD8EyFCiBhnygC3/AKyR+0P+lOhQolFM6rAxDbD+p/f8BChQlyA4mhgO0frB9xX4kwoUJASycYEtH64/cT4rjsKKQmPXieQiH21ck+BhQobEhiTHIUKGg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xmlns="" val="22905863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533400" y="838200"/>
            <a:ext cx="4399449" cy="2996025"/>
          </a:xfrm>
        </p:spPr>
      </p:pic>
      <p:pic>
        <p:nvPicPr>
          <p:cNvPr id="5" name="Picture 2" descr="https://encrypted-tbn1.gstatic.com/images?q=tbn:ANd9GcTKszqErwBM8dYWZ2kxK-d9f4avTaR4vwrxC0DO2UTcz6TPbjHx"/>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2895600" y="4191000"/>
            <a:ext cx="2805545" cy="20574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4" descr="https://encrypted-tbn2.gstatic.com/images?q=tbn:ANd9GcT17u87AOfs4XzhwzvQDCpxlenDAN7cyfFNzejzzp_ciCmADXdn_w"/>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5105400" y="1219200"/>
            <a:ext cx="3593206" cy="2743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95628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2" descr="http://www.pkcedar.com/photos/web2.jpg"/>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5638800" y="1295400"/>
            <a:ext cx="2667000" cy="4267200"/>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10" descr="http://blog.bellingham-marine.com/wp-content/uploads/2012/10/TimberDocks.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685800" y="1066800"/>
            <a:ext cx="4286250" cy="32194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1906090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xmlns="" val="0"/>
              </a:ext>
            </a:extLst>
          </a:blip>
          <a:stretch>
            <a:fillRect/>
          </a:stretch>
        </p:blipFill>
        <p:spPr>
          <a:xfrm>
            <a:off x="914400" y="1600200"/>
            <a:ext cx="7179733" cy="4038600"/>
          </a:xfrm>
        </p:spPr>
      </p:pic>
    </p:spTree>
    <p:extLst>
      <p:ext uri="{BB962C8B-B14F-4D97-AF65-F5344CB8AC3E}">
        <p14:creationId xmlns:p14="http://schemas.microsoft.com/office/powerpoint/2010/main" xmlns="" val="1654819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INDIVIDUALS ARE EXPOSED</a:t>
            </a:r>
            <a:endParaRPr lang="en-US" dirty="0"/>
          </a:p>
        </p:txBody>
      </p:sp>
      <p:sp>
        <p:nvSpPr>
          <p:cNvPr id="3" name="Content Placeholder 2"/>
          <p:cNvSpPr>
            <a:spLocks noGrp="1"/>
          </p:cNvSpPr>
          <p:nvPr>
            <p:ph idx="1"/>
          </p:nvPr>
        </p:nvSpPr>
        <p:spPr/>
        <p:txBody>
          <a:bodyPr/>
          <a:lstStyle/>
          <a:p>
            <a:r>
              <a:rPr lang="en-US" dirty="0" smtClean="0"/>
              <a:t>Direct contact</a:t>
            </a:r>
          </a:p>
          <a:p>
            <a:r>
              <a:rPr lang="en-US" dirty="0" smtClean="0"/>
              <a:t>Contaminated soil</a:t>
            </a:r>
          </a:p>
          <a:p>
            <a:r>
              <a:rPr lang="en-US" dirty="0" smtClean="0"/>
              <a:t>Incomplete fixation</a:t>
            </a:r>
          </a:p>
          <a:p>
            <a:r>
              <a:rPr lang="en-US" dirty="0" smtClean="0"/>
              <a:t>Food grown in contaminated soil</a:t>
            </a:r>
          </a:p>
          <a:p>
            <a:r>
              <a:rPr lang="en-US" dirty="0" smtClean="0"/>
              <a:t>Inhalation</a:t>
            </a:r>
          </a:p>
          <a:p>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724400" y="1219200"/>
            <a:ext cx="3486150" cy="22347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4693825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organs</a:t>
            </a:r>
            <a:endParaRPr lang="en-US" dirty="0"/>
          </a:p>
        </p:txBody>
      </p:sp>
      <p:sp>
        <p:nvSpPr>
          <p:cNvPr id="3" name="Content Placeholder 2"/>
          <p:cNvSpPr>
            <a:spLocks noGrp="1"/>
          </p:cNvSpPr>
          <p:nvPr>
            <p:ph idx="1"/>
          </p:nvPr>
        </p:nvSpPr>
        <p:spPr>
          <a:xfrm>
            <a:off x="457200" y="1295400"/>
            <a:ext cx="8229600" cy="5257800"/>
          </a:xfrm>
        </p:spPr>
        <p:txBody>
          <a:bodyPr>
            <a:normAutofit fontScale="55000" lnSpcReduction="20000"/>
          </a:bodyPr>
          <a:lstStyle/>
          <a:p>
            <a:r>
              <a:rPr lang="en-US" b="1" dirty="0"/>
              <a:t>GI TRACT</a:t>
            </a:r>
            <a:r>
              <a:rPr lang="en-US" dirty="0"/>
              <a:t>: For soluble trivalent arsenic compounds, approximately 95% of the ingested dose is absorbed from the gastrointestinal</a:t>
            </a:r>
          </a:p>
          <a:p>
            <a:r>
              <a:rPr lang="en-US" b="1" dirty="0"/>
              <a:t>LUNG</a:t>
            </a:r>
            <a:r>
              <a:rPr lang="en-US" dirty="0"/>
              <a:t>: Airborne arsenic in the workplace is generally in the form of arsenic trioxide [</a:t>
            </a:r>
            <a:r>
              <a:rPr lang="en-US" dirty="0" err="1"/>
              <a:t>Ishinishi</a:t>
            </a:r>
            <a:r>
              <a:rPr lang="en-US" dirty="0"/>
              <a:t> et al. 1986].</a:t>
            </a:r>
          </a:p>
          <a:p>
            <a:r>
              <a:rPr lang="en-US" dirty="0"/>
              <a:t>The amount of arsenic absorbed by inhalation has not been determined precisely, but it is thought to be within 60% to 90% [Yip and Dart 2001].</a:t>
            </a:r>
          </a:p>
          <a:p>
            <a:r>
              <a:rPr lang="en-US" dirty="0"/>
              <a:t>Smaller particles are deposited more deeply in the respiratory tract.</a:t>
            </a:r>
          </a:p>
          <a:p>
            <a:r>
              <a:rPr lang="en-US" b="1" dirty="0"/>
              <a:t>DERMAL</a:t>
            </a:r>
            <a:r>
              <a:rPr lang="en-US" dirty="0"/>
              <a:t>: Dermal absorption is generally negligible, although toxic systemic effects have resulted from rare occupational accidents where either arsenic </a:t>
            </a:r>
            <a:r>
              <a:rPr lang="en-US" dirty="0" err="1"/>
              <a:t>trichloride</a:t>
            </a:r>
            <a:r>
              <a:rPr lang="en-US" dirty="0"/>
              <a:t> or arsenic acid was splashed on workers' skin.</a:t>
            </a:r>
          </a:p>
          <a:p>
            <a:r>
              <a:rPr lang="en-US" dirty="0"/>
              <a:t>After absorption through the lungs or GI tract, arsenic is widely distributed by the blood throughout the body. [ATSDR 2007]</a:t>
            </a:r>
          </a:p>
          <a:p>
            <a:r>
              <a:rPr lang="en-US" dirty="0"/>
              <a:t>Most tissues rapidly clear arsenic, except for skin, hair, and nails [</a:t>
            </a:r>
            <a:r>
              <a:rPr lang="en-US" dirty="0" err="1"/>
              <a:t>Lansdown</a:t>
            </a:r>
            <a:r>
              <a:rPr lang="en-US" dirty="0"/>
              <a:t> 1995].</a:t>
            </a:r>
          </a:p>
          <a:p>
            <a:r>
              <a:rPr lang="en-US" dirty="0"/>
              <a:t>Two to four weeks after exposure ceases, most of the arsenic remaining in the body is found in keratin-rich tissues such as</a:t>
            </a:r>
          </a:p>
          <a:p>
            <a:pPr lvl="0"/>
            <a:r>
              <a:rPr lang="en-US" b="1" dirty="0"/>
              <a:t>hair</a:t>
            </a:r>
            <a:r>
              <a:rPr lang="en-US" b="1" dirty="0" smtClean="0"/>
              <a:t>,</a:t>
            </a:r>
          </a:p>
          <a:p>
            <a:pPr lvl="0"/>
            <a:r>
              <a:rPr lang="en-US" b="1" dirty="0" smtClean="0"/>
              <a:t>cardiovascular</a:t>
            </a:r>
          </a:p>
          <a:p>
            <a:pPr lvl="0"/>
            <a:r>
              <a:rPr lang="en-US" b="1" dirty="0" smtClean="0"/>
              <a:t>Liver</a:t>
            </a:r>
          </a:p>
          <a:p>
            <a:pPr lvl="0"/>
            <a:r>
              <a:rPr lang="en-US" b="1" dirty="0" smtClean="0"/>
              <a:t>Kidney</a:t>
            </a:r>
            <a:endParaRPr lang="en-US" dirty="0"/>
          </a:p>
          <a:p>
            <a:pPr lvl="0"/>
            <a:r>
              <a:rPr lang="en-US" b="1" dirty="0" smtClean="0"/>
              <a:t>nails, skin</a:t>
            </a:r>
            <a:r>
              <a:rPr lang="en-US" b="1" dirty="0"/>
              <a:t>, </a:t>
            </a:r>
            <a:r>
              <a:rPr lang="en-US" b="1" dirty="0" smtClean="0"/>
              <a:t>and</a:t>
            </a:r>
            <a:r>
              <a:rPr lang="en-US" dirty="0"/>
              <a:t> </a:t>
            </a:r>
            <a:r>
              <a:rPr lang="en-US" b="1" dirty="0" smtClean="0"/>
              <a:t>to </a:t>
            </a:r>
            <a:r>
              <a:rPr lang="en-US" b="1" dirty="0"/>
              <a:t>a lesser extent, in bones and teeth</a:t>
            </a:r>
            <a:r>
              <a:rPr lang="en-US" dirty="0"/>
              <a:t> [Yip and Dart 2001].</a:t>
            </a:r>
          </a:p>
          <a:p>
            <a:endParaRPr lang="en-US" dirty="0"/>
          </a:p>
        </p:txBody>
      </p:sp>
    </p:spTree>
    <p:extLst>
      <p:ext uri="{BB962C8B-B14F-4D97-AF65-F5344CB8AC3E}">
        <p14:creationId xmlns:p14="http://schemas.microsoft.com/office/powerpoint/2010/main" xmlns="" val="3945753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MECHANISM OF ACTION AND TARGET ORGAIN OF INJURY</a:t>
            </a:r>
            <a:endParaRPr lang="en-US" dirty="0"/>
          </a:p>
        </p:txBody>
      </p:sp>
      <p:sp>
        <p:nvSpPr>
          <p:cNvPr id="5" name="Content Placeholder 4"/>
          <p:cNvSpPr>
            <a:spLocks noGrp="1"/>
          </p:cNvSpPr>
          <p:nvPr>
            <p:ph idx="1"/>
          </p:nvPr>
        </p:nvSpPr>
        <p:spPr/>
        <p:txBody>
          <a:bodyPr/>
          <a:lstStyle/>
          <a:p>
            <a:r>
              <a:rPr lang="en-US" dirty="0" smtClean="0"/>
              <a:t>Cardiovascular</a:t>
            </a:r>
          </a:p>
          <a:p>
            <a:r>
              <a:rPr lang="en-US" dirty="0" smtClean="0"/>
              <a:t>Diabetes (chronic)</a:t>
            </a:r>
          </a:p>
          <a:p>
            <a:r>
              <a:rPr lang="en-US" dirty="0" smtClean="0"/>
              <a:t>Neurological</a:t>
            </a:r>
          </a:p>
          <a:p>
            <a:r>
              <a:rPr lang="en-US" dirty="0" err="1" smtClean="0"/>
              <a:t>Oncogenicity</a:t>
            </a:r>
            <a:endParaRPr lang="en-US" dirty="0"/>
          </a:p>
          <a:p>
            <a:r>
              <a:rPr lang="en-US" dirty="0" smtClean="0"/>
              <a:t>Dermatitis</a:t>
            </a:r>
            <a:endParaRPr lang="en-US" dirty="0"/>
          </a:p>
        </p:txBody>
      </p:sp>
    </p:spTree>
    <p:extLst>
      <p:ext uri="{BB962C8B-B14F-4D97-AF65-F5344CB8AC3E}">
        <p14:creationId xmlns:p14="http://schemas.microsoft.com/office/powerpoint/2010/main" xmlns="" val="33104127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 y="228600"/>
            <a:ext cx="8991600" cy="6139656"/>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9078727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Learning Objectives</a:t>
            </a:r>
            <a:endParaRPr lang="en-US" dirty="0"/>
          </a:p>
        </p:txBody>
      </p:sp>
      <p:sp>
        <p:nvSpPr>
          <p:cNvPr id="3" name="Content Placeholder 2"/>
          <p:cNvSpPr>
            <a:spLocks noGrp="1"/>
          </p:cNvSpPr>
          <p:nvPr>
            <p:ph idx="1"/>
          </p:nvPr>
        </p:nvSpPr>
        <p:spPr>
          <a:xfrm>
            <a:off x="457200" y="1066800"/>
            <a:ext cx="8229600" cy="5562600"/>
          </a:xfrm>
        </p:spPr>
        <p:txBody>
          <a:bodyPr>
            <a:normAutofit fontScale="92500" lnSpcReduction="20000"/>
          </a:bodyPr>
          <a:lstStyle/>
          <a:p>
            <a:r>
              <a:rPr lang="en-US" dirty="0" smtClean="0"/>
              <a:t>Understand what CCA stands for and why it is widely being used </a:t>
            </a:r>
          </a:p>
          <a:p>
            <a:r>
              <a:rPr lang="en-US" dirty="0" smtClean="0"/>
              <a:t>Understand what are the concerns with using CCA pressure treated wood lumber</a:t>
            </a:r>
          </a:p>
          <a:p>
            <a:r>
              <a:rPr lang="en-US" dirty="0" smtClean="0"/>
              <a:t>Understand the natural form of arsenate</a:t>
            </a:r>
          </a:p>
          <a:p>
            <a:r>
              <a:rPr lang="en-US" dirty="0" smtClean="0"/>
              <a:t>Understand where CCA is commonly found and how individuals are exposed to the toxin</a:t>
            </a:r>
          </a:p>
          <a:p>
            <a:r>
              <a:rPr lang="en-US" dirty="0" smtClean="0"/>
              <a:t>Understand the mechanism of action and target of organ</a:t>
            </a:r>
          </a:p>
          <a:p>
            <a:r>
              <a:rPr lang="en-US" dirty="0" smtClean="0"/>
              <a:t>Understand how the toxin is metabolized and eliminated from the body</a:t>
            </a:r>
          </a:p>
          <a:p>
            <a:r>
              <a:rPr lang="en-US" dirty="0" smtClean="0"/>
              <a:t>Understand the components of care management to reduce the adverse events</a:t>
            </a:r>
          </a:p>
        </p:txBody>
      </p:sp>
    </p:spTree>
    <p:extLst>
      <p:ext uri="{BB962C8B-B14F-4D97-AF65-F5344CB8AC3E}">
        <p14:creationId xmlns:p14="http://schemas.microsoft.com/office/powerpoint/2010/main" xmlns="" val="3437041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DOSE-RESPONSE FOR TOXIC ACTION AND INJURY</a:t>
            </a:r>
            <a:endParaRPr lang="en-US"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lgn="ctr">
              <a:buNone/>
            </a:pPr>
            <a:r>
              <a:rPr lang="en-US" sz="5400" dirty="0" smtClean="0"/>
              <a:t>1mg</a:t>
            </a:r>
            <a:r>
              <a:rPr lang="en-US" sz="5400" dirty="0"/>
              <a:t>/kg body weight per day</a:t>
            </a:r>
          </a:p>
        </p:txBody>
      </p:sp>
    </p:spTree>
    <p:extLst>
      <p:ext uri="{BB962C8B-B14F-4D97-AF65-F5344CB8AC3E}">
        <p14:creationId xmlns:p14="http://schemas.microsoft.com/office/powerpoint/2010/main" xmlns="" val="239999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nodeType="clickEffect">
                                  <p:stCondLst>
                                    <p:cond delay="0"/>
                                  </p:stCondLst>
                                  <p:childTnLst>
                                    <p:animEffect transition="out" filter="checkerboard(across)">
                                      <p:cBhvr>
                                        <p:cTn id="6" dur="500"/>
                                        <p:tgtEl>
                                          <p:spTgt spid="3">
                                            <p:txEl>
                                              <p:pRg st="3" end="3"/>
                                            </p:txEl>
                                          </p:spTgt>
                                        </p:tgtEl>
                                      </p:cBhvr>
                                    </p:animEffect>
                                    <p:set>
                                      <p:cBhvr>
                                        <p:cTn id="7"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HOW IS THE TOXIN METABOLIZED AND ELIMINATED FROM THE BODY</a:t>
            </a:r>
            <a:endParaRPr lang="en-US" sz="2800" dirty="0"/>
          </a:p>
        </p:txBody>
      </p:sp>
      <p:pic>
        <p:nvPicPr>
          <p:cNvPr id="3" name="Content Placeholder 2" descr="Screen Shot 2014-12-09 at 11.33.52 AM.png"/>
          <p:cNvPicPr>
            <a:picLocks noGrp="1" noChangeAspect="1"/>
          </p:cNvPicPr>
          <p:nvPr>
            <p:ph idx="1"/>
          </p:nvPr>
        </p:nvPicPr>
        <p:blipFill>
          <a:blip r:embed="rId3" cstate="print">
            <a:extLst>
              <a:ext uri="{28A0092B-C50C-407E-A947-70E740481C1C}">
                <a14:useLocalDpi xmlns:a14="http://schemas.microsoft.com/office/drawing/2010/main" xmlns="" val="0"/>
              </a:ext>
            </a:extLst>
          </a:blip>
          <a:srcRect t="13677" b="13677"/>
          <a:stretch>
            <a:fillRect/>
          </a:stretch>
        </p:blipFill>
        <p:spPr/>
      </p:pic>
    </p:spTree>
    <p:extLst>
      <p:ext uri="{BB962C8B-B14F-4D97-AF65-F5344CB8AC3E}">
        <p14:creationId xmlns:p14="http://schemas.microsoft.com/office/powerpoint/2010/main" xmlns="" val="2069504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Biological half life </a:t>
            </a:r>
            <a:endParaRPr lang="en-US" dirty="0"/>
          </a:p>
        </p:txBody>
      </p:sp>
      <p:sp>
        <p:nvSpPr>
          <p:cNvPr id="3" name="Content Placeholder 2"/>
          <p:cNvSpPr>
            <a:spLocks noGrp="1"/>
          </p:cNvSpPr>
          <p:nvPr>
            <p:ph idx="1"/>
          </p:nvPr>
        </p:nvSpPr>
        <p:spPr/>
        <p:txBody>
          <a:bodyPr>
            <a:normAutofit/>
          </a:bodyPr>
          <a:lstStyle/>
          <a:p>
            <a:pPr marL="0" indent="0" algn="ctr">
              <a:buNone/>
            </a:pPr>
            <a:r>
              <a:rPr lang="en-US" dirty="0" smtClean="0"/>
              <a:t>The </a:t>
            </a:r>
            <a:r>
              <a:rPr lang="en-US" dirty="0"/>
              <a:t>half-life of inorganic arsenic in humans is about 10 hours [</a:t>
            </a:r>
            <a:r>
              <a:rPr lang="en-US" dirty="0" err="1"/>
              <a:t>Rossman</a:t>
            </a:r>
            <a:r>
              <a:rPr lang="en-US" dirty="0"/>
              <a:t> 2007]</a:t>
            </a:r>
          </a:p>
          <a:p>
            <a:endParaRPr lang="en-US" dirty="0"/>
          </a:p>
        </p:txBody>
      </p:sp>
    </p:spTree>
    <p:extLst>
      <p:ext uri="{BB962C8B-B14F-4D97-AF65-F5344CB8AC3E}">
        <p14:creationId xmlns:p14="http://schemas.microsoft.com/office/powerpoint/2010/main" xmlns="" val="224005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Risk of exposure and how prevalent is the exposure to the public.</a:t>
            </a:r>
            <a:endParaRPr lang="en-US" dirty="0"/>
          </a:p>
        </p:txBody>
      </p:sp>
      <p:sp>
        <p:nvSpPr>
          <p:cNvPr id="3" name="Content Placeholder 2"/>
          <p:cNvSpPr>
            <a:spLocks noGrp="1"/>
          </p:cNvSpPr>
          <p:nvPr>
            <p:ph idx="1"/>
          </p:nvPr>
        </p:nvSpPr>
        <p:spPr/>
        <p:txBody>
          <a:bodyPr/>
          <a:lstStyle/>
          <a:p>
            <a:r>
              <a:rPr lang="en-US" dirty="0" smtClean="0"/>
              <a:t>Wood Structures</a:t>
            </a:r>
          </a:p>
          <a:p>
            <a:r>
              <a:rPr lang="en-US" dirty="0" smtClean="0"/>
              <a:t>Landscaping Structures (retaining walls, fence posts)</a:t>
            </a:r>
          </a:p>
          <a:p>
            <a:r>
              <a:rPr lang="en-US" dirty="0" smtClean="0"/>
              <a:t>Raised bed gardens (Bad Bad Bad)</a:t>
            </a:r>
          </a:p>
          <a:p>
            <a:pPr marL="0" indent="0">
              <a:buNone/>
            </a:pPr>
            <a:endParaRPr lang="en-US" dirty="0"/>
          </a:p>
        </p:txBody>
      </p:sp>
    </p:spTree>
    <p:extLst>
      <p:ext uri="{BB962C8B-B14F-4D97-AF65-F5344CB8AC3E}">
        <p14:creationId xmlns:p14="http://schemas.microsoft.com/office/powerpoint/2010/main" xmlns="" val="7049161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smtClean="0"/>
              <a:t>CARE MANAGEMENT/ REUCE THE RISK FROM EXPOSURE</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2000" dirty="0"/>
              <a:t>Saw, sand, and machine CCA-treated wood outdoors. Wear a dust mask, goggles, and gloves.</a:t>
            </a:r>
          </a:p>
          <a:p>
            <a:r>
              <a:rPr lang="en-US" sz="2000" dirty="0"/>
              <a:t>Clean up all sawdust, scraps, and other construction debris thoroughly and dispose of in the (i.e., municipal solid waste). Do not compost or mulch sawdust or remnants from CCA-treated wood.</a:t>
            </a:r>
          </a:p>
          <a:p>
            <a:r>
              <a:rPr lang="en-US" sz="2000" dirty="0"/>
              <a:t>Do </a:t>
            </a:r>
            <a:r>
              <a:rPr lang="en-US" sz="2000" b="1" dirty="0"/>
              <a:t>not </a:t>
            </a:r>
            <a:r>
              <a:rPr lang="en-US" sz="2000" dirty="0"/>
              <a:t>burn CCA-treated wood, as toxic chemicals may be released as part of the smoke</a:t>
            </a:r>
          </a:p>
          <a:p>
            <a:r>
              <a:rPr lang="en-US" sz="2000" dirty="0"/>
              <a:t>After working with the wood, wash all exposed areas of your body, especially the hands, thoroughly with soap and water before eating, drinking, toileting, or using tobacco products.</a:t>
            </a:r>
          </a:p>
          <a:p>
            <a:r>
              <a:rPr lang="en-US" sz="2000" dirty="0"/>
              <a:t>Wash your work clothes separately from other household clothing before wearing them again.</a:t>
            </a:r>
          </a:p>
          <a:p>
            <a:r>
              <a:rPr lang="en-US" sz="2000" dirty="0"/>
              <a:t>Homeowners should never burn CCA-treated wood or use it as compost or mulch. CCA-treated wood can be disposed of with regular municipal trash</a:t>
            </a:r>
          </a:p>
        </p:txBody>
      </p:sp>
    </p:spTree>
    <p:extLst>
      <p:ext uri="{BB962C8B-B14F-4D97-AF65-F5344CB8AC3E}">
        <p14:creationId xmlns:p14="http://schemas.microsoft.com/office/powerpoint/2010/main" xmlns="" val="38394409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CCA poses significant risk to human health.</a:t>
            </a:r>
          </a:p>
          <a:p>
            <a:pPr marL="514350" indent="-514350">
              <a:buFont typeface="+mj-lt"/>
              <a:buAutoNum type="arabicPeriod"/>
            </a:pPr>
            <a:r>
              <a:rPr lang="en-US" dirty="0" smtClean="0"/>
              <a:t>Use caution in use and disposal of CCA pressure treated wood.</a:t>
            </a:r>
          </a:p>
          <a:p>
            <a:pPr marL="514350" indent="-514350">
              <a:buFont typeface="+mj-lt"/>
              <a:buAutoNum type="arabicPeriod"/>
            </a:pPr>
            <a:r>
              <a:rPr lang="en-US" dirty="0" smtClean="0"/>
              <a:t>Use alternative woods like redwood, cedar, teak, and sustainably harvested exotic woods.</a:t>
            </a:r>
          </a:p>
        </p:txBody>
      </p:sp>
    </p:spTree>
    <p:extLst>
      <p:ext uri="{BB962C8B-B14F-4D97-AF65-F5344CB8AC3E}">
        <p14:creationId xmlns:p14="http://schemas.microsoft.com/office/powerpoint/2010/main" xmlns="" val="38522437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Bibliography</a:t>
            </a:r>
            <a:endParaRPr lang="en-US" dirty="0"/>
          </a:p>
        </p:txBody>
      </p:sp>
      <p:sp>
        <p:nvSpPr>
          <p:cNvPr id="4" name="Content Placeholder 2"/>
          <p:cNvSpPr>
            <a:spLocks noGrp="1"/>
          </p:cNvSpPr>
          <p:nvPr>
            <p:ph idx="1"/>
          </p:nvPr>
        </p:nvSpPr>
        <p:spPr/>
        <p:txBody>
          <a:bodyPr>
            <a:normAutofit fontScale="77500" lnSpcReduction="20000"/>
          </a:bodyPr>
          <a:lstStyle/>
          <a:p>
            <a:r>
              <a:rPr lang="en-US" dirty="0" err="1"/>
              <a:t>Chromated</a:t>
            </a:r>
            <a:r>
              <a:rPr lang="en-US" dirty="0"/>
              <a:t> Copper </a:t>
            </a:r>
            <a:r>
              <a:rPr lang="en-US" dirty="0" smtClean="0"/>
              <a:t>Arsenate (CCA</a:t>
            </a:r>
            <a:r>
              <a:rPr lang="en-US" dirty="0"/>
              <a:t>) Treated </a:t>
            </a:r>
            <a:r>
              <a:rPr lang="en-US" dirty="0" smtClean="0"/>
              <a:t>Wood </a:t>
            </a:r>
            <a:r>
              <a:rPr lang="en-US" dirty="0" smtClean="0">
                <a:hlinkClick r:id="rId2"/>
              </a:rPr>
              <a:t>http</a:t>
            </a:r>
            <a:r>
              <a:rPr lang="en-US" dirty="0">
                <a:hlinkClick r:id="rId2"/>
              </a:rPr>
              <a:t>://www.beyondpesticides.org/infoservices/pesticidesandyou/spring%2003/cca%20factsheet.pdf</a:t>
            </a:r>
            <a:endParaRPr lang="en-US" dirty="0"/>
          </a:p>
          <a:p>
            <a:endParaRPr lang="en-US" dirty="0" smtClean="0"/>
          </a:p>
          <a:p>
            <a:r>
              <a:rPr lang="en-US" b="1" dirty="0"/>
              <a:t>Arsenic Poisoning / </a:t>
            </a:r>
            <a:r>
              <a:rPr lang="en-US" b="1" dirty="0" err="1" smtClean="0"/>
              <a:t>Arsenicosis</a:t>
            </a:r>
            <a:r>
              <a:rPr lang="en-US" b="1" dirty="0"/>
              <a:t> </a:t>
            </a:r>
            <a:r>
              <a:rPr lang="en-US" b="1" dirty="0">
                <a:hlinkClick r:id="rId3"/>
              </a:rPr>
              <a:t>http://</a:t>
            </a:r>
            <a:r>
              <a:rPr lang="en-US" b="1" dirty="0" smtClean="0">
                <a:hlinkClick r:id="rId3"/>
              </a:rPr>
              <a:t>www.medindia.net/patients/patientinfo/arsenic-poisoning.htm</a:t>
            </a:r>
            <a:endParaRPr lang="en-US" b="1" dirty="0" smtClean="0"/>
          </a:p>
          <a:p>
            <a:r>
              <a:rPr lang="en-US" dirty="0"/>
              <a:t>Arsenic Poisoning</a:t>
            </a:r>
          </a:p>
          <a:p>
            <a:r>
              <a:rPr lang="en-US" b="1" dirty="0">
                <a:hlinkClick r:id="rId4"/>
              </a:rPr>
              <a:t>http://chemsee.com/poison-detection/poison-detection-resources/chemnote-arsenic-poisoning</a:t>
            </a:r>
            <a:r>
              <a:rPr lang="en-US" b="1" dirty="0" smtClean="0">
                <a:hlinkClick r:id="rId4"/>
              </a:rPr>
              <a:t>/</a:t>
            </a:r>
            <a:endParaRPr lang="en-US" b="1" dirty="0" smtClean="0"/>
          </a:p>
          <a:p>
            <a:r>
              <a:rPr lang="en-US" b="1" dirty="0" smtClean="0"/>
              <a:t>Arsenic toxicity, what is the biological fate of </a:t>
            </a:r>
            <a:r>
              <a:rPr lang="en-US" b="1" dirty="0"/>
              <a:t>arsenic in the body </a:t>
            </a:r>
            <a:r>
              <a:rPr lang="en-US" b="1" dirty="0">
                <a:hlinkClick r:id="rId5"/>
              </a:rPr>
              <a:t>http://</a:t>
            </a:r>
            <a:r>
              <a:rPr lang="en-US" b="1" dirty="0" smtClean="0">
                <a:hlinkClick r:id="rId5"/>
              </a:rPr>
              <a:t>www.atsdr.cdc.gov/csem/csem.asp?csem=1&amp;po=9</a:t>
            </a:r>
            <a:endParaRPr lang="en-US" b="1" dirty="0" smtClean="0"/>
          </a:p>
          <a:p>
            <a:endParaRPr lang="en-US" b="1" dirty="0" smtClean="0"/>
          </a:p>
          <a:p>
            <a:endParaRPr lang="en-US" b="1" dirty="0" smtClean="0"/>
          </a:p>
          <a:p>
            <a:endParaRPr lang="en-US" b="1" dirty="0" smtClean="0"/>
          </a:p>
          <a:p>
            <a:endParaRPr lang="en-US" b="1" dirty="0"/>
          </a:p>
          <a:p>
            <a:endParaRPr lang="en-US" dirty="0" smtClean="0"/>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xmlns="" val="14263889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Bibliography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Alternative in pressure treated wood </a:t>
            </a:r>
            <a:r>
              <a:rPr lang="en-US" dirty="0" smtClean="0">
                <a:hlinkClick r:id="rId2"/>
              </a:rPr>
              <a:t>http</a:t>
            </a:r>
            <a:r>
              <a:rPr lang="en-US" dirty="0">
                <a:hlinkClick r:id="rId2"/>
              </a:rPr>
              <a:t>://www.ccaresearch.org/ccaconference/pre/pdf/lebow.pdf</a:t>
            </a:r>
            <a:endParaRPr lang="en-US" dirty="0"/>
          </a:p>
          <a:p>
            <a:r>
              <a:rPr lang="en-US" b="1" dirty="0"/>
              <a:t>How does pressure-treated lumber work</a:t>
            </a:r>
            <a:r>
              <a:rPr lang="en-US" b="1" dirty="0" smtClean="0"/>
              <a:t>?</a:t>
            </a:r>
            <a:r>
              <a:rPr lang="en-US" dirty="0"/>
              <a:t/>
            </a:r>
            <a:br>
              <a:rPr lang="en-US" dirty="0"/>
            </a:br>
            <a:r>
              <a:rPr lang="en-US" dirty="0">
                <a:hlinkClick r:id="rId3"/>
              </a:rPr>
              <a:t>http://</a:t>
            </a:r>
            <a:r>
              <a:rPr lang="en-US" dirty="0" smtClean="0">
                <a:hlinkClick r:id="rId3"/>
              </a:rPr>
              <a:t>home.howstuffworks.com/home-improvement/remodeling/question278.htm</a:t>
            </a:r>
            <a:endParaRPr lang="en-US" dirty="0" smtClean="0"/>
          </a:p>
          <a:p>
            <a:r>
              <a:rPr lang="en-US" b="1" dirty="0"/>
              <a:t>Arsenic in Pressure Treated </a:t>
            </a:r>
            <a:r>
              <a:rPr lang="en-US" b="1" dirty="0" smtClean="0"/>
              <a:t>Wood</a:t>
            </a:r>
            <a:r>
              <a:rPr lang="en-US" dirty="0" smtClean="0"/>
              <a:t> </a:t>
            </a:r>
            <a:r>
              <a:rPr lang="en-US" dirty="0" smtClean="0">
                <a:hlinkClick r:id="rId4"/>
              </a:rPr>
              <a:t>http</a:t>
            </a:r>
            <a:r>
              <a:rPr lang="en-US" dirty="0">
                <a:hlinkClick r:id="rId4"/>
              </a:rPr>
              <a:t>://</a:t>
            </a:r>
            <a:r>
              <a:rPr lang="en-US" dirty="0" smtClean="0">
                <a:hlinkClick r:id="rId4"/>
              </a:rPr>
              <a:t>www.ct.gov/caes/cwp/view.asp?a=2824&amp;q=378050</a:t>
            </a:r>
            <a:endParaRPr lang="en-US" dirty="0" smtClean="0"/>
          </a:p>
          <a:p>
            <a:r>
              <a:rPr lang="en-US" dirty="0"/>
              <a:t>PROJECT SUMMARY </a:t>
            </a:r>
            <a:r>
              <a:rPr lang="en-US" dirty="0" smtClean="0"/>
              <a:t>SHEET </a:t>
            </a:r>
            <a:r>
              <a:rPr lang="en-US" dirty="0" smtClean="0">
                <a:hlinkClick r:id="rId5"/>
              </a:rPr>
              <a:t>http</a:t>
            </a:r>
            <a:r>
              <a:rPr lang="en-US" dirty="0">
                <a:hlinkClick r:id="rId5"/>
              </a:rPr>
              <a:t>://</a:t>
            </a:r>
            <a:r>
              <a:rPr lang="en-US" dirty="0" smtClean="0">
                <a:hlinkClick r:id="rId5"/>
              </a:rPr>
              <a:t>www.ccaresearch.org/propy4.htm</a:t>
            </a:r>
            <a:endParaRPr lang="en-US" dirty="0" smtClean="0"/>
          </a:p>
          <a:p>
            <a:r>
              <a:rPr lang="en-US" dirty="0" err="1" smtClean="0"/>
              <a:t>Cromated</a:t>
            </a:r>
            <a:r>
              <a:rPr lang="en-US" dirty="0" smtClean="0"/>
              <a:t> copper arsenate treated wood </a:t>
            </a:r>
            <a:r>
              <a:rPr lang="en-US" dirty="0" smtClean="0">
                <a:hlinkClick r:id="rId6"/>
              </a:rPr>
              <a:t>http</a:t>
            </a:r>
            <a:r>
              <a:rPr lang="en-US" dirty="0">
                <a:hlinkClick r:id="rId6"/>
              </a:rPr>
              <a:t>://</a:t>
            </a:r>
            <a:r>
              <a:rPr lang="en-US" dirty="0" smtClean="0">
                <a:hlinkClick r:id="rId6"/>
              </a:rPr>
              <a:t>www.beyondpesticides.org/infoservices/pesticidesandyou/spring%2003/cca%20factsheet.pdf</a:t>
            </a:r>
            <a:endParaRPr lang="en-US" dirty="0" smtClean="0"/>
          </a:p>
          <a:p>
            <a:r>
              <a:rPr lang="en-US" dirty="0" smtClean="0"/>
              <a:t>EPA  </a:t>
            </a:r>
            <a:r>
              <a:rPr lang="en-US" dirty="0" smtClean="0">
                <a:hlinkClick r:id="rId7"/>
              </a:rPr>
              <a:t>http</a:t>
            </a:r>
            <a:r>
              <a:rPr lang="en-US" dirty="0">
                <a:hlinkClick r:id="rId7"/>
              </a:rPr>
              <a:t>://</a:t>
            </a:r>
            <a:r>
              <a:rPr lang="en-US" dirty="0" smtClean="0">
                <a:hlinkClick r:id="rId7"/>
              </a:rPr>
              <a:t>www.epa.gov/oppad001/reregistration/cca/cca_qa.htm</a:t>
            </a:r>
            <a:endParaRPr lang="en-US" dirty="0" smtClean="0"/>
          </a:p>
          <a:p>
            <a:endParaRPr lang="en-US" dirty="0" smtClean="0"/>
          </a:p>
          <a:p>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xmlns="" val="20722001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t>Why this Topic?</a:t>
            </a:r>
            <a:endParaRPr lang="en-US" sz="6000" dirty="0"/>
          </a:p>
        </p:txBody>
      </p:sp>
      <p:sp>
        <p:nvSpPr>
          <p:cNvPr id="3" name="Content Placeholder 2"/>
          <p:cNvSpPr>
            <a:spLocks noGrp="1"/>
          </p:cNvSpPr>
          <p:nvPr>
            <p:ph idx="1"/>
          </p:nvPr>
        </p:nvSpPr>
        <p:spPr>
          <a:xfrm>
            <a:off x="457200" y="1828800"/>
            <a:ext cx="8229600" cy="4724400"/>
          </a:xfrm>
        </p:spPr>
        <p:txBody>
          <a:bodyPr>
            <a:noAutofit/>
          </a:bodyPr>
          <a:lstStyle/>
          <a:p>
            <a:pPr marL="0" indent="0" algn="ctr">
              <a:buNone/>
            </a:pPr>
            <a:r>
              <a:rPr lang="en-US" sz="4800" dirty="0" smtClean="0"/>
              <a:t>To help others to understand risks </a:t>
            </a:r>
            <a:r>
              <a:rPr lang="en-US" sz="4800" dirty="0" err="1" smtClean="0"/>
              <a:t>assoicated</a:t>
            </a:r>
            <a:r>
              <a:rPr lang="en-US" sz="4800" dirty="0" smtClean="0"/>
              <a:t> with use and handling of lumber treated with CCA(</a:t>
            </a:r>
            <a:r>
              <a:rPr lang="en-US" sz="4800" dirty="0" err="1" smtClean="0"/>
              <a:t>chromated</a:t>
            </a:r>
            <a:r>
              <a:rPr lang="en-US" sz="4800" dirty="0" smtClean="0"/>
              <a:t> copper arsenate)</a:t>
            </a:r>
            <a:endParaRPr lang="en-US" sz="4800" dirty="0"/>
          </a:p>
        </p:txBody>
      </p:sp>
    </p:spTree>
    <p:extLst>
      <p:ext uri="{BB962C8B-B14F-4D97-AF65-F5344CB8AC3E}">
        <p14:creationId xmlns:p14="http://schemas.microsoft.com/office/powerpoint/2010/main" xmlns="" val="55312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Wood</a:t>
            </a:r>
            <a:endParaRPr lang="en-US" dirty="0"/>
          </a:p>
        </p:txBody>
      </p:sp>
      <p:pic>
        <p:nvPicPr>
          <p:cNvPr id="4" name="Content Placeholder 3"/>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702230" y="1828800"/>
            <a:ext cx="5443309" cy="3380581"/>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699220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Pressure Treatment Method</a:t>
            </a:r>
            <a:endParaRPr lang="en-US"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95400" y="1219200"/>
            <a:ext cx="6324600" cy="510219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xmlns="" val="330155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r>
              <a:rPr lang="en-US" altLang="zh-CN" dirty="0" smtClean="0"/>
              <a:t>oncerns</a:t>
            </a:r>
            <a:endParaRPr lang="en-US" dirty="0"/>
          </a:p>
        </p:txBody>
      </p:sp>
      <p:sp>
        <p:nvSpPr>
          <p:cNvPr id="3" name="Content Placeholder 2"/>
          <p:cNvSpPr>
            <a:spLocks noGrp="1"/>
          </p:cNvSpPr>
          <p:nvPr>
            <p:ph idx="1"/>
          </p:nvPr>
        </p:nvSpPr>
        <p:spPr/>
        <p:txBody>
          <a:bodyPr>
            <a:normAutofit fontScale="92500"/>
          </a:bodyPr>
          <a:lstStyle/>
          <a:p>
            <a:r>
              <a:rPr lang="en-US" dirty="0"/>
              <a:t>In February 2002, the U.S. Environmental Protection Agency (EPA) announced a voluntary phase-out by industry of most residential uses of this voluntary phase-out by industry of most residential </a:t>
            </a:r>
            <a:r>
              <a:rPr lang="en-US" dirty="0" smtClean="0"/>
              <a:t>uses.</a:t>
            </a:r>
          </a:p>
          <a:p>
            <a:r>
              <a:rPr lang="en-US" dirty="0" smtClean="0"/>
              <a:t>Beginning </a:t>
            </a:r>
            <a:r>
              <a:rPr lang="en-US" dirty="0"/>
              <a:t>in January 2004, CCA-treated wood can no longer be manufactured for decks and patios, picnic tables, playground manufactured for decks and patios, picnic tables, playground or </a:t>
            </a:r>
            <a:r>
              <a:rPr lang="en-US" dirty="0" smtClean="0"/>
              <a:t>fencing.</a:t>
            </a:r>
          </a:p>
          <a:p>
            <a:endParaRPr lang="en-US" dirty="0" smtClean="0"/>
          </a:p>
          <a:p>
            <a:endParaRPr lang="en-US" dirty="0"/>
          </a:p>
        </p:txBody>
      </p:sp>
    </p:spTree>
    <p:extLst>
      <p:ext uri="{BB962C8B-B14F-4D97-AF65-F5344CB8AC3E}">
        <p14:creationId xmlns:p14="http://schemas.microsoft.com/office/powerpoint/2010/main" xmlns="" val="1490750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CCA Treated lumber still exists in structures built before 2005.</a:t>
            </a:r>
          </a:p>
          <a:p>
            <a:r>
              <a:rPr lang="en-US" dirty="0" smtClean="0"/>
              <a:t>All pressure treated lumber must be handled as toxic waste (can’t be disposed of in a landfill)</a:t>
            </a:r>
          </a:p>
          <a:p>
            <a:r>
              <a:rPr lang="en-US" dirty="0" smtClean="0"/>
              <a:t>Warning </a:t>
            </a:r>
            <a:r>
              <a:rPr lang="en-US" dirty="0" err="1" smtClean="0"/>
              <a:t>lables</a:t>
            </a:r>
            <a:r>
              <a:rPr lang="en-US" dirty="0" smtClean="0"/>
              <a:t> at lumber yards</a:t>
            </a:r>
          </a:p>
          <a:p>
            <a:endParaRPr lang="en-US" dirty="0" smtClean="0"/>
          </a:p>
          <a:p>
            <a:endParaRPr lang="en-US" dirty="0"/>
          </a:p>
        </p:txBody>
      </p:sp>
    </p:spTree>
    <p:extLst>
      <p:ext uri="{BB962C8B-B14F-4D97-AF65-F5344CB8AC3E}">
        <p14:creationId xmlns:p14="http://schemas.microsoft.com/office/powerpoint/2010/main" xmlns="" val="259297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warning label.jpg"/>
          <p:cNvPicPr>
            <a:picLocks noGrp="1" noChangeAspect="1"/>
          </p:cNvPicPr>
          <p:nvPr>
            <p:ph idx="1"/>
          </p:nvPr>
        </p:nvPicPr>
        <p:blipFill>
          <a:blip r:embed="rId3" cstate="print">
            <a:extLst>
              <a:ext uri="{28A0092B-C50C-407E-A947-70E740481C1C}">
                <a14:useLocalDpi xmlns:a14="http://schemas.microsoft.com/office/drawing/2010/main" xmlns="" val="0"/>
              </a:ext>
            </a:extLst>
          </a:blip>
          <a:srcRect l="-63572" r="-63572"/>
          <a:stretch>
            <a:fillRect/>
          </a:stretch>
        </p:blipFill>
        <p:spPr>
          <a:xfrm>
            <a:off x="-1752600" y="381000"/>
            <a:ext cx="12496800" cy="5821363"/>
          </a:xfrm>
        </p:spPr>
      </p:pic>
    </p:spTree>
    <p:extLst>
      <p:ext uri="{BB962C8B-B14F-4D97-AF65-F5344CB8AC3E}">
        <p14:creationId xmlns:p14="http://schemas.microsoft.com/office/powerpoint/2010/main" xmlns="" val="1053862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TOXINS in “CCA”</a:t>
            </a:r>
            <a:endParaRPr lang="en-US" dirty="0"/>
          </a:p>
        </p:txBody>
      </p:sp>
      <p:sp>
        <p:nvSpPr>
          <p:cNvPr id="3" name="Content Placeholder 2"/>
          <p:cNvSpPr>
            <a:spLocks noGrp="1"/>
          </p:cNvSpPr>
          <p:nvPr>
            <p:ph idx="1"/>
          </p:nvPr>
        </p:nvSpPr>
        <p:spPr/>
        <p:txBody>
          <a:bodyPr/>
          <a:lstStyle/>
          <a:p>
            <a:pPr>
              <a:buFont typeface="+mj-lt"/>
              <a:buAutoNum type="arabicPeriod"/>
            </a:pPr>
            <a:r>
              <a:rPr lang="en-US" dirty="0"/>
              <a:t>CHROMIUM</a:t>
            </a:r>
          </a:p>
          <a:p>
            <a:pPr>
              <a:buFont typeface="+mj-lt"/>
              <a:buAutoNum type="arabicPeriod"/>
            </a:pPr>
            <a:r>
              <a:rPr lang="en-US" dirty="0" smtClean="0"/>
              <a:t>COPPER </a:t>
            </a:r>
          </a:p>
          <a:p>
            <a:pPr>
              <a:buFont typeface="+mj-lt"/>
              <a:buAutoNum type="arabicPeriod"/>
            </a:pPr>
            <a:r>
              <a:rPr lang="en-US" dirty="0" smtClean="0">
                <a:solidFill>
                  <a:srgbClr val="FF0000"/>
                </a:solidFill>
              </a:rPr>
              <a:t>ARSENATE</a:t>
            </a:r>
          </a:p>
          <a:p>
            <a:pPr marL="0" indent="0">
              <a:buNone/>
            </a:pPr>
            <a:r>
              <a:rPr lang="en-US" sz="5400" dirty="0"/>
              <a:t>AsO₄3−</a:t>
            </a:r>
            <a:endParaRPr lang="en-US" sz="5400" dirty="0" smtClean="0">
              <a:solidFill>
                <a:srgbClr val="FF0000"/>
              </a:solidFill>
            </a:endParaRPr>
          </a:p>
        </p:txBody>
      </p:sp>
      <p:pic>
        <p:nvPicPr>
          <p:cNvPr id="2050" name="Picture 2" descr="C:\Users\A\Downloads\Screen Shot 2014-12-09 at 10.43.45 AM.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562600" y="3124200"/>
            <a:ext cx="3209923" cy="27336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329199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963</Words>
  <Application>Microsoft Office PowerPoint</Application>
  <PresentationFormat>On-screen Show (4:3)</PresentationFormat>
  <Paragraphs>145</Paragraphs>
  <Slides>27</Slides>
  <Notes>16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What common building material poses significant health risks?</vt:lpstr>
      <vt:lpstr>Learning Objectives</vt:lpstr>
      <vt:lpstr>Why this Topic?</vt:lpstr>
      <vt:lpstr>Wood</vt:lpstr>
      <vt:lpstr>Pressure Treatment Method</vt:lpstr>
      <vt:lpstr>Concerns</vt:lpstr>
      <vt:lpstr>Slide 7</vt:lpstr>
      <vt:lpstr>Slide 8</vt:lpstr>
      <vt:lpstr>TOXINS in “CCA”</vt:lpstr>
      <vt:lpstr>NATURAL FORM of Arsenate</vt:lpstr>
      <vt:lpstr>Arsenate poisoning</vt:lpstr>
      <vt:lpstr>Where is it commonly found</vt:lpstr>
      <vt:lpstr>Slide 13</vt:lpstr>
      <vt:lpstr>Slide 14</vt:lpstr>
      <vt:lpstr>Slide 15</vt:lpstr>
      <vt:lpstr>HOW INDIVIDUALS ARE EXPOSED</vt:lpstr>
      <vt:lpstr>Target organs</vt:lpstr>
      <vt:lpstr>MECHANISM OF ACTION AND TARGET ORGAIN OF INJURY</vt:lpstr>
      <vt:lpstr>Slide 19</vt:lpstr>
      <vt:lpstr>DOSE-RESPONSE FOR TOXIC ACTION AND INJURY</vt:lpstr>
      <vt:lpstr>HOW IS THE TOXIN METABOLIZED AND ELIMINATED FROM THE BODY</vt:lpstr>
      <vt:lpstr>Biological half life </vt:lpstr>
      <vt:lpstr>Risk of exposure and how prevalent is the exposure to the public.</vt:lpstr>
      <vt:lpstr>CARE MANAGEMENT/ REUCE THE RISK FROM EXPOSURE</vt:lpstr>
      <vt:lpstr>Summary</vt:lpstr>
      <vt:lpstr>Bibliography</vt:lpstr>
      <vt:lpstr>Bibliography cont.</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PRESSURE TREATED WOOD</dc:title>
  <dc:creator>A</dc:creator>
  <cp:lastModifiedBy>Dr. Ghaith</cp:lastModifiedBy>
  <cp:revision>35</cp:revision>
  <dcterms:created xsi:type="dcterms:W3CDTF">2014-11-25T05:37:52Z</dcterms:created>
  <dcterms:modified xsi:type="dcterms:W3CDTF">2014-12-09T22:34:42Z</dcterms:modified>
</cp:coreProperties>
</file>