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sldIdLst>
    <p:sldId id="256" r:id="rId3"/>
    <p:sldId id="257" r:id="rId4"/>
    <p:sldId id="275" r:id="rId5"/>
    <p:sldId id="273" r:id="rId6"/>
    <p:sldId id="258" r:id="rId7"/>
    <p:sldId id="259" r:id="rId8"/>
    <p:sldId id="274" r:id="rId9"/>
    <p:sldId id="260" r:id="rId10"/>
    <p:sldId id="261" r:id="rId11"/>
    <p:sldId id="262" r:id="rId12"/>
    <p:sldId id="264" r:id="rId13"/>
    <p:sldId id="263" r:id="rId14"/>
    <p:sldId id="265" r:id="rId15"/>
    <p:sldId id="271" r:id="rId16"/>
    <p:sldId id="272" r:id="rId17"/>
    <p:sldId id="267" r:id="rId18"/>
    <p:sldId id="268" r:id="rId19"/>
    <p:sldId id="269" r:id="rId20"/>
    <p:sldId id="270" r:id="rId21"/>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pitchFamily="-84" charset="0"/>
        <a:ea typeface="ヒラギノ角ゴ ProN W3" pitchFamily="-84" charset="-128"/>
        <a:cs typeface="+mn-cs"/>
        <a:sym typeface="Gill Sans" pitchFamily="-84" charset="0"/>
      </a:defRPr>
    </a:lvl1pPr>
    <a:lvl2pPr marL="457200" algn="ctr" rtl="0" fontAlgn="base">
      <a:spcBef>
        <a:spcPct val="0"/>
      </a:spcBef>
      <a:spcAft>
        <a:spcPct val="0"/>
      </a:spcAft>
      <a:defRPr sz="4200" kern="1200">
        <a:solidFill>
          <a:srgbClr val="000000"/>
        </a:solidFill>
        <a:latin typeface="Gill Sans" pitchFamily="-84" charset="0"/>
        <a:ea typeface="ヒラギノ角ゴ ProN W3" pitchFamily="-84" charset="-128"/>
        <a:cs typeface="+mn-cs"/>
        <a:sym typeface="Gill Sans" pitchFamily="-84" charset="0"/>
      </a:defRPr>
    </a:lvl2pPr>
    <a:lvl3pPr marL="914400" algn="ctr" rtl="0" fontAlgn="base">
      <a:spcBef>
        <a:spcPct val="0"/>
      </a:spcBef>
      <a:spcAft>
        <a:spcPct val="0"/>
      </a:spcAft>
      <a:defRPr sz="4200" kern="1200">
        <a:solidFill>
          <a:srgbClr val="000000"/>
        </a:solidFill>
        <a:latin typeface="Gill Sans" pitchFamily="-84" charset="0"/>
        <a:ea typeface="ヒラギノ角ゴ ProN W3" pitchFamily="-84" charset="-128"/>
        <a:cs typeface="+mn-cs"/>
        <a:sym typeface="Gill Sans" pitchFamily="-84" charset="0"/>
      </a:defRPr>
    </a:lvl3pPr>
    <a:lvl4pPr marL="1371600" algn="ctr" rtl="0" fontAlgn="base">
      <a:spcBef>
        <a:spcPct val="0"/>
      </a:spcBef>
      <a:spcAft>
        <a:spcPct val="0"/>
      </a:spcAft>
      <a:defRPr sz="4200" kern="1200">
        <a:solidFill>
          <a:srgbClr val="000000"/>
        </a:solidFill>
        <a:latin typeface="Gill Sans" pitchFamily="-84" charset="0"/>
        <a:ea typeface="ヒラギノ角ゴ ProN W3" pitchFamily="-84" charset="-128"/>
        <a:cs typeface="+mn-cs"/>
        <a:sym typeface="Gill Sans" pitchFamily="-84" charset="0"/>
      </a:defRPr>
    </a:lvl4pPr>
    <a:lvl5pPr marL="1828800" algn="ctr" rtl="0" fontAlgn="base">
      <a:spcBef>
        <a:spcPct val="0"/>
      </a:spcBef>
      <a:spcAft>
        <a:spcPct val="0"/>
      </a:spcAft>
      <a:defRPr sz="4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4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4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4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4200" kern="1200">
        <a:solidFill>
          <a:srgbClr val="000000"/>
        </a:solidFill>
        <a:latin typeface="Gill Sans" pitchFamily="-84" charset="0"/>
        <a:ea typeface="ヒラギノ角ゴ ProN W3" pitchFamily="-84" charset="-128"/>
        <a:cs typeface="+mn-cs"/>
        <a:sym typeface="Gill Sans" pitchFamily="-8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5B28283D-6259-4FF7-9A2E-CFFD97BEA1CF}"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5BB4F9CB-19BE-4595-A29F-0E130CAB8144}"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1408113"/>
            <a:ext cx="1619250" cy="4821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09800" y="1408113"/>
            <a:ext cx="4705350" cy="4821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6A762A68-70AA-425E-BC22-99EFBD045FAC}"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E4578894-E7D8-4465-AE9C-A47190E401C6}"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4E550ACB-B048-4850-A917-D1ED9299F9F9}"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E60DFB3B-EAE3-4E2A-96D1-F93ED6E03C96}" type="slidenum">
              <a:rPr lang="en-US"/>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735138"/>
            <a:ext cx="3579813" cy="4056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735138"/>
            <a:ext cx="3581400" cy="4056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F6375B05-82F9-4551-8B5F-E52775089123}" type="slidenum">
              <a:rPr lang="en-US"/>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782C17D3-C53B-4E80-B79C-BF5D7A0D2D5D}" type="slidenum">
              <a:rPr lang="en-US"/>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CEFE9BFC-171C-482E-8890-BA3149505F31}" type="slidenum">
              <a:rPr lang="en-US"/>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89BF69EB-A4A3-44C4-A3ED-8CB332A4F5DC}" type="slidenum">
              <a:rPr lang="en-US"/>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41A01FA8-4871-4855-8145-704B88E9D891}"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40D35D78-2537-4916-9242-B73C93929688}" type="slidenum">
              <a:rPr lang="en-US"/>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oudy Old Styl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DFE38095-3CAB-40D4-9661-CECC14CB780A}"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9BBB92D1-FC35-4995-8D0C-1FDF48FB609A}"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38113"/>
            <a:ext cx="1827213" cy="5653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38113"/>
            <a:ext cx="5334000" cy="5653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3664C482-3274-4BF8-B330-65B0891C2502}"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BF504DCC-8E3B-42B6-8EF7-D306D8B50A6F}"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09800" y="5056188"/>
            <a:ext cx="3162300" cy="117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24500" y="5056188"/>
            <a:ext cx="3162300" cy="117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45345DFD-7200-4FE1-B080-D3FA7C12E3DF}"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45D6D2FB-E5A4-4610-9FFC-868B2BE9284F}"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DC631A5D-4DD8-49A7-819F-404BF1ECFC10}"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61BB454C-584B-44A8-B5D5-C6F3D032312D}"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2F932AC8-F8B0-45C4-A0C8-2EC2AC2A481E}"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oudy Old Styl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DB8C26CB-1A3C-440F-BF09-8D71DD10DC7B}"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2209800" y="1408113"/>
            <a:ext cx="6477000" cy="3629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a:sym typeface="Goudy Old Style" charset="0"/>
              </a:rPr>
              <a:t>Click to edit Master title style</a:t>
            </a:r>
          </a:p>
        </p:txBody>
      </p:sp>
      <p:sp>
        <p:nvSpPr>
          <p:cNvPr id="1026" name="Rectangle 2"/>
          <p:cNvSpPr>
            <a:spLocks noGrp="1" noChangeArrowheads="1"/>
          </p:cNvSpPr>
          <p:nvPr>
            <p:ph type="body" idx="1"/>
          </p:nvPr>
        </p:nvSpPr>
        <p:spPr bwMode="auto">
          <a:xfrm>
            <a:off x="2209800" y="5056188"/>
            <a:ext cx="6477000" cy="11731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sym typeface="Goudy Old Style" charset="0"/>
              </a:rPr>
              <a:t>Click to edit Master text styles</a:t>
            </a:r>
          </a:p>
          <a:p>
            <a:pPr lvl="1"/>
            <a:r>
              <a:rPr lang="en-US">
                <a:sym typeface="Goudy Old Style" charset="0"/>
              </a:rPr>
              <a:t>Second level</a:t>
            </a:r>
          </a:p>
          <a:p>
            <a:pPr lvl="2"/>
            <a:r>
              <a:rPr lang="en-US">
                <a:sym typeface="Goudy Old Style" charset="0"/>
              </a:rPr>
              <a:t>Third level</a:t>
            </a:r>
          </a:p>
          <a:p>
            <a:pPr lvl="3"/>
            <a:r>
              <a:rPr lang="en-US">
                <a:sym typeface="Goudy Old Style" charset="0"/>
              </a:rPr>
              <a:t>Fourth level</a:t>
            </a:r>
          </a:p>
          <a:p>
            <a:pPr lvl="4"/>
            <a:r>
              <a:rPr lang="en-US">
                <a:sym typeface="Goudy Old Style" charset="0"/>
              </a:rPr>
              <a:t>Fifth level</a:t>
            </a:r>
          </a:p>
        </p:txBody>
      </p:sp>
      <p:sp>
        <p:nvSpPr>
          <p:cNvPr id="1027" name="Text Box 3"/>
          <p:cNvSpPr txBox="1">
            <a:spLocks noGrp="1" noChangeArrowheads="1"/>
          </p:cNvSpPr>
          <p:nvPr>
            <p:ph type="sldNum" sz="quarter" idx="4"/>
          </p:nvPr>
        </p:nvSpPr>
        <p:spPr bwMode="auto">
          <a:xfrm>
            <a:off x="8720138" y="6332538"/>
            <a:ext cx="239712" cy="241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100">
                <a:solidFill>
                  <a:schemeClr val="tx1"/>
                </a:solidFill>
                <a:latin typeface="Rockwell" pitchFamily="18" charset="0"/>
                <a:ea typeface="MS PGothic" pitchFamily="34" charset="-128"/>
                <a:sym typeface="Rockwell" pitchFamily="18" charset="0"/>
              </a:defRPr>
            </a:lvl1pPr>
          </a:lstStyle>
          <a:p>
            <a:fld id="{D3D12B46-902D-42F6-92CD-C29F489A51D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eaLnBrk="0" fontAlgn="base" hangingPunct="0">
        <a:lnSpc>
          <a:spcPts val="5000"/>
        </a:lnSpc>
        <a:spcBef>
          <a:spcPct val="0"/>
        </a:spcBef>
        <a:spcAft>
          <a:spcPct val="0"/>
        </a:spcAft>
        <a:defRPr sz="4600">
          <a:solidFill>
            <a:schemeClr val="tx1"/>
          </a:solidFill>
          <a:latin typeface="+mj-lt"/>
          <a:ea typeface="+mj-ea"/>
          <a:cs typeface="+mj-cs"/>
          <a:sym typeface="Goudy Old Style" pitchFamily="18" charset="0"/>
        </a:defRPr>
      </a:lvl1pPr>
      <a:lvl2pPr algn="l" rtl="0" eaLnBrk="0" fontAlgn="base" hangingPunct="0">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2pPr>
      <a:lvl3pPr algn="l" rtl="0" eaLnBrk="0" fontAlgn="base" hangingPunct="0">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3pPr>
      <a:lvl4pPr algn="l" rtl="0" eaLnBrk="0" fontAlgn="base" hangingPunct="0">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4pPr>
      <a:lvl5pPr algn="l" rtl="0" eaLnBrk="0" fontAlgn="base" hangingPunct="0">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5pPr>
      <a:lvl6pPr marL="457200" algn="l" rtl="0" fontAlgn="base">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6pPr>
      <a:lvl7pPr marL="914400" algn="l" rtl="0" fontAlgn="base">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7pPr>
      <a:lvl8pPr marL="1371600" algn="l" rtl="0" fontAlgn="base">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8pPr>
      <a:lvl9pPr marL="1828800" algn="l" rtl="0" fontAlgn="base">
        <a:lnSpc>
          <a:spcPts val="5000"/>
        </a:lnSpc>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9pPr>
    </p:titleStyle>
    <p:bodyStyle>
      <a:lvl1pPr marL="342900" indent="-342900" algn="l" rtl="0" eaLnBrk="0" fontAlgn="base" hangingPunct="0">
        <a:lnSpc>
          <a:spcPts val="2600"/>
        </a:lnSpc>
        <a:spcBef>
          <a:spcPct val="0"/>
        </a:spcBef>
        <a:spcAft>
          <a:spcPct val="0"/>
        </a:spcAft>
        <a:defRPr sz="2200">
          <a:solidFill>
            <a:schemeClr val="tx1"/>
          </a:solidFill>
          <a:latin typeface="+mn-lt"/>
          <a:ea typeface="+mn-ea"/>
          <a:cs typeface="+mn-cs"/>
          <a:sym typeface="Goudy Old Style" pitchFamily="18" charset="0"/>
        </a:defRPr>
      </a:lvl1pPr>
      <a:lvl2pPr marL="457200" algn="ctr" rtl="0" eaLnBrk="0" fontAlgn="base" hangingPunct="0">
        <a:spcBef>
          <a:spcPts val="600"/>
        </a:spcBef>
        <a:spcAft>
          <a:spcPct val="0"/>
        </a:spcAft>
        <a:defRPr sz="2200">
          <a:solidFill>
            <a:srgbClr val="878787"/>
          </a:solidFill>
          <a:latin typeface="+mn-lt"/>
          <a:ea typeface="+mn-ea"/>
          <a:cs typeface="+mn-cs"/>
          <a:sym typeface="Goudy Old Style" pitchFamily="18" charset="0"/>
        </a:defRPr>
      </a:lvl2pPr>
      <a:lvl3pPr marL="914400" algn="ctr" rtl="0" eaLnBrk="0" fontAlgn="base" hangingPunct="0">
        <a:spcBef>
          <a:spcPts val="600"/>
        </a:spcBef>
        <a:spcAft>
          <a:spcPct val="0"/>
        </a:spcAft>
        <a:defRPr sz="2000">
          <a:solidFill>
            <a:srgbClr val="878787"/>
          </a:solidFill>
          <a:latin typeface="+mn-lt"/>
          <a:ea typeface="+mn-ea"/>
          <a:cs typeface="+mn-cs"/>
          <a:sym typeface="Goudy Old Style" pitchFamily="18" charset="0"/>
        </a:defRPr>
      </a:lvl3pPr>
      <a:lvl4pPr marL="1371600" algn="ctr" rtl="0" eaLnBrk="0" fontAlgn="base" hangingPunct="0">
        <a:spcBef>
          <a:spcPts val="600"/>
        </a:spcBef>
        <a:spcAft>
          <a:spcPct val="0"/>
        </a:spcAft>
        <a:defRPr>
          <a:solidFill>
            <a:srgbClr val="878787"/>
          </a:solidFill>
          <a:latin typeface="+mn-lt"/>
          <a:ea typeface="+mn-ea"/>
          <a:cs typeface="+mn-cs"/>
          <a:sym typeface="Goudy Old Style" pitchFamily="18" charset="0"/>
        </a:defRPr>
      </a:lvl4pPr>
      <a:lvl5pPr marL="1828800" algn="ctr" rtl="0" eaLnBrk="0" fontAlgn="base" hangingPunct="0">
        <a:spcBef>
          <a:spcPts val="600"/>
        </a:spcBef>
        <a:spcAft>
          <a:spcPct val="0"/>
        </a:spcAft>
        <a:defRPr>
          <a:solidFill>
            <a:srgbClr val="878787"/>
          </a:solidFill>
          <a:latin typeface="+mn-lt"/>
          <a:ea typeface="+mn-ea"/>
          <a:cs typeface="+mn-cs"/>
          <a:sym typeface="Goudy Old Style" pitchFamily="18" charset="0"/>
        </a:defRPr>
      </a:lvl5pPr>
      <a:lvl6pPr marL="2286000" algn="ctr" rtl="0" fontAlgn="base">
        <a:spcBef>
          <a:spcPts val="600"/>
        </a:spcBef>
        <a:spcAft>
          <a:spcPct val="0"/>
        </a:spcAft>
        <a:defRPr>
          <a:solidFill>
            <a:srgbClr val="878787"/>
          </a:solidFill>
          <a:latin typeface="+mn-lt"/>
          <a:ea typeface="+mn-ea"/>
          <a:cs typeface="+mn-cs"/>
          <a:sym typeface="Goudy Old Style" charset="0"/>
        </a:defRPr>
      </a:lvl6pPr>
      <a:lvl7pPr marL="2743200" algn="ctr" rtl="0" fontAlgn="base">
        <a:spcBef>
          <a:spcPts val="600"/>
        </a:spcBef>
        <a:spcAft>
          <a:spcPct val="0"/>
        </a:spcAft>
        <a:defRPr>
          <a:solidFill>
            <a:srgbClr val="878787"/>
          </a:solidFill>
          <a:latin typeface="+mn-lt"/>
          <a:ea typeface="+mn-ea"/>
          <a:cs typeface="+mn-cs"/>
          <a:sym typeface="Goudy Old Style" charset="0"/>
        </a:defRPr>
      </a:lvl7pPr>
      <a:lvl8pPr marL="3200400" algn="ctr" rtl="0" fontAlgn="base">
        <a:spcBef>
          <a:spcPts val="600"/>
        </a:spcBef>
        <a:spcAft>
          <a:spcPct val="0"/>
        </a:spcAft>
        <a:defRPr>
          <a:solidFill>
            <a:srgbClr val="878787"/>
          </a:solidFill>
          <a:latin typeface="+mn-lt"/>
          <a:ea typeface="+mn-ea"/>
          <a:cs typeface="+mn-cs"/>
          <a:sym typeface="Goudy Old Style" charset="0"/>
        </a:defRPr>
      </a:lvl8pPr>
      <a:lvl9pPr marL="3657600" algn="ctr" rtl="0" fontAlgn="base">
        <a:spcBef>
          <a:spcPts val="600"/>
        </a:spcBef>
        <a:spcAft>
          <a:spcPct val="0"/>
        </a:spcAft>
        <a:defRPr>
          <a:solidFill>
            <a:srgbClr val="878787"/>
          </a:solidFill>
          <a:latin typeface="+mn-lt"/>
          <a:ea typeface="+mn-ea"/>
          <a:cs typeface="+mn-cs"/>
          <a:sym typeface="Goudy Old Styl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914400" y="138113"/>
            <a:ext cx="7313613" cy="1597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Goudy Old Style" charset="0"/>
              </a:rPr>
              <a:t>Click to edit Master title style</a:t>
            </a:r>
          </a:p>
        </p:txBody>
      </p:sp>
      <p:sp>
        <p:nvSpPr>
          <p:cNvPr id="2050" name="Rectangle 2"/>
          <p:cNvSpPr>
            <a:spLocks noGrp="1" noChangeArrowheads="1"/>
          </p:cNvSpPr>
          <p:nvPr>
            <p:ph type="body" idx="1"/>
          </p:nvPr>
        </p:nvSpPr>
        <p:spPr bwMode="auto">
          <a:xfrm>
            <a:off x="914400" y="1735138"/>
            <a:ext cx="7313613" cy="40560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en-US">
                <a:sym typeface="Goudy Old Style" charset="0"/>
              </a:rPr>
              <a:t>Click to edit Master text styles</a:t>
            </a:r>
          </a:p>
          <a:p>
            <a:pPr lvl="1"/>
            <a:r>
              <a:rPr lang="en-US">
                <a:sym typeface="Goudy Old Style" charset="0"/>
              </a:rPr>
              <a:t>Second level</a:t>
            </a:r>
          </a:p>
          <a:p>
            <a:pPr lvl="2"/>
            <a:r>
              <a:rPr lang="en-US">
                <a:sym typeface="Goudy Old Style" charset="0"/>
              </a:rPr>
              <a:t>Third level</a:t>
            </a:r>
          </a:p>
          <a:p>
            <a:pPr lvl="3"/>
            <a:r>
              <a:rPr lang="en-US">
                <a:sym typeface="Goudy Old Style" charset="0"/>
              </a:rPr>
              <a:t>Fourth level</a:t>
            </a:r>
          </a:p>
          <a:p>
            <a:pPr lvl="4"/>
            <a:r>
              <a:rPr lang="en-US">
                <a:sym typeface="Goudy Old Style" charset="0"/>
              </a:rPr>
              <a:t>Fifth level</a:t>
            </a:r>
          </a:p>
        </p:txBody>
      </p:sp>
      <p:sp>
        <p:nvSpPr>
          <p:cNvPr id="2051" name="Text Box 3"/>
          <p:cNvSpPr txBox="1">
            <a:spLocks noGrp="1" noChangeArrowheads="1"/>
          </p:cNvSpPr>
          <p:nvPr>
            <p:ph type="sldNum" sz="quarter" idx="4"/>
          </p:nvPr>
        </p:nvSpPr>
        <p:spPr bwMode="auto">
          <a:xfrm>
            <a:off x="7959725" y="4981575"/>
            <a:ext cx="1044575" cy="1346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8200">
                <a:solidFill>
                  <a:schemeClr val="tx1"/>
                </a:solidFill>
                <a:latin typeface="Impact" pitchFamily="34" charset="0"/>
                <a:ea typeface="MS PGothic" pitchFamily="34" charset="-128"/>
                <a:sym typeface="Impact" pitchFamily="34" charset="0"/>
              </a:defRPr>
            </a:lvl1pPr>
          </a:lstStyle>
          <a:p>
            <a:fld id="{C30A17BA-D976-4A2A-ADF4-68974715FF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ctr" rtl="0" eaLnBrk="0" fontAlgn="base" hangingPunct="0">
        <a:spcBef>
          <a:spcPct val="0"/>
        </a:spcBef>
        <a:spcAft>
          <a:spcPct val="0"/>
        </a:spcAft>
        <a:defRPr sz="4600">
          <a:solidFill>
            <a:schemeClr val="tx1"/>
          </a:solidFill>
          <a:latin typeface="+mj-lt"/>
          <a:ea typeface="+mj-ea"/>
          <a:cs typeface="+mj-cs"/>
          <a:sym typeface="Goudy Old Style" pitchFamily="18" charset="0"/>
        </a:defRPr>
      </a:lvl1pPr>
      <a:lvl2pPr algn="ctr" rtl="0" eaLnBrk="0" fontAlgn="base" hangingPunct="0">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2pPr>
      <a:lvl3pPr algn="ctr" rtl="0" eaLnBrk="0" fontAlgn="base" hangingPunct="0">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3pPr>
      <a:lvl4pPr algn="ctr" rtl="0" eaLnBrk="0" fontAlgn="base" hangingPunct="0">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4pPr>
      <a:lvl5pPr algn="ctr" rtl="0" eaLnBrk="0" fontAlgn="base" hangingPunct="0">
        <a:spcBef>
          <a:spcPct val="0"/>
        </a:spcBef>
        <a:spcAft>
          <a:spcPct val="0"/>
        </a:spcAft>
        <a:defRPr sz="4600">
          <a:solidFill>
            <a:schemeClr val="tx1"/>
          </a:solidFill>
          <a:latin typeface="Goudy Old Style" charset="0"/>
          <a:ea typeface="ヒラギノ明朝 ProN W3" charset="0"/>
          <a:cs typeface="ヒラギノ明朝 ProN W3" charset="0"/>
          <a:sym typeface="Goudy Old Style" pitchFamily="18" charset="0"/>
        </a:defRPr>
      </a:lvl5pPr>
      <a:lvl6pPr marL="457200" algn="ctr" rtl="0" fontAlgn="base">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6pPr>
      <a:lvl7pPr marL="914400" algn="ctr" rtl="0" fontAlgn="base">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7pPr>
      <a:lvl8pPr marL="1371600" algn="ctr" rtl="0" fontAlgn="base">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8pPr>
      <a:lvl9pPr marL="1828800" algn="ctr" rtl="0" fontAlgn="base">
        <a:spcBef>
          <a:spcPct val="0"/>
        </a:spcBef>
        <a:spcAft>
          <a:spcPct val="0"/>
        </a:spcAft>
        <a:defRPr sz="4600">
          <a:solidFill>
            <a:schemeClr val="tx1"/>
          </a:solidFill>
          <a:latin typeface="Goudy Old Style" charset="0"/>
          <a:ea typeface="ヒラギノ明朝 ProN W3" charset="0"/>
          <a:cs typeface="ヒラギノ明朝 ProN W3" charset="0"/>
          <a:sym typeface="Goudy Old Style" charset="0"/>
        </a:defRPr>
      </a:lvl9pPr>
    </p:titleStyle>
    <p:bodyStyle>
      <a:lvl1pPr marL="463550" indent="-463550" algn="l" rtl="0" eaLnBrk="0" fontAlgn="base" hangingPunct="0">
        <a:spcBef>
          <a:spcPts val="2000"/>
        </a:spcBef>
        <a:spcAft>
          <a:spcPct val="0"/>
        </a:spcAft>
        <a:buSzPct val="90000"/>
        <a:buChar char="•"/>
        <a:defRPr sz="2400">
          <a:solidFill>
            <a:schemeClr val="tx1"/>
          </a:solidFill>
          <a:latin typeface="+mn-lt"/>
          <a:ea typeface="+mn-ea"/>
          <a:cs typeface="+mn-cs"/>
          <a:sym typeface="Goudy Old Style" pitchFamily="18" charset="0"/>
        </a:defRPr>
      </a:lvl1pPr>
      <a:lvl2pPr marL="876300" indent="-457200" algn="l" rtl="0" eaLnBrk="0" fontAlgn="base" hangingPunct="0">
        <a:spcBef>
          <a:spcPts val="600"/>
        </a:spcBef>
        <a:spcAft>
          <a:spcPct val="0"/>
        </a:spcAft>
        <a:buSzPct val="90000"/>
        <a:buChar char="•"/>
        <a:defRPr sz="2200">
          <a:solidFill>
            <a:schemeClr val="tx1"/>
          </a:solidFill>
          <a:latin typeface="+mn-lt"/>
          <a:ea typeface="+mn-ea"/>
          <a:cs typeface="+mn-cs"/>
          <a:sym typeface="Goudy Old Style" pitchFamily="18" charset="0"/>
        </a:defRPr>
      </a:lvl2pPr>
      <a:lvl3pPr marL="1217613" indent="-341313" algn="l" rtl="0" eaLnBrk="0" fontAlgn="base" hangingPunct="0">
        <a:spcBef>
          <a:spcPts val="600"/>
        </a:spcBef>
        <a:spcAft>
          <a:spcPct val="0"/>
        </a:spcAft>
        <a:buSzPct val="90000"/>
        <a:buChar char="•"/>
        <a:defRPr sz="2000">
          <a:solidFill>
            <a:schemeClr val="tx1"/>
          </a:solidFill>
          <a:latin typeface="+mn-lt"/>
          <a:ea typeface="+mn-ea"/>
          <a:cs typeface="+mn-cs"/>
          <a:sym typeface="Goudy Old Style" pitchFamily="18" charset="0"/>
        </a:defRPr>
      </a:lvl3pPr>
      <a:lvl4pPr marL="1558925" indent="-342900" algn="l" rtl="0" eaLnBrk="0" fontAlgn="base" hangingPunct="0">
        <a:spcBef>
          <a:spcPts val="600"/>
        </a:spcBef>
        <a:spcAft>
          <a:spcPct val="0"/>
        </a:spcAft>
        <a:buSzPct val="90000"/>
        <a:buChar char="•"/>
        <a:defRPr>
          <a:solidFill>
            <a:schemeClr val="tx1"/>
          </a:solidFill>
          <a:latin typeface="+mn-lt"/>
          <a:ea typeface="+mn-ea"/>
          <a:cs typeface="+mn-cs"/>
          <a:sym typeface="Goudy Old Style" pitchFamily="18" charset="0"/>
        </a:defRPr>
      </a:lvl4pPr>
      <a:lvl5pPr marL="1900238" indent="-341313" algn="l" rtl="0" eaLnBrk="0" fontAlgn="base" hangingPunct="0">
        <a:spcBef>
          <a:spcPts val="600"/>
        </a:spcBef>
        <a:spcAft>
          <a:spcPct val="0"/>
        </a:spcAft>
        <a:buSzPct val="90000"/>
        <a:buChar char="•"/>
        <a:defRPr>
          <a:solidFill>
            <a:schemeClr val="tx1"/>
          </a:solidFill>
          <a:latin typeface="+mn-lt"/>
          <a:ea typeface="+mn-ea"/>
          <a:cs typeface="+mn-cs"/>
          <a:sym typeface="Goudy Old Style" pitchFamily="18" charset="0"/>
        </a:defRPr>
      </a:lvl5pPr>
      <a:lvl6pPr marL="2357438" indent="-341313" algn="l" rtl="0" fontAlgn="base">
        <a:spcBef>
          <a:spcPts val="600"/>
        </a:spcBef>
        <a:spcAft>
          <a:spcPct val="0"/>
        </a:spcAft>
        <a:buSzPct val="90000"/>
        <a:buChar char="•"/>
        <a:defRPr>
          <a:solidFill>
            <a:schemeClr val="tx1"/>
          </a:solidFill>
          <a:latin typeface="+mn-lt"/>
          <a:ea typeface="+mn-ea"/>
          <a:cs typeface="+mn-cs"/>
          <a:sym typeface="Goudy Old Style" charset="0"/>
        </a:defRPr>
      </a:lvl6pPr>
      <a:lvl7pPr marL="2814638" indent="-341313" algn="l" rtl="0" fontAlgn="base">
        <a:spcBef>
          <a:spcPts val="600"/>
        </a:spcBef>
        <a:spcAft>
          <a:spcPct val="0"/>
        </a:spcAft>
        <a:buSzPct val="90000"/>
        <a:buChar char="•"/>
        <a:defRPr>
          <a:solidFill>
            <a:schemeClr val="tx1"/>
          </a:solidFill>
          <a:latin typeface="+mn-lt"/>
          <a:ea typeface="+mn-ea"/>
          <a:cs typeface="+mn-cs"/>
          <a:sym typeface="Goudy Old Style" charset="0"/>
        </a:defRPr>
      </a:lvl7pPr>
      <a:lvl8pPr marL="3271838" indent="-341313" algn="l" rtl="0" fontAlgn="base">
        <a:spcBef>
          <a:spcPts val="600"/>
        </a:spcBef>
        <a:spcAft>
          <a:spcPct val="0"/>
        </a:spcAft>
        <a:buSzPct val="90000"/>
        <a:buChar char="•"/>
        <a:defRPr>
          <a:solidFill>
            <a:schemeClr val="tx1"/>
          </a:solidFill>
          <a:latin typeface="+mn-lt"/>
          <a:ea typeface="+mn-ea"/>
          <a:cs typeface="+mn-cs"/>
          <a:sym typeface="Goudy Old Style" charset="0"/>
        </a:defRPr>
      </a:lvl8pPr>
      <a:lvl9pPr marL="3729038" indent="-341313" algn="l" rtl="0" fontAlgn="base">
        <a:spcBef>
          <a:spcPts val="600"/>
        </a:spcBef>
        <a:spcAft>
          <a:spcPct val="0"/>
        </a:spcAft>
        <a:buSzPct val="90000"/>
        <a:buChar char="•"/>
        <a:defRPr>
          <a:solidFill>
            <a:schemeClr val="tx1"/>
          </a:solidFill>
          <a:latin typeface="+mn-lt"/>
          <a:ea typeface="+mn-ea"/>
          <a:cs typeface="+mn-cs"/>
          <a:sym typeface="Goudy Old Styl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p:txBody>
          <a:bodyPr/>
          <a:lstStyle/>
          <a:p>
            <a:pPr algn="dist" eaLnBrk="1" hangingPunct="1">
              <a:defRPr/>
            </a:pPr>
            <a:r>
              <a:rPr lang="en-US" dirty="0" smtClean="0">
                <a:latin typeface="Gill Sans"/>
                <a:cs typeface="Gill Sans"/>
                <a:sym typeface="Goudy Old Style" charset="0"/>
              </a:rPr>
              <a:t>Tattoo Ink Toxicity Revealed</a:t>
            </a:r>
          </a:p>
        </p:txBody>
      </p:sp>
      <p:sp>
        <p:nvSpPr>
          <p:cNvPr id="3074" name="Rectangle 2"/>
          <p:cNvSpPr>
            <a:spLocks noGrp="1" noChangeArrowheads="1"/>
          </p:cNvSpPr>
          <p:nvPr>
            <p:ph type="body" idx="1"/>
          </p:nvPr>
        </p:nvSpPr>
        <p:spPr>
          <a:xfrm>
            <a:off x="2209800" y="5105400"/>
            <a:ext cx="6477000" cy="1524000"/>
          </a:xfrm>
        </p:spPr>
        <p:txBody>
          <a:bodyPr/>
          <a:lstStyle/>
          <a:p>
            <a:pPr marL="0" indent="0" eaLnBrk="1" hangingPunct="1">
              <a:defRPr/>
            </a:pPr>
            <a:r>
              <a:rPr lang="en-US" dirty="0" smtClean="0">
                <a:latin typeface="Gill Sans"/>
                <a:cs typeface="Gill Sans"/>
                <a:sym typeface="Goudy Old Style" charset="0"/>
              </a:rPr>
              <a:t>BY </a:t>
            </a:r>
          </a:p>
          <a:p>
            <a:pPr marL="0" indent="0" algn="dist" eaLnBrk="1" hangingPunct="1">
              <a:defRPr/>
            </a:pPr>
            <a:r>
              <a:rPr lang="en-US" dirty="0" smtClean="0">
                <a:latin typeface="Gill Sans"/>
                <a:cs typeface="Gill Sans"/>
                <a:sym typeface="Goudy Old Style" charset="0"/>
              </a:rPr>
              <a:t>Lauren Whittaker &amp; </a:t>
            </a:r>
            <a:r>
              <a:rPr lang="en-US" dirty="0" err="1" smtClean="0">
                <a:latin typeface="Gill Sans"/>
                <a:cs typeface="Gill Sans"/>
                <a:sym typeface="Goudy Old Style" charset="0"/>
              </a:rPr>
              <a:t>Gurwinder</a:t>
            </a:r>
            <a:r>
              <a:rPr lang="en-US" dirty="0" smtClean="0">
                <a:latin typeface="Gill Sans"/>
                <a:cs typeface="Gill Sans"/>
                <a:sym typeface="Goudy Old Style" charset="0"/>
              </a:rPr>
              <a:t> Bath</a:t>
            </a:r>
          </a:p>
          <a:p>
            <a:pPr marL="0" indent="0" algn="dist" eaLnBrk="1" hangingPunct="1">
              <a:defRPr/>
            </a:pPr>
            <a:r>
              <a:rPr lang="en-US" dirty="0" smtClean="0">
                <a:latin typeface="Gill Sans"/>
                <a:cs typeface="Gill Sans"/>
                <a:sym typeface="Goudy Old Style" charset="0"/>
              </a:rPr>
              <a:t>Toxicology </a:t>
            </a:r>
          </a:p>
          <a:p>
            <a:pPr marL="0" indent="0" algn="dist" eaLnBrk="1" hangingPunct="1">
              <a:defRPr/>
            </a:pPr>
            <a:r>
              <a:rPr lang="en-US" dirty="0" smtClean="0">
                <a:latin typeface="Gill Sans"/>
                <a:cs typeface="Gill Sans"/>
                <a:sym typeface="Goudy Old Style" charset="0"/>
              </a:rPr>
              <a:t> Winter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14400" y="138113"/>
            <a:ext cx="7313613" cy="3519487"/>
          </a:xfrm>
        </p:spPr>
        <p:txBody>
          <a:bodyPr/>
          <a:lstStyle/>
          <a:p>
            <a:pPr eaLnBrk="1" hangingPunct="1">
              <a:defRPr/>
            </a:pPr>
            <a:endParaRPr lang="en-US" dirty="0" smtClean="0">
              <a:sym typeface="Goudy Old Style" charset="0"/>
            </a:endParaRPr>
          </a:p>
        </p:txBody>
      </p:sp>
      <p:sp>
        <p:nvSpPr>
          <p:cNvPr id="9218" name="Rectangle 2"/>
          <p:cNvSpPr>
            <a:spLocks noGrp="1" noChangeArrowheads="1"/>
          </p:cNvSpPr>
          <p:nvPr>
            <p:ph type="body" idx="1"/>
          </p:nvPr>
        </p:nvSpPr>
        <p:spPr>
          <a:xfrm>
            <a:off x="914400" y="3733800"/>
            <a:ext cx="7313613" cy="2057400"/>
          </a:xfrm>
        </p:spPr>
        <p:txBody>
          <a:bodyPr/>
          <a:lstStyle/>
          <a:p>
            <a:pPr marL="425450" indent="-425450" eaLnBrk="1" hangingPunct="1">
              <a:buFontTx/>
              <a:buBlip>
                <a:blip r:embed="rId2"/>
              </a:buBlip>
              <a:defRPr/>
            </a:pPr>
            <a:r>
              <a:rPr lang="en-US" sz="2800" dirty="0" smtClean="0">
                <a:latin typeface="Gill Sans"/>
                <a:cs typeface="Gill Sans"/>
                <a:sym typeface="Goudy Old Style" charset="0"/>
              </a:rPr>
              <a:t>Cooking meat in open flame, tar, coal, and fossil fuels any combustion reaction, black tattoo ink.</a:t>
            </a:r>
          </a:p>
          <a:p>
            <a:pPr marL="425450" indent="-425450" eaLnBrk="1" hangingPunct="1">
              <a:buFontTx/>
              <a:buBlip>
                <a:blip r:embed="rId2"/>
              </a:buBlip>
              <a:defRPr/>
            </a:pPr>
            <a:r>
              <a:rPr lang="en-US" sz="2800" dirty="0" smtClean="0">
                <a:latin typeface="Gill Sans"/>
                <a:cs typeface="Gill Sans"/>
                <a:sym typeface="Goudy Old Style" charset="0"/>
              </a:rPr>
              <a:t> Through combustion of wood, coal, incense, diesel, tobacco smoking. </a:t>
            </a:r>
          </a:p>
        </p:txBody>
      </p:sp>
      <p:pic>
        <p:nvPicPr>
          <p:cNvPr id="34819" name="Picture 2"/>
          <p:cNvPicPr>
            <a:picLocks noChangeAspect="1" noChangeArrowheads="1"/>
          </p:cNvPicPr>
          <p:nvPr/>
        </p:nvPicPr>
        <p:blipFill>
          <a:blip r:embed="rId3"/>
          <a:srcRect l="6322" r="6322"/>
          <a:stretch>
            <a:fillRect/>
          </a:stretch>
        </p:blipFill>
        <p:spPr bwMode="auto">
          <a:xfrm>
            <a:off x="990600" y="533400"/>
            <a:ext cx="7313613" cy="2590800"/>
          </a:xfrm>
          <a:prstGeom prst="rect">
            <a:avLst/>
          </a:prstGeom>
          <a:noFill/>
          <a:ln w="12700" cap="rnd">
            <a:noFill/>
            <a:round/>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14400" y="138113"/>
            <a:ext cx="7543800" cy="852487"/>
          </a:xfrm>
        </p:spPr>
        <p:txBody>
          <a:bodyPr/>
          <a:lstStyle/>
          <a:p>
            <a:pPr eaLnBrk="1" hangingPunct="1">
              <a:lnSpc>
                <a:spcPct val="60000"/>
              </a:lnSpc>
              <a:defRPr/>
            </a:pPr>
            <a:r>
              <a:rPr lang="en-US" sz="3600" dirty="0" smtClean="0">
                <a:latin typeface="Gill Sans"/>
                <a:cs typeface="Gill Sans"/>
                <a:sym typeface="Goudy Old Style" charset="0"/>
              </a:rPr>
              <a:t>What are the target organ(s) of injury? </a:t>
            </a:r>
          </a:p>
        </p:txBody>
      </p:sp>
      <p:sp>
        <p:nvSpPr>
          <p:cNvPr id="11266" name="Rectangle 2"/>
          <p:cNvSpPr>
            <a:spLocks noGrp="1" noChangeArrowheads="1"/>
          </p:cNvSpPr>
          <p:nvPr>
            <p:ph type="body" idx="1"/>
          </p:nvPr>
        </p:nvSpPr>
        <p:spPr>
          <a:xfrm>
            <a:off x="4267200" y="1143000"/>
            <a:ext cx="3960813" cy="4648200"/>
          </a:xfrm>
        </p:spPr>
        <p:txBody>
          <a:bodyPr/>
          <a:lstStyle/>
          <a:p>
            <a:pPr marL="0" indent="0" eaLnBrk="1" hangingPunct="1">
              <a:buFontTx/>
              <a:buNone/>
              <a:defRPr/>
            </a:pPr>
            <a:r>
              <a:rPr lang="en-US" sz="1800" dirty="0" smtClean="0">
                <a:latin typeface="Verdana" charset="0"/>
                <a:cs typeface="Verdana" charset="0"/>
                <a:sym typeface="Verdana" charset="0"/>
              </a:rPr>
              <a:t> </a:t>
            </a:r>
            <a:endParaRPr lang="en-US" sz="2800" dirty="0" smtClean="0">
              <a:latin typeface="Gill Sans"/>
              <a:ea typeface="ヒラギノ角ゴ ProN W3" charset="0"/>
              <a:cs typeface="Gill Sans"/>
              <a:sym typeface="Verdana" charset="0"/>
            </a:endParaRPr>
          </a:p>
          <a:p>
            <a:pPr lvl="1" eaLnBrk="1" hangingPunct="1">
              <a:buFontTx/>
              <a:buBlip>
                <a:blip r:embed="rId2"/>
              </a:buBlip>
              <a:defRPr/>
            </a:pPr>
            <a:r>
              <a:rPr lang="en-US" sz="2800" dirty="0" smtClean="0">
                <a:latin typeface="Gill Sans"/>
                <a:cs typeface="Gill Sans"/>
                <a:sym typeface="Verdana" charset="0"/>
              </a:rPr>
              <a:t>Tissues with rapid replicative turnover have higher susceptibility: </a:t>
            </a:r>
            <a:r>
              <a:rPr lang="en-US" sz="2800" u="sng" dirty="0" smtClean="0">
                <a:latin typeface="Gill Sans"/>
                <a:cs typeface="Gill Sans"/>
                <a:sym typeface="Verdana" charset="0"/>
              </a:rPr>
              <a:t>bone marrow, skin, lung tissue </a:t>
            </a:r>
            <a:endParaRPr lang="en-US" sz="2800" u="sng" dirty="0" smtClean="0">
              <a:latin typeface="Gill Sans"/>
              <a:ea typeface="ヒラギノ角ゴ ProN W3" charset="0"/>
              <a:cs typeface="Gill Sans"/>
              <a:sym typeface="Verdana" charset="0"/>
            </a:endParaRPr>
          </a:p>
          <a:p>
            <a:pPr lvl="1" eaLnBrk="1" hangingPunct="1">
              <a:buFontTx/>
              <a:buBlip>
                <a:blip r:embed="rId2"/>
              </a:buBlip>
              <a:defRPr/>
            </a:pPr>
            <a:r>
              <a:rPr lang="en-US" sz="2800" dirty="0" smtClean="0">
                <a:latin typeface="Gill Sans"/>
                <a:cs typeface="Gill Sans"/>
                <a:sym typeface="Verdana" charset="0"/>
              </a:rPr>
              <a:t>Tissues with slower turnover rates are less susceptible: liver tissue.</a:t>
            </a:r>
            <a:endParaRPr lang="en-US" sz="2800" dirty="0" smtClean="0">
              <a:latin typeface="Gill Sans"/>
              <a:ea typeface="ヒラギノ角ゴ ProN W3" charset="0"/>
              <a:cs typeface="Gill Sans"/>
              <a:sym typeface="Verdana" charset="0"/>
            </a:endParaRPr>
          </a:p>
          <a:p>
            <a:pPr marL="425450" indent="-425450" eaLnBrk="1" hangingPunct="1">
              <a:buFontTx/>
              <a:buBlip>
                <a:blip r:embed="rId3"/>
              </a:buBlip>
              <a:defRPr/>
            </a:pPr>
            <a:endParaRPr lang="en-US" dirty="0" smtClean="0">
              <a:sym typeface="Goudy Old Style" charset="0"/>
            </a:endParaRPr>
          </a:p>
        </p:txBody>
      </p:sp>
      <p:pic>
        <p:nvPicPr>
          <p:cNvPr id="35843" name="Picture 1" descr="femur copy.jpg"/>
          <p:cNvPicPr>
            <a:picLocks noChangeAspect="1"/>
          </p:cNvPicPr>
          <p:nvPr/>
        </p:nvPicPr>
        <p:blipFill>
          <a:blip r:embed="rId4"/>
          <a:srcRect/>
          <a:stretch>
            <a:fillRect/>
          </a:stretch>
        </p:blipFill>
        <p:spPr bwMode="auto">
          <a:xfrm>
            <a:off x="609600" y="1143000"/>
            <a:ext cx="3556000" cy="4759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pPr eaLnBrk="1" hangingPunct="1">
              <a:lnSpc>
                <a:spcPct val="80000"/>
              </a:lnSpc>
            </a:pPr>
            <a:r>
              <a:rPr lang="en-US" sz="3600" smtClean="0">
                <a:latin typeface="Gill Sans" pitchFamily="-84" charset="0"/>
              </a:rPr>
              <a:t>What is the dose-response for toxic action and injury? </a:t>
            </a:r>
            <a:r>
              <a:rPr lang="en-US" sz="2800" smtClean="0"/>
              <a:t/>
            </a:r>
            <a:br>
              <a:rPr lang="en-US" sz="2800" smtClean="0"/>
            </a:br>
            <a:endParaRPr lang="en-US" sz="2800" smtClean="0"/>
          </a:p>
        </p:txBody>
      </p:sp>
      <p:sp>
        <p:nvSpPr>
          <p:cNvPr id="10242" name="Rectangle 2"/>
          <p:cNvSpPr>
            <a:spLocks noGrp="1" noChangeArrowheads="1"/>
          </p:cNvSpPr>
          <p:nvPr>
            <p:ph type="body" idx="1"/>
          </p:nvPr>
        </p:nvSpPr>
        <p:spPr>
          <a:xfrm>
            <a:off x="914400" y="4419600"/>
            <a:ext cx="7313613" cy="1371600"/>
          </a:xfrm>
        </p:spPr>
        <p:txBody>
          <a:bodyPr/>
          <a:lstStyle/>
          <a:p>
            <a:pPr marL="425450" indent="-425450" eaLnBrk="1" hangingPunct="1">
              <a:buFontTx/>
              <a:buBlip>
                <a:blip r:embed="rId2"/>
              </a:buBlip>
              <a:defRPr/>
            </a:pPr>
            <a:r>
              <a:rPr lang="en-US" sz="2800" dirty="0" smtClean="0">
                <a:latin typeface="Gill Sans"/>
                <a:cs typeface="Gill Sans"/>
                <a:sym typeface="Verdana" charset="0"/>
              </a:rPr>
              <a:t>PAH-induced carcinogenesis can result when a PAH-DNA adduct forms at a site critical to the regulation of cell differentiation or growth. A mutation occurs during cell replication if the aberration remains unrepaired.</a:t>
            </a:r>
            <a:endParaRPr lang="en-US" sz="2800" dirty="0" smtClean="0">
              <a:latin typeface="Gill Sans"/>
              <a:ea typeface="ヒラギノ角ゴ ProN W3" charset="0"/>
              <a:cs typeface="Gill Sans"/>
              <a:sym typeface="Verdana" charset="0"/>
            </a:endParaRPr>
          </a:p>
        </p:txBody>
      </p:sp>
      <p:pic>
        <p:nvPicPr>
          <p:cNvPr id="36867" name="Picture 1" descr="matts tattoo.jpg"/>
          <p:cNvPicPr>
            <a:picLocks noChangeAspect="1"/>
          </p:cNvPicPr>
          <p:nvPr/>
        </p:nvPicPr>
        <p:blipFill>
          <a:blip r:embed="rId3"/>
          <a:srcRect/>
          <a:stretch>
            <a:fillRect/>
          </a:stretch>
        </p:blipFill>
        <p:spPr bwMode="auto">
          <a:xfrm>
            <a:off x="1600200" y="1219200"/>
            <a:ext cx="5969000" cy="3124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lnSpc>
                <a:spcPct val="80000"/>
              </a:lnSpc>
              <a:defRPr/>
            </a:pPr>
            <a:r>
              <a:rPr lang="en-US" sz="3600" dirty="0" smtClean="0">
                <a:latin typeface="Gill Sans"/>
                <a:cs typeface="Gill Sans"/>
                <a:sym typeface="Goudy Old Style" charset="0"/>
              </a:rPr>
              <a:t>How is the toxin metabolized and eliminated from the body? </a:t>
            </a:r>
          </a:p>
        </p:txBody>
      </p:sp>
      <p:sp>
        <p:nvSpPr>
          <p:cNvPr id="12290" name="Rectangle 2"/>
          <p:cNvSpPr>
            <a:spLocks noGrp="1" noChangeArrowheads="1"/>
          </p:cNvSpPr>
          <p:nvPr>
            <p:ph type="body" idx="1"/>
          </p:nvPr>
        </p:nvSpPr>
        <p:spPr>
          <a:xfrm>
            <a:off x="912813" y="3352800"/>
            <a:ext cx="7315200" cy="3475038"/>
          </a:xfrm>
        </p:spPr>
        <p:txBody>
          <a:bodyPr/>
          <a:lstStyle/>
          <a:p>
            <a:pPr marL="0" indent="0" eaLnBrk="1" hangingPunct="1">
              <a:buFontTx/>
              <a:buNone/>
              <a:defRPr/>
            </a:pPr>
            <a:r>
              <a:rPr lang="en-US" b="1" dirty="0" smtClean="0">
                <a:latin typeface="Gill Sans"/>
                <a:cs typeface="Gill Sans"/>
                <a:sym typeface="Goudy Old Style" charset="0"/>
              </a:rPr>
              <a:t> Distribution</a:t>
            </a:r>
            <a:endParaRPr lang="en-US" b="1" dirty="0" smtClean="0">
              <a:latin typeface="Gill Sans"/>
              <a:ea typeface="ヒラギノ明朝 ProN W6" charset="0"/>
              <a:cs typeface="Gill Sans"/>
              <a:sym typeface="Goudy Old Style" charset="0"/>
            </a:endParaRPr>
          </a:p>
          <a:p>
            <a:pPr marL="425450" indent="-425450" eaLnBrk="1" hangingPunct="1">
              <a:buFontTx/>
              <a:buBlip>
                <a:blip r:embed="rId2"/>
              </a:buBlip>
              <a:defRPr/>
            </a:pPr>
            <a:r>
              <a:rPr lang="en-US" dirty="0" smtClean="0">
                <a:latin typeface="Gill Sans"/>
                <a:cs typeface="Gill Sans"/>
                <a:sym typeface="Goudy Old Style" charset="0"/>
              </a:rPr>
              <a:t>Once absorbed, PAHs</a:t>
            </a:r>
            <a:r>
              <a:rPr lang="en-US" b="1" dirty="0" smtClean="0">
                <a:latin typeface="Gill Sans"/>
                <a:cs typeface="Gill Sans"/>
                <a:sym typeface="Goudy Old Style" charset="0"/>
              </a:rPr>
              <a:t> </a:t>
            </a:r>
            <a:endParaRPr lang="en-US" b="1" dirty="0" smtClean="0">
              <a:latin typeface="Gill Sans"/>
              <a:ea typeface="ヒラギノ明朝 ProN W6" charset="0"/>
              <a:cs typeface="Gill Sans"/>
              <a:sym typeface="Goudy Old Style" charset="0"/>
            </a:endParaRPr>
          </a:p>
          <a:p>
            <a:pPr marL="838200" lvl="1" indent="-425450" eaLnBrk="1" hangingPunct="1">
              <a:buFontTx/>
              <a:buBlip>
                <a:blip r:embed="rId2"/>
              </a:buBlip>
              <a:defRPr/>
            </a:pPr>
            <a:r>
              <a:rPr lang="en-US" dirty="0" smtClean="0">
                <a:latin typeface="Gill Sans"/>
                <a:cs typeface="Gill Sans"/>
                <a:sym typeface="Goudy Old Style" charset="0"/>
              </a:rPr>
              <a:t>enter the lymph, </a:t>
            </a:r>
          </a:p>
          <a:p>
            <a:pPr marL="838200" lvl="1" indent="-425450" eaLnBrk="1" hangingPunct="1">
              <a:buFontTx/>
              <a:buBlip>
                <a:blip r:embed="rId2"/>
              </a:buBlip>
              <a:defRPr/>
            </a:pPr>
            <a:r>
              <a:rPr lang="en-US" dirty="0" smtClean="0">
                <a:latin typeface="Gill Sans"/>
                <a:cs typeface="Gill Sans"/>
                <a:sym typeface="Goudy Old Style" charset="0"/>
              </a:rPr>
              <a:t>circulate in the blood, and </a:t>
            </a:r>
          </a:p>
          <a:p>
            <a:pPr marL="838200" lvl="1" indent="-425450" eaLnBrk="1" hangingPunct="1">
              <a:buFontTx/>
              <a:buBlip>
                <a:blip r:embed="rId2"/>
              </a:buBlip>
              <a:defRPr/>
            </a:pPr>
            <a:r>
              <a:rPr lang="en-US" dirty="0" smtClean="0">
                <a:latin typeface="Gill Sans"/>
                <a:cs typeface="Gill Sans"/>
                <a:sym typeface="Goudy Old Style" charset="0"/>
              </a:rPr>
              <a:t> are metabolized primarily in the liver and kidney. </a:t>
            </a:r>
          </a:p>
        </p:txBody>
      </p:sp>
      <p:pic>
        <p:nvPicPr>
          <p:cNvPr id="37891" name="Picture 1" descr="body.jpg"/>
          <p:cNvPicPr>
            <a:picLocks noChangeAspect="1"/>
          </p:cNvPicPr>
          <p:nvPr/>
        </p:nvPicPr>
        <p:blipFill>
          <a:blip r:embed="rId3"/>
          <a:srcRect/>
          <a:stretch>
            <a:fillRect/>
          </a:stretch>
        </p:blipFill>
        <p:spPr bwMode="auto">
          <a:xfrm>
            <a:off x="5410200" y="1828800"/>
            <a:ext cx="2895600" cy="3352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pPr eaLnBrk="1" hangingPunct="1">
              <a:defRPr/>
            </a:pPr>
            <a:r>
              <a:rPr lang="en-US" dirty="0" smtClean="0">
                <a:latin typeface="Gill Sans"/>
                <a:cs typeface="Gill Sans"/>
                <a:sym typeface="Goudy Old Style" charset="0"/>
              </a:rPr>
              <a:t>Mechanism and excretion</a:t>
            </a:r>
          </a:p>
        </p:txBody>
      </p:sp>
      <p:sp>
        <p:nvSpPr>
          <p:cNvPr id="13314" name="Rectangle 2"/>
          <p:cNvSpPr>
            <a:spLocks noGrp="1" noChangeArrowheads="1"/>
          </p:cNvSpPr>
          <p:nvPr>
            <p:ph type="body" idx="1"/>
          </p:nvPr>
        </p:nvSpPr>
        <p:spPr/>
        <p:txBody>
          <a:bodyPr/>
          <a:lstStyle/>
          <a:p>
            <a:pPr eaLnBrk="1" hangingPunct="1">
              <a:buFontTx/>
              <a:buBlip>
                <a:blip r:embed="rId2"/>
              </a:buBlip>
              <a:defRPr/>
            </a:pPr>
            <a:r>
              <a:rPr lang="en-US" dirty="0" smtClean="0">
                <a:latin typeface="Gill Sans"/>
                <a:cs typeface="Gill Sans"/>
                <a:sym typeface="Goudy Old Style" charset="0"/>
              </a:rPr>
              <a:t>PAHs are predominantly metabolized via CYP enzymes in the liver. In addition to the liver and kidneys, metabolism of PAHs occurs in the adrenal glands, testes, thyroid, lungs, skin, sebaceous glands, and small intestines. </a:t>
            </a:r>
          </a:p>
          <a:p>
            <a:pPr eaLnBrk="1" hangingPunct="1">
              <a:buFontTx/>
              <a:buBlip>
                <a:blip r:embed="rId2"/>
              </a:buBlip>
              <a:defRPr/>
            </a:pPr>
            <a:r>
              <a:rPr lang="en-US" dirty="0" smtClean="0">
                <a:latin typeface="Gill Sans"/>
                <a:cs typeface="Gill Sans"/>
                <a:sym typeface="Goudy Old Style" charset="0"/>
              </a:rPr>
              <a:t>PAHs are transformed initially to epoxides, which are converted to </a:t>
            </a:r>
            <a:r>
              <a:rPr lang="en-US" dirty="0" err="1" smtClean="0">
                <a:latin typeface="Gill Sans"/>
                <a:cs typeface="Gill Sans"/>
                <a:sym typeface="Goudy Old Style" charset="0"/>
              </a:rPr>
              <a:t>dihydrodiol</a:t>
            </a:r>
            <a:r>
              <a:rPr lang="en-US" dirty="0" smtClean="0">
                <a:latin typeface="Gill Sans"/>
                <a:cs typeface="Gill Sans"/>
                <a:sym typeface="Goudy Old Style" charset="0"/>
              </a:rPr>
              <a:t> derivatives and phenols. </a:t>
            </a:r>
            <a:r>
              <a:rPr lang="en-US" dirty="0" err="1" smtClean="0">
                <a:latin typeface="Gill Sans"/>
                <a:cs typeface="Gill Sans"/>
                <a:sym typeface="Goudy Old Style" charset="0"/>
              </a:rPr>
              <a:t>Glucuronide</a:t>
            </a:r>
            <a:r>
              <a:rPr lang="en-US" dirty="0" smtClean="0">
                <a:latin typeface="Gill Sans"/>
                <a:cs typeface="Gill Sans"/>
                <a:sym typeface="Goudy Old Style" charset="0"/>
              </a:rPr>
              <a:t> and sulfate conjugates of these metabolites are excreted in the bile and urine.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p:txBody>
          <a:bodyPr/>
          <a:lstStyle/>
          <a:p>
            <a:pPr eaLnBrk="1" hangingPunct="1">
              <a:defRPr/>
            </a:pPr>
            <a:r>
              <a:rPr lang="en-US" dirty="0" smtClean="0">
                <a:latin typeface="Gill Sans"/>
                <a:cs typeface="Gill Sans"/>
                <a:sym typeface="Goudy Old Style" charset="0"/>
              </a:rPr>
              <a:t>Half Life</a:t>
            </a:r>
          </a:p>
        </p:txBody>
      </p:sp>
      <p:sp>
        <p:nvSpPr>
          <p:cNvPr id="14338" name="Rectangle 2"/>
          <p:cNvSpPr>
            <a:spLocks noGrp="1" noChangeArrowheads="1"/>
          </p:cNvSpPr>
          <p:nvPr>
            <p:ph type="body" idx="1"/>
          </p:nvPr>
        </p:nvSpPr>
        <p:spPr/>
        <p:txBody>
          <a:bodyPr/>
          <a:lstStyle/>
          <a:p>
            <a:pPr eaLnBrk="1" hangingPunct="1">
              <a:buFontTx/>
              <a:buBlip>
                <a:blip r:embed="rId2"/>
              </a:buBlip>
              <a:defRPr/>
            </a:pPr>
            <a:r>
              <a:rPr lang="en-US" sz="3600" dirty="0" smtClean="0">
                <a:latin typeface="Gill Sans"/>
                <a:cs typeface="Gill Sans"/>
                <a:sym typeface="Goudy Old Style" charset="0"/>
              </a:rPr>
              <a:t>Excretion half-lives in feces and urine have been reported in animal studies as </a:t>
            </a:r>
            <a:r>
              <a:rPr lang="en-US" sz="3600" u="sng" dirty="0" smtClean="0">
                <a:latin typeface="Gill Sans"/>
                <a:cs typeface="Gill Sans"/>
                <a:sym typeface="Goudy Old Style" charset="0"/>
              </a:rPr>
              <a:t>22 hours and 28 hours</a:t>
            </a:r>
            <a:r>
              <a:rPr lang="en-US" sz="3600" dirty="0" smtClean="0">
                <a:latin typeface="Gill Sans"/>
                <a:cs typeface="Gill Sans"/>
                <a:sym typeface="Goudy Old Style" charset="0"/>
              </a:rPr>
              <a:t>, respectively</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14400" y="503238"/>
            <a:ext cx="7313613" cy="1231900"/>
          </a:xfrm>
        </p:spPr>
        <p:txBody>
          <a:bodyPr anchor="t"/>
          <a:lstStyle/>
          <a:p>
            <a:pPr eaLnBrk="1" hangingPunct="1">
              <a:defRPr/>
            </a:pPr>
            <a:r>
              <a:rPr lang="en-US" sz="3200" dirty="0" smtClean="0">
                <a:latin typeface="Gill Sans"/>
                <a:cs typeface="Gill Sans"/>
                <a:sym typeface="Goudy Old Style" charset="0"/>
              </a:rPr>
              <a:t>What is the risk of exposure and how prevalent is the exposure to the public?</a:t>
            </a:r>
            <a:br>
              <a:rPr lang="en-US" sz="3200" dirty="0" smtClean="0">
                <a:latin typeface="Gill Sans"/>
                <a:cs typeface="Gill Sans"/>
                <a:sym typeface="Goudy Old Style" charset="0"/>
              </a:rPr>
            </a:br>
            <a:endParaRPr lang="en-US" sz="3200" dirty="0" smtClean="0">
              <a:latin typeface="Gill Sans"/>
              <a:cs typeface="Gill Sans"/>
              <a:sym typeface="Goudy Old Style" charset="0"/>
            </a:endParaRPr>
          </a:p>
        </p:txBody>
      </p:sp>
      <p:sp>
        <p:nvSpPr>
          <p:cNvPr id="16386" name="Rectangle 2"/>
          <p:cNvSpPr>
            <a:spLocks noGrp="1" noChangeArrowheads="1"/>
          </p:cNvSpPr>
          <p:nvPr>
            <p:ph type="body" idx="1"/>
          </p:nvPr>
        </p:nvSpPr>
        <p:spPr/>
        <p:txBody>
          <a:bodyPr/>
          <a:lstStyle/>
          <a:p>
            <a:pPr marL="425450" indent="-425450" eaLnBrk="1" hangingPunct="1">
              <a:buFontTx/>
              <a:buBlip>
                <a:blip r:embed="rId2"/>
              </a:buBlip>
            </a:pPr>
            <a:r>
              <a:rPr lang="en-US" smtClean="0">
                <a:latin typeface="Gill Sans" pitchFamily="-84" charset="0"/>
              </a:rPr>
              <a:t>This toxin is </a:t>
            </a:r>
            <a:r>
              <a:rPr lang="en-US" u="sng" smtClean="0">
                <a:latin typeface="Gill Sans" pitchFamily="-84" charset="0"/>
              </a:rPr>
              <a:t>lipophilic</a:t>
            </a:r>
            <a:r>
              <a:rPr lang="en-US" smtClean="0">
                <a:latin typeface="Gill Sans" pitchFamily="-84" charset="0"/>
              </a:rPr>
              <a:t> and crosses the cell membrane with ease. So once it is in the cell the DNA of the cell is exposed to the toxin. At this point if cell replication is altered due to exposure to the toxin and alteration is unrepaired the mutation occurs. This toxin is extreamly carcinogenic. </a:t>
            </a:r>
          </a:p>
          <a:p>
            <a:pPr marL="425450" indent="-425450" eaLnBrk="1" hangingPunct="1">
              <a:buFontTx/>
              <a:buBlip>
                <a:blip r:embed="rId2"/>
              </a:buBlip>
            </a:pPr>
            <a:r>
              <a:rPr lang="en-US" smtClean="0">
                <a:latin typeface="Gill Sans" pitchFamily="-84" charset="0"/>
              </a:rPr>
              <a:t>Toxins for all PAH</a:t>
            </a:r>
            <a:r>
              <a:rPr lang="ja-JP" altLang="en-US" smtClean="0">
                <a:latin typeface="Gill Sans" pitchFamily="-84" charset="0"/>
              </a:rPr>
              <a:t>’</a:t>
            </a:r>
            <a:r>
              <a:rPr lang="en-US" altLang="ja-JP" smtClean="0">
                <a:latin typeface="Gill Sans" pitchFamily="-84" charset="0"/>
              </a:rPr>
              <a:t>s are not the same. Benzo(a)pyrene is one of the most toxic. PAH-DNA adduct forms at a site critical to the regulation of cell differentiation or growth. </a:t>
            </a:r>
            <a:endParaRPr lang="en-US" smtClean="0">
              <a:latin typeface="Gill Sans" pitchFamily="-8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pPr eaLnBrk="1" hangingPunct="1">
              <a:lnSpc>
                <a:spcPct val="80000"/>
              </a:lnSpc>
              <a:defRPr/>
            </a:pPr>
            <a:r>
              <a:rPr lang="en-US" sz="2800" dirty="0" smtClean="0">
                <a:latin typeface="Gill Sans"/>
                <a:cs typeface="Gill Sans"/>
                <a:sym typeface="Goudy Old Style" charset="0"/>
              </a:rPr>
              <a:t>What components of care management will eliminate or reduce the risk of adverse events from the exposure to this toxin?</a:t>
            </a:r>
            <a:br>
              <a:rPr lang="en-US" sz="2800" dirty="0" smtClean="0">
                <a:latin typeface="Gill Sans"/>
                <a:cs typeface="Gill Sans"/>
                <a:sym typeface="Goudy Old Style" charset="0"/>
              </a:rPr>
            </a:br>
            <a:endParaRPr lang="en-US" sz="2800" dirty="0" smtClean="0">
              <a:latin typeface="Gill Sans"/>
              <a:cs typeface="Gill Sans"/>
              <a:sym typeface="Goudy Old Style" charset="0"/>
            </a:endParaRPr>
          </a:p>
        </p:txBody>
      </p:sp>
      <p:pic>
        <p:nvPicPr>
          <p:cNvPr id="41986" name="Picture 2" descr="vegetable-tattoo-shoulder.jpg"/>
          <p:cNvPicPr>
            <a:picLocks noChangeAspect="1"/>
          </p:cNvPicPr>
          <p:nvPr/>
        </p:nvPicPr>
        <p:blipFill>
          <a:blip r:embed="rId2"/>
          <a:srcRect/>
          <a:stretch>
            <a:fillRect/>
          </a:stretch>
        </p:blipFill>
        <p:spPr bwMode="auto">
          <a:xfrm>
            <a:off x="1752600" y="1371600"/>
            <a:ext cx="5410200" cy="523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pPr eaLnBrk="1" hangingPunct="1">
              <a:defRPr/>
            </a:pPr>
            <a:endParaRPr lang="en-US" dirty="0" smtClean="0">
              <a:sym typeface="Goudy Old Style" charset="0"/>
            </a:endParaRPr>
          </a:p>
        </p:txBody>
      </p:sp>
      <p:sp>
        <p:nvSpPr>
          <p:cNvPr id="18434" name="Rectangle 2"/>
          <p:cNvSpPr>
            <a:spLocks noGrp="1" noChangeArrowheads="1"/>
          </p:cNvSpPr>
          <p:nvPr>
            <p:ph type="body" idx="1"/>
          </p:nvPr>
        </p:nvSpPr>
        <p:spPr>
          <a:xfrm>
            <a:off x="914400" y="4648200"/>
            <a:ext cx="7313613" cy="1447800"/>
          </a:xfrm>
        </p:spPr>
        <p:txBody>
          <a:bodyPr/>
          <a:lstStyle/>
          <a:p>
            <a:pPr marL="425450" indent="-425450" eaLnBrk="1" hangingPunct="1">
              <a:buFontTx/>
              <a:buBlip>
                <a:blip r:embed="rId2"/>
              </a:buBlip>
              <a:defRPr/>
            </a:pPr>
            <a:r>
              <a:rPr lang="en-US" dirty="0" smtClean="0">
                <a:sym typeface="Goudy Old Style" charset="0"/>
              </a:rPr>
              <a:t>Body detox, heavy metal chelation treatments, glutathione IVs or topical, Eat a whole foods non toxic, non </a:t>
            </a:r>
            <a:r>
              <a:rPr lang="en-US" dirty="0" err="1" smtClean="0">
                <a:sym typeface="Goudy Old Style" charset="0"/>
              </a:rPr>
              <a:t>gmo</a:t>
            </a:r>
            <a:r>
              <a:rPr lang="en-US" dirty="0" smtClean="0">
                <a:sym typeface="Goudy Old Style" charset="0"/>
              </a:rPr>
              <a:t> diet. Eliminate processed foods. Drink clean fresh water everyday. </a:t>
            </a:r>
          </a:p>
        </p:txBody>
      </p:sp>
      <p:pic>
        <p:nvPicPr>
          <p:cNvPr id="43011" name="Picture 1" descr="6593670007_118e7a1d1a_z.jpg"/>
          <p:cNvPicPr>
            <a:picLocks noChangeAspect="1"/>
          </p:cNvPicPr>
          <p:nvPr/>
        </p:nvPicPr>
        <p:blipFill>
          <a:blip r:embed="rId3"/>
          <a:srcRect/>
          <a:stretch>
            <a:fillRect/>
          </a:stretch>
        </p:blipFill>
        <p:spPr bwMode="auto">
          <a:xfrm>
            <a:off x="1295400" y="152400"/>
            <a:ext cx="6400800" cy="43894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pPr eaLnBrk="1" hangingPunct="1">
              <a:defRPr/>
            </a:pPr>
            <a:r>
              <a:rPr lang="en-US" dirty="0" smtClean="0">
                <a:latin typeface="Gill Sans"/>
                <a:cs typeface="Gill Sans"/>
                <a:sym typeface="Goudy Old Style" charset="0"/>
              </a:rPr>
              <a:t>References</a:t>
            </a:r>
          </a:p>
        </p:txBody>
      </p:sp>
      <p:sp>
        <p:nvSpPr>
          <p:cNvPr id="19458" name="Rectangle 2"/>
          <p:cNvSpPr>
            <a:spLocks noGrp="1" noChangeArrowheads="1"/>
          </p:cNvSpPr>
          <p:nvPr>
            <p:ph type="body" idx="1"/>
          </p:nvPr>
        </p:nvSpPr>
        <p:spPr>
          <a:xfrm>
            <a:off x="914400" y="1735138"/>
            <a:ext cx="7313613" cy="4208462"/>
          </a:xfrm>
        </p:spPr>
        <p:txBody>
          <a:bodyPr/>
          <a:lstStyle/>
          <a:p>
            <a:pPr marL="0" indent="0">
              <a:buFontTx/>
              <a:buNone/>
            </a:pPr>
            <a:r>
              <a:rPr lang="en-US" smtClean="0">
                <a:latin typeface="Gill Sans" pitchFamily="-84" charset="0"/>
              </a:rPr>
              <a:t>1. Kashyap, Subhash, Vinay Shanker, and Uday Khopkar. "Granuloma Annulare-like Palisading as a Histological Reaction to a Tattoo." </a:t>
            </a:r>
            <a:r>
              <a:rPr lang="en-US" i="1" smtClean="0">
                <a:latin typeface="Gill Sans" pitchFamily="-84" charset="0"/>
              </a:rPr>
              <a:t>Indian Journal of Dermatology, Venereology, and Leprology</a:t>
            </a:r>
            <a:r>
              <a:rPr lang="en-US" smtClean="0">
                <a:latin typeface="Gill Sans" pitchFamily="-84" charset="0"/>
              </a:rPr>
              <a:t> 80.5 (2014): 465-67. Print.</a:t>
            </a:r>
          </a:p>
          <a:p>
            <a:pPr marL="0" indent="0">
              <a:buFontTx/>
              <a:buNone/>
            </a:pPr>
            <a:r>
              <a:rPr lang="en-US" smtClean="0">
                <a:latin typeface="Gill Sans" pitchFamily="-84" charset="0"/>
              </a:rPr>
              <a:t>2. "Toxicity of Polycyclic Aromatic Hydrocarbons (PAHs)." </a:t>
            </a:r>
            <a:r>
              <a:rPr lang="en-US" i="1" smtClean="0">
                <a:latin typeface="Gill Sans" pitchFamily="-84" charset="0"/>
              </a:rPr>
              <a:t>Agency for Toxic Substances and Disease Registry (ATSDR)</a:t>
            </a:r>
            <a:r>
              <a:rPr lang="en-US" smtClean="0">
                <a:latin typeface="Gill Sans" pitchFamily="-84" charset="0"/>
              </a:rPr>
              <a:t>, 1 July 2009. Web. 20 Nov. 2014. </a:t>
            </a:r>
          </a:p>
          <a:p>
            <a:pPr marL="0" indent="0">
              <a:buFontTx/>
              <a:buNone/>
            </a:pPr>
            <a:r>
              <a:rPr lang="en-US" smtClean="0">
                <a:latin typeface="Gill Sans" pitchFamily="-84" charset="0"/>
              </a:rPr>
              <a:t>3. Israel, Brett. "Inkling of Concern: Chemicals in Tattoo Inks Face Scrutiny." </a:t>
            </a:r>
            <a:r>
              <a:rPr lang="en-US" i="1" smtClean="0">
                <a:latin typeface="Gill Sans" pitchFamily="-84" charset="0"/>
              </a:rPr>
              <a:t>Environmental Health News</a:t>
            </a:r>
            <a:r>
              <a:rPr lang="en-US" smtClean="0">
                <a:latin typeface="Gill Sans" pitchFamily="-84" charset="0"/>
              </a:rPr>
              <a:t>. 31 Aug. 2011. Web. 15 Nov. 2014.</a:t>
            </a:r>
          </a:p>
          <a:p>
            <a:pPr marL="0" indent="0" eaLnBrk="1" hangingPunct="1">
              <a:buFontTx/>
              <a:buBlip>
                <a:blip r:embed="rId2"/>
              </a:buBlip>
            </a:pPr>
            <a:endParaRPr lang="en-US" u="sng"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14400" y="6350"/>
            <a:ext cx="7313613" cy="1597025"/>
          </a:xfrm>
        </p:spPr>
        <p:txBody>
          <a:bodyPr/>
          <a:lstStyle/>
          <a:p>
            <a:pPr eaLnBrk="1" hangingPunct="1">
              <a:defRPr/>
            </a:pPr>
            <a:r>
              <a:rPr lang="en-US" dirty="0" smtClean="0">
                <a:latin typeface="Gill Sans"/>
                <a:cs typeface="Gill Sans"/>
                <a:sym typeface="Goudy Old Style" charset="0"/>
              </a:rPr>
              <a:t>Is tattoo ink safe and if not how toxic is it to the body?</a:t>
            </a:r>
          </a:p>
        </p:txBody>
      </p:sp>
      <p:pic>
        <p:nvPicPr>
          <p:cNvPr id="26626" name="Picture 2"/>
          <p:cNvPicPr>
            <a:picLocks noChangeAspect="1" noChangeArrowheads="1"/>
          </p:cNvPicPr>
          <p:nvPr/>
        </p:nvPicPr>
        <p:blipFill>
          <a:blip r:embed="rId2"/>
          <a:srcRect t="9357" b="9357"/>
          <a:stretch>
            <a:fillRect/>
          </a:stretch>
        </p:blipFill>
        <p:spPr bwMode="auto">
          <a:xfrm>
            <a:off x="914400" y="1735138"/>
            <a:ext cx="7313613" cy="4054475"/>
          </a:xfrm>
          <a:prstGeom prst="rect">
            <a:avLst/>
          </a:prstGeom>
          <a:noFill/>
          <a:ln w="12700" cap="rnd">
            <a:noFill/>
            <a:round/>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6934200" cy="46037"/>
          </a:xfrm>
        </p:spPr>
        <p:txBody>
          <a:bodyPr/>
          <a:lstStyle/>
          <a:p>
            <a:pPr>
              <a:defRPr/>
            </a:pPr>
            <a:endParaRPr lang="en-US" dirty="0">
              <a:sym typeface="Goudy Old Style" charset="0"/>
            </a:endParaRPr>
          </a:p>
        </p:txBody>
      </p:sp>
      <p:sp>
        <p:nvSpPr>
          <p:cNvPr id="3" name="Content Placeholder 2"/>
          <p:cNvSpPr>
            <a:spLocks noGrp="1"/>
          </p:cNvSpPr>
          <p:nvPr>
            <p:ph idx="1"/>
          </p:nvPr>
        </p:nvSpPr>
        <p:spPr>
          <a:xfrm>
            <a:off x="914400" y="2209800"/>
            <a:ext cx="7313613" cy="3810000"/>
          </a:xfrm>
        </p:spPr>
        <p:txBody>
          <a:bodyPr/>
          <a:lstStyle/>
          <a:p>
            <a:r>
              <a:rPr lang="en-US" altLang="en-US" smtClean="0">
                <a:latin typeface="Gill Sans" pitchFamily="-84" charset="0"/>
              </a:rPr>
              <a:t>“</a:t>
            </a:r>
            <a:r>
              <a:rPr lang="en-US" smtClean="0">
                <a:latin typeface="Gill Sans" pitchFamily="-84" charset="0"/>
              </a:rPr>
              <a:t>Tattooing is followed by an initial inflammatory reaction that subsides within one to two weeks but persistence of inflammation beyond this period should be investigated. Histology is usually required to assess the pattern of tissue reaction to the pigment. Pigment particles may be seen in histological sections in a limited number of cases; in others, complex immunohistochemical procedures may have to be performed to find out the antigen; in yet others, the antigen may not be detected at all.</a:t>
            </a:r>
            <a:r>
              <a:rPr lang="en-US" altLang="en-US" smtClean="0">
                <a:latin typeface="Gill Sans" pitchFamily="-84" charset="0"/>
              </a:rPr>
              <a:t>”</a:t>
            </a:r>
            <a:r>
              <a:rPr lang="en-US" smtClean="0">
                <a:latin typeface="Gill Sans" pitchFamily="-84" charset="0"/>
              </a:rPr>
              <a:t> [3]</a:t>
            </a:r>
          </a:p>
          <a:p>
            <a:endParaRPr lang="en-US" smtClean="0"/>
          </a:p>
        </p:txBody>
      </p:sp>
      <p:pic>
        <p:nvPicPr>
          <p:cNvPr id="27651" name="Picture 5" descr="a tattoo needle.jpg"/>
          <p:cNvPicPr>
            <a:picLocks noChangeAspect="1"/>
          </p:cNvPicPr>
          <p:nvPr/>
        </p:nvPicPr>
        <p:blipFill>
          <a:blip r:embed="rId2"/>
          <a:srcRect/>
          <a:stretch>
            <a:fillRect/>
          </a:stretch>
        </p:blipFill>
        <p:spPr bwMode="auto">
          <a:xfrm>
            <a:off x="2590800" y="152400"/>
            <a:ext cx="3810000" cy="213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3613" cy="1081087"/>
          </a:xfrm>
        </p:spPr>
        <p:txBody>
          <a:bodyPr/>
          <a:lstStyle/>
          <a:p>
            <a:pPr algn="l" eaLnBrk="1" hangingPunct="1"/>
            <a:r>
              <a:rPr lang="en-US" sz="3200" smtClean="0">
                <a:latin typeface="Gill Sans" pitchFamily="-84" charset="0"/>
              </a:rPr>
              <a:t>The mechanism of action…</a:t>
            </a:r>
          </a:p>
        </p:txBody>
      </p:sp>
      <p:pic>
        <p:nvPicPr>
          <p:cNvPr id="5" name="Content Placeholder 4" descr="tattoo-pigment-injected-into-dermis.jpg"/>
          <p:cNvPicPr>
            <a:picLocks noGrp="1" noChangeAspect="1"/>
          </p:cNvPicPr>
          <p:nvPr>
            <p:ph idx="1"/>
          </p:nvPr>
        </p:nvPicPr>
        <p:blipFill>
          <a:blip r:embed="rId2">
            <a:extLst>
              <a:ext uri="{28A0092B-C50C-407E-A947-70E740481C1C}">
                <a14:useLocalDpi xmlns:a14="http://schemas.microsoft.com/office/drawing/2010/main" xmlns="" val="0"/>
              </a:ext>
            </a:extLst>
          </a:blip>
          <a:srcRect t="15418" b="15418"/>
          <a:stretch>
            <a:fillRect/>
          </a:stretch>
        </p:blipFill>
        <p:spPr>
          <a:xfrm>
            <a:off x="1066800" y="1066800"/>
            <a:ext cx="7167563" cy="4114800"/>
          </a:xfrm>
        </p:spPr>
      </p:pic>
      <p:sp>
        <p:nvSpPr>
          <p:cNvPr id="28675" name="TextBox 5"/>
          <p:cNvSpPr txBox="1">
            <a:spLocks noChangeArrowheads="1"/>
          </p:cNvSpPr>
          <p:nvPr/>
        </p:nvSpPr>
        <p:spPr bwMode="auto">
          <a:xfrm>
            <a:off x="1447800" y="5257800"/>
            <a:ext cx="6351588" cy="1384300"/>
          </a:xfrm>
          <a:prstGeom prst="rect">
            <a:avLst/>
          </a:prstGeom>
          <a:noFill/>
          <a:ln w="9525">
            <a:noFill/>
            <a:miter lim="800000"/>
            <a:headEnd/>
            <a:tailEnd/>
          </a:ln>
        </p:spPr>
        <p:txBody>
          <a:bodyPr>
            <a:spAutoFit/>
          </a:bodyPr>
          <a:lstStyle/>
          <a:p>
            <a:r>
              <a:rPr lang="en-US"/>
              <a:t>The body </a:t>
            </a:r>
            <a:r>
              <a:rPr lang="en-US" altLang="en-US"/>
              <a:t>“</a:t>
            </a:r>
            <a:r>
              <a:rPr lang="en-US"/>
              <a:t>Heals</a:t>
            </a:r>
            <a:r>
              <a:rPr lang="en-US" altLang="en-US"/>
              <a:t>”</a:t>
            </a:r>
            <a:r>
              <a:rPr lang="en-US"/>
              <a:t> the ink into place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pPr eaLnBrk="1" hangingPunct="1">
              <a:defRPr/>
            </a:pPr>
            <a:r>
              <a:rPr lang="en-US" sz="3200" dirty="0" smtClean="0">
                <a:latin typeface="Gill Sans"/>
                <a:cs typeface="Gill Sans"/>
                <a:sym typeface="Goudy Old Style" charset="0"/>
              </a:rPr>
              <a:t>What is your toxin? What is its chemical structure and what natural compounds does it mimic?</a:t>
            </a:r>
            <a:br>
              <a:rPr lang="en-US" sz="3200" dirty="0" smtClean="0">
                <a:latin typeface="Gill Sans"/>
                <a:cs typeface="Gill Sans"/>
                <a:sym typeface="Goudy Old Style" charset="0"/>
              </a:rPr>
            </a:br>
            <a:endParaRPr lang="en-US" sz="3200" dirty="0" smtClean="0">
              <a:latin typeface="Gill Sans"/>
              <a:cs typeface="Gill Sans"/>
              <a:sym typeface="Goudy Old Style" charset="0"/>
            </a:endParaRPr>
          </a:p>
        </p:txBody>
      </p:sp>
      <p:pic>
        <p:nvPicPr>
          <p:cNvPr id="29698" name="Picture 2"/>
          <p:cNvPicPr>
            <a:picLocks noChangeAspect="1" noChangeArrowheads="1"/>
          </p:cNvPicPr>
          <p:nvPr/>
        </p:nvPicPr>
        <p:blipFill>
          <a:blip r:embed="rId2"/>
          <a:srcRect t="13100" b="13100"/>
          <a:stretch>
            <a:fillRect/>
          </a:stretch>
        </p:blipFill>
        <p:spPr bwMode="auto">
          <a:xfrm>
            <a:off x="914400" y="1735138"/>
            <a:ext cx="7313613" cy="4054475"/>
          </a:xfrm>
          <a:prstGeom prst="rect">
            <a:avLst/>
          </a:prstGeom>
          <a:noFill/>
          <a:ln w="12700" cap="rnd">
            <a:noFill/>
            <a:round/>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pPr eaLnBrk="1" hangingPunct="1">
              <a:defRPr/>
            </a:pPr>
            <a:endParaRPr lang="en-US" sz="2800" dirty="0" smtClean="0">
              <a:sym typeface="Goudy Old Style" charset="0"/>
            </a:endParaRPr>
          </a:p>
        </p:txBody>
      </p:sp>
      <p:sp>
        <p:nvSpPr>
          <p:cNvPr id="6146" name="Rectangle 2"/>
          <p:cNvSpPr>
            <a:spLocks noGrp="1" noChangeArrowheads="1"/>
          </p:cNvSpPr>
          <p:nvPr>
            <p:ph type="body" idx="1"/>
          </p:nvPr>
        </p:nvSpPr>
        <p:spPr>
          <a:xfrm>
            <a:off x="914400" y="3124200"/>
            <a:ext cx="7313613" cy="2667000"/>
          </a:xfrm>
        </p:spPr>
        <p:txBody>
          <a:bodyPr/>
          <a:lstStyle/>
          <a:p>
            <a:pPr marL="425450" indent="-425450" eaLnBrk="1" hangingPunct="1">
              <a:buFontTx/>
              <a:buBlip>
                <a:blip r:embed="rId2"/>
              </a:buBlip>
              <a:defRPr/>
            </a:pPr>
            <a:r>
              <a:rPr lang="en-US" sz="3600" dirty="0" smtClean="0">
                <a:latin typeface="Gill Sans"/>
                <a:cs typeface="Gill Sans"/>
                <a:sym typeface="Goudy Old Style" charset="0"/>
              </a:rPr>
              <a:t>Our research showed that tattoo ink is not approved by the FDA or any regulating agency. Which means, every tattoo artist uses their unique mixture of the ink. So with this project we will focus on black ink. </a:t>
            </a:r>
          </a:p>
        </p:txBody>
      </p:sp>
      <p:pic>
        <p:nvPicPr>
          <p:cNvPr id="30723" name="Picture 1" descr="black ink.jpg"/>
          <p:cNvPicPr>
            <a:picLocks noChangeAspect="1"/>
          </p:cNvPicPr>
          <p:nvPr/>
        </p:nvPicPr>
        <p:blipFill>
          <a:blip r:embed="rId3"/>
          <a:srcRect/>
          <a:stretch>
            <a:fillRect/>
          </a:stretch>
        </p:blipFill>
        <p:spPr bwMode="auto">
          <a:xfrm>
            <a:off x="2286000" y="228600"/>
            <a:ext cx="3886200" cy="2857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52400"/>
            <a:ext cx="7313613" cy="2667000"/>
          </a:xfrm>
        </p:spPr>
        <p:txBody>
          <a:bodyPr/>
          <a:lstStyle/>
          <a:p>
            <a:pPr marL="0" indent="0" algn="ctr" eaLnBrk="1" hangingPunct="1">
              <a:buFontTx/>
              <a:buNone/>
              <a:defRPr/>
            </a:pPr>
            <a:r>
              <a:rPr lang="en-US" dirty="0" smtClean="0">
                <a:latin typeface="Gill Sans"/>
                <a:cs typeface="Gill Sans"/>
                <a:sym typeface="Goudy Old Style" charset="0"/>
              </a:rPr>
              <a:t>Black ink is a carbon based substance. Ingredients are soot, </a:t>
            </a:r>
            <a:r>
              <a:rPr lang="en-US" b="1" dirty="0" smtClean="0">
                <a:latin typeface="Gill Sans"/>
                <a:cs typeface="Gill Sans"/>
                <a:sym typeface="Goudy Old Style" charset="0"/>
              </a:rPr>
              <a:t>PAHs (polycyclic aromatic hydrocarbons</a:t>
            </a:r>
            <a:r>
              <a:rPr lang="en-US" dirty="0" smtClean="0">
                <a:latin typeface="Gill Sans"/>
                <a:cs typeface="Gill Sans"/>
                <a:sym typeface="Goudy Old Style" charset="0"/>
              </a:rPr>
              <a:t>) which have </a:t>
            </a:r>
            <a:r>
              <a:rPr lang="en-US" dirty="0" err="1" smtClean="0">
                <a:latin typeface="Gill Sans"/>
                <a:cs typeface="Gill Sans"/>
                <a:sym typeface="Goudy Old Style" charset="0"/>
              </a:rPr>
              <a:t>benzo</a:t>
            </a:r>
            <a:r>
              <a:rPr lang="en-US" dirty="0" smtClean="0">
                <a:latin typeface="Gill Sans"/>
                <a:cs typeface="Gill Sans"/>
                <a:sym typeface="Goudy Old Style" charset="0"/>
              </a:rPr>
              <a:t>(a)</a:t>
            </a:r>
            <a:r>
              <a:rPr lang="en-US" dirty="0" err="1" smtClean="0">
                <a:latin typeface="Gill Sans"/>
                <a:cs typeface="Gill Sans"/>
                <a:sym typeface="Goudy Old Style" charset="0"/>
              </a:rPr>
              <a:t>pyrene</a:t>
            </a:r>
            <a:r>
              <a:rPr lang="en-US" dirty="0" smtClean="0">
                <a:latin typeface="Gill Sans"/>
                <a:cs typeface="Gill Sans"/>
                <a:sym typeface="Goudy Old Style" charset="0"/>
              </a:rPr>
              <a:t> and phenol and phthalate. Heavy metals could be continued in the ingredients listed above such as lead, </a:t>
            </a:r>
            <a:r>
              <a:rPr lang="en-US" dirty="0" err="1" smtClean="0">
                <a:latin typeface="Gill Sans"/>
                <a:cs typeface="Gill Sans"/>
                <a:sym typeface="Goudy Old Style" charset="0"/>
              </a:rPr>
              <a:t>cabmium</a:t>
            </a:r>
            <a:r>
              <a:rPr lang="en-US" dirty="0" smtClean="0">
                <a:latin typeface="Gill Sans"/>
                <a:cs typeface="Gill Sans"/>
                <a:sym typeface="Goudy Old Style" charset="0"/>
              </a:rPr>
              <a:t>, chromium, nickel, titanium, and other heavy metals. </a:t>
            </a:r>
          </a:p>
          <a:p>
            <a:pPr eaLnBrk="1" hangingPunct="1">
              <a:defRPr/>
            </a:pPr>
            <a:endParaRPr lang="en-US" dirty="0" smtClean="0">
              <a:sym typeface="Goudy Old Style" charset="0"/>
            </a:endParaRPr>
          </a:p>
        </p:txBody>
      </p:sp>
      <p:pic>
        <p:nvPicPr>
          <p:cNvPr id="31746" name="Picture 4" descr="pgment.jpg"/>
          <p:cNvPicPr>
            <a:picLocks noChangeAspect="1"/>
          </p:cNvPicPr>
          <p:nvPr/>
        </p:nvPicPr>
        <p:blipFill>
          <a:blip r:embed="rId2"/>
          <a:srcRect/>
          <a:stretch>
            <a:fillRect/>
          </a:stretch>
        </p:blipFill>
        <p:spPr bwMode="auto">
          <a:xfrm>
            <a:off x="1524000" y="2590800"/>
            <a:ext cx="6010275" cy="3898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914400" y="503238"/>
            <a:ext cx="7313613" cy="1231900"/>
          </a:xfrm>
        </p:spPr>
        <p:txBody>
          <a:bodyPr anchor="t"/>
          <a:lstStyle/>
          <a:p>
            <a:pPr eaLnBrk="1" hangingPunct="1"/>
            <a:r>
              <a:rPr lang="en-US" sz="3200" smtClean="0">
                <a:latin typeface="Gill Sans" pitchFamily="-84" charset="0"/>
              </a:rPr>
              <a:t>PAHs (polycyclic aromatic hydrocarbons) </a:t>
            </a:r>
            <a:br>
              <a:rPr lang="en-US" sz="3200" smtClean="0">
                <a:latin typeface="Gill Sans" pitchFamily="-84" charset="0"/>
              </a:rPr>
            </a:br>
            <a:r>
              <a:rPr lang="en-US" sz="3200" smtClean="0">
                <a:latin typeface="Gill Sans" pitchFamily="-84" charset="0"/>
              </a:rPr>
              <a:t>Benzo(a)pyrene  </a:t>
            </a:r>
            <a:r>
              <a:rPr lang="en-US" smtClean="0">
                <a:latin typeface="Gill Sans" pitchFamily="-84" charset="0"/>
              </a:rPr>
              <a:t/>
            </a:r>
            <a:br>
              <a:rPr lang="en-US" smtClean="0">
                <a:latin typeface="Gill Sans" pitchFamily="-84" charset="0"/>
              </a:rPr>
            </a:br>
            <a:r>
              <a:rPr lang="en-US" smtClean="0">
                <a:latin typeface="Gill Sans" pitchFamily="-84" charset="0"/>
              </a:rPr>
              <a:t> </a:t>
            </a:r>
            <a:br>
              <a:rPr lang="en-US" smtClean="0">
                <a:latin typeface="Gill Sans" pitchFamily="-84" charset="0"/>
              </a:rPr>
            </a:br>
            <a:endParaRPr lang="en-US" smtClean="0">
              <a:latin typeface="Gill Sans" pitchFamily="-84" charset="0"/>
            </a:endParaRPr>
          </a:p>
        </p:txBody>
      </p:sp>
      <p:pic>
        <p:nvPicPr>
          <p:cNvPr id="32770" name="Picture 2"/>
          <p:cNvPicPr>
            <a:picLocks noChangeAspect="1" noChangeArrowheads="1"/>
          </p:cNvPicPr>
          <p:nvPr/>
        </p:nvPicPr>
        <p:blipFill>
          <a:blip r:embed="rId2"/>
          <a:srcRect/>
          <a:stretch>
            <a:fillRect/>
          </a:stretch>
        </p:blipFill>
        <p:spPr bwMode="auto">
          <a:xfrm>
            <a:off x="914400" y="1873250"/>
            <a:ext cx="7313613" cy="3778250"/>
          </a:xfrm>
          <a:prstGeom prst="rect">
            <a:avLst/>
          </a:prstGeom>
          <a:noFill/>
          <a:ln w="12700" cap="rnd">
            <a:noFill/>
            <a:round/>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p:txBody>
          <a:bodyPr/>
          <a:lstStyle/>
          <a:p>
            <a:pPr eaLnBrk="1" hangingPunct="1">
              <a:defRPr/>
            </a:pPr>
            <a:r>
              <a:rPr lang="en-US" sz="3600" dirty="0" smtClean="0">
                <a:latin typeface="Gill Sans"/>
                <a:cs typeface="Gill Sans"/>
                <a:sym typeface="Goudy Old Style" charset="0"/>
              </a:rPr>
              <a:t>Where is it found and how are individuals exposed to the toxin? </a:t>
            </a:r>
          </a:p>
        </p:txBody>
      </p:sp>
      <p:pic>
        <p:nvPicPr>
          <p:cNvPr id="33794" name="Picture 2"/>
          <p:cNvPicPr>
            <a:picLocks noChangeAspect="1" noChangeArrowheads="1"/>
          </p:cNvPicPr>
          <p:nvPr/>
        </p:nvPicPr>
        <p:blipFill>
          <a:blip r:embed="rId2"/>
          <a:srcRect l="6322" r="6322"/>
          <a:stretch>
            <a:fillRect/>
          </a:stretch>
        </p:blipFill>
        <p:spPr bwMode="auto">
          <a:xfrm>
            <a:off x="914400" y="1735138"/>
            <a:ext cx="7313613" cy="4054475"/>
          </a:xfrm>
          <a:prstGeom prst="rect">
            <a:avLst/>
          </a:prstGeom>
          <a:noFill/>
          <a:ln w="12700" cap="rnd">
            <a:noFill/>
            <a:round/>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Goudy Old Style"/>
        <a:ea typeface="ヒラギノ明朝 ProN W3"/>
        <a:cs typeface="ヒラギノ明朝 ProN W3"/>
      </a:majorFont>
      <a:minorFont>
        <a:latin typeface="Goudy Old Sty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Goudy Old Style"/>
        <a:ea typeface="ヒラギノ明朝 ProN W3"/>
        <a:cs typeface="ヒラギノ明朝 ProN W3"/>
      </a:majorFont>
      <a:minorFont>
        <a:latin typeface="Goudy Old Sty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207</TotalTime>
  <Pages>0</Pages>
  <Words>758</Words>
  <Characters>0</Characters>
  <Application>Microsoft Office PowerPoint</Application>
  <PresentationFormat>On-screen Show (4:3)</PresentationFormat>
  <Lines>0</Lines>
  <Paragraphs>42</Paragraphs>
  <Slides>19</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Gill Sans</vt:lpstr>
      <vt:lpstr>ヒラギノ角ゴ ProN W3</vt:lpstr>
      <vt:lpstr>Arial</vt:lpstr>
      <vt:lpstr>Goudy Old Style</vt:lpstr>
      <vt:lpstr>ヒラギノ明朝 ProN W3</vt:lpstr>
      <vt:lpstr>Calibri</vt:lpstr>
      <vt:lpstr>MS PGothic</vt:lpstr>
      <vt:lpstr>Rockwell</vt:lpstr>
      <vt:lpstr>Impact</vt:lpstr>
      <vt:lpstr>Verdana</vt:lpstr>
      <vt:lpstr>ヒラギノ明朝 ProN W6</vt:lpstr>
      <vt:lpstr>Default - Title Slide</vt:lpstr>
      <vt:lpstr>Default - Title and Content</vt:lpstr>
      <vt:lpstr>Tattoo Ink Toxicity Revealed</vt:lpstr>
      <vt:lpstr>Is tattoo ink safe and if not how toxic is it to the body?</vt:lpstr>
      <vt:lpstr>Slide 3</vt:lpstr>
      <vt:lpstr>The mechanism of action…</vt:lpstr>
      <vt:lpstr>What is your toxin? What is its chemical structure and what natural compounds does it mimic? </vt:lpstr>
      <vt:lpstr>Slide 6</vt:lpstr>
      <vt:lpstr>Slide 7</vt:lpstr>
      <vt:lpstr>PAHs (polycyclic aromatic hydrocarbons)  Benzo(a)pyrene     </vt:lpstr>
      <vt:lpstr>Where is it found and how are individuals exposed to the toxin? </vt:lpstr>
      <vt:lpstr>Slide 10</vt:lpstr>
      <vt:lpstr>What are the target organ(s) of injury? </vt:lpstr>
      <vt:lpstr>What is the dose-response for toxic action and injury?  </vt:lpstr>
      <vt:lpstr>How is the toxin metabolized and eliminated from the body? </vt:lpstr>
      <vt:lpstr>Mechanism and excretion</vt:lpstr>
      <vt:lpstr>Half Life</vt:lpstr>
      <vt:lpstr>What is the risk of exposure and how prevalent is the exposure to the public? </vt:lpstr>
      <vt:lpstr>What components of care management will eliminate or reduce the risk of adverse events from the exposure to this toxin? </vt:lpstr>
      <vt:lpstr>Slide 18</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Tattoo Ink Toxic?</dc:title>
  <dc:creator>Lauren Whittaker</dc:creator>
  <cp:lastModifiedBy>Dr. Ghaith</cp:lastModifiedBy>
  <cp:revision>31</cp:revision>
  <dcterms:modified xsi:type="dcterms:W3CDTF">2014-11-25T22:55:02Z</dcterms:modified>
</cp:coreProperties>
</file>