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8" r:id="rId4"/>
    <p:sldId id="258" r:id="rId5"/>
    <p:sldId id="259" r:id="rId6"/>
    <p:sldId id="261" r:id="rId7"/>
    <p:sldId id="289" r:id="rId8"/>
    <p:sldId id="262" r:id="rId9"/>
    <p:sldId id="285" r:id="rId10"/>
    <p:sldId id="281" r:id="rId11"/>
    <p:sldId id="263" r:id="rId12"/>
    <p:sldId id="264" r:id="rId13"/>
    <p:sldId id="270" r:id="rId14"/>
    <p:sldId id="271" r:id="rId15"/>
    <p:sldId id="265" r:id="rId16"/>
    <p:sldId id="266" r:id="rId17"/>
    <p:sldId id="267" r:id="rId18"/>
    <p:sldId id="268" r:id="rId19"/>
    <p:sldId id="269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7" r:id="rId29"/>
    <p:sldId id="286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xmlns:mv="urn:schemas-microsoft-com:mac:vml" xmlns:mc="http://schemas.openxmlformats.org/markup-compatibility/2006" val="0"/>
    </p:ext>
    <p:ext uri="{D31A062A-798A-4329-ABDD-BBA856620510}">
      <p14:defaultImageDpi xmlns="" xmlns:p14="http://schemas.microsoft.com/office/powerpoint/2010/main" xmlns:mv="urn:schemas-microsoft-com:mac:vml" xmlns:mc="http://schemas.openxmlformats.org/markup-compatibility/2006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96" autoAdjust="0"/>
  </p:normalViewPr>
  <p:slideViewPr>
    <p:cSldViewPr snapToGrid="0" snapToObjects="1">
      <p:cViewPr varScale="1">
        <p:scale>
          <a:sx n="56" d="100"/>
          <a:sy n="5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769B2-2621-784A-ACB3-41F8A1E31EF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9AE998-925B-7440-8A7C-708BF1C37D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417869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A7B82-3832-A842-9998-0D5D2885ED70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F2CF6E-E172-AB40-9CF3-11E47FCE809D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95B7C0-9EB2-7848-A062-16A2AA7E873D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57EDE7-8BBD-6F46-8A94-6EA876A5BC3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9B528D-54E8-324F-AF07-22DC4F53209C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E41FD4-B99B-934B-8204-705D498033F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DA077E-9D9F-3145-9809-2CB8270300C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786A3-3467-CF4D-82A2-DA8315366390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xmlns:mv="urn:schemas-microsoft-com:mac:vml" xmlns:mc="http://schemas.openxmlformats.org/markup-compatibility/2006" val="1"/>
            </a:ext>
          </a:extLst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(November 5, 1999 was when the FDA working concurrently with the CDC had removed </a:t>
            </a:r>
            <a:r>
              <a:rPr lang="en-US" dirty="0" err="1" smtClean="0"/>
              <a:t>Thimerosal</a:t>
            </a:r>
            <a:r>
              <a:rPr lang="en-US" dirty="0" smtClean="0"/>
              <a:t> entirely from vaccine ingredients),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9AE998-925B-7440-8A7C-708BF1C37D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0738" y="4155141"/>
            <a:ext cx="7542212" cy="1013012"/>
          </a:xfrm>
        </p:spPr>
        <p:txBody>
          <a:bodyPr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0738" y="5230906"/>
            <a:ext cx="7542212" cy="1030942"/>
          </a:xfrm>
        </p:spPr>
        <p:txBody>
          <a:bodyPr/>
          <a:lstStyle>
            <a:lvl1pPr marL="0" indent="0" algn="ctr">
              <a:spcBef>
                <a:spcPct val="30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MoleculeTrac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74019" y="224679"/>
            <a:ext cx="5795963" cy="39433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3962399"/>
            <a:ext cx="7585710" cy="672353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01957" y="457200"/>
            <a:ext cx="2940087" cy="2940087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FontTx/>
              <a:buNone/>
              <a:defRPr sz="24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4639235"/>
            <a:ext cx="7585710" cy="1371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9365" y="416859"/>
            <a:ext cx="1940859" cy="5607424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0737" y="414015"/>
            <a:ext cx="6144839" cy="561026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737" y="1219013"/>
            <a:ext cx="7542213" cy="19589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2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37" y="3224213"/>
            <a:ext cx="7542213" cy="15001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3" y="1892301"/>
            <a:ext cx="3657600" cy="3975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800"/>
            </a:lvl6pPr>
            <a:lvl7pPr marL="2173288" indent="-344488">
              <a:defRPr sz="1800"/>
            </a:lvl7pPr>
            <a:lvl8pPr marL="2173288" indent="-344488">
              <a:defRPr sz="1800"/>
            </a:lvl8pPr>
            <a:lvl9pPr marL="2173288" indent="-344488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2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3763" y="1761565"/>
            <a:ext cx="3657600" cy="515469"/>
          </a:xfrm>
        </p:spPr>
        <p:txBody>
          <a:bodyPr anchor="b">
            <a:normAutofit/>
          </a:bodyPr>
          <a:lstStyle>
            <a:lvl1pPr marL="0" indent="0" algn="ctr">
              <a:spcBef>
                <a:spcPct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3763" y="2393575"/>
            <a:ext cx="3657600" cy="347382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sz="1600"/>
            </a:lvl6pPr>
            <a:lvl7pPr marL="2173288" indent="-344488">
              <a:defRPr sz="1600"/>
            </a:lvl7pPr>
            <a:lvl8pPr marL="2173288" indent="-344488">
              <a:defRPr sz="1600"/>
            </a:lvl8pPr>
            <a:lvl9pPr marL="2173288" indent="-344488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29" y="457201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2393" y="457201"/>
            <a:ext cx="3566160" cy="5410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173288" indent="-344488">
              <a:defRPr lang="en-US" sz="1800" b="1" kern="1200" dirty="0" smtClean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2173288" indent="-344488">
              <a:defRPr sz="1800" b="1" kern="1200" dirty="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929" y="1828801"/>
            <a:ext cx="3566160" cy="3657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57200"/>
            <a:ext cx="3566160" cy="1371600"/>
          </a:xfrm>
        </p:spPr>
        <p:txBody>
          <a:bodyPr anchor="b">
            <a:normAutofit/>
          </a:bodyPr>
          <a:lstStyle>
            <a:lvl1pPr algn="ctr">
              <a:defRPr sz="36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266765" y="1676400"/>
            <a:ext cx="2975610" cy="2975610"/>
          </a:xfrm>
          <a:prstGeom prst="ellipse">
            <a:avLst/>
          </a:prstGeom>
          <a:solidFill>
            <a:schemeClr val="tx1">
              <a:lumMod val="75000"/>
            </a:schemeClr>
          </a:solidFill>
          <a:ln w="63500">
            <a:solidFill>
              <a:schemeClr val="tx1"/>
            </a:solidFill>
          </a:ln>
          <a:effectLst>
            <a:outerShdw blurRad="254000" dist="152400" dir="5400000" sx="90000" sy="-19000" rotWithShape="0">
              <a:prstClr val="black">
                <a:alpha val="2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7240" y="1828800"/>
            <a:ext cx="3566160" cy="36576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600"/>
              </a:spcBef>
              <a:buNone/>
              <a:defRPr sz="2000" b="1" kern="1200">
                <a:solidFill>
                  <a:schemeClr val="tx1"/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idOverlay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60000"/>
              <a:lumOff val="40000"/>
              <a:alpha val="10000"/>
            </a:schemeClr>
          </a:solidFill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2" y="107577"/>
            <a:ext cx="7581901" cy="1653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2" y="1882588"/>
            <a:ext cx="7581901" cy="3953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8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70BA1CFD-BFF0-48BC-9BA5-4974D7A6AB15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6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1000" y="6356350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effectLst>
                  <a:outerShdw blurRad="101600" dist="63500" dir="2700000" algn="tl" rotWithShape="0">
                    <a:prstClr val="black">
                      <a:alpha val="75000"/>
                    </a:prstClr>
                  </a:outerShdw>
                </a:effectLst>
              </a:defRPr>
            </a:lvl1pPr>
          </a:lstStyle>
          <a:p>
            <a:fld id="{D12AA694-00EB-4F4B-AABB-6F50FB1789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6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403225" indent="-403225" algn="l" defTabSz="914400" rtl="0" eaLnBrk="1" latinLnBrk="0" hangingPunct="1">
        <a:spcBef>
          <a:spcPts val="2000"/>
        </a:spcBef>
        <a:buFontTx/>
        <a:buBlip>
          <a:blip r:embed="rId15"/>
        </a:buBlip>
        <a:defRPr sz="24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1pPr>
      <a:lvl2pPr marL="806450" indent="-403225" algn="l" defTabSz="914400" rtl="0" eaLnBrk="1" latinLnBrk="0" hangingPunct="1">
        <a:spcBef>
          <a:spcPts val="600"/>
        </a:spcBef>
        <a:buFontTx/>
        <a:buBlip>
          <a:blip r:embed="rId15"/>
        </a:buBlip>
        <a:defRPr sz="22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2pPr>
      <a:lvl3pPr marL="11430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20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3pPr>
      <a:lvl4pPr marL="1492250" indent="-3492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4pPr>
      <a:lvl5pPr marL="1828800" indent="-336550" algn="l" defTabSz="914400" rtl="0" eaLnBrk="1" latinLnBrk="0" hangingPunct="1">
        <a:spcBef>
          <a:spcPts val="600"/>
        </a:spcBef>
        <a:buFontTx/>
        <a:buBlip>
          <a:blip r:embed="rId15"/>
        </a:buBlip>
        <a:defRPr sz="1800" b="1" kern="120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5pPr>
      <a:lvl6pPr marL="21732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6pPr>
      <a:lvl7pPr marL="2516188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7pPr>
      <a:lvl8pPr marL="2860675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 smtClean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8pPr>
      <a:lvl9pPr marL="3205163" indent="-344488" algn="l" defTabSz="914400" rtl="0" eaLnBrk="1" latinLnBrk="0" hangingPunct="1">
        <a:spcBef>
          <a:spcPct val="20000"/>
        </a:spcBef>
        <a:buFontTx/>
        <a:buBlip>
          <a:blip r:embed="rId15"/>
        </a:buBlip>
        <a:defRPr lang="en-US" sz="1800" b="1" kern="1200" dirty="0">
          <a:solidFill>
            <a:schemeClr val="tx1"/>
          </a:solidFill>
          <a:effectLst>
            <a:outerShdw blurRad="101600" dist="63500" dir="2700000" algn="tl" rotWithShape="0">
              <a:prstClr val="black">
                <a:alpha val="75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pubmed/16973445" TargetMode="External"/><Relationship Id="rId2" Type="http://schemas.openxmlformats.org/officeDocument/2006/relationships/hyperlink" Target="http://www.who.int/vaccine_safety/committee/topics/thiomersal/statement_jul2006/en/" TargetMode="Externa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Thimerosal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Kirsten </a:t>
            </a:r>
            <a:r>
              <a:rPr lang="en-US" dirty="0" err="1" smtClean="0"/>
              <a:t>Friberg</a:t>
            </a:r>
            <a:endParaRPr lang="en-US" dirty="0" smtClean="0"/>
          </a:p>
          <a:p>
            <a:r>
              <a:rPr lang="en-US" dirty="0" smtClean="0"/>
              <a:t>Joie Mazor</a:t>
            </a:r>
          </a:p>
          <a:p>
            <a:r>
              <a:rPr lang="en-US" dirty="0" smtClean="0"/>
              <a:t>Daniel McClelland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8972370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427" y="274246"/>
            <a:ext cx="4173573" cy="2536025"/>
          </a:xfrm>
          <a:prstGeom prst="rect">
            <a:avLst/>
          </a:prstGeom>
        </p:spPr>
      </p:pic>
      <p:pic>
        <p:nvPicPr>
          <p:cNvPr id="8" name="Picture 7" descr="cosmetics and heavy metal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3330" y="4107453"/>
            <a:ext cx="4120670" cy="2750547"/>
          </a:xfrm>
          <a:prstGeom prst="rect">
            <a:avLst/>
          </a:prstGeom>
        </p:spPr>
      </p:pic>
      <p:pic>
        <p:nvPicPr>
          <p:cNvPr id="9" name="Picture 8" descr="nasal spra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76385" y="2113413"/>
            <a:ext cx="3492500" cy="2324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783798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biological uses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Antitoxins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Flu shot – multi vials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Immune globulin prep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Skin prick test antigens.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Thimerosal is a preservative that kills the specified challenge organism and prevents growth of the challenge fungi, this is why it is an ideal preservative </a:t>
            </a: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900" dirty="0" smtClean="0">
                <a:latin typeface="Times New Roman" charset="0"/>
              </a:rPr>
              <a:t>(4) </a:t>
            </a:r>
            <a:r>
              <a:rPr lang="en-US" sz="1900" dirty="0"/>
              <a:t>"Vaccines, Blood &amp; Biologics." </a:t>
            </a:r>
            <a:r>
              <a:rPr lang="en-US" sz="1900" i="1" dirty="0"/>
              <a:t>Thimerosal in Vaccines</a:t>
            </a:r>
            <a:r>
              <a:rPr lang="en-US" sz="1900" dirty="0"/>
              <a:t>. N.p., n.d. </a:t>
            </a:r>
            <a:r>
              <a:rPr lang="en-US" sz="1900" dirty="0">
                <a:latin typeface="Times New Roman" charset="0"/>
              </a:rPr>
              <a:t>http://www.fda.gov/biologicsbloodvaccines/safetyavailability/vaccinesafety/ucm096228#intro</a:t>
            </a:r>
            <a:r>
              <a:rPr lang="en-US" sz="1900" dirty="0"/>
              <a:t>. 12 May 2014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 dirty="0"/>
              <a:t>Cosmetic uses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5181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Make-up removers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Eye moisturizer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Eye shadow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Mascara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Soap-free cleansers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(antibacterial)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Ear/eye/nose drops and ointments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Antiseptic sprays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Topical meds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 first aid products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 smtClean="0"/>
              <a:t>(5). </a:t>
            </a:r>
            <a:r>
              <a:rPr lang="en-US" sz="1000" dirty="0"/>
              <a:t>"DermNet NZ." Thiomersal Allergy. N.p., n.d. http://dermnetnz.org/dermatitis/thiomersal-allergy.html. 12 May 2014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 smtClean="0"/>
              <a:t>6) </a:t>
            </a:r>
            <a:r>
              <a:rPr lang="en-US" sz="1000" dirty="0"/>
              <a:t>"CND: Common Sources of Ethylmercury." CND: Common Sources of Ethylmercury. N.p., n.d. http://www.anapsid.org/cnd/diffdx/mercurysources.html. 12 May 2014</a:t>
            </a: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  <p:pic>
        <p:nvPicPr>
          <p:cNvPr id="5124" name="Picture 4" descr="mascara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371600"/>
            <a:ext cx="3581400" cy="25892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Thimerosal is very toxic by inhalation, ingestion, or in contact with skin</a:t>
            </a:r>
          </a:p>
          <a:p>
            <a:r>
              <a:rPr lang="en-US" dirty="0" smtClean="0"/>
              <a:t>Very toxic to aquatic organisms and may cause long-term adverse effects in aquatic environments. </a:t>
            </a:r>
          </a:p>
          <a:p>
            <a:r>
              <a:rPr lang="en-US" dirty="0" smtClean="0"/>
              <a:t>In the body, it is metabolized or degraded to ethylmercury (C2H5Hg) and thiosalicylate</a:t>
            </a:r>
          </a:p>
          <a:p>
            <a:endParaRPr lang="en-US" dirty="0"/>
          </a:p>
          <a:p>
            <a:r>
              <a:rPr lang="en-US" sz="1700" dirty="0" smtClean="0"/>
              <a:t>(3)http</a:t>
            </a:r>
            <a:r>
              <a:rPr lang="en-US" sz="1700" dirty="0"/>
              <a:t>://www.cdc.gov/vaccinesafety/Concerns/Thimerosal/Index.html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7194974" y="3856441"/>
            <a:ext cx="1398531" cy="15841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30173870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Toxicity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Animal experiments suggest that Thimerosal rapidly dissociates to release ethylmercury after injection (8)</a:t>
            </a:r>
          </a:p>
          <a:p>
            <a:r>
              <a:rPr lang="en-US" dirty="0" smtClean="0"/>
              <a:t>The disposition patterns of mercury are similar to those after exposure to equivalent doses of ethymlmercury choloride (8)</a:t>
            </a:r>
          </a:p>
          <a:p>
            <a:r>
              <a:rPr lang="en-US" dirty="0"/>
              <a:t>T</a:t>
            </a:r>
            <a:r>
              <a:rPr lang="en-US" dirty="0" smtClean="0"/>
              <a:t>he CNS and the kidneys are targets, with lack of motor coordination being a common sign</a:t>
            </a:r>
          </a:p>
          <a:p>
            <a:r>
              <a:rPr lang="en-US" dirty="0" smtClean="0"/>
              <a:t>The mechanisms of toxic action are unknown (8)</a:t>
            </a:r>
          </a:p>
          <a:p>
            <a:endParaRPr lang="en-US" dirty="0"/>
          </a:p>
          <a:p>
            <a:r>
              <a:rPr lang="en-US" sz="1900" dirty="0" smtClean="0"/>
              <a:t>(8). http</a:t>
            </a:r>
            <a:r>
              <a:rPr lang="en-US" sz="1900" dirty="0"/>
              <a:t>://pubchem.ncbi.nlm.nih.gov/summary/summary.cgi?cid=16684434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70897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r>
              <a:rPr lang="en-US" dirty="0"/>
              <a:t>Elimination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05400"/>
          </a:xfrm>
        </p:spPr>
        <p:txBody>
          <a:bodyPr/>
          <a:lstStyle/>
          <a:p>
            <a:r>
              <a:rPr lang="en-US" sz="2800" dirty="0"/>
              <a:t>Thimerosal accumulates within the tissues of the body. </a:t>
            </a:r>
          </a:p>
          <a:p>
            <a:r>
              <a:rPr lang="en-US" sz="2800" dirty="0"/>
              <a:t>Different types of Mercury store in different types of tissues </a:t>
            </a:r>
          </a:p>
          <a:p>
            <a:r>
              <a:rPr lang="en-US" sz="2800" dirty="0"/>
              <a:t>Mercury testing measures the exposure level (fish, dental fillings) and excretion ability (body</a:t>
            </a:r>
            <a:r>
              <a:rPr lang="ja-JP" altLang="en-US" sz="2800" dirty="0"/>
              <a:t>’</a:t>
            </a:r>
            <a:r>
              <a:rPr lang="en-US" sz="2800" dirty="0"/>
              <a:t>s ability to get rid of each kind)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148" name="Picture 4" descr="thimerosal det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814887"/>
            <a:ext cx="4114800" cy="20431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 smtClean="0"/>
              <a:t>Glutathione Super System  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Natural </a:t>
            </a:r>
            <a:r>
              <a:rPr lang="en-US" dirty="0"/>
              <a:t>detoxification system </a:t>
            </a:r>
          </a:p>
          <a:p>
            <a:r>
              <a:rPr lang="en-US" dirty="0"/>
              <a:t>If the body is working the way it should,</a:t>
            </a:r>
            <a:r>
              <a:rPr lang="en-US" dirty="0" smtClean="0"/>
              <a:t> glutathione </a:t>
            </a:r>
            <a:r>
              <a:rPr lang="en-US" dirty="0"/>
              <a:t>works with enzymes, antioxidants and transport proteins to bind to the heavy metals, effectively detoxing the system. </a:t>
            </a:r>
          </a:p>
        </p:txBody>
      </p:sp>
      <p:pic>
        <p:nvPicPr>
          <p:cNvPr id="7172" name="Picture 4" descr="detox drink 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4724400" y="4028473"/>
            <a:ext cx="3581400" cy="24368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mv="urn:schemas-microsoft-com:mac:vml" xmlns:mc="http://schemas.openxmlformats.org/markup-compatibility/2006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smtClean="0"/>
              <a:t>isn’t </a:t>
            </a:r>
            <a:r>
              <a:rPr lang="en-US" dirty="0"/>
              <a:t>the super-system enough?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Factors that inhibit the system: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Impaired genes</a:t>
            </a:r>
          </a:p>
          <a:p>
            <a:pPr lvl="1"/>
            <a:r>
              <a:rPr lang="en-US" dirty="0"/>
              <a:t>Poor diet</a:t>
            </a:r>
          </a:p>
          <a:p>
            <a:pPr lvl="1"/>
            <a:r>
              <a:rPr lang="en-US" dirty="0"/>
              <a:t>Toxic </a:t>
            </a:r>
            <a:r>
              <a:rPr lang="en-US" dirty="0" smtClean="0"/>
              <a:t>exposure/environment</a:t>
            </a:r>
          </a:p>
          <a:p>
            <a:pPr lvl="1"/>
            <a:r>
              <a:rPr lang="en-US" dirty="0" smtClean="0"/>
              <a:t>Stressed and weakened system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Mercury detox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with someone who is trained in heavy-metal detoxing, as it can be dangerous if done in the wrong way, or too quickly </a:t>
            </a:r>
          </a:p>
          <a:p>
            <a:r>
              <a:rPr lang="en-US" dirty="0"/>
              <a:t>Remember, it can take years to eliminate Mercury from the body, so do research before you start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dirty="0"/>
              <a:t>How to Detox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848600" cy="5257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Start by eliminating inflammatory foods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Sugar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Fast food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Starch/</a:t>
            </a:r>
            <a:r>
              <a:rPr lang="en-US" sz="2400" dirty="0"/>
              <a:t>grain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Boost glutathione production and mobilize mercury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Boost enzymes and transport proteins with </a:t>
            </a:r>
            <a:r>
              <a:rPr lang="en-US" sz="2400" dirty="0" smtClean="0"/>
              <a:t>super foods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000" dirty="0"/>
              <a:t>Garlic, sulfur, </a:t>
            </a:r>
            <a:r>
              <a:rPr lang="en-US" sz="2000" dirty="0" smtClean="0"/>
              <a:t>heritage, </a:t>
            </a:r>
            <a:r>
              <a:rPr lang="en-US" sz="2000" dirty="0"/>
              <a:t>sodium R-liopic </a:t>
            </a:r>
            <a:r>
              <a:rPr lang="en-US" sz="2000" dirty="0" err="1"/>
              <a:t>acid</a:t>
            </a:r>
            <a:r>
              <a:rPr lang="en-US" sz="2000" dirty="0" err="1" smtClean="0"/>
              <a:t>,whey</a:t>
            </a:r>
            <a:r>
              <a:rPr lang="en-US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lumbrokinaese, pine bark extract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Make sure excretion routes are open to avoid a heavy metal build-up within the system.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000" dirty="0"/>
              <a:t>9.  Mercola, Joseph. "Revised Protocol to Detoxify Your Body from Mercury Exposure." </a:t>
            </a:r>
            <a:r>
              <a:rPr lang="en-US" sz="1000" i="1" dirty="0"/>
              <a:t>Mercola.com</a:t>
            </a:r>
            <a:r>
              <a:rPr lang="en-US" sz="1000" dirty="0"/>
              <a:t>. N.p., 13 Jan. 2013. Web. 13 May 2014. &lt;http://articles.mercola.com/sites/articles/archive/2013/01/13/mercury-detoxification-protocol.aspx&gt;</a:t>
            </a:r>
            <a:endParaRPr lang="en-US" sz="2800" dirty="0">
              <a:latin typeface="Times New Roman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the literature demonstrate are the short term risk of </a:t>
            </a:r>
            <a:r>
              <a:rPr lang="en-US" dirty="0" err="1" smtClean="0"/>
              <a:t>Thimerosal</a:t>
            </a:r>
            <a:r>
              <a:rPr lang="en-US" dirty="0" smtClean="0"/>
              <a:t>, in vaccines and other daily use products?</a:t>
            </a:r>
          </a:p>
          <a:p>
            <a:r>
              <a:rPr lang="en-US" dirty="0" smtClean="0"/>
              <a:t>Are there long term risks as well?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167343" y="3663793"/>
            <a:ext cx="2658717" cy="19914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6121917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Half life of methlymercury &amp; ethylmercury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1882587"/>
            <a:ext cx="7581901" cy="4589671"/>
          </a:xfrm>
        </p:spPr>
        <p:txBody>
          <a:bodyPr vert="horz">
            <a:noAutofit/>
          </a:bodyPr>
          <a:lstStyle/>
          <a:p>
            <a:r>
              <a:rPr lang="en-US" sz="1800" dirty="0"/>
              <a:t>According to the World Health Organization, “The half-life of ethylmercury is short (less than one week) compared to methylmercury (1.5 months) making exposure to ethylmercury in blood comparatively brief. (WHO | Statement on </a:t>
            </a:r>
            <a:r>
              <a:rPr lang="en-US" sz="1800" dirty="0" smtClean="0"/>
              <a:t>Thimerosal </a:t>
            </a:r>
            <a:r>
              <a:rPr lang="en-US" sz="1800" dirty="0"/>
              <a:t>[Internet]. [cited 2014 May 7]. Available from: </a:t>
            </a:r>
            <a:r>
              <a:rPr lang="en-US" sz="1800" dirty="0">
                <a:hlinkClick r:id="rId2"/>
              </a:rPr>
              <a:t>http://www.who.int/vaccine_safety/committee/topics/thiomersal/statement_jul2006/en/</a:t>
            </a:r>
            <a:r>
              <a:rPr lang="en-US" sz="1800" dirty="0"/>
              <a:t>)</a:t>
            </a:r>
          </a:p>
          <a:p>
            <a:r>
              <a:rPr lang="en-US" sz="1800" dirty="0"/>
              <a:t>Ethylmercury has been found to be less dangerous, meanwhile it moves freely throughout the human body, and has at least a 120 days half life in the adult brain.</a:t>
            </a:r>
            <a:r>
              <a:rPr lang="en-US" sz="1800" dirty="0" smtClean="0"/>
              <a:t> </a:t>
            </a:r>
            <a:r>
              <a:rPr lang="en-US" sz="1800" dirty="0" smtClean="0">
                <a:effectLst/>
              </a:rPr>
              <a:t>(</a:t>
            </a:r>
            <a:r>
              <a:rPr lang="en-US" sz="1800" dirty="0"/>
              <a:t>The toxicology of mercury and its chemical ... [Crit Rev Toxicol. 2006] - PubMed - NCBI [Internet]. [cited 2014 May 8]. Available from: </a:t>
            </a:r>
            <a:r>
              <a:rPr lang="en-US" sz="1800" dirty="0">
                <a:hlinkClick r:id="rId3"/>
              </a:rPr>
              <a:t>http://www.ncbi.nlm.nih.gov/pubmed/</a:t>
            </a:r>
            <a:r>
              <a:rPr lang="en-US" sz="1800" dirty="0" smtClean="0">
                <a:hlinkClick r:id="rId3"/>
              </a:rPr>
              <a:t>16973445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06572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Half life of methlymercury &amp; ethylmercury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Children: </a:t>
            </a:r>
          </a:p>
          <a:p>
            <a:r>
              <a:rPr lang="en-US" dirty="0" smtClean="0"/>
              <a:t>Ethylmercury </a:t>
            </a:r>
            <a:r>
              <a:rPr lang="en-US" dirty="0"/>
              <a:t>and methylmercury cross the blood-brain barrier as well as the </a:t>
            </a:r>
            <a:r>
              <a:rPr lang="en-US" dirty="0" smtClean="0"/>
              <a:t>placenta.</a:t>
            </a:r>
          </a:p>
          <a:p>
            <a:r>
              <a:rPr lang="en-US" dirty="0" err="1" smtClean="0"/>
              <a:t>Methlymercury</a:t>
            </a:r>
            <a:r>
              <a:rPr lang="en-US" dirty="0" smtClean="0"/>
              <a:t> becomes reduced to the less harmful ethylmercury in the system</a:t>
            </a:r>
          </a:p>
          <a:p>
            <a:r>
              <a:rPr lang="en-US" dirty="0" smtClean="0"/>
              <a:t>Ethylmercury does not reduce to another form. It remains isolated and hopefully for the individual is excreted via the gut. </a:t>
            </a:r>
          </a:p>
          <a:p>
            <a:r>
              <a:rPr lang="en-US" dirty="0" smtClean="0"/>
              <a:t>Increased yeast, a natural chelator, is often associated with heavy metal poisoning/toxicity, as the body’s natural strategies attempt to excrete Thimerosal 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560575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xcretion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r>
              <a:rPr lang="en-US" b="1" dirty="0" smtClean="0"/>
              <a:t>Ethylmercury</a:t>
            </a:r>
            <a:r>
              <a:rPr lang="en-US" dirty="0" smtClean="0"/>
              <a:t> </a:t>
            </a:r>
            <a:r>
              <a:rPr lang="en-US" dirty="0"/>
              <a:t>is actively excreted via the </a:t>
            </a:r>
            <a:r>
              <a:rPr lang="en-US" b="1" dirty="0"/>
              <a:t>gut</a:t>
            </a:r>
            <a:r>
              <a:rPr lang="en-US" dirty="0"/>
              <a:t> unlike </a:t>
            </a:r>
            <a:r>
              <a:rPr lang="en-US" dirty="0" err="1" smtClean="0"/>
              <a:t>methylmercury</a:t>
            </a:r>
            <a:r>
              <a:rPr lang="en-US" dirty="0" smtClean="0"/>
              <a:t>, that which is not converted, accumulates </a:t>
            </a:r>
            <a:r>
              <a:rPr lang="en-US" dirty="0"/>
              <a:t>in the body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infants post </a:t>
            </a:r>
            <a:r>
              <a:rPr lang="en-US" dirty="0" err="1" smtClean="0"/>
              <a:t>thimerosol</a:t>
            </a:r>
            <a:r>
              <a:rPr lang="en-US" dirty="0" smtClean="0"/>
              <a:t> vaccine dose, it is excreted in high amounts in the stool. </a:t>
            </a:r>
          </a:p>
          <a:p>
            <a:r>
              <a:rPr lang="en-US" dirty="0" smtClean="0"/>
              <a:t>This means that it ends up in our sewage waste, which is processed into the bay and the ocean where we live.</a:t>
            </a:r>
          </a:p>
          <a:p>
            <a:r>
              <a:rPr lang="en-US" dirty="0" smtClean="0"/>
              <a:t>And then what do you think happens…?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158329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Exposure risks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Thimerosal </a:t>
            </a:r>
            <a:r>
              <a:rPr lang="en-US" dirty="0"/>
              <a:t>is a common ingredient in </a:t>
            </a:r>
            <a:r>
              <a:rPr lang="en-US" dirty="0" smtClean="0"/>
              <a:t>vaccines, nasal </a:t>
            </a:r>
            <a:r>
              <a:rPr lang="en-US" dirty="0"/>
              <a:t>sprays, antiseptics, antifungals, eye drops and red tattoo inks. </a:t>
            </a:r>
            <a:endParaRPr lang="en-US" dirty="0" smtClean="0"/>
          </a:p>
        </p:txBody>
      </p:sp>
      <p:pic>
        <p:nvPicPr>
          <p:cNvPr id="4" name="image03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057747" y="2877346"/>
            <a:ext cx="4859296" cy="2958678"/>
          </a:xfrm>
          <a:prstGeom prst="rect">
            <a:avLst/>
          </a:prstGeom>
          <a:ln/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92354846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Prevalence 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92500"/>
          </a:bodyPr>
          <a:lstStyle/>
          <a:p>
            <a:r>
              <a:rPr lang="en-US" dirty="0"/>
              <a:t>If you received a round of vaccines in America before </a:t>
            </a:r>
            <a:r>
              <a:rPr lang="en-US" dirty="0" smtClean="0"/>
              <a:t>2003, you </a:t>
            </a:r>
            <a:r>
              <a:rPr lang="en-US" dirty="0"/>
              <a:t>most likely have been exposed to</a:t>
            </a:r>
            <a:r>
              <a:rPr lang="en-US" dirty="0" smtClean="0"/>
              <a:t> </a:t>
            </a:r>
            <a:r>
              <a:rPr lang="en-US" dirty="0" err="1" smtClean="0"/>
              <a:t>thimerosol/ethylmercury</a:t>
            </a:r>
            <a:r>
              <a:rPr lang="en-US" dirty="0"/>
              <a:t>, and potentially your system is still dealing with the aftermath of trying to excrete </a:t>
            </a:r>
            <a:r>
              <a:rPr lang="en-US" dirty="0" smtClean="0"/>
              <a:t>it. If </a:t>
            </a:r>
            <a:r>
              <a:rPr lang="en-US" dirty="0"/>
              <a:t>your system has been stressed by the 3 t’s (thoughts, traumas, or</a:t>
            </a:r>
            <a:r>
              <a:rPr lang="en-US" dirty="0" smtClean="0"/>
              <a:t> additional toxins</a:t>
            </a:r>
            <a:r>
              <a:rPr lang="en-US" dirty="0"/>
              <a:t>) you might very well still be working on detoxing mercury from your body.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FDA banned the use of this chemical in over-the-counter products in the late 1900s, and has a list of known possible side effects of poisoning. 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248912733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Prevalence 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en-US" dirty="0" smtClean="0"/>
              <a:t>You can still purchase a tincture form of antiseptic under a trade name </a:t>
            </a:r>
            <a:r>
              <a:rPr lang="en-US" i="1" dirty="0" smtClean="0"/>
              <a:t>Merthiolate</a:t>
            </a:r>
            <a:r>
              <a:rPr lang="en-US" dirty="0" smtClean="0"/>
              <a:t>, however most products currently have “Mercury Free” disclosure on the bottles. </a:t>
            </a:r>
          </a:p>
          <a:p>
            <a:r>
              <a:rPr lang="en-US" dirty="0" smtClean="0"/>
              <a:t>Another trade name for similar topical antiseptic products is </a:t>
            </a:r>
            <a:r>
              <a:rPr lang="en-US" i="1" dirty="0" smtClean="0"/>
              <a:t>Mercurochrome</a:t>
            </a:r>
            <a:r>
              <a:rPr lang="en-US" dirty="0" smtClean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4206213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endParaRPr lang="en-US" dirty="0" smtClean="0"/>
          </a:p>
        </p:txBody>
      </p:sp>
      <p:pic>
        <p:nvPicPr>
          <p:cNvPr id="4" name="image02.png"/>
          <p:cNvPicPr/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779462" y="157713"/>
            <a:ext cx="8140297" cy="5622722"/>
          </a:xfrm>
          <a:prstGeom prst="rect">
            <a:avLst/>
          </a:prstGeom>
          <a:ln/>
        </p:spPr>
      </p:pic>
      <p:sp>
        <p:nvSpPr>
          <p:cNvPr id="5" name="Rectangle 4"/>
          <p:cNvSpPr/>
          <p:nvPr/>
        </p:nvSpPr>
        <p:spPr>
          <a:xfrm>
            <a:off x="4347759" y="292452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Merthiolate poisoning: MedlinePlus Medical Encyclopedia [Internet]. [cited 2014 May 8]. Available from: http://www.nlm.nih.gov/medlineplus/ency/article/002678.htm </a:t>
            </a:r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32857785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Prevalence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0000" lnSpcReduction="20000"/>
          </a:bodyPr>
          <a:lstStyle/>
          <a:p>
            <a:r>
              <a:rPr lang="en-US" dirty="0"/>
              <a:t>S</a:t>
            </a:r>
            <a:r>
              <a:rPr lang="en-US" dirty="0" smtClean="0"/>
              <a:t>till </a:t>
            </a:r>
            <a:r>
              <a:rPr lang="en-US" dirty="0"/>
              <a:t>being used in scientific </a:t>
            </a:r>
            <a:r>
              <a:rPr lang="en-US" dirty="0" smtClean="0"/>
              <a:t>studies. As a preservative, in </a:t>
            </a:r>
            <a:r>
              <a:rPr lang="en-US" dirty="0"/>
              <a:t>very small </a:t>
            </a:r>
            <a:r>
              <a:rPr lang="en-US" dirty="0" smtClean="0"/>
              <a:t>amounts, stabilizing microbes </a:t>
            </a:r>
            <a:r>
              <a:rPr lang="en-US" dirty="0"/>
              <a:t>as scientists attempt to isolate and learn more about our natural world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(Thimerosal </a:t>
            </a:r>
            <a:r>
              <a:rPr lang="en-US" dirty="0"/>
              <a:t>- U.S. Geological Survey Search Results [Internet]. [cited 2014 May 8]. Available from: http://search.usa.gov/search?affiliate=usgs&amp;utf8=%E2%9C%93&amp;query=thimerosol&amp;commit=Search </a:t>
            </a:r>
            <a:r>
              <a:rPr lang="en-US" dirty="0" smtClean="0"/>
              <a:t>) </a:t>
            </a:r>
          </a:p>
          <a:p>
            <a:r>
              <a:rPr lang="en-US" dirty="0" smtClean="0"/>
              <a:t>In </a:t>
            </a:r>
            <a:r>
              <a:rPr lang="en-US" dirty="0"/>
              <a:t>any case, it is still being used and produced. And thus, we have to wonder how it enters our environment, as a waste product. In industrial areas, </a:t>
            </a:r>
            <a:r>
              <a:rPr lang="en-US" dirty="0" err="1"/>
              <a:t>methylmercury</a:t>
            </a:r>
            <a:r>
              <a:rPr lang="en-US" dirty="0"/>
              <a:t> levels can be higher than life can sustain, and causes mutations and disease in every level of the food chain, and thus the entirety of the ecosystem. (</a:t>
            </a:r>
            <a:r>
              <a:rPr lang="en-US" dirty="0" err="1"/>
              <a:t>Minimata</a:t>
            </a:r>
            <a:r>
              <a:rPr lang="en-US" dirty="0"/>
              <a:t>, Japan) </a:t>
            </a:r>
            <a:endParaRPr lang="en-US" dirty="0" smtClean="0"/>
          </a:p>
          <a:p>
            <a:r>
              <a:rPr lang="en-US" dirty="0" smtClean="0"/>
              <a:t>This is where we need more research to discern the short and longer term effects and outcomes of having these levels of </a:t>
            </a:r>
            <a:r>
              <a:rPr lang="en-US" dirty="0" err="1" smtClean="0"/>
              <a:t>Thimerosol</a:t>
            </a:r>
            <a:r>
              <a:rPr lang="en-US" dirty="0" smtClean="0"/>
              <a:t> in various forms of mercury in our water, soil, and food supply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279926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Future Needs of Research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dirty="0" smtClean="0"/>
              <a:t>We know that there Is an accumulation of mercury in various forms in our environment</a:t>
            </a:r>
          </a:p>
          <a:p>
            <a:r>
              <a:rPr lang="en-US" dirty="0" smtClean="0"/>
              <a:t>What long term levels are toxic in our bodies and our environment?</a:t>
            </a:r>
          </a:p>
          <a:p>
            <a:r>
              <a:rPr lang="en-US" dirty="0" smtClean="0"/>
              <a:t>What is the importance of studying environmental build-up of </a:t>
            </a:r>
            <a:r>
              <a:rPr lang="en-US" dirty="0" err="1" smtClean="0"/>
              <a:t>thimerosol</a:t>
            </a:r>
            <a:r>
              <a:rPr lang="en-US" dirty="0" smtClean="0"/>
              <a:t>? </a:t>
            </a:r>
          </a:p>
          <a:p>
            <a:r>
              <a:rPr lang="en-US" dirty="0" smtClean="0"/>
              <a:t>How do we effectively deal with environmental toxicity?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know for your future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 anchor="t" anchorCtr="0"/>
          <a:lstStyle/>
          <a:p>
            <a:r>
              <a:rPr lang="en-US" dirty="0" smtClean="0"/>
              <a:t>Know ingredients of the products you use</a:t>
            </a:r>
          </a:p>
          <a:p>
            <a:r>
              <a:rPr lang="en-US" dirty="0" smtClean="0"/>
              <a:t>Question your health care providers about vaccine preservatives in vaccines and anti-</a:t>
            </a:r>
            <a:r>
              <a:rPr lang="en-US" dirty="0" err="1" smtClean="0"/>
              <a:t>virals</a:t>
            </a:r>
            <a:r>
              <a:rPr lang="en-US" dirty="0" smtClean="0"/>
              <a:t> is multi use vials of flu shots</a:t>
            </a:r>
          </a:p>
          <a:p>
            <a:r>
              <a:rPr lang="en-US" dirty="0" smtClean="0"/>
              <a:t>Monterey Bay Seafood Watch </a:t>
            </a:r>
          </a:p>
          <a:p>
            <a:r>
              <a:rPr lang="en-US" dirty="0" smtClean="0"/>
              <a:t>As a practitioner, find out who near you is well trained to provide slow and effective detoxification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objectives: </a:t>
            </a:r>
            <a:r>
              <a:rPr lang="en-US" dirty="0" smtClean="0">
                <a:effectLst/>
              </a:rPr>
              <a:t/>
            </a:r>
            <a:br>
              <a:rPr lang="en-US" dirty="0" smtClean="0">
                <a:effectLst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 </a:t>
            </a:r>
            <a:r>
              <a:rPr lang="en-US" dirty="0" err="1" smtClean="0"/>
              <a:t>Thimerosal</a:t>
            </a:r>
            <a:r>
              <a:rPr lang="en-US" dirty="0" smtClean="0"/>
              <a:t> as a toxin</a:t>
            </a:r>
            <a:endParaRPr lang="en-US" dirty="0" smtClean="0">
              <a:effectLst/>
            </a:endParaRPr>
          </a:p>
          <a:p>
            <a:r>
              <a:rPr lang="en-US" dirty="0" smtClean="0"/>
              <a:t>List a few examples of  where </a:t>
            </a:r>
            <a:r>
              <a:rPr lang="en-US" dirty="0" err="1" smtClean="0"/>
              <a:t>Thimerosal</a:t>
            </a:r>
            <a:r>
              <a:rPr lang="en-US" dirty="0" smtClean="0"/>
              <a:t> is found </a:t>
            </a:r>
            <a:endParaRPr lang="en-US" dirty="0" smtClean="0">
              <a:effectLst/>
            </a:endParaRPr>
          </a:p>
          <a:p>
            <a:r>
              <a:rPr lang="en-US" dirty="0" smtClean="0"/>
              <a:t>Identify the target organs and of injury from </a:t>
            </a:r>
            <a:r>
              <a:rPr lang="en-US" dirty="0" err="1" smtClean="0"/>
              <a:t>Thimerosal</a:t>
            </a:r>
            <a:endParaRPr lang="en-US" dirty="0" smtClean="0">
              <a:effectLst/>
            </a:endParaRPr>
          </a:p>
          <a:p>
            <a:r>
              <a:rPr lang="en-US" dirty="0" smtClean="0"/>
              <a:t>Describe the pathway of elimination of </a:t>
            </a:r>
            <a:r>
              <a:rPr lang="en-US" dirty="0" err="1" smtClean="0"/>
              <a:t>Thimerosal</a:t>
            </a:r>
            <a:endParaRPr lang="en-US" dirty="0" smtClean="0">
              <a:effectLst/>
            </a:endParaRPr>
          </a:p>
          <a:p>
            <a:r>
              <a:rPr lang="en-US" dirty="0" smtClean="0"/>
              <a:t>Define the prevalence and exposure of the general public to </a:t>
            </a:r>
            <a:r>
              <a:rPr lang="en-US" dirty="0" err="1" smtClean="0"/>
              <a:t>Thimerosal</a:t>
            </a:r>
            <a:endParaRPr lang="en-US" dirty="0" smtClean="0">
              <a:effectLst/>
            </a:endParaRPr>
          </a:p>
          <a:p>
            <a:r>
              <a:rPr lang="en-US" dirty="0" smtClean="0"/>
              <a:t>Identify the management components that will help</a:t>
            </a:r>
            <a:endParaRPr lang="en-US" dirty="0" smtClean="0">
              <a:effectLst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Thimerosal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30634"/>
          </a:xfrm>
        </p:spPr>
        <p:txBody>
          <a:bodyPr>
            <a:normAutofit/>
          </a:bodyPr>
          <a:lstStyle/>
          <a:p>
            <a:r>
              <a:rPr lang="en-US" dirty="0" smtClean="0"/>
              <a:t>Organomecury compound</a:t>
            </a:r>
          </a:p>
          <a:p>
            <a:r>
              <a:rPr lang="en-US" dirty="0" smtClean="0"/>
              <a:t>Well established antispetic and antifungal </a:t>
            </a:r>
          </a:p>
          <a:p>
            <a:r>
              <a:rPr lang="en-US" dirty="0" smtClean="0"/>
              <a:t>Well established as a preservative</a:t>
            </a:r>
            <a:endParaRPr lang="en-US" sz="1700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3004189" y="4047890"/>
            <a:ext cx="2894945" cy="161871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5453703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8"/>
            <a:ext cx="7581901" cy="46579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Formula: C9H9HgNaO2S</a:t>
            </a:r>
          </a:p>
          <a:p>
            <a:r>
              <a:rPr lang="en-US" dirty="0" smtClean="0"/>
              <a:t>Density: 2.51 g/cm3</a:t>
            </a:r>
          </a:p>
          <a:p>
            <a:r>
              <a:rPr lang="en-US" dirty="0" smtClean="0"/>
              <a:t>Molar Mass: 404.81 g/mol</a:t>
            </a:r>
          </a:p>
          <a:p>
            <a:r>
              <a:rPr lang="en-US" dirty="0" smtClean="0"/>
              <a:t>Melting Point: 449.6 F</a:t>
            </a:r>
          </a:p>
          <a:p>
            <a:r>
              <a:rPr lang="en-US" dirty="0" smtClean="0"/>
              <a:t>Water soluble</a:t>
            </a:r>
          </a:p>
          <a:p>
            <a:r>
              <a:rPr lang="en-US" dirty="0" smtClean="0"/>
              <a:t>Characteristic odor, cream colored crystalline powder</a:t>
            </a:r>
          </a:p>
          <a:p>
            <a:r>
              <a:rPr lang="en-US" dirty="0" smtClean="0"/>
              <a:t>pH: 6.7 pH</a:t>
            </a:r>
          </a:p>
          <a:p>
            <a:r>
              <a:rPr lang="en-US" sz="1600" dirty="0" smtClean="0"/>
              <a:t>(2)http</a:t>
            </a:r>
            <a:r>
              <a:rPr lang="en-US" sz="1600" dirty="0"/>
              <a:t>://en.wikipedia.org/wiki</a:t>
            </a:r>
            <a:r>
              <a:rPr lang="en-US" sz="1600" dirty="0" smtClean="0"/>
              <a:t>/Thimerosal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0328965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882587"/>
            <a:ext cx="7581901" cy="4726795"/>
          </a:xfrm>
        </p:spPr>
        <p:txBody>
          <a:bodyPr>
            <a:normAutofit fontScale="92500"/>
          </a:bodyPr>
          <a:lstStyle/>
          <a:p>
            <a:r>
              <a:rPr lang="en-US" dirty="0"/>
              <a:t>Thimerosal </a:t>
            </a:r>
            <a:r>
              <a:rPr lang="en-US" dirty="0" smtClean="0"/>
              <a:t>features </a:t>
            </a:r>
            <a:r>
              <a:rPr lang="en-US" dirty="0"/>
              <a:t>mercury with a </a:t>
            </a:r>
            <a:r>
              <a:rPr lang="en-US" dirty="0" smtClean="0"/>
              <a:t>coordinating </a:t>
            </a:r>
            <a:r>
              <a:rPr lang="en-US" dirty="0"/>
              <a:t>number 2 (two ligands are attached to Hg, the tholate and the ethyl </a:t>
            </a:r>
            <a:r>
              <a:rPr lang="en-US" dirty="0" smtClean="0"/>
              <a:t>group. </a:t>
            </a:r>
            <a:r>
              <a:rPr lang="en-US" dirty="0"/>
              <a:t>The carboxylate group is not coordinated, but confers solubility in </a:t>
            </a:r>
            <a:r>
              <a:rPr lang="en-US" dirty="0" smtClean="0"/>
              <a:t>water.</a:t>
            </a:r>
          </a:p>
          <a:p>
            <a:r>
              <a:rPr lang="en-US" dirty="0" smtClean="0"/>
              <a:t>Typically</a:t>
            </a:r>
            <a:r>
              <a:rPr lang="en-US" dirty="0"/>
              <a:t>, organomercury thiolate compounds are prepared from organomercury chlorides. 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1700" dirty="0" smtClean="0"/>
              <a:t>(3) http</a:t>
            </a:r>
            <a:r>
              <a:rPr lang="en-US" sz="1700" dirty="0"/>
              <a:t>://www.cdc.gov/vaccinesafety/Concerns/Thimerosal/Index.html</a:t>
            </a:r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1439120" y="4301184"/>
            <a:ext cx="1727381" cy="1867731"/>
          </a:xfrm>
          <a:prstGeom prst="rect">
            <a:avLst/>
          </a:prstGeom>
        </p:spPr>
      </p:pic>
      <p:pic>
        <p:nvPicPr>
          <p:cNvPr id="5" name="Picture 4" descr="url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xmlns:mv="urn:schemas-microsoft-com:mac:vml" xmlns:mc="http://schemas.openxmlformats.org/markup-compatibility/2006" val="0"/>
              </a:ext>
            </a:extLst>
          </a:blip>
          <a:stretch>
            <a:fillRect/>
          </a:stretch>
        </p:blipFill>
        <p:spPr>
          <a:xfrm>
            <a:off x="5298906" y="4191948"/>
            <a:ext cx="2553279" cy="18693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xmlns:mv="urn:schemas-microsoft-com:mac:vml" xmlns:mc="http://schemas.openxmlformats.org/markup-compatibility/2006" val="15571068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General effects of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1437193"/>
            <a:ext cx="7581901" cy="5113732"/>
          </a:xfrm>
        </p:spPr>
        <p:txBody>
          <a:bodyPr>
            <a:normAutofit/>
          </a:bodyPr>
          <a:lstStyle/>
          <a:p>
            <a:r>
              <a:rPr lang="en-US" dirty="0" smtClean="0"/>
              <a:t>Reduction in </a:t>
            </a:r>
            <a:r>
              <a:rPr dirty="0" smtClean="0"/>
              <a:t>immune system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A</a:t>
            </a:r>
            <a:r>
              <a:rPr dirty="0" smtClean="0"/>
              <a:t>lters genetic and enzyme systems</a:t>
            </a:r>
            <a:endParaRPr lang="en-US" dirty="0" smtClean="0"/>
          </a:p>
          <a:p>
            <a:r>
              <a:rPr lang="en-US" dirty="0" smtClean="0"/>
              <a:t>D</a:t>
            </a:r>
            <a:r>
              <a:rPr dirty="0" smtClean="0"/>
              <a:t>amages the nervous system, including coordination and the senses of touch, taste, and sight.</a:t>
            </a:r>
            <a:endParaRPr lang="en-US" dirty="0" smtClean="0"/>
          </a:p>
          <a:p>
            <a:pPr>
              <a:buNone/>
            </a:pPr>
            <a:r>
              <a:rPr dirty="0" smtClean="0"/>
              <a:t> </a:t>
            </a:r>
            <a:endParaRPr lang="en-US" dirty="0" smtClean="0"/>
          </a:p>
          <a:p>
            <a:r>
              <a:rPr dirty="0" smtClean="0"/>
              <a:t>Methylmercury </a:t>
            </a:r>
            <a:r>
              <a:rPr lang="en-US" dirty="0" smtClean="0"/>
              <a:t>(not </a:t>
            </a:r>
            <a:r>
              <a:rPr lang="en-US" dirty="0" err="1" smtClean="0"/>
              <a:t>thimerosol</a:t>
            </a:r>
            <a:r>
              <a:rPr lang="en-US" dirty="0" smtClean="0"/>
              <a:t>) </a:t>
            </a:r>
            <a:r>
              <a:rPr dirty="0" smtClean="0"/>
              <a:t>is particularly damaging to developing embryos, which are five to ten times more sensitive than adults.</a:t>
            </a:r>
            <a:r>
              <a:rPr lang="en-US" dirty="0" smtClean="0"/>
              <a:t> (</a:t>
            </a:r>
            <a:r>
              <a:rPr lang="en-US" dirty="0" err="1" smtClean="0"/>
              <a:t>USGS.gov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The research is not available to correlate autism with </a:t>
            </a:r>
            <a:r>
              <a:rPr lang="en-US" dirty="0" err="1" smtClean="0"/>
              <a:t>thimerosol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53122" y="107577"/>
            <a:ext cx="1608241" cy="160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80014" y="3298306"/>
            <a:ext cx="1481349" cy="1042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it?!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8277"/>
            <a:ext cx="7772400" cy="456303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</a:pPr>
            <a:r>
              <a:rPr lang="en-US" sz="9600" dirty="0"/>
              <a:t>Introduced in the 1930s as a preservative in vaccinations and this is still </a:t>
            </a:r>
            <a:r>
              <a:rPr lang="en-US" sz="9600" dirty="0" smtClean="0"/>
              <a:t>its </a:t>
            </a:r>
            <a:r>
              <a:rPr lang="en-US" sz="9600" dirty="0"/>
              <a:t>primary use. </a:t>
            </a:r>
          </a:p>
          <a:p>
            <a:pPr>
              <a:lnSpc>
                <a:spcPct val="90000"/>
              </a:lnSpc>
            </a:pPr>
            <a:r>
              <a:rPr lang="en-US" sz="9600" dirty="0"/>
              <a:t>There are some vaccines that have removed Thimerosal, but these still use the preservative: </a:t>
            </a:r>
          </a:p>
          <a:p>
            <a:pPr lvl="1">
              <a:lnSpc>
                <a:spcPct val="90000"/>
              </a:lnSpc>
            </a:pPr>
            <a:r>
              <a:rPr lang="en-US" sz="9600" dirty="0"/>
              <a:t>Hep B</a:t>
            </a:r>
          </a:p>
          <a:p>
            <a:pPr lvl="2">
              <a:lnSpc>
                <a:spcPct val="90000"/>
              </a:lnSpc>
            </a:pPr>
            <a:r>
              <a:rPr lang="en-US" sz="9600" dirty="0"/>
              <a:t>Recombivax HB</a:t>
            </a:r>
          </a:p>
          <a:p>
            <a:pPr lvl="2">
              <a:lnSpc>
                <a:spcPct val="90000"/>
              </a:lnSpc>
            </a:pPr>
            <a:r>
              <a:rPr lang="en-US" sz="9600" dirty="0"/>
              <a:t>Hyper-Tet</a:t>
            </a:r>
          </a:p>
          <a:p>
            <a:pPr lvl="2">
              <a:lnSpc>
                <a:spcPct val="90000"/>
              </a:lnSpc>
            </a:pPr>
            <a:r>
              <a:rPr lang="en-US" sz="9600" dirty="0"/>
              <a:t>Tetanus</a:t>
            </a:r>
          </a:p>
          <a:p>
            <a:pPr lvl="2">
              <a:lnSpc>
                <a:spcPct val="90000"/>
              </a:lnSpc>
            </a:pPr>
            <a:r>
              <a:rPr lang="en-US" sz="9600" dirty="0"/>
              <a:t>Diptheria toxoid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sz="4400" dirty="0">
              <a:latin typeface="Times New Roman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sz="4400" dirty="0">
              <a:latin typeface="Times New Roman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6400" dirty="0" smtClean="0">
                <a:latin typeface="Times New Roman" charset="0"/>
              </a:rPr>
              <a:t>(4). </a:t>
            </a:r>
            <a:r>
              <a:rPr lang="en-US" sz="6400" dirty="0"/>
              <a:t>"Vaccines, Blood &amp; Biologics." </a:t>
            </a:r>
            <a:r>
              <a:rPr lang="en-US" sz="6400" i="1" dirty="0"/>
              <a:t>Thimerosal in Vaccines</a:t>
            </a:r>
            <a:r>
              <a:rPr lang="en-US" sz="6400" dirty="0"/>
              <a:t>. N.p., n.d. </a:t>
            </a:r>
            <a:r>
              <a:rPr lang="en-US" sz="6400" dirty="0">
                <a:latin typeface="Times New Roman" charset="0"/>
              </a:rPr>
              <a:t>http://www.fda.gov/biologicsbloodvaccines/safetyavailability/vaccinesafety/ucm096228#intro</a:t>
            </a:r>
            <a:r>
              <a:rPr lang="en-US" sz="6400" dirty="0"/>
              <a:t>. 12 May 2014</a:t>
            </a:r>
          </a:p>
          <a:p>
            <a:pPr>
              <a:lnSpc>
                <a:spcPct val="90000"/>
              </a:lnSpc>
            </a:pPr>
            <a:endParaRPr lang="en-US" sz="44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dirty="0"/>
              <a:t> </a:t>
            </a:r>
          </a:p>
          <a:p>
            <a:pPr lvl="4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else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vaccines </a:t>
            </a:r>
          </a:p>
          <a:p>
            <a:r>
              <a:rPr lang="en-US" dirty="0" smtClean="0"/>
              <a:t>immunoglobulin preparations</a:t>
            </a:r>
          </a:p>
          <a:p>
            <a:r>
              <a:rPr lang="en-US" dirty="0" smtClean="0"/>
              <a:t>skin test antigens</a:t>
            </a:r>
          </a:p>
          <a:p>
            <a:r>
              <a:rPr lang="en-US" dirty="0" smtClean="0"/>
              <a:t>antivenins,</a:t>
            </a:r>
          </a:p>
          <a:p>
            <a:r>
              <a:rPr lang="en-US" dirty="0" smtClean="0"/>
              <a:t>cosmetics</a:t>
            </a:r>
          </a:p>
          <a:p>
            <a:r>
              <a:rPr lang="en-US" dirty="0" smtClean="0"/>
              <a:t>ophthalmic and nasal products, and tattoo inks. (1)</a:t>
            </a:r>
            <a:endParaRPr lang="en-US" sz="1700" dirty="0" smtClean="0"/>
          </a:p>
          <a:p>
            <a:r>
              <a:rPr lang="en-US" sz="1700" dirty="0" smtClean="0"/>
              <a:t>(1) http://www.fda.gov/biologicsbloodvaccines/safetyavailability/vaccinesafety/ucm096228</a:t>
            </a:r>
          </a:p>
          <a:p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bit">
  <a:themeElements>
    <a:clrScheme name="Orbit">
      <a:dk1>
        <a:srgbClr val="000000"/>
      </a:dk1>
      <a:lt1>
        <a:srgbClr val="FFFFFF"/>
      </a:lt1>
      <a:dk2>
        <a:srgbClr val="7C9BA5"/>
      </a:dk2>
      <a:lt2>
        <a:srgbClr val="C1D0CA"/>
      </a:lt2>
      <a:accent1>
        <a:srgbClr val="F2D908"/>
      </a:accent1>
      <a:accent2>
        <a:srgbClr val="9DE61E"/>
      </a:accent2>
      <a:accent3>
        <a:srgbClr val="0D8BE6"/>
      </a:accent3>
      <a:accent4>
        <a:srgbClr val="C61B1B"/>
      </a:accent4>
      <a:accent5>
        <a:srgbClr val="E26F08"/>
      </a:accent5>
      <a:accent6>
        <a:srgbClr val="8D35D1"/>
      </a:accent6>
      <a:hlink>
        <a:srgbClr val="ECBF0B"/>
      </a:hlink>
      <a:folHlink>
        <a:srgbClr val="F4E5A8"/>
      </a:folHlink>
    </a:clrScheme>
    <a:fontScheme name="Orbit">
      <a:maj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Candara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rbit">
      <a:fillStyleLst>
        <a:solidFill>
          <a:schemeClr val="phClr"/>
        </a:solidFill>
        <a:solidFill>
          <a:schemeClr val="phClr">
            <a:shade val="80000"/>
          </a:schemeClr>
        </a:solidFill>
        <a:gradFill rotWithShape="1">
          <a:gsLst>
            <a:gs pos="0">
              <a:schemeClr val="phClr">
                <a:shade val="30000"/>
                <a:satMod val="100000"/>
              </a:schemeClr>
            </a:gs>
            <a:gs pos="80000">
              <a:schemeClr val="phClr">
                <a:shade val="90000"/>
                <a:satMod val="100000"/>
              </a:schemeClr>
            </a:gs>
            <a:gs pos="100000">
              <a:schemeClr val="phClr">
                <a:tint val="9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>
              <a:shade val="90000"/>
            </a:schemeClr>
          </a:solidFill>
          <a:prstDash val="solid"/>
        </a:ln>
        <a:ln w="762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228600" dist="38100" dir="5400000" sx="104000" sy="104000" algn="ctr" rotWithShape="0">
              <a:srgbClr val="000000">
                <a:alpha val="80000"/>
              </a:srgbClr>
            </a:outerShdw>
          </a:effectLst>
        </a:effectStyle>
        <a:effectStyle>
          <a:effectLst>
            <a:outerShdw blurRad="317500" dist="381000" dir="5400000" sx="90000" sy="2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etal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lumMod val="80000"/>
              </a:schemeClr>
              <a:schemeClr val="phClr">
                <a:satMod val="360000"/>
                <a:lumMod val="14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Orbit.thmx</Template>
  <TotalTime>1638</TotalTime>
  <Words>1609</Words>
  <Application>Microsoft Office PowerPoint</Application>
  <PresentationFormat>On-screen Show (4:3)</PresentationFormat>
  <Paragraphs>177</Paragraphs>
  <Slides>29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Orbit</vt:lpstr>
      <vt:lpstr>Thimerosal</vt:lpstr>
      <vt:lpstr>Research Question</vt:lpstr>
      <vt:lpstr>Learning objectives:  </vt:lpstr>
      <vt:lpstr>Thimerosal</vt:lpstr>
      <vt:lpstr>The Specs </vt:lpstr>
      <vt:lpstr>Structure</vt:lpstr>
      <vt:lpstr>General effects of           </vt:lpstr>
      <vt:lpstr>Where is it?! </vt:lpstr>
      <vt:lpstr>Where else is it?</vt:lpstr>
      <vt:lpstr>Slide 10</vt:lpstr>
      <vt:lpstr>Other biological uses</vt:lpstr>
      <vt:lpstr>Cosmetic uses </vt:lpstr>
      <vt:lpstr>Toxicity</vt:lpstr>
      <vt:lpstr>Toxicity</vt:lpstr>
      <vt:lpstr>Elimination </vt:lpstr>
      <vt:lpstr>Glutathione Super System  </vt:lpstr>
      <vt:lpstr>Why isn’t the super-system enough? </vt:lpstr>
      <vt:lpstr>Starting a Mercury detox</vt:lpstr>
      <vt:lpstr>How to Detox </vt:lpstr>
      <vt:lpstr>Half life of methlymercury &amp; ethylmercury</vt:lpstr>
      <vt:lpstr>Half life of methlymercury &amp; ethylmercury</vt:lpstr>
      <vt:lpstr>Excretion</vt:lpstr>
      <vt:lpstr>Exposure risks</vt:lpstr>
      <vt:lpstr>Public Prevalence </vt:lpstr>
      <vt:lpstr>Public Prevalence </vt:lpstr>
      <vt:lpstr>Slide 26</vt:lpstr>
      <vt:lpstr>Public Prevalence</vt:lpstr>
      <vt:lpstr>Our Future Needs of Research</vt:lpstr>
      <vt:lpstr>What to know for your future</vt:lpstr>
    </vt:vector>
  </TitlesOfParts>
  <Company>UC Berkeley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Thimerosal</dc:title>
  <dc:creator>Lindsey Buich</dc:creator>
  <cp:lastModifiedBy>Dr. Ghaith</cp:lastModifiedBy>
  <cp:revision>28</cp:revision>
  <dcterms:created xsi:type="dcterms:W3CDTF">2014-05-22T17:57:02Z</dcterms:created>
  <dcterms:modified xsi:type="dcterms:W3CDTF">2014-05-26T22:57:51Z</dcterms:modified>
</cp:coreProperties>
</file>