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597025"/>
            <a:ext cx="7583488" cy="1679575"/>
          </a:xfrm>
        </p:spPr>
        <p:txBody>
          <a:bodyPr anchor="b" anchorCtr="0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276600"/>
            <a:ext cx="7583487" cy="175260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7" y="838200"/>
            <a:ext cx="3474720" cy="161925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7892" y="838200"/>
            <a:ext cx="3474720" cy="45720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25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787" y="2474258"/>
            <a:ext cx="3474720" cy="2743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89647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3" y="1371600"/>
            <a:ext cx="7583488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2743200"/>
            <a:ext cx="4114800" cy="28194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38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365760" indent="-365760">
              <a:defRPr/>
            </a:lvl1pPr>
            <a:lvl2pPr marL="731520" indent="-365760">
              <a:defRPr/>
            </a:lvl2pPr>
            <a:lvl3pPr marL="1097280" indent="-365760">
              <a:defRPr/>
            </a:lvl3pPr>
            <a:lvl4pPr marL="1463040" indent="-365760">
              <a:defRPr/>
            </a:lvl4pPr>
            <a:lvl5pPr marL="1828800" indent="-365760">
              <a:defRPr/>
            </a:lvl5pPr>
            <a:lvl6pPr marL="2194560" indent="-365760">
              <a:defRPr/>
            </a:lvl6pPr>
            <a:lvl7pPr marL="2560320" indent="-365760">
              <a:defRPr/>
            </a:lvl7pPr>
            <a:lvl8pPr marL="2926080" indent="-365760">
              <a:defRPr/>
            </a:lvl8pPr>
            <a:lvl9pPr marL="3291840" indent="-36576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Verti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838200"/>
            <a:ext cx="1676400" cy="5053013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0"/>
            <a:ext cx="6019800" cy="505301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12" y="3254188"/>
            <a:ext cx="7580376" cy="168536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400" b="1" kern="120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457200"/>
            <a:ext cx="4114800" cy="27432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38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812" y="4953000"/>
            <a:ext cx="7580376" cy="9144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0" y="1627188"/>
            <a:ext cx="7580376" cy="1682496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450" y="3309411"/>
            <a:ext cx="7580376" cy="1755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Wingdings" pitchFamily="2" charset="2"/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6788" y="1600200"/>
            <a:ext cx="3529584" cy="4288536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defRPr sz="1800"/>
            </a:lvl6pPr>
            <a:lvl7pPr marL="1603375" indent="-231775">
              <a:defRPr sz="1800"/>
            </a:lvl7pPr>
            <a:lvl8pPr marL="1828800" indent="-231775">
              <a:defRPr sz="1800"/>
            </a:lvl8pPr>
            <a:lvl9pPr marL="2060575" indent="-23177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529584" cy="4288536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defRPr sz="1800"/>
            </a:lvl6pPr>
            <a:lvl7pPr marL="1603375" indent="-231775">
              <a:defRPr sz="1800"/>
            </a:lvl7pPr>
            <a:lvl8pPr marL="1828800" indent="-231775">
              <a:defRPr sz="1800"/>
            </a:lvl8pPr>
            <a:lvl9pPr marL="2060575" indent="-23177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216" y="1272988"/>
            <a:ext cx="3529584" cy="879475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216" y="2174875"/>
            <a:ext cx="3529584" cy="3716338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tabLst/>
              <a:defRPr sz="1800"/>
            </a:lvl6pPr>
            <a:lvl7pPr marL="1603375" indent="-231775">
              <a:tabLst/>
              <a:defRPr sz="1800"/>
            </a:lvl7pPr>
            <a:lvl8pPr marL="1828800" indent="-231775">
              <a:tabLst/>
              <a:defRPr sz="1800"/>
            </a:lvl8pPr>
            <a:lvl9pPr marL="2060575" indent="-231775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2988"/>
            <a:ext cx="3529584" cy="879475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529584" cy="3716338"/>
          </a:xfrm>
        </p:spPr>
        <p:txBody>
          <a:bodyPr>
            <a:noAutofit/>
          </a:bodyPr>
          <a:lstStyle>
            <a:lvl1pPr marL="2317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89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9144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1461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3716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16033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18288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0605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7" y="838200"/>
            <a:ext cx="3474720" cy="161925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3000" b="1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7892" y="838200"/>
            <a:ext cx="3474720" cy="4572000"/>
          </a:xfrm>
        </p:spPr>
        <p:txBody>
          <a:bodyPr>
            <a:normAutofit/>
          </a:bodyPr>
          <a:lstStyle>
            <a:lvl1pPr marL="282575" indent="-282575">
              <a:defRPr sz="2400"/>
            </a:lvl1pPr>
            <a:lvl2pPr marL="573088" indent="-282575">
              <a:defRPr sz="2200"/>
            </a:lvl2pPr>
            <a:lvl3pPr marL="855663" indent="-282575">
              <a:defRPr sz="20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787" y="2474258"/>
            <a:ext cx="3474720" cy="2743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Text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89647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675" y="1600200"/>
            <a:ext cx="7232650" cy="429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1722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172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</p:sldLayoutIdLst>
  <p:txStyles>
    <p:titleStyle>
      <a:lvl1pPr algn="ctr" defTabSz="914400" rtl="0" eaLnBrk="1" latinLnBrk="0" hangingPunct="1">
        <a:lnSpc>
          <a:spcPct val="95000"/>
        </a:lnSpc>
        <a:spcBef>
          <a:spcPct val="0"/>
        </a:spcBef>
        <a:buNone/>
        <a:defRPr sz="4800" b="1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spcAft>
          <a:spcPts val="0"/>
        </a:spcAft>
        <a:buSzPct val="90000"/>
        <a:buFont typeface="Wingdings" pitchFamily="2" charset="2"/>
        <a:buChar char=""/>
        <a:defRPr sz="24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"/>
        <a:defRPr sz="22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"/>
        <a:defRPr sz="20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"/>
        <a:defRPr sz="18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"/>
        <a:defRPr sz="18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{"/>
        <a:defRPr lang="en-US" sz="1800" kern="120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|"/>
        <a:defRPr lang="en-US" sz="1800" kern="1200" baseline="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{"/>
        <a:defRPr lang="en-US" sz="1800" kern="1200" baseline="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|"/>
        <a:defRPr lang="en-US" sz="1800" kern="1200" dirty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ncer.org.au/preventing-cancer/sun-protection/nanoparticles-and-sunscreen.html" TargetMode="External"/><Relationship Id="rId4" Type="http://schemas.openxmlformats.org/officeDocument/2006/relationships/hyperlink" Target="http://breakingnews.ewg.org/2012sunscreen/sunscreens-exposed/sunscreens-exposed-9-surprising-truth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ganicconsumers.org/articles/article_18007.cf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Sunscreen: </a:t>
            </a:r>
            <a:br>
              <a:rPr lang="en-US" dirty="0" smtClean="0"/>
            </a:br>
            <a:r>
              <a:rPr lang="en-US" sz="4000" dirty="0" smtClean="0"/>
              <a:t>More Damaging Than Good?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Erin Cox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3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br>
              <a:rPr lang="en-US" dirty="0" smtClean="0"/>
            </a:br>
            <a:r>
              <a:rPr lang="en-US" sz="2000" dirty="0" smtClean="0"/>
              <a:t>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http://www.organicconsumers.org/articles/article_18007.cfm</a:t>
            </a:r>
            <a:endParaRPr lang="en-US" dirty="0"/>
          </a:p>
          <a:p>
            <a:r>
              <a:rPr lang="en-US" dirty="0">
                <a:hlinkClick r:id="rId3"/>
              </a:rPr>
              <a:t>http://www.cancer.org.au/preventing-cancer/sun-protection/nanoparticles-and-</a:t>
            </a:r>
            <a:r>
              <a:rPr lang="en-US" dirty="0" smtClean="0">
                <a:hlinkClick r:id="rId3"/>
              </a:rPr>
              <a:t>sunscreen.html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http://breakingnews.ewg.org/2012sunscreen/sunscreens-exposed/sunscreens-exposed-9-surprising-truths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4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Titanium Dioxide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Zinc Oxide</a:t>
            </a:r>
            <a:endParaRPr lang="en-US" b="1" dirty="0"/>
          </a:p>
        </p:txBody>
      </p:sp>
      <p:pic>
        <p:nvPicPr>
          <p:cNvPr id="4" name="Picture 3" descr="1793973_f26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284" y="1232647"/>
            <a:ext cx="3302000" cy="3365500"/>
          </a:xfrm>
          <a:prstGeom prst="rect">
            <a:avLst/>
          </a:prstGeom>
        </p:spPr>
      </p:pic>
      <p:pic>
        <p:nvPicPr>
          <p:cNvPr id="5" name="Picture 4" descr="20108316461852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332" y="4020480"/>
            <a:ext cx="3524633" cy="250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3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Nanoparticles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&lt; 100nm in size</a:t>
            </a:r>
          </a:p>
          <a:p>
            <a:r>
              <a:rPr lang="en-US" b="1" dirty="0" smtClean="0"/>
              <a:t>Made this small in order to appear clear on the skin</a:t>
            </a:r>
          </a:p>
          <a:p>
            <a:r>
              <a:rPr lang="en-US" b="1" dirty="0" smtClean="0"/>
              <a:t>Does making them that small allow the particles to be absorbed into our system?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870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they safe?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Damaging to tissues</a:t>
            </a:r>
          </a:p>
          <a:p>
            <a:pPr lvl="1"/>
            <a:r>
              <a:rPr lang="en-US" b="1" dirty="0" smtClean="0"/>
              <a:t>Lung tissue after exposed to UV light</a:t>
            </a:r>
          </a:p>
          <a:p>
            <a:pPr lvl="2"/>
            <a:r>
              <a:rPr lang="en-US" b="1" dirty="0" smtClean="0"/>
              <a:t>After 3 hours 50% lung cells died</a:t>
            </a:r>
          </a:p>
          <a:p>
            <a:pPr lvl="2"/>
            <a:r>
              <a:rPr lang="en-US" b="1" dirty="0" smtClean="0"/>
              <a:t>After 12 hours 90% lung cells died</a:t>
            </a:r>
          </a:p>
          <a:p>
            <a:r>
              <a:rPr lang="en-US" b="1" dirty="0" err="1" smtClean="0"/>
              <a:t>Genotoxic</a:t>
            </a:r>
            <a:endParaRPr lang="en-US" b="1" dirty="0" smtClean="0"/>
          </a:p>
          <a:p>
            <a:pPr lvl="1"/>
            <a:r>
              <a:rPr lang="en-US" b="1" dirty="0" smtClean="0"/>
              <a:t>Decrease mitochondrial activity</a:t>
            </a:r>
          </a:p>
          <a:p>
            <a:pPr lvl="1"/>
            <a:r>
              <a:rPr lang="en-US" b="1" dirty="0" smtClean="0"/>
              <a:t>Change cellular morphology</a:t>
            </a:r>
          </a:p>
          <a:p>
            <a:pPr lvl="1"/>
            <a:r>
              <a:rPr lang="en-US" b="1" dirty="0" smtClean="0"/>
              <a:t>Disturb cell cycle distribution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978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When exposed to light, TiO2 and ZO release electrons, producing free radicles, which then damage the tissues they come in contact with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261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we absorb the nanoparticles?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If skin is intact, no. Nanoparticles will not pass the stratum </a:t>
            </a:r>
            <a:r>
              <a:rPr lang="en-US" b="1" dirty="0" err="1" smtClean="0"/>
              <a:t>corneum</a:t>
            </a:r>
            <a:endParaRPr lang="en-US" b="1" dirty="0"/>
          </a:p>
        </p:txBody>
      </p:sp>
      <p:pic>
        <p:nvPicPr>
          <p:cNvPr id="4" name="Picture 3" descr="Skinlay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2497817"/>
            <a:ext cx="42164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9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skin is broken?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Nanoparticles will be allowed to travel deeper in the skin and affect live tissue</a:t>
            </a:r>
          </a:p>
          <a:p>
            <a:r>
              <a:rPr lang="en-US" b="1" dirty="0" smtClean="0"/>
              <a:t>Theory of sunscreen actually causing more </a:t>
            </a:r>
            <a:r>
              <a:rPr lang="en-US" b="1" dirty="0" err="1" smtClean="0"/>
              <a:t>Melenoma</a:t>
            </a:r>
            <a:r>
              <a:rPr lang="en-US" b="1" dirty="0" smtClean="0"/>
              <a:t>? This is why</a:t>
            </a:r>
          </a:p>
          <a:p>
            <a:r>
              <a:rPr lang="en-US" b="1" dirty="0" smtClean="0"/>
              <a:t>Not only cuts or abrasions, but what if you put sunscreen on already burnt skin!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9190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Nanoparticle free sunscreens:</a:t>
            </a:r>
          </a:p>
          <a:p>
            <a:pPr lvl="1"/>
            <a:r>
              <a:rPr lang="en-US" b="1" dirty="0" smtClean="0"/>
              <a:t>Alba </a:t>
            </a:r>
            <a:r>
              <a:rPr lang="en-US" b="1" dirty="0" err="1" smtClean="0"/>
              <a:t>Botanica</a:t>
            </a:r>
            <a:endParaRPr lang="en-US" b="1" dirty="0" smtClean="0"/>
          </a:p>
          <a:p>
            <a:pPr lvl="1"/>
            <a:r>
              <a:rPr lang="en-US" b="1" dirty="0" smtClean="0"/>
              <a:t>Avalon Organics</a:t>
            </a:r>
          </a:p>
          <a:p>
            <a:pPr lvl="1"/>
            <a:r>
              <a:rPr lang="en-US" b="1" dirty="0" err="1" smtClean="0"/>
              <a:t>Blistex</a:t>
            </a:r>
            <a:endParaRPr lang="en-US" b="1" dirty="0" smtClean="0"/>
          </a:p>
          <a:p>
            <a:pPr lvl="1"/>
            <a:r>
              <a:rPr lang="en-US" b="1" dirty="0" smtClean="0"/>
              <a:t>Bullfrog</a:t>
            </a:r>
          </a:p>
          <a:p>
            <a:pPr lvl="1"/>
            <a:r>
              <a:rPr lang="en-US" b="1" dirty="0" smtClean="0"/>
              <a:t>Tattoo Goo</a:t>
            </a:r>
          </a:p>
          <a:p>
            <a:pPr lvl="1"/>
            <a:r>
              <a:rPr lang="en-US" b="1" dirty="0" err="1" smtClean="0"/>
              <a:t>Soleo</a:t>
            </a:r>
            <a:r>
              <a:rPr lang="en-US" b="1" dirty="0" smtClean="0"/>
              <a:t> Organics</a:t>
            </a:r>
          </a:p>
          <a:p>
            <a:r>
              <a:rPr lang="en-US" b="1" dirty="0" smtClean="0"/>
              <a:t>Or COCONUT OIL! </a:t>
            </a:r>
            <a:r>
              <a:rPr lang="en-US" b="1" dirty="0" smtClean="0">
                <a:sym typeface="Wingdings"/>
              </a:rPr>
              <a:t>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05718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br>
              <a:rPr lang="en-US" dirty="0" smtClean="0"/>
            </a:br>
            <a:r>
              <a:rPr lang="en-US" sz="2000" dirty="0" smtClean="0"/>
              <a:t>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Hackenberg</a:t>
            </a:r>
            <a:r>
              <a:rPr lang="en-US" dirty="0" smtClean="0"/>
              <a:t> </a:t>
            </a:r>
            <a:r>
              <a:rPr lang="en-US" dirty="0"/>
              <a:t>S, </a:t>
            </a:r>
            <a:r>
              <a:rPr lang="en-US" dirty="0" err="1"/>
              <a:t>Kleinsasser</a:t>
            </a:r>
            <a:r>
              <a:rPr lang="en-US" dirty="0"/>
              <a:t> N. Dermal toxicity of </a:t>
            </a:r>
            <a:r>
              <a:rPr lang="en-US" dirty="0" err="1"/>
              <a:t>ZnO</a:t>
            </a:r>
            <a:r>
              <a:rPr lang="en-US" dirty="0"/>
              <a:t> nanoparticles: a worrying </a:t>
            </a:r>
            <a:r>
              <a:rPr lang="en-US" dirty="0" smtClean="0"/>
              <a:t>feature </a:t>
            </a:r>
            <a:r>
              <a:rPr lang="en-US" dirty="0"/>
              <a:t>of sunscreen? </a:t>
            </a:r>
            <a:r>
              <a:rPr lang="en-US" dirty="0" err="1"/>
              <a:t>Nanomedicine</a:t>
            </a:r>
            <a:r>
              <a:rPr lang="en-US" dirty="0"/>
              <a:t> (</a:t>
            </a:r>
            <a:r>
              <a:rPr lang="en-US" dirty="0" err="1"/>
              <a:t>Lond</a:t>
            </a:r>
            <a:r>
              <a:rPr lang="en-US" dirty="0"/>
              <a:t>). 2012 Apr;7(4):461-3. PubMed PMID</a:t>
            </a:r>
            <a:r>
              <a:rPr lang="en-US" dirty="0" smtClean="0"/>
              <a:t>:22471715.</a:t>
            </a:r>
          </a:p>
          <a:p>
            <a:r>
              <a:rPr lang="en-US" dirty="0" err="1"/>
              <a:t>Kocbek</a:t>
            </a:r>
            <a:r>
              <a:rPr lang="en-US" dirty="0"/>
              <a:t> P, </a:t>
            </a:r>
            <a:r>
              <a:rPr lang="en-US" dirty="0" err="1"/>
              <a:t>Teskac</a:t>
            </a:r>
            <a:r>
              <a:rPr lang="en-US" dirty="0"/>
              <a:t> K, </a:t>
            </a:r>
            <a:r>
              <a:rPr lang="en-US" dirty="0" err="1"/>
              <a:t>Kreft</a:t>
            </a:r>
            <a:r>
              <a:rPr lang="en-US" dirty="0"/>
              <a:t> ME, </a:t>
            </a:r>
            <a:r>
              <a:rPr lang="en-US" dirty="0" err="1"/>
              <a:t>Kristl</a:t>
            </a:r>
            <a:r>
              <a:rPr lang="en-US" dirty="0"/>
              <a:t> J. Toxicological aspects of long-</a:t>
            </a:r>
            <a:r>
              <a:rPr lang="en-US" dirty="0" smtClean="0"/>
              <a:t>term treatment </a:t>
            </a:r>
            <a:r>
              <a:rPr lang="en-US" dirty="0"/>
              <a:t>of keratinocytes with </a:t>
            </a:r>
            <a:r>
              <a:rPr lang="en-US" dirty="0" err="1"/>
              <a:t>ZnO</a:t>
            </a:r>
            <a:r>
              <a:rPr lang="en-US" dirty="0"/>
              <a:t> and TiO2 nanoparticles. Small. 2010 </a:t>
            </a:r>
            <a:r>
              <a:rPr lang="en-US" dirty="0" smtClean="0"/>
              <a:t>Sep 6;6</a:t>
            </a:r>
            <a:r>
              <a:rPr lang="en-US" dirty="0"/>
              <a:t>(17):1908-17. PubMed PMID: 20677183</a:t>
            </a:r>
            <a:r>
              <a:rPr lang="en-US" dirty="0" smtClean="0"/>
              <a:t>.</a:t>
            </a:r>
          </a:p>
          <a:p>
            <a:r>
              <a:rPr lang="en-US" dirty="0"/>
              <a:t> Ng KW, </a:t>
            </a:r>
            <a:r>
              <a:rPr lang="en-US" dirty="0" err="1"/>
              <a:t>Khoo</a:t>
            </a:r>
            <a:r>
              <a:rPr lang="en-US" dirty="0"/>
              <a:t> SP, </a:t>
            </a:r>
            <a:r>
              <a:rPr lang="en-US" dirty="0" err="1"/>
              <a:t>Heng</a:t>
            </a:r>
            <a:r>
              <a:rPr lang="en-US" dirty="0"/>
              <a:t> BC, </a:t>
            </a:r>
            <a:r>
              <a:rPr lang="en-US" dirty="0" err="1"/>
              <a:t>Setyawati</a:t>
            </a:r>
            <a:r>
              <a:rPr lang="en-US" dirty="0"/>
              <a:t> MI, Tan EC, Zhao X, </a:t>
            </a:r>
            <a:r>
              <a:rPr lang="en-US" dirty="0" err="1"/>
              <a:t>Xiong</a:t>
            </a:r>
            <a:r>
              <a:rPr lang="en-US" dirty="0"/>
              <a:t> S, Fang W, Leong </a:t>
            </a:r>
            <a:r>
              <a:rPr lang="en-US" dirty="0" smtClean="0"/>
              <a:t>DT</a:t>
            </a:r>
            <a:r>
              <a:rPr lang="en-US" dirty="0"/>
              <a:t>, Loo JS. The role of the tumor suppressor p53 pathway in the cellular </a:t>
            </a:r>
            <a:r>
              <a:rPr lang="en-US" dirty="0" smtClean="0"/>
              <a:t>DNA damage </a:t>
            </a:r>
            <a:r>
              <a:rPr lang="en-US" dirty="0"/>
              <a:t>response to zinc oxide nanoparticles. Biomaterials. </a:t>
            </a:r>
            <a:r>
              <a:rPr lang="en-US" dirty="0" smtClean="0"/>
              <a:t>2011 Nov</a:t>
            </a:r>
            <a:r>
              <a:rPr lang="en-US" dirty="0"/>
              <a:t>;32(32):8218-25. </a:t>
            </a:r>
            <a:r>
              <a:rPr lang="en-US" dirty="0" err="1"/>
              <a:t>Epub</a:t>
            </a:r>
            <a:r>
              <a:rPr lang="en-US" dirty="0"/>
              <a:t> 2011 Jul 31. PubMed PMID: 21807406</a:t>
            </a:r>
            <a:r>
              <a:rPr lang="en-US" dirty="0" smtClean="0"/>
              <a:t>.</a:t>
            </a:r>
          </a:p>
          <a:p>
            <a:r>
              <a:rPr lang="en-US" dirty="0"/>
              <a:t>Lai JC, Lai MB, </a:t>
            </a:r>
            <a:r>
              <a:rPr lang="en-US" dirty="0" err="1"/>
              <a:t>Jandhyam</a:t>
            </a:r>
            <a:r>
              <a:rPr lang="en-US" dirty="0"/>
              <a:t> S, </a:t>
            </a:r>
            <a:r>
              <a:rPr lang="en-US" dirty="0" err="1"/>
              <a:t>Dukhande</a:t>
            </a:r>
            <a:r>
              <a:rPr lang="en-US" dirty="0"/>
              <a:t> VV, </a:t>
            </a:r>
            <a:r>
              <a:rPr lang="en-US" dirty="0" err="1"/>
              <a:t>Bhushan</a:t>
            </a:r>
            <a:r>
              <a:rPr lang="en-US" dirty="0"/>
              <a:t> A, Daniels CK, Leung </a:t>
            </a:r>
            <a:r>
              <a:rPr lang="en-US" dirty="0" smtClean="0"/>
              <a:t>SW. Exposure </a:t>
            </a:r>
            <a:r>
              <a:rPr lang="en-US" dirty="0"/>
              <a:t>to titanium dioxide and other metallic oxide nanoparticles </a:t>
            </a:r>
            <a:r>
              <a:rPr lang="en-US" dirty="0" smtClean="0"/>
              <a:t>induces cytotoxicity </a:t>
            </a:r>
            <a:r>
              <a:rPr lang="en-US" dirty="0"/>
              <a:t>on human neural cells and fibroblasts. </a:t>
            </a:r>
            <a:r>
              <a:rPr lang="en-US" dirty="0" err="1"/>
              <a:t>Int</a:t>
            </a:r>
            <a:r>
              <a:rPr lang="en-US" dirty="0"/>
              <a:t> J </a:t>
            </a:r>
            <a:r>
              <a:rPr lang="en-US" dirty="0" err="1"/>
              <a:t>Nanomedicine</a:t>
            </a:r>
            <a:r>
              <a:rPr lang="en-US" dirty="0" smtClean="0"/>
              <a:t>. 2008;3</a:t>
            </a:r>
            <a:r>
              <a:rPr lang="en-US" dirty="0"/>
              <a:t>(4):533-45. PubMed PMID: 19337421; PubMed Central PMCID: PMC2636591.</a:t>
            </a:r>
          </a:p>
          <a:p>
            <a:r>
              <a:rPr lang="en-US" dirty="0"/>
              <a:t>Cross SE, Innes B, Roberts MS, Tsuzuki T, Robertson TA, McCormick P. </a:t>
            </a:r>
            <a:r>
              <a:rPr lang="en-US" dirty="0" smtClean="0"/>
              <a:t>Human skin </a:t>
            </a:r>
            <a:r>
              <a:rPr lang="en-US" dirty="0"/>
              <a:t>penetration of sunscreen nanoparticles: in-vitro assessment of a </a:t>
            </a:r>
            <a:r>
              <a:rPr lang="en-US" dirty="0" smtClean="0"/>
              <a:t>novel micronized </a:t>
            </a:r>
            <a:r>
              <a:rPr lang="en-US" dirty="0"/>
              <a:t>zinc oxide formulation. Skin </a:t>
            </a:r>
            <a:r>
              <a:rPr lang="en-US" dirty="0" err="1"/>
              <a:t>Pharmacol</a:t>
            </a:r>
            <a:r>
              <a:rPr lang="en-US" dirty="0"/>
              <a:t> Physiol. 2007;20(3):148-54</a:t>
            </a:r>
            <a:r>
              <a:rPr lang="en-US" dirty="0" smtClean="0"/>
              <a:t>. </a:t>
            </a:r>
            <a:r>
              <a:rPr lang="en-US" dirty="0" err="1" smtClean="0"/>
              <a:t>Epub</a:t>
            </a:r>
            <a:r>
              <a:rPr lang="en-US" dirty="0" smtClean="0"/>
              <a:t> </a:t>
            </a:r>
            <a:r>
              <a:rPr lang="en-US" dirty="0"/>
              <a:t>2007 Jan 17. PubMed PMID: 17230054</a:t>
            </a:r>
            <a:r>
              <a:rPr lang="en-US" dirty="0" smtClean="0"/>
              <a:t>.</a:t>
            </a:r>
          </a:p>
          <a:p>
            <a:r>
              <a:rPr lang="en-US" dirty="0" err="1"/>
              <a:t>Zvyagin</a:t>
            </a:r>
            <a:r>
              <a:rPr lang="en-US" dirty="0"/>
              <a:t> AV, Zhao X, </a:t>
            </a:r>
            <a:r>
              <a:rPr lang="en-US" dirty="0" err="1"/>
              <a:t>Gierden</a:t>
            </a:r>
            <a:r>
              <a:rPr lang="en-US" dirty="0"/>
              <a:t> A, Sanchez W, Ross JA, Roberts MS. Imaging of </a:t>
            </a:r>
            <a:r>
              <a:rPr lang="en-US" dirty="0" smtClean="0"/>
              <a:t>zinc oxide </a:t>
            </a:r>
            <a:r>
              <a:rPr lang="en-US" dirty="0"/>
              <a:t>nanoparticle penetration in human skin in vitro and in vivo. J Biomed Opt. </a:t>
            </a:r>
            <a:r>
              <a:rPr lang="en-US" dirty="0" smtClean="0"/>
              <a:t> 2008 </a:t>
            </a:r>
            <a:r>
              <a:rPr lang="en-US" dirty="0"/>
              <a:t>Nov-Dec;13(6):064031. PubMed PMID: 19123677</a:t>
            </a:r>
            <a:r>
              <a:rPr lang="en-US" dirty="0" smtClean="0"/>
              <a:t>.</a:t>
            </a:r>
          </a:p>
          <a:p>
            <a:r>
              <a:rPr lang="en-US" dirty="0" smtClean="0"/>
              <a:t>Kimura, Eriko, Kawano, </a:t>
            </a:r>
            <a:r>
              <a:rPr lang="en-US" dirty="0" err="1" smtClean="0"/>
              <a:t>Yuichiro</a:t>
            </a:r>
            <a:r>
              <a:rPr lang="en-US" dirty="0" smtClean="0"/>
              <a:t>, et al. Measurement of Skin Permeation/Penetration of Nanoparticles  for Their Safety Evaluation. </a:t>
            </a:r>
            <a:r>
              <a:rPr lang="en-US" i="1" dirty="0" smtClean="0"/>
              <a:t>Biol. Pharm. Bull.</a:t>
            </a:r>
            <a:r>
              <a:rPr lang="en-US" dirty="0" smtClean="0"/>
              <a:t> 35(9)</a:t>
            </a:r>
            <a:r>
              <a:rPr lang="en-US" dirty="0" err="1" smtClean="0"/>
              <a:t>pg</a:t>
            </a:r>
            <a:r>
              <a:rPr lang="en-US" dirty="0" smtClean="0"/>
              <a:t> 1476-1486.</a:t>
            </a:r>
          </a:p>
        </p:txBody>
      </p:sp>
    </p:spTree>
    <p:extLst>
      <p:ext uri="{BB962C8B-B14F-4D97-AF65-F5344CB8AC3E}">
        <p14:creationId xmlns:p14="http://schemas.microsoft.com/office/powerpoint/2010/main" val="1954111179"/>
      </p:ext>
    </p:extLst>
  </p:cSld>
  <p:clrMapOvr>
    <a:masterClrMapping/>
  </p:clrMapOvr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Summer">
      <a:maj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inorFont>
    </a:fontScheme>
    <a:fmtScheme name="Summer">
      <a:fillStyleLst>
        <a:solidFill>
          <a:schemeClr val="phClr"/>
        </a:solidFill>
        <a:solidFill>
          <a:schemeClr val="phClr">
            <a:tint val="90000"/>
            <a:satMod val="135000"/>
          </a:schemeClr>
        </a:solidFill>
        <a:solidFill>
          <a:schemeClr val="phClr">
            <a:shade val="80000"/>
            <a:satMod val="110000"/>
          </a:schemeClr>
        </a:solidFill>
      </a:fillStyleLst>
      <a:lnStyleLst>
        <a:ln w="9525" cap="flat" cmpd="sng" algn="ctr">
          <a:solidFill>
            <a:schemeClr val="phClr">
              <a:satMod val="135000"/>
            </a:schemeClr>
          </a:solidFill>
          <a:prstDash val="solid"/>
        </a:ln>
        <a:ln w="25400" cap="flat" cmpd="sng" algn="ctr">
          <a:solidFill>
            <a:schemeClr val="phClr">
              <a:satMod val="150000"/>
            </a:schemeClr>
          </a:solidFill>
          <a:prstDash val="solid"/>
        </a:ln>
        <a:ln w="38100" cap="flat" cmpd="sng" algn="ctr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sx="101000" sy="101000" algn="ctr" rotWithShape="0">
              <a:srgbClr val="000000">
                <a:alpha val="50000"/>
              </a:srgbClr>
            </a:outerShdw>
            <a:reflection blurRad="12700" stA="20000" endPos="35000" dist="63500" dir="5400000" sy="-100000" rotWithShape="0"/>
          </a:effectLst>
        </a:effectStyle>
        <a:effectStyle>
          <a:effectLst>
            <a:outerShdw blurRad="127000" sx="103000" sy="103000" algn="ctr" rotWithShape="0">
              <a:srgbClr val="FFFFFF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12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/>
            </a:gs>
            <a:gs pos="100000">
              <a:schemeClr val="tx2"/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Summer.thmx</Template>
  <TotalTime>81</TotalTime>
  <Words>628</Words>
  <Application>Microsoft Macintosh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Summer</vt:lpstr>
      <vt:lpstr>Sunscreen:  More Damaging Than Good?</vt:lpstr>
      <vt:lpstr>Ingredients</vt:lpstr>
      <vt:lpstr>Nanoparticles</vt:lpstr>
      <vt:lpstr>Are they safe?</vt:lpstr>
      <vt:lpstr>How?</vt:lpstr>
      <vt:lpstr>Do we absorb the nanoparticles?</vt:lpstr>
      <vt:lpstr>What if skin is broken?</vt:lpstr>
      <vt:lpstr>Different Alternatives</vt:lpstr>
      <vt:lpstr>References Papers</vt:lpstr>
      <vt:lpstr>References Websites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Sunscreen:  More Damaging Than Good?</dc:title>
  <dc:creator>Erin Cox</dc:creator>
  <cp:lastModifiedBy>Erin Cox</cp:lastModifiedBy>
  <cp:revision>6</cp:revision>
  <dcterms:created xsi:type="dcterms:W3CDTF">2012-11-30T02:43:43Z</dcterms:created>
  <dcterms:modified xsi:type="dcterms:W3CDTF">2012-11-30T04:05:01Z</dcterms:modified>
</cp:coreProperties>
</file>