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74" r:id="rId5"/>
    <p:sldId id="264" r:id="rId6"/>
    <p:sldId id="265" r:id="rId7"/>
    <p:sldId id="267" r:id="rId8"/>
    <p:sldId id="269" r:id="rId9"/>
    <p:sldId id="270" r:id="rId10"/>
    <p:sldId id="272" r:id="rId11"/>
    <p:sldId id="273" r:id="rId12"/>
    <p:sldId id="276" r:id="rId13"/>
    <p:sldId id="275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53" autoAdjust="0"/>
  </p:normalViewPr>
  <p:slideViewPr>
    <p:cSldViewPr snapToGrid="0" snapToObjects="1">
      <p:cViewPr>
        <p:scale>
          <a:sx n="85" d="100"/>
          <a:sy n="85" d="100"/>
        </p:scale>
        <p:origin x="-14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3C3E9-9980-4C04-9658-986A66C443FE}" type="datetimeFigureOut">
              <a:rPr lang="en-US" smtClean="0"/>
              <a:t>15-05-17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D2AB-6FA3-427A-ACDD-6F9D47CBBB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7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2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50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1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8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1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0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8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9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2294-7EB7-0048-B5D2-5CD2F44BD3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6337"/>
            <a:ext cx="5099260" cy="1470025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entury Gothic"/>
                <a:cs typeface="Century Gothic"/>
              </a:rPr>
              <a:t>Toxicology</a:t>
            </a:r>
            <a:endParaRPr lang="en-US" sz="5400" dirty="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79154"/>
            <a:ext cx="6653678" cy="113553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Kevin Carey and Kristen Chila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 Gothic"/>
                <a:cs typeface="Century Gothic"/>
              </a:rPr>
              <a:t>May 2015</a:t>
            </a:r>
            <a:endParaRPr lang="en-US" dirty="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16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Century Gothic"/>
                <a:cs typeface="Century Gothic"/>
              </a:rPr>
              <a:t>Phytic</a:t>
            </a:r>
            <a:r>
              <a:rPr lang="en-US" b="1" dirty="0" smtClean="0">
                <a:latin typeface="Century Gothic"/>
                <a:cs typeface="Century Gothic"/>
              </a:rPr>
              <a:t> Acid/</a:t>
            </a:r>
            <a:r>
              <a:rPr lang="en-US" b="1" dirty="0" err="1" smtClean="0">
                <a:latin typeface="Century Gothic"/>
                <a:cs typeface="Century Gothic"/>
              </a:rPr>
              <a:t>Phytate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09" y="1913934"/>
            <a:ext cx="8229600" cy="47561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entury Gothic"/>
                <a:cs typeface="Century Gothic"/>
              </a:rPr>
              <a:t>Phytic</a:t>
            </a:r>
            <a:r>
              <a:rPr lang="en-US" dirty="0" smtClean="0">
                <a:latin typeface="Century Gothic"/>
                <a:cs typeface="Century Gothic"/>
              </a:rPr>
              <a:t> acid is a natural insect repellant found on the outside of grains and legumes. In the human body it is considered an anti-nutrient, blocking mineral absorption, particularly iron, calcium, zinc, magnesium, manganese (Bohn et al., 2008).</a:t>
            </a:r>
            <a:endParaRPr lang="en-US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Can be reduced by removing the bran layer </a:t>
            </a:r>
            <a:r>
              <a:rPr lang="en-US" dirty="0">
                <a:latin typeface="Century Gothic"/>
                <a:cs typeface="Century Gothic"/>
              </a:rPr>
              <a:t>(Bohn et al., </a:t>
            </a:r>
            <a:r>
              <a:rPr lang="en-US" dirty="0" smtClean="0">
                <a:latin typeface="Century Gothic"/>
                <a:cs typeface="Century Gothic"/>
              </a:rPr>
              <a:t>2008)or soaking grains and legumes for 8-12 hours prior to </a:t>
            </a:r>
            <a:r>
              <a:rPr lang="en-US" dirty="0" smtClean="0">
                <a:solidFill>
                  <a:srgbClr val="000000"/>
                </a:solidFill>
                <a:latin typeface="Century Gothic"/>
                <a:cs typeface="Century Gothic"/>
              </a:rPr>
              <a:t>cooking (Weston A. Price, 2010).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Cannot be significantly reduced in soy by soaking, but can be reduced by fermentation</a:t>
            </a: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(</a:t>
            </a:r>
            <a:r>
              <a:rPr lang="en-US" dirty="0" err="1" smtClean="0">
                <a:latin typeface="Century Gothic"/>
                <a:cs typeface="Century Gothic"/>
              </a:rPr>
              <a:t>Amadou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et al., 2009).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1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Safer Alternatives to Soy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Choose non-GMO, fermented or sprouted soy products.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Pair soy with seaweed products to counterbalance effects of iodine deficiency on thyroid depression (</a:t>
            </a:r>
            <a:r>
              <a:rPr lang="en-US" dirty="0" err="1" smtClean="0">
                <a:latin typeface="Century Gothic"/>
                <a:cs typeface="Century Gothic"/>
              </a:rPr>
              <a:t>Colbin</a:t>
            </a:r>
            <a:r>
              <a:rPr lang="en-US" dirty="0" smtClean="0">
                <a:latin typeface="Century Gothic"/>
                <a:cs typeface="Century Gothic"/>
              </a:rPr>
              <a:t>, 1986).</a:t>
            </a:r>
            <a:endParaRPr lang="en-US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Alternative vegetarian protein sources: nuts, nut milks, rice milk, legumes, grains.</a:t>
            </a: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5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Benefits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28" y="184296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 Gothic" panose="020B0502020202020204" pitchFamily="34" charset="0"/>
                <a:cs typeface="Century Gothic"/>
              </a:rPr>
              <a:t> Pure </a:t>
            </a:r>
            <a:r>
              <a:rPr lang="en-US" dirty="0" err="1">
                <a:latin typeface="Century Gothic" panose="020B0502020202020204" pitchFamily="34" charset="0"/>
                <a:cs typeface="Century Gothic"/>
              </a:rPr>
              <a:t>G</a:t>
            </a:r>
            <a:r>
              <a:rPr lang="en-US" dirty="0" err="1" smtClean="0">
                <a:latin typeface="Century Gothic" panose="020B0502020202020204" pitchFamily="34" charset="0"/>
                <a:cs typeface="Century Gothic"/>
              </a:rPr>
              <a:t>enistein</a:t>
            </a:r>
            <a:r>
              <a:rPr lang="en-US" dirty="0" smtClean="0">
                <a:latin typeface="Century Gothic" panose="020B0502020202020204" pitchFamily="34" charset="0"/>
                <a:cs typeface="Century Gothic"/>
              </a:rPr>
              <a:t> inhibits osteoclast function, could be </a:t>
            </a:r>
          </a:p>
          <a:p>
            <a:pPr marL="0" indent="0">
              <a:buNone/>
            </a:pPr>
            <a:r>
              <a:rPr lang="en-US" dirty="0" smtClean="0">
                <a:latin typeface="Century Gothic" panose="020B0502020202020204" pitchFamily="34" charset="0"/>
                <a:cs typeface="Century Gothic"/>
              </a:rPr>
              <a:t>	beneficial to females during menopause or post-	</a:t>
            </a:r>
            <a:r>
              <a:rPr lang="en-US" dirty="0" err="1" smtClean="0">
                <a:latin typeface="Century Gothic" panose="020B0502020202020204" pitchFamily="34" charset="0"/>
                <a:cs typeface="Century Gothic"/>
              </a:rPr>
              <a:t>ovarectomy</a:t>
            </a:r>
            <a:r>
              <a:rPr lang="en-US" dirty="0" smtClean="0">
                <a:latin typeface="Century Gothic" panose="020B0502020202020204" pitchFamily="34" charset="0"/>
                <a:cs typeface="Century Gothic"/>
              </a:rPr>
              <a:t>, when endogenous estrogen is low (Kim et 	al., 1998).</a:t>
            </a:r>
            <a:endParaRPr lang="en-US" dirty="0" smtClean="0">
              <a:solidFill>
                <a:srgbClr val="FF0000"/>
              </a:solidFill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  <a:cs typeface="Century Gothic"/>
            </a:endParaRPr>
          </a:p>
          <a:p>
            <a:r>
              <a:rPr lang="en-US" dirty="0" smtClean="0">
                <a:latin typeface="Century Gothic" panose="020B0502020202020204" pitchFamily="34" charset="0"/>
                <a:cs typeface="Century Gothic"/>
              </a:rPr>
              <a:t> Attenuation of hereditary hemorrhagic telangiectasia  (HHT) (via inhibition of angiogenesis). 	</a:t>
            </a:r>
          </a:p>
          <a:p>
            <a:pPr marL="0" indent="0">
              <a:buNone/>
            </a:pPr>
            <a:r>
              <a:rPr lang="en-US" i="1" dirty="0">
                <a:latin typeface="Century Gothic" panose="020B0502020202020204" pitchFamily="34" charset="0"/>
                <a:cs typeface="Century Gothic"/>
              </a:rPr>
              <a:t>	</a:t>
            </a:r>
            <a:endParaRPr lang="en-US" i="1" dirty="0" smtClean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i="1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i="1" dirty="0" smtClean="0">
                <a:latin typeface="Century Gothic" panose="020B0502020202020204" pitchFamily="34" charset="0"/>
                <a:cs typeface="Century Gothic"/>
              </a:rPr>
              <a:t>Case study: after 2 weeks of soy beverages </a:t>
            </a:r>
          </a:p>
          <a:p>
            <a:pPr marL="0" indent="0">
              <a:buNone/>
            </a:pPr>
            <a:r>
              <a:rPr lang="en-US" i="1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i="1" dirty="0" smtClean="0">
                <a:latin typeface="Century Gothic" panose="020B0502020202020204" pitchFamily="34" charset="0"/>
                <a:cs typeface="Century Gothic"/>
              </a:rPr>
              <a:t>twice daily, 60% of participants had complete </a:t>
            </a:r>
          </a:p>
          <a:p>
            <a:pPr marL="0" indent="0">
              <a:buNone/>
            </a:pPr>
            <a:r>
              <a:rPr lang="en-US" i="1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i="1" dirty="0" smtClean="0">
                <a:latin typeface="Century Gothic" panose="020B0502020202020204" pitchFamily="34" charset="0"/>
                <a:cs typeface="Century Gothic"/>
              </a:rPr>
              <a:t>remission of symptoms. </a:t>
            </a:r>
            <a:r>
              <a:rPr lang="en-US" dirty="0">
                <a:latin typeface="Century Gothic" panose="020B0502020202020204" pitchFamily="34" charset="0"/>
                <a:cs typeface="Century Gothic"/>
              </a:rPr>
              <a:t>(Kim et al., 1998).</a:t>
            </a:r>
            <a:endParaRPr lang="en-US" dirty="0">
              <a:solidFill>
                <a:srgbClr val="FF0000"/>
              </a:solidFill>
              <a:latin typeface="Century Gothic" panose="020B0502020202020204" pitchFamily="34" charset="0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Sources: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942"/>
            <a:ext cx="8229600" cy="5436534"/>
          </a:xfrm>
        </p:spPr>
        <p:txBody>
          <a:bodyPr>
            <a:noAutofit/>
          </a:bodyPr>
          <a:lstStyle/>
          <a:p>
            <a:r>
              <a:rPr lang="en-US" sz="1200" dirty="0" err="1">
                <a:latin typeface="Century Gothic" panose="020B0502020202020204" pitchFamily="34" charset="0"/>
              </a:rPr>
              <a:t>Amadou</a:t>
            </a:r>
            <a:r>
              <a:rPr lang="en-US" sz="1200" dirty="0">
                <a:latin typeface="Century Gothic" panose="020B0502020202020204" pitchFamily="34" charset="0"/>
              </a:rPr>
              <a:t>, S., Yong-</a:t>
            </a:r>
            <a:r>
              <a:rPr lang="en-US" sz="1200" dirty="0" err="1">
                <a:latin typeface="Century Gothic" panose="020B0502020202020204" pitchFamily="34" charset="0"/>
              </a:rPr>
              <a:t>Hui</a:t>
            </a:r>
            <a:r>
              <a:rPr lang="en-US" sz="1200" dirty="0">
                <a:latin typeface="Century Gothic" panose="020B0502020202020204" pitchFamily="34" charset="0"/>
              </a:rPr>
              <a:t>, J., </a:t>
            </a:r>
            <a:r>
              <a:rPr lang="en-US" sz="1200" dirty="0" err="1">
                <a:latin typeface="Century Gothic" panose="020B0502020202020204" pitchFamily="34" charset="0"/>
              </a:rPr>
              <a:t>Guo</a:t>
            </a:r>
            <a:r>
              <a:rPr lang="en-US" sz="1200" dirty="0">
                <a:latin typeface="Century Gothic" panose="020B0502020202020204" pitchFamily="34" charset="0"/>
              </a:rPr>
              <a:t>-Wei, S., &amp; </a:t>
            </a:r>
            <a:r>
              <a:rPr lang="en-US" sz="1200" dirty="0" err="1">
                <a:latin typeface="Century Gothic" panose="020B0502020202020204" pitchFamily="34" charset="0"/>
              </a:rPr>
              <a:t>Guo</a:t>
            </a:r>
            <a:r>
              <a:rPr lang="en-US" sz="1200" dirty="0">
                <a:latin typeface="Century Gothic" panose="020B0502020202020204" pitchFamily="34" charset="0"/>
              </a:rPr>
              <a:t>-Wei, L. (2009). Fermented Soybean Products: Some Methods, Antioxidants Compound Extraction and their Scavenging Activity. </a:t>
            </a:r>
            <a:r>
              <a:rPr lang="en-US" sz="1200" i="1" dirty="0">
                <a:latin typeface="Century Gothic" panose="020B0502020202020204" pitchFamily="34" charset="0"/>
              </a:rPr>
              <a:t>Asian Journal of Biochemistry, 4</a:t>
            </a:r>
            <a:r>
              <a:rPr lang="en-US" sz="1200" dirty="0">
                <a:latin typeface="Century Gothic" panose="020B0502020202020204" pitchFamily="34" charset="0"/>
              </a:rPr>
              <a:t>,</a:t>
            </a:r>
            <a:r>
              <a:rPr lang="en-US" sz="1200" i="1" dirty="0">
                <a:latin typeface="Century Gothic" panose="020B0502020202020204" pitchFamily="34" charset="0"/>
              </a:rPr>
              <a:t> </a:t>
            </a:r>
            <a:r>
              <a:rPr lang="en-US" sz="1200" dirty="0">
                <a:latin typeface="Century Gothic" panose="020B0502020202020204" pitchFamily="34" charset="0"/>
              </a:rPr>
              <a:t>68-76.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Anupongsanugool</a:t>
            </a:r>
            <a:r>
              <a:rPr lang="en-US" sz="1200" dirty="0">
                <a:latin typeface="Century Gothic" panose="020B0502020202020204" pitchFamily="34" charset="0"/>
              </a:rPr>
              <a:t>, E., </a:t>
            </a:r>
            <a:r>
              <a:rPr lang="en-US" sz="1200" dirty="0" err="1">
                <a:latin typeface="Century Gothic" panose="020B0502020202020204" pitchFamily="34" charset="0"/>
              </a:rPr>
              <a:t>Teekachunhatean</a:t>
            </a:r>
            <a:r>
              <a:rPr lang="en-US" sz="1200" dirty="0">
                <a:latin typeface="Century Gothic" panose="020B0502020202020204" pitchFamily="34" charset="0"/>
              </a:rPr>
              <a:t>, S., </a:t>
            </a:r>
            <a:r>
              <a:rPr lang="en-US" sz="1200" dirty="0" err="1">
                <a:latin typeface="Century Gothic" panose="020B0502020202020204" pitchFamily="34" charset="0"/>
              </a:rPr>
              <a:t>Rojanasthien</a:t>
            </a:r>
            <a:r>
              <a:rPr lang="en-US" sz="1200" dirty="0">
                <a:latin typeface="Century Gothic" panose="020B0502020202020204" pitchFamily="34" charset="0"/>
              </a:rPr>
              <a:t>, N., </a:t>
            </a:r>
            <a:r>
              <a:rPr lang="en-US" sz="1200" dirty="0" err="1">
                <a:latin typeface="Century Gothic" panose="020B0502020202020204" pitchFamily="34" charset="0"/>
              </a:rPr>
              <a:t>Pongsatha</a:t>
            </a:r>
            <a:r>
              <a:rPr lang="en-US" sz="1200" dirty="0">
                <a:latin typeface="Century Gothic" panose="020B0502020202020204" pitchFamily="34" charset="0"/>
              </a:rPr>
              <a:t>, S., &amp; </a:t>
            </a:r>
            <a:r>
              <a:rPr lang="en-US" sz="1200" dirty="0" err="1">
                <a:latin typeface="Century Gothic" panose="020B0502020202020204" pitchFamily="34" charset="0"/>
              </a:rPr>
              <a:t>Sangdee</a:t>
            </a:r>
            <a:r>
              <a:rPr lang="en-US" sz="1200" dirty="0">
                <a:latin typeface="Century Gothic" panose="020B0502020202020204" pitchFamily="34" charset="0"/>
              </a:rPr>
              <a:t>, C. (2005). Pharmacokinetics of </a:t>
            </a:r>
            <a:r>
              <a:rPr lang="en-US" sz="1200" dirty="0" err="1">
                <a:latin typeface="Century Gothic" panose="020B0502020202020204" pitchFamily="34" charset="0"/>
              </a:rPr>
              <a:t>isoflavones</a:t>
            </a:r>
            <a:r>
              <a:rPr lang="en-US" sz="1200" dirty="0"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latin typeface="Century Gothic" panose="020B0502020202020204" pitchFamily="34" charset="0"/>
              </a:rPr>
              <a:t>daidzein</a:t>
            </a:r>
            <a:r>
              <a:rPr lang="en-US" sz="1200" dirty="0">
                <a:latin typeface="Century Gothic" panose="020B0502020202020204" pitchFamily="34" charset="0"/>
              </a:rPr>
              <a:t> and </a:t>
            </a:r>
            <a:r>
              <a:rPr lang="en-US" sz="1200" dirty="0" err="1">
                <a:latin typeface="Century Gothic" panose="020B0502020202020204" pitchFamily="34" charset="0"/>
              </a:rPr>
              <a:t>genistein</a:t>
            </a:r>
            <a:r>
              <a:rPr lang="en-US" sz="1200" dirty="0">
                <a:latin typeface="Century Gothic" panose="020B0502020202020204" pitchFamily="34" charset="0"/>
              </a:rPr>
              <a:t>, after ingestion of soy beverage compared with soy extract capsules in postmenopausal Thai women. </a:t>
            </a:r>
            <a:r>
              <a:rPr lang="en-US" sz="1200" i="1" dirty="0">
                <a:latin typeface="Century Gothic" panose="020B0502020202020204" pitchFamily="34" charset="0"/>
              </a:rPr>
              <a:t>BMC Clinical Pharmacology, 5</a:t>
            </a:r>
            <a:r>
              <a:rPr lang="en-US" sz="1200" dirty="0">
                <a:latin typeface="Century Gothic" panose="020B0502020202020204" pitchFamily="34" charset="0"/>
              </a:rPr>
              <a:t>, 2. doi:10.1186/1472-6904-5-2	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Bohn, L., Meyer, A.S., &amp; Rasmussen, S.K. (2008). </a:t>
            </a:r>
            <a:r>
              <a:rPr lang="en-US" sz="1200" dirty="0" err="1">
                <a:latin typeface="Century Gothic" panose="020B0502020202020204" pitchFamily="34" charset="0"/>
              </a:rPr>
              <a:t>Phytate</a:t>
            </a:r>
            <a:r>
              <a:rPr lang="en-US" sz="1200" dirty="0">
                <a:latin typeface="Century Gothic" panose="020B0502020202020204" pitchFamily="34" charset="0"/>
              </a:rPr>
              <a:t>: impact on environment and human nutrition. A challenge for molecular breeding. </a:t>
            </a:r>
            <a:r>
              <a:rPr lang="en-US" sz="1200" i="1" dirty="0">
                <a:latin typeface="Century Gothic" panose="020B0502020202020204" pitchFamily="34" charset="0"/>
              </a:rPr>
              <a:t>Journal of Zhejiang University Science B. 9</a:t>
            </a:r>
            <a:r>
              <a:rPr lang="en-US" sz="1200" dirty="0">
                <a:latin typeface="Century Gothic" panose="020B0502020202020204" pitchFamily="34" charset="0"/>
              </a:rPr>
              <a:t>(3), 165–191. </a:t>
            </a:r>
            <a:r>
              <a:rPr lang="en-US" sz="1200" dirty="0" err="1">
                <a:latin typeface="Century Gothic" panose="020B0502020202020204" pitchFamily="34" charset="0"/>
              </a:rPr>
              <a:t>doi</a:t>
            </a:r>
            <a:r>
              <a:rPr lang="en-US" sz="1200" dirty="0">
                <a:latin typeface="Century Gothic" panose="020B0502020202020204" pitchFamily="34" charset="0"/>
              </a:rPr>
              <a:t>:  10.1631/jzus.B0710640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Colbin</a:t>
            </a:r>
            <a:r>
              <a:rPr lang="en-US" sz="1200" dirty="0">
                <a:latin typeface="Century Gothic" panose="020B0502020202020204" pitchFamily="34" charset="0"/>
              </a:rPr>
              <a:t>, A. (1986). </a:t>
            </a:r>
            <a:r>
              <a:rPr lang="en-US" sz="1200" i="1" dirty="0">
                <a:latin typeface="Century Gothic" panose="020B0502020202020204" pitchFamily="34" charset="0"/>
              </a:rPr>
              <a:t>Food and Healing.</a:t>
            </a:r>
            <a:r>
              <a:rPr lang="en-US" sz="1200" dirty="0">
                <a:latin typeface="Century Gothic" panose="020B0502020202020204" pitchFamily="34" charset="0"/>
              </a:rPr>
              <a:t> New York, NY: Ballantine Books, Random House Publishing Group.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Delclos, K.B., &amp; Newbold, R. (2007). NTP toxicity report of reproductive dose range-finding study of </a:t>
            </a:r>
            <a:r>
              <a:rPr lang="en-US" sz="1200" dirty="0" err="1">
                <a:latin typeface="Century Gothic" panose="020B0502020202020204" pitchFamily="34" charset="0"/>
              </a:rPr>
              <a:t>Genistein</a:t>
            </a:r>
            <a:r>
              <a:rPr lang="en-US" sz="1200" dirty="0">
                <a:latin typeface="Century Gothic" panose="020B0502020202020204" pitchFamily="34" charset="0"/>
              </a:rPr>
              <a:t> (CAS No. 446-72-0) administered in feed to Sprague-</a:t>
            </a:r>
            <a:r>
              <a:rPr lang="en-US" sz="1200" dirty="0" err="1">
                <a:latin typeface="Century Gothic" panose="020B0502020202020204" pitchFamily="34" charset="0"/>
              </a:rPr>
              <a:t>Dawley</a:t>
            </a:r>
            <a:r>
              <a:rPr lang="en-US" sz="1200" dirty="0">
                <a:latin typeface="Century Gothic" panose="020B0502020202020204" pitchFamily="34" charset="0"/>
              </a:rPr>
              <a:t> rats. </a:t>
            </a:r>
            <a:r>
              <a:rPr lang="en-US" sz="1200" i="1" dirty="0">
                <a:latin typeface="Century Gothic" panose="020B0502020202020204" pitchFamily="34" charset="0"/>
              </a:rPr>
              <a:t>National Toxicology Program - Toxicity Report Series</a:t>
            </a:r>
            <a:r>
              <a:rPr lang="en-US" sz="1200" dirty="0">
                <a:latin typeface="Century Gothic" panose="020B0502020202020204" pitchFamily="34" charset="0"/>
              </a:rPr>
              <a:t>, 1-79. 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>
                <a:latin typeface="Century Gothic" panose="020B0502020202020204" pitchFamily="34" charset="0"/>
              </a:rPr>
              <a:t>Kim, H., Peterson, T.G., &amp; Barnes, S. (1998). Mechanisms of action of the soy </a:t>
            </a:r>
            <a:r>
              <a:rPr lang="en-US" sz="1200" dirty="0" err="1">
                <a:latin typeface="Century Gothic" panose="020B0502020202020204" pitchFamily="34" charset="0"/>
              </a:rPr>
              <a:t>isoflavone</a:t>
            </a:r>
            <a:r>
              <a:rPr lang="en-US" sz="1200" dirty="0"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latin typeface="Century Gothic" panose="020B0502020202020204" pitchFamily="34" charset="0"/>
              </a:rPr>
              <a:t>genistein</a:t>
            </a:r>
            <a:r>
              <a:rPr lang="en-US" sz="1200" dirty="0">
                <a:latin typeface="Century Gothic" panose="020B0502020202020204" pitchFamily="34" charset="0"/>
              </a:rPr>
              <a:t>: emerging role for its effects via transforming growth factor beta signaling pathways. </a:t>
            </a:r>
            <a:r>
              <a:rPr lang="en-US" sz="1200" i="1" dirty="0">
                <a:latin typeface="Century Gothic" panose="020B0502020202020204" pitchFamily="34" charset="0"/>
              </a:rPr>
              <a:t>American Journal of Clinical Nutrition, 68</a:t>
            </a:r>
            <a:r>
              <a:rPr lang="en-US" sz="1200" dirty="0">
                <a:latin typeface="Century Gothic" panose="020B0502020202020204" pitchFamily="34" charset="0"/>
              </a:rPr>
              <a:t>(6), 1418-1425.</a:t>
            </a:r>
            <a:endParaRPr lang="en-CA" sz="1200" dirty="0">
              <a:latin typeface="Century Gothic" panose="020B0502020202020204" pitchFamily="34" charset="0"/>
            </a:endParaRPr>
          </a:p>
          <a:p>
            <a:endParaRPr lang="en-CA" sz="1200" dirty="0">
              <a:latin typeface="Century Gothic" panose="020B0502020202020204" pitchFamily="34" charset="0"/>
            </a:endParaRPr>
          </a:p>
          <a:p>
            <a:r>
              <a:rPr lang="en-US" sz="1200" dirty="0" err="1">
                <a:latin typeface="Century Gothic" panose="020B0502020202020204" pitchFamily="34" charset="0"/>
              </a:rPr>
              <a:t>Nynca</a:t>
            </a:r>
            <a:r>
              <a:rPr lang="en-US" sz="1200" dirty="0">
                <a:latin typeface="Century Gothic" panose="020B0502020202020204" pitchFamily="34" charset="0"/>
              </a:rPr>
              <a:t>, A., </a:t>
            </a:r>
            <a:r>
              <a:rPr lang="en-US" sz="1200" dirty="0" err="1">
                <a:latin typeface="Century Gothic" panose="020B0502020202020204" pitchFamily="34" charset="0"/>
              </a:rPr>
              <a:t>Nynca</a:t>
            </a:r>
            <a:r>
              <a:rPr lang="en-US" sz="1200" dirty="0">
                <a:latin typeface="Century Gothic" panose="020B0502020202020204" pitchFamily="34" charset="0"/>
              </a:rPr>
              <a:t>, J., </a:t>
            </a:r>
            <a:r>
              <a:rPr lang="en-US" sz="1200" dirty="0" err="1">
                <a:latin typeface="Century Gothic" panose="020B0502020202020204" pitchFamily="34" charset="0"/>
              </a:rPr>
              <a:t>Wąsowska</a:t>
            </a:r>
            <a:r>
              <a:rPr lang="en-US" sz="1200" dirty="0">
                <a:latin typeface="Century Gothic" panose="020B0502020202020204" pitchFamily="34" charset="0"/>
              </a:rPr>
              <a:t>, B., </a:t>
            </a:r>
            <a:r>
              <a:rPr lang="en-US" sz="1200" dirty="0" err="1">
                <a:latin typeface="Century Gothic" panose="020B0502020202020204" pitchFamily="34" charset="0"/>
              </a:rPr>
              <a:t>Kolesarova</a:t>
            </a:r>
            <a:r>
              <a:rPr lang="en-US" sz="1200" dirty="0">
                <a:latin typeface="Century Gothic" panose="020B0502020202020204" pitchFamily="34" charset="0"/>
              </a:rPr>
              <a:t>, A., </a:t>
            </a:r>
            <a:r>
              <a:rPr lang="en-US" sz="1200" dirty="0" err="1">
                <a:latin typeface="Century Gothic" panose="020B0502020202020204" pitchFamily="34" charset="0"/>
              </a:rPr>
              <a:t>Kołomycka</a:t>
            </a:r>
            <a:r>
              <a:rPr lang="en-US" sz="1200" dirty="0">
                <a:latin typeface="Century Gothic" panose="020B0502020202020204" pitchFamily="34" charset="0"/>
              </a:rPr>
              <a:t>, A., &amp; </a:t>
            </a:r>
            <a:r>
              <a:rPr lang="en-US" sz="1200" dirty="0" err="1">
                <a:latin typeface="Century Gothic" panose="020B0502020202020204" pitchFamily="34" charset="0"/>
              </a:rPr>
              <a:t>Ciereszko</a:t>
            </a:r>
            <a:r>
              <a:rPr lang="en-US" sz="1200" dirty="0">
                <a:latin typeface="Century Gothic" panose="020B0502020202020204" pitchFamily="34" charset="0"/>
              </a:rPr>
              <a:t>, R.E. (2013). Effects of the phytoestrogen, </a:t>
            </a:r>
            <a:r>
              <a:rPr lang="en-US" sz="1200" dirty="0" err="1">
                <a:latin typeface="Century Gothic" panose="020B0502020202020204" pitchFamily="34" charset="0"/>
              </a:rPr>
              <a:t>genistein</a:t>
            </a:r>
            <a:r>
              <a:rPr lang="en-US" sz="1200" dirty="0">
                <a:latin typeface="Century Gothic" panose="020B0502020202020204" pitchFamily="34" charset="0"/>
              </a:rPr>
              <a:t>, and protein tyrosine kinase inhibitor–dependent mechanisms on </a:t>
            </a:r>
            <a:r>
              <a:rPr lang="en-US" sz="1200" dirty="0" err="1">
                <a:latin typeface="Century Gothic" panose="020B0502020202020204" pitchFamily="34" charset="0"/>
              </a:rPr>
              <a:t>steroidogenesis</a:t>
            </a:r>
            <a:r>
              <a:rPr lang="en-US" sz="1200" dirty="0">
                <a:latin typeface="Century Gothic" panose="020B0502020202020204" pitchFamily="34" charset="0"/>
              </a:rPr>
              <a:t> and estrogen receptor expression in porcine </a:t>
            </a:r>
            <a:r>
              <a:rPr lang="en-US" sz="1200" dirty="0" err="1">
                <a:latin typeface="Century Gothic" panose="020B0502020202020204" pitchFamily="34" charset="0"/>
              </a:rPr>
              <a:t>granulosa</a:t>
            </a:r>
            <a:r>
              <a:rPr lang="en-US" sz="1200" dirty="0">
                <a:latin typeface="Century Gothic" panose="020B0502020202020204" pitchFamily="34" charset="0"/>
              </a:rPr>
              <a:t> cells of medium follicles. </a:t>
            </a:r>
            <a:r>
              <a:rPr lang="en-US" sz="1200" i="1" dirty="0">
                <a:latin typeface="Century Gothic" panose="020B0502020202020204" pitchFamily="34" charset="0"/>
              </a:rPr>
              <a:t>Domestic Animal Endocrinology, 44</a:t>
            </a:r>
            <a:r>
              <a:rPr lang="en-US" sz="1200" dirty="0">
                <a:latin typeface="Century Gothic" panose="020B0502020202020204" pitchFamily="34" charset="0"/>
              </a:rPr>
              <a:t>(1), 10-18. </a:t>
            </a:r>
            <a:r>
              <a:rPr lang="en-US" sz="1200" dirty="0" err="1">
                <a:latin typeface="Century Gothic" panose="020B0502020202020204" pitchFamily="34" charset="0"/>
              </a:rPr>
              <a:t>doi</a:t>
            </a:r>
            <a:r>
              <a:rPr lang="en-US" sz="1200" dirty="0">
                <a:latin typeface="Century Gothic" panose="020B0502020202020204" pitchFamily="34" charset="0"/>
              </a:rPr>
              <a:t>: http://dx.doi.org/10.1016/j.domaniend.2012.07.002</a:t>
            </a:r>
            <a:endParaRPr lang="en-CA" sz="12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Sources: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15447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 err="1">
                <a:latin typeface="Century Gothic" panose="020B0502020202020204" pitchFamily="34" charset="0"/>
              </a:rPr>
              <a:t>Samsel</a:t>
            </a:r>
            <a:r>
              <a:rPr lang="en-US" sz="4800" dirty="0">
                <a:latin typeface="Century Gothic" panose="020B0502020202020204" pitchFamily="34" charset="0"/>
              </a:rPr>
              <a:t>, A., &amp; </a:t>
            </a:r>
            <a:r>
              <a:rPr lang="en-US" sz="4800" dirty="0" err="1">
                <a:latin typeface="Century Gothic" panose="020B0502020202020204" pitchFamily="34" charset="0"/>
              </a:rPr>
              <a:t>Seneff</a:t>
            </a:r>
            <a:r>
              <a:rPr lang="en-US" sz="4800" dirty="0">
                <a:latin typeface="Century Gothic" panose="020B0502020202020204" pitchFamily="34" charset="0"/>
              </a:rPr>
              <a:t>, S. (2013). Glyphosate’s Suppression of Cytochrome P450 Enzymes and Amino Acid Biosynthesis by the Gut </a:t>
            </a:r>
            <a:r>
              <a:rPr lang="en-US" sz="4800" dirty="0" err="1">
                <a:latin typeface="Century Gothic" panose="020B0502020202020204" pitchFamily="34" charset="0"/>
              </a:rPr>
              <a:t>Microbiome</a:t>
            </a:r>
            <a:r>
              <a:rPr lang="en-US" sz="4800" dirty="0">
                <a:latin typeface="Century Gothic" panose="020B0502020202020204" pitchFamily="34" charset="0"/>
              </a:rPr>
              <a:t>: Pathways to Modern Diseases. </a:t>
            </a:r>
            <a:r>
              <a:rPr lang="en-US" sz="4800" i="1" dirty="0">
                <a:latin typeface="Century Gothic" panose="020B0502020202020204" pitchFamily="34" charset="0"/>
              </a:rPr>
              <a:t>Entropy</a:t>
            </a:r>
            <a:r>
              <a:rPr lang="en-US" sz="4800" dirty="0">
                <a:latin typeface="Century Gothic" panose="020B0502020202020204" pitchFamily="34" charset="0"/>
              </a:rPr>
              <a:t>, </a:t>
            </a:r>
            <a:r>
              <a:rPr lang="en-US" sz="4800" i="1" dirty="0">
                <a:latin typeface="Century Gothic" panose="020B0502020202020204" pitchFamily="34" charset="0"/>
              </a:rPr>
              <a:t>15</a:t>
            </a:r>
            <a:r>
              <a:rPr lang="en-US" sz="4800" dirty="0">
                <a:latin typeface="Century Gothic" panose="020B0502020202020204" pitchFamily="34" charset="0"/>
              </a:rPr>
              <a:t>, 1416-1463.</a:t>
            </a:r>
            <a:endParaRPr lang="en-CA" sz="4800" dirty="0">
              <a:latin typeface="Century Gothic" panose="020B0502020202020204" pitchFamily="34" charset="0"/>
            </a:endParaRPr>
          </a:p>
          <a:p>
            <a:endParaRPr lang="en-CA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The Weston A. Price Foundation. (2010). Living with </a:t>
            </a:r>
            <a:r>
              <a:rPr lang="en-US" sz="4800" dirty="0" err="1">
                <a:latin typeface="Century Gothic" panose="020B0502020202020204" pitchFamily="34" charset="0"/>
              </a:rPr>
              <a:t>Phytic</a:t>
            </a:r>
            <a:r>
              <a:rPr lang="en-US" sz="4800" dirty="0">
                <a:latin typeface="Century Gothic" panose="020B0502020202020204" pitchFamily="34" charset="0"/>
              </a:rPr>
              <a:t> Acid. Retrieved from http://</a:t>
            </a:r>
            <a:r>
              <a:rPr lang="en-US" sz="4800" dirty="0" err="1">
                <a:latin typeface="Century Gothic" panose="020B0502020202020204" pitchFamily="34" charset="0"/>
              </a:rPr>
              <a:t>www.westonaprice.org</a:t>
            </a:r>
            <a:r>
              <a:rPr lang="en-US" sz="4800" dirty="0">
                <a:latin typeface="Century Gothic" panose="020B0502020202020204" pitchFamily="34" charset="0"/>
              </a:rPr>
              <a:t>/health-topics/living-with-</a:t>
            </a:r>
            <a:r>
              <a:rPr lang="en-US" sz="4800" dirty="0" err="1">
                <a:latin typeface="Century Gothic" panose="020B0502020202020204" pitchFamily="34" charset="0"/>
              </a:rPr>
              <a:t>phytic</a:t>
            </a:r>
            <a:r>
              <a:rPr lang="en-US" sz="4800" dirty="0">
                <a:latin typeface="Century Gothic" panose="020B0502020202020204" pitchFamily="34" charset="0"/>
              </a:rPr>
              <a:t>-acid/</a:t>
            </a:r>
            <a:endParaRPr lang="en-CA" sz="4800" dirty="0">
              <a:latin typeface="Century Gothic" panose="020B0502020202020204" pitchFamily="34" charset="0"/>
            </a:endParaRPr>
          </a:p>
          <a:p>
            <a:endParaRPr lang="en-CA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The Weston A. Price Foundation. (2015). Soy Lecithin: From Sludge to Profit. Retrieved from http://</a:t>
            </a:r>
            <a:r>
              <a:rPr lang="en-US" sz="4800" dirty="0" err="1">
                <a:latin typeface="Century Gothic" panose="020B0502020202020204" pitchFamily="34" charset="0"/>
              </a:rPr>
              <a:t>www.westonaprice.org</a:t>
            </a:r>
            <a:r>
              <a:rPr lang="en-US" sz="4800" dirty="0">
                <a:latin typeface="Century Gothic" panose="020B0502020202020204" pitchFamily="34" charset="0"/>
              </a:rPr>
              <a:t>/health-topics/soy-lecithin-from-sludge-to-profit/</a:t>
            </a:r>
            <a:endParaRPr lang="en-CA" sz="4800" dirty="0">
              <a:latin typeface="Century Gothic" panose="020B0502020202020204" pitchFamily="34" charset="0"/>
            </a:endParaRPr>
          </a:p>
          <a:p>
            <a:endParaRPr lang="en-CA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United States Centers for Disease Control and Prevention. (2013). Phytoestrogens. Retrieved from http://www.cdc.gov/biomonitoring/</a:t>
            </a:r>
            <a:r>
              <a:rPr lang="en-US" sz="4800" dirty="0" err="1">
                <a:latin typeface="Century Gothic" panose="020B0502020202020204" pitchFamily="34" charset="0"/>
              </a:rPr>
              <a:t>Phytoestrogens_BiomonitoringSummary.html</a:t>
            </a:r>
            <a:endParaRPr lang="en-CA" sz="4800" dirty="0">
              <a:latin typeface="Century Gothic" panose="020B0502020202020204" pitchFamily="34" charset="0"/>
            </a:endParaRPr>
          </a:p>
          <a:p>
            <a:endParaRPr lang="en-CA" sz="4800" dirty="0">
              <a:latin typeface="Century Gothic" panose="020B0502020202020204" pitchFamily="34" charset="0"/>
            </a:endParaRPr>
          </a:p>
          <a:p>
            <a:r>
              <a:rPr lang="en-US" sz="4800" dirty="0">
                <a:latin typeface="Century Gothic" panose="020B0502020202020204" pitchFamily="34" charset="0"/>
              </a:rPr>
              <a:t>United States Department of Agriculture - Economic Research Service. (2012). Soybeans &amp; Oil Crops. Retrieved from http://</a:t>
            </a:r>
            <a:r>
              <a:rPr lang="en-US" sz="4800" dirty="0" smtClean="0">
                <a:latin typeface="Century Gothic" panose="020B0502020202020204" pitchFamily="34" charset="0"/>
              </a:rPr>
              <a:t>www.ers.usda.gov/topics/crops/soybeans-oil-crops/background.aspx</a:t>
            </a:r>
            <a:endParaRPr lang="en-CA" sz="48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5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Question: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862" y="1600200"/>
            <a:ext cx="827593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 algn="ctr">
              <a:buNone/>
            </a:pPr>
            <a:endParaRPr lang="en-US" sz="4400" dirty="0" smtClean="0">
              <a:latin typeface="Century Gothic"/>
              <a:cs typeface="Century Gothic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entury Gothic"/>
                <a:cs typeface="Century Gothic"/>
              </a:rPr>
              <a:t>What are the effects of soy on the body?</a:t>
            </a:r>
          </a:p>
          <a:p>
            <a:pPr marL="0" indent="0">
              <a:buNone/>
            </a:pPr>
            <a:endParaRPr lang="en-US" sz="44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2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1793" cy="7602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/>
                <a:cs typeface="Century Gothic"/>
              </a:rPr>
              <a:t>What is Soy and Where </a:t>
            </a:r>
            <a:r>
              <a:rPr lang="en-US" sz="2800" b="1" dirty="0">
                <a:latin typeface="Century Gothic"/>
                <a:cs typeface="Century Gothic"/>
              </a:rPr>
              <a:t>C</a:t>
            </a:r>
            <a:r>
              <a:rPr lang="en-US" sz="2800" b="1" dirty="0" smtClean="0">
                <a:latin typeface="Century Gothic"/>
                <a:cs typeface="Century Gothic"/>
              </a:rPr>
              <a:t>an you Find </a:t>
            </a:r>
            <a:r>
              <a:rPr lang="en-US" sz="2800" b="1" dirty="0">
                <a:latin typeface="Century Gothic"/>
                <a:cs typeface="Century Gothic"/>
              </a:rPr>
              <a:t>I</a:t>
            </a:r>
            <a:r>
              <a:rPr lang="en-US" sz="2800" b="1" dirty="0" smtClean="0">
                <a:latin typeface="Century Gothic"/>
                <a:cs typeface="Century Gothic"/>
              </a:rPr>
              <a:t>t?</a:t>
            </a:r>
            <a:endParaRPr lang="en-US" sz="2800" b="1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58217" y="3734641"/>
            <a:ext cx="1942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Soy </a:t>
            </a:r>
            <a:r>
              <a:rPr lang="en-US" sz="1200" dirty="0">
                <a:latin typeface="Century Gothic"/>
                <a:cs typeface="Century Gothic"/>
              </a:rPr>
              <a:t>Milk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Tofu</a:t>
            </a:r>
            <a:endParaRPr lang="en-US" sz="1200" dirty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Soy </a:t>
            </a:r>
            <a:r>
              <a:rPr lang="en-US" sz="1200" dirty="0">
                <a:latin typeface="Century Gothic"/>
                <a:cs typeface="Century Gothic"/>
              </a:rPr>
              <a:t>Nuts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Whole </a:t>
            </a:r>
            <a:r>
              <a:rPr lang="en-US" sz="1200" dirty="0">
                <a:latin typeface="Century Gothic"/>
                <a:cs typeface="Century Gothic"/>
              </a:rPr>
              <a:t>Soybeans </a:t>
            </a:r>
            <a:endParaRPr lang="en-US" sz="1200" dirty="0" smtClean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Soy Protein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Canned broths and soups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995" y="3701017"/>
            <a:ext cx="274925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Soy </a:t>
            </a:r>
            <a:r>
              <a:rPr lang="en-US" sz="1200" dirty="0">
                <a:latin typeface="Century Gothic"/>
                <a:cs typeface="Century Gothic"/>
              </a:rPr>
              <a:t>Sauce (Tamari, </a:t>
            </a:r>
            <a:r>
              <a:rPr lang="en-US" sz="1200" dirty="0" err="1" smtClean="0">
                <a:latin typeface="Century Gothic"/>
                <a:cs typeface="Century Gothic"/>
              </a:rPr>
              <a:t>Shoyu</a:t>
            </a:r>
            <a:r>
              <a:rPr lang="en-US" sz="1200" dirty="0" smtClean="0">
                <a:latin typeface="Century Gothic"/>
                <a:cs typeface="Century Gothic"/>
              </a:rPr>
              <a:t>, Teriyaki</a:t>
            </a:r>
            <a:r>
              <a:rPr lang="en-US" sz="1200" dirty="0">
                <a:latin typeface="Century Gothic"/>
                <a:cs typeface="Century Gothic"/>
              </a:rPr>
              <a:t>) </a:t>
            </a:r>
            <a:endParaRPr lang="en-US" sz="1200" dirty="0" smtClean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err="1" smtClean="0">
                <a:latin typeface="Century Gothic"/>
                <a:cs typeface="Century Gothic"/>
              </a:rPr>
              <a:t>Edamame</a:t>
            </a:r>
            <a:endParaRPr lang="en-US" sz="1200" dirty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Miso</a:t>
            </a:r>
            <a:endParaRPr lang="en-US" sz="1200" dirty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Tempeh</a:t>
            </a:r>
            <a:endParaRPr lang="en-US" sz="1200" dirty="0">
              <a:latin typeface="Century Gothic"/>
              <a:cs typeface="Century Gothic"/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Textured </a:t>
            </a:r>
            <a:r>
              <a:rPr lang="en-US" sz="1200" dirty="0">
                <a:latin typeface="Century Gothic"/>
                <a:cs typeface="Century Gothic"/>
              </a:rPr>
              <a:t>Soy Protein (</a:t>
            </a:r>
            <a:r>
              <a:rPr lang="en-US" sz="1200" dirty="0" smtClean="0">
                <a:latin typeface="Century Gothic"/>
                <a:cs typeface="Century Gothic"/>
              </a:rPr>
              <a:t>TSP) 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Low</a:t>
            </a:r>
            <a:r>
              <a:rPr lang="en-US" sz="1200" dirty="0">
                <a:latin typeface="Century Gothic"/>
                <a:cs typeface="Century Gothic"/>
              </a:rPr>
              <a:t>-fat peanut </a:t>
            </a:r>
            <a:r>
              <a:rPr lang="en-US" sz="1200" dirty="0" smtClean="0">
                <a:latin typeface="Century Gothic"/>
                <a:cs typeface="Century Gothic"/>
              </a:rPr>
              <a:t>butter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P</a:t>
            </a:r>
            <a:r>
              <a:rPr lang="en-US" sz="1200" dirty="0" smtClean="0">
                <a:latin typeface="Century Gothic"/>
                <a:cs typeface="Century Gothic"/>
              </a:rPr>
              <a:t>rocessed meats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Sauces</a:t>
            </a:r>
            <a:endParaRPr lang="en-US" sz="1200" dirty="0">
              <a:latin typeface="Century Gothic"/>
              <a:cs typeface="Century Gothic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0779" y="2162283"/>
            <a:ext cx="7563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/>
                <a:cs typeface="Century Gothic"/>
              </a:rPr>
              <a:t>The soybean is a legume and is considered to be a complete protein as it has an amino acid profile close to that of animal products. It can be found in:</a:t>
            </a: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5971" y="3687745"/>
            <a:ext cx="2808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B</a:t>
            </a:r>
            <a:r>
              <a:rPr lang="en-US" sz="1200" dirty="0" smtClean="0">
                <a:latin typeface="Century Gothic"/>
                <a:cs typeface="Century Gothic"/>
              </a:rPr>
              <a:t>aked goods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C</a:t>
            </a:r>
            <a:r>
              <a:rPr lang="en-US" sz="1200" dirty="0" smtClean="0">
                <a:latin typeface="Century Gothic"/>
                <a:cs typeface="Century Gothic"/>
              </a:rPr>
              <a:t>anned </a:t>
            </a:r>
            <a:r>
              <a:rPr lang="en-US" sz="1200" dirty="0">
                <a:latin typeface="Century Gothic"/>
                <a:cs typeface="Century Gothic"/>
              </a:rPr>
              <a:t>tuna and </a:t>
            </a:r>
            <a:r>
              <a:rPr lang="en-US" sz="1200" dirty="0" smtClean="0">
                <a:latin typeface="Century Gothic"/>
                <a:cs typeface="Century Gothic"/>
              </a:rPr>
              <a:t>meat</a:t>
            </a:r>
            <a:endParaRPr lang="en-US" sz="1200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Cereals,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C</a:t>
            </a:r>
            <a:r>
              <a:rPr lang="en-US" sz="1200" dirty="0" smtClean="0">
                <a:latin typeface="Century Gothic"/>
                <a:cs typeface="Century Gothic"/>
              </a:rPr>
              <a:t>ookies 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C</a:t>
            </a:r>
            <a:r>
              <a:rPr lang="en-US" sz="1200" dirty="0" smtClean="0">
                <a:latin typeface="Century Gothic"/>
                <a:cs typeface="Century Gothic"/>
              </a:rPr>
              <a:t>rackers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smtClean="0">
                <a:latin typeface="Century Gothic"/>
                <a:cs typeface="Century Gothic"/>
              </a:rPr>
              <a:t>High</a:t>
            </a:r>
            <a:r>
              <a:rPr lang="en-US" sz="1200" dirty="0">
                <a:latin typeface="Century Gothic"/>
                <a:cs typeface="Century Gothic"/>
              </a:rPr>
              <a:t>-protein energy bars and S</a:t>
            </a:r>
            <a:r>
              <a:rPr lang="en-US" sz="1200" dirty="0" smtClean="0">
                <a:latin typeface="Century Gothic"/>
                <a:cs typeface="Century Gothic"/>
              </a:rPr>
              <a:t>nacks</a:t>
            </a:r>
            <a:endParaRPr lang="en-US" sz="1200" dirty="0">
              <a:latin typeface="Century Gothic"/>
              <a:cs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latin typeface="Century Gothic"/>
                <a:cs typeface="Century Gothic"/>
              </a:rPr>
              <a:t>I</a:t>
            </a:r>
            <a:r>
              <a:rPr lang="en-US" sz="1200" dirty="0" smtClean="0">
                <a:latin typeface="Century Gothic"/>
                <a:cs typeface="Century Gothic"/>
              </a:rPr>
              <a:t>nfant formulas</a:t>
            </a:r>
            <a:endParaRPr lang="en-US" sz="12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96579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History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262"/>
            <a:ext cx="8229600" cy="4756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Century Gothic"/>
                <a:cs typeface="Century Gothic"/>
              </a:rPr>
              <a:t>Traditionally soy grown as a cover crop, to be ground back into the soil to increase nitrogen content.</a:t>
            </a:r>
          </a:p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 Gothic"/>
                <a:cs typeface="Century Gothic"/>
              </a:rPr>
              <a:t>Currently, soy </a:t>
            </a:r>
            <a:r>
              <a:rPr lang="en-US" sz="2200" dirty="0">
                <a:latin typeface="Century Gothic"/>
                <a:cs typeface="Century Gothic"/>
              </a:rPr>
              <a:t>beans are the dominant oil seed in the US (90% oil seed production), introduced after the industrial </a:t>
            </a:r>
            <a:r>
              <a:rPr lang="en-US" sz="2200" dirty="0" smtClean="0">
                <a:latin typeface="Century Gothic"/>
                <a:cs typeface="Century Gothic"/>
              </a:rPr>
              <a:t>revolution</a:t>
            </a:r>
            <a:r>
              <a:rPr lang="en-US" sz="2200" dirty="0">
                <a:latin typeface="Century Gothic"/>
                <a:cs typeface="Century Gothic"/>
              </a:rPr>
              <a:t> </a:t>
            </a:r>
            <a:r>
              <a:rPr lang="en-US" sz="2200" dirty="0" smtClean="0">
                <a:latin typeface="Century Gothic"/>
                <a:cs typeface="Century Gothic"/>
              </a:rPr>
              <a:t>(USDA, 2012).</a:t>
            </a:r>
            <a:endParaRPr lang="en-US" sz="2200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200" dirty="0">
                <a:latin typeface="Century Gothic"/>
                <a:cs typeface="Century Gothic"/>
              </a:rPr>
              <a:t>Leftover proteins were introduced into the US food </a:t>
            </a:r>
            <a:r>
              <a:rPr lang="en-US" sz="2200" dirty="0" smtClean="0">
                <a:latin typeface="Century Gothic"/>
                <a:cs typeface="Century Gothic"/>
              </a:rPr>
              <a:t>supply.</a:t>
            </a:r>
          </a:p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 Gothic"/>
                <a:cs typeface="Century Gothic"/>
              </a:rPr>
              <a:t>Soy was marketed </a:t>
            </a:r>
            <a:r>
              <a:rPr lang="en-US" sz="2200" dirty="0">
                <a:latin typeface="Century Gothic"/>
                <a:cs typeface="Century Gothic"/>
              </a:rPr>
              <a:t>as a health food beginning in the </a:t>
            </a:r>
            <a:r>
              <a:rPr lang="en-US" sz="2200" dirty="0" smtClean="0">
                <a:latin typeface="Century Gothic"/>
                <a:cs typeface="Century Gothic"/>
              </a:rPr>
              <a:t>1930’s.</a:t>
            </a:r>
          </a:p>
          <a:p>
            <a:pPr marL="0" indent="0">
              <a:buNone/>
            </a:pPr>
            <a:endParaRPr lang="en-US" sz="2200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sz="2200" dirty="0" smtClean="0">
                <a:latin typeface="Century Gothic"/>
                <a:cs typeface="Century Gothic"/>
              </a:rPr>
              <a:t>Traditionally only fermented soy products were eaten (for the reduced </a:t>
            </a:r>
            <a:r>
              <a:rPr lang="en-US" sz="2200" dirty="0" err="1" smtClean="0">
                <a:latin typeface="Century Gothic"/>
                <a:cs typeface="Century Gothic"/>
              </a:rPr>
              <a:t>phytic</a:t>
            </a:r>
            <a:r>
              <a:rPr lang="en-US" sz="2200" dirty="0" smtClean="0">
                <a:latin typeface="Century Gothic"/>
                <a:cs typeface="Century Gothic"/>
              </a:rPr>
              <a:t> acid concentration – to be discussed later).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6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40469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Phytoestrogens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87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Phytoestrogens are naturally occurring in certain plants, the main compound being </a:t>
            </a:r>
            <a:r>
              <a:rPr lang="en-US" dirty="0" err="1" smtClean="0">
                <a:latin typeface="Century Gothic"/>
                <a:cs typeface="Century Gothic"/>
              </a:rPr>
              <a:t>isoflavones</a:t>
            </a:r>
            <a:r>
              <a:rPr lang="en-US" dirty="0" smtClean="0">
                <a:latin typeface="Century Gothic"/>
                <a:cs typeface="Century Gothic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err="1" smtClean="0">
                <a:latin typeface="Century Gothic"/>
                <a:cs typeface="Century Gothic"/>
              </a:rPr>
              <a:t>Isoflavone</a:t>
            </a:r>
            <a:r>
              <a:rPr lang="en-US" dirty="0" smtClean="0">
                <a:latin typeface="Century Gothic"/>
                <a:cs typeface="Century Gothic"/>
              </a:rPr>
              <a:t>: </a:t>
            </a:r>
            <a:r>
              <a:rPr lang="en-US" dirty="0" err="1">
                <a:latin typeface="Century Gothic"/>
                <a:cs typeface="Century Gothic"/>
              </a:rPr>
              <a:t>polyphenolic</a:t>
            </a:r>
            <a:r>
              <a:rPr lang="en-US" dirty="0">
                <a:latin typeface="Century Gothic"/>
                <a:cs typeface="Century Gothic"/>
              </a:rPr>
              <a:t> compounds that </a:t>
            </a:r>
            <a:r>
              <a:rPr lang="en-US" dirty="0" smtClean="0">
                <a:latin typeface="Century Gothic"/>
                <a:cs typeface="Century Gothic"/>
              </a:rPr>
              <a:t>can exert 			              estrogen</a:t>
            </a:r>
            <a:r>
              <a:rPr lang="en-US" dirty="0">
                <a:latin typeface="Century Gothic"/>
                <a:cs typeface="Century Gothic"/>
              </a:rPr>
              <a:t>-like effects</a:t>
            </a: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Primary </a:t>
            </a:r>
            <a:r>
              <a:rPr lang="en-US" dirty="0" err="1" smtClean="0">
                <a:latin typeface="Century Gothic"/>
                <a:cs typeface="Century Gothic"/>
              </a:rPr>
              <a:t>isoflavone</a:t>
            </a:r>
            <a:r>
              <a:rPr lang="en-US" dirty="0" smtClean="0">
                <a:latin typeface="Century Gothic"/>
                <a:cs typeface="Century Gothic"/>
              </a:rPr>
              <a:t> in soy: </a:t>
            </a:r>
            <a:r>
              <a:rPr lang="en-US" dirty="0" err="1" smtClean="0">
                <a:latin typeface="Century Gothic"/>
                <a:cs typeface="Century Gothic"/>
              </a:rPr>
              <a:t>Genistein</a:t>
            </a:r>
            <a:endParaRPr lang="en-US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soy st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383" y="3843860"/>
            <a:ext cx="4480216" cy="239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2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40469" cy="76023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entury Gothic"/>
                <a:cs typeface="Century Gothic"/>
              </a:rPr>
              <a:t>Mechanism of action of </a:t>
            </a:r>
            <a:r>
              <a:rPr lang="en-US" sz="3200" b="1" dirty="0" err="1" smtClean="0">
                <a:latin typeface="Century Gothic"/>
                <a:cs typeface="Century Gothic"/>
              </a:rPr>
              <a:t>Genistein</a:t>
            </a:r>
            <a:endParaRPr lang="en-US" sz="3200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90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entury Gothic"/>
                <a:cs typeface="Century Gothic"/>
              </a:rPr>
              <a:t>Genistein</a:t>
            </a:r>
            <a:r>
              <a:rPr lang="en-US" dirty="0" smtClean="0">
                <a:latin typeface="Century Gothic"/>
                <a:cs typeface="Century Gothic"/>
              </a:rPr>
              <a:t> exhibits estrogenic effects, the mechanism of action is not fully understood </a:t>
            </a: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(</a:t>
            </a:r>
            <a:r>
              <a:rPr lang="en-US" dirty="0" err="1" smtClean="0">
                <a:latin typeface="Century Gothic"/>
                <a:cs typeface="Century Gothic"/>
              </a:rPr>
              <a:t>Nynca</a:t>
            </a:r>
            <a:r>
              <a:rPr lang="en-US" dirty="0" smtClean="0">
                <a:latin typeface="Century Gothic"/>
                <a:cs typeface="Century Gothic"/>
              </a:rPr>
              <a:t> et al., 2013).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err="1" smtClean="0">
                <a:latin typeface="Century Gothic"/>
                <a:cs typeface="Century Gothic"/>
              </a:rPr>
              <a:t>Genistein</a:t>
            </a:r>
            <a:r>
              <a:rPr lang="en-US" dirty="0" smtClean="0">
                <a:latin typeface="Century Gothic"/>
                <a:cs typeface="Century Gothic"/>
              </a:rPr>
              <a:t> inhibits tyrosine kinase by </a:t>
            </a:r>
            <a:r>
              <a:rPr lang="en-US" dirty="0" err="1" smtClean="0">
                <a:latin typeface="Century Gothic"/>
                <a:cs typeface="Century Gothic"/>
              </a:rPr>
              <a:t>allosterically</a:t>
            </a:r>
            <a:r>
              <a:rPr lang="en-US" dirty="0" smtClean="0">
                <a:latin typeface="Century Gothic"/>
                <a:cs typeface="Century Gothic"/>
              </a:rPr>
              <a:t> inhibiting the epidermal growth factor (EGF) receptor site. This effects cell proliferation and differentiation, inducing apoptosis (</a:t>
            </a:r>
            <a:r>
              <a:rPr lang="en-US" dirty="0" err="1" smtClean="0">
                <a:latin typeface="Century Gothic"/>
                <a:cs typeface="Century Gothic"/>
              </a:rPr>
              <a:t>Anupongsanugool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et al., 2005).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TGF beta 1 is involved with the control of cell growth, cell differentiation, apoptosis, and cellular homeostasis similar to the effects seen with </a:t>
            </a:r>
            <a:r>
              <a:rPr lang="en-US" dirty="0" err="1" smtClean="0">
                <a:latin typeface="Century Gothic"/>
                <a:cs typeface="Century Gothic"/>
              </a:rPr>
              <a:t>Genistein</a:t>
            </a:r>
            <a:r>
              <a:rPr lang="en-US" dirty="0" smtClean="0">
                <a:latin typeface="Century Gothic"/>
                <a:cs typeface="Century Gothic"/>
              </a:rPr>
              <a:t> (Kim et al., 1998).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7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84" y="274638"/>
            <a:ext cx="7712988" cy="7602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entury Gothic"/>
                <a:cs typeface="Century Gothic"/>
              </a:rPr>
              <a:t>Dose Response for Toxic Action and Injury</a:t>
            </a:r>
            <a:endParaRPr lang="en-US" sz="2800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Studies have shown that soy based infant formulas have resulted in phytoestrogen plasma concentration levels 13,000-20,000x higher than endogenous concentrations in infants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smtClean="0">
                <a:latin typeface="Century Gothic"/>
                <a:cs typeface="Century Gothic"/>
              </a:rPr>
              <a:t>(CDC, 2013).</a:t>
            </a:r>
            <a:endParaRPr lang="en-US" dirty="0" smtClean="0">
              <a:solidFill>
                <a:srgbClr val="FF0000"/>
              </a:solidFill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u="sng" dirty="0" smtClean="0">
                <a:latin typeface="Century Gothic"/>
                <a:cs typeface="Century Gothic"/>
              </a:rPr>
              <a:t>In rats:</a:t>
            </a:r>
            <a:r>
              <a:rPr lang="en-US" dirty="0" smtClean="0">
                <a:latin typeface="Century Gothic"/>
                <a:cs typeface="Century Gothic"/>
              </a:rPr>
              <a:t> (</a:t>
            </a:r>
            <a:r>
              <a:rPr lang="en-US" dirty="0" err="1" smtClean="0">
                <a:latin typeface="Century Gothic"/>
                <a:cs typeface="Century Gothic"/>
              </a:rPr>
              <a:t>Delclos</a:t>
            </a:r>
            <a:r>
              <a:rPr lang="en-US" dirty="0" smtClean="0">
                <a:latin typeface="Century Gothic"/>
                <a:cs typeface="Century Gothic"/>
              </a:rPr>
              <a:t> et al., 2007)</a:t>
            </a:r>
            <a:endParaRPr lang="en-US" u="sng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At 1250 ppm, abnormal ovarian follicles and aberrant </a:t>
            </a:r>
            <a:r>
              <a:rPr lang="en-US" dirty="0">
                <a:latin typeface="Century Gothic"/>
                <a:cs typeface="Century Gothic"/>
              </a:rPr>
              <a:t>or delayed </a:t>
            </a:r>
            <a:r>
              <a:rPr lang="en-US" dirty="0" smtClean="0">
                <a:latin typeface="Century Gothic"/>
                <a:cs typeface="Century Gothic"/>
              </a:rPr>
              <a:t>spermatogenesis, significantly decreased body weight (females 12%, males 9% - ventral prostate 28%) were observed.</a:t>
            </a: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At 650 ppm, a deficit in sperm count in the epididymis was observed.</a:t>
            </a:r>
          </a:p>
          <a:p>
            <a:pPr marL="0" indent="0">
              <a:buNone/>
            </a:pPr>
            <a:r>
              <a:rPr lang="en-US" dirty="0" smtClean="0">
                <a:latin typeface="Century Gothic"/>
                <a:cs typeface="Century Gothic"/>
              </a:rPr>
              <a:t>At 250 ppm, females showed increased renal tubule mineralization, female pups shows ductal/alveolar hyperplasia of the mammary glands.</a:t>
            </a: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40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Metabolism of </a:t>
            </a:r>
            <a:r>
              <a:rPr lang="en-US" b="1" dirty="0" err="1">
                <a:latin typeface="Century Gothic"/>
                <a:cs typeface="Century Gothic"/>
              </a:rPr>
              <a:t>I</a:t>
            </a:r>
            <a:r>
              <a:rPr lang="en-US" b="1" dirty="0" err="1" smtClean="0">
                <a:latin typeface="Century Gothic"/>
                <a:cs typeface="Century Gothic"/>
              </a:rPr>
              <a:t>soflavones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46" y="174961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0"/>
              <a:buChar char="à"/>
            </a:pPr>
            <a:r>
              <a:rPr lang="en-US" sz="3400" dirty="0" smtClean="0">
                <a:latin typeface="Century Gothic"/>
                <a:cs typeface="Century Gothic"/>
              </a:rPr>
              <a:t>Ingested in beta-</a:t>
            </a:r>
            <a:r>
              <a:rPr lang="en-US" sz="3400" dirty="0" err="1" smtClean="0">
                <a:latin typeface="Century Gothic"/>
                <a:cs typeface="Century Gothic"/>
              </a:rPr>
              <a:t>glucosidic</a:t>
            </a:r>
            <a:r>
              <a:rPr lang="en-US" sz="3400" dirty="0" smtClean="0">
                <a:latin typeface="Century Gothic"/>
                <a:cs typeface="Century Gothic"/>
              </a:rPr>
              <a:t> form </a:t>
            </a:r>
          </a:p>
          <a:p>
            <a:pPr>
              <a:buFont typeface="Wingdings" charset="0"/>
              <a:buChar char="à"/>
            </a:pPr>
            <a:endParaRPr lang="en-US" sz="3400" dirty="0" smtClean="0">
              <a:latin typeface="Century Gothic"/>
              <a:cs typeface="Century Gothic"/>
            </a:endParaRPr>
          </a:p>
          <a:p>
            <a:pPr>
              <a:buFont typeface="Wingdings" charset="0"/>
              <a:buChar char="à"/>
            </a:pPr>
            <a:r>
              <a:rPr lang="en-US" sz="3400" dirty="0">
                <a:latin typeface="Century Gothic"/>
                <a:cs typeface="Century Gothic"/>
              </a:rPr>
              <a:t>C</a:t>
            </a:r>
            <a:r>
              <a:rPr lang="en-US" sz="3400" dirty="0" smtClean="0">
                <a:latin typeface="Century Gothic"/>
                <a:cs typeface="Century Gothic"/>
              </a:rPr>
              <a:t>onverted into </a:t>
            </a:r>
            <a:r>
              <a:rPr lang="en-US" sz="3400" dirty="0" err="1" smtClean="0">
                <a:latin typeface="Century Gothic"/>
                <a:cs typeface="Century Gothic"/>
              </a:rPr>
              <a:t>aglucone</a:t>
            </a:r>
            <a:r>
              <a:rPr lang="en-US" sz="3400" dirty="0" smtClean="0">
                <a:latin typeface="Century Gothic"/>
                <a:cs typeface="Century Gothic"/>
              </a:rPr>
              <a:t> forms via </a:t>
            </a:r>
            <a:r>
              <a:rPr lang="en-US" sz="3400" dirty="0" err="1" smtClean="0">
                <a:latin typeface="Century Gothic"/>
                <a:cs typeface="Century Gothic"/>
              </a:rPr>
              <a:t>hydrolyzation</a:t>
            </a:r>
            <a:r>
              <a:rPr lang="en-US" sz="3400" dirty="0" smtClean="0">
                <a:latin typeface="Century Gothic"/>
                <a:cs typeface="Century Gothic"/>
              </a:rPr>
              <a:t> in the intestines</a:t>
            </a:r>
          </a:p>
          <a:p>
            <a:pPr>
              <a:buFont typeface="Wingdings" charset="0"/>
              <a:buChar char="à"/>
            </a:pPr>
            <a:endParaRPr lang="en-US" sz="3400" dirty="0" smtClean="0">
              <a:latin typeface="Century Gothic"/>
              <a:cs typeface="Century Gothic"/>
            </a:endParaRPr>
          </a:p>
          <a:p>
            <a:pPr>
              <a:buFont typeface="Wingdings" charset="0"/>
              <a:buChar char="à"/>
            </a:pPr>
            <a:r>
              <a:rPr lang="en-US" sz="3400" dirty="0">
                <a:latin typeface="Century Gothic"/>
                <a:cs typeface="Century Gothic"/>
                <a:sym typeface="Wingdings"/>
              </a:rPr>
              <a:t>A</a:t>
            </a:r>
            <a:r>
              <a:rPr lang="en-US" sz="3400" dirty="0" smtClean="0">
                <a:latin typeface="Century Gothic"/>
                <a:cs typeface="Century Gothic"/>
                <a:sym typeface="Wingdings"/>
              </a:rPr>
              <a:t>bsorbed and </a:t>
            </a:r>
            <a:r>
              <a:rPr lang="en-US" sz="3400" dirty="0" err="1" smtClean="0">
                <a:latin typeface="Century Gothic"/>
                <a:cs typeface="Century Gothic"/>
                <a:sym typeface="Wingdings"/>
              </a:rPr>
              <a:t>glucuronated</a:t>
            </a:r>
            <a:r>
              <a:rPr lang="en-US" sz="3400" dirty="0" smtClean="0">
                <a:latin typeface="Century Gothic"/>
                <a:cs typeface="Century Gothic"/>
                <a:sym typeface="Wingdings"/>
              </a:rPr>
              <a:t> in intestinal wall and liver</a:t>
            </a:r>
          </a:p>
          <a:p>
            <a:pPr marL="0" indent="0">
              <a:buNone/>
            </a:pPr>
            <a:endParaRPr lang="en-US" sz="3400" dirty="0" smtClean="0">
              <a:latin typeface="Century Gothic"/>
              <a:cs typeface="Century Gothic"/>
            </a:endParaRPr>
          </a:p>
          <a:p>
            <a:pPr>
              <a:buFont typeface="Wingdings" charset="0"/>
              <a:buChar char="à"/>
            </a:pPr>
            <a:r>
              <a:rPr lang="en-US" sz="3400" dirty="0" smtClean="0">
                <a:latin typeface="Century Gothic"/>
                <a:cs typeface="Century Gothic"/>
              </a:rPr>
              <a:t>Excreted in urine and feces as </a:t>
            </a:r>
            <a:r>
              <a:rPr lang="en-US" sz="3400" dirty="0" err="1" smtClean="0">
                <a:latin typeface="Century Gothic"/>
                <a:cs typeface="Century Gothic"/>
              </a:rPr>
              <a:t>glucaronides</a:t>
            </a:r>
            <a:r>
              <a:rPr lang="en-US" sz="3400" dirty="0" smtClean="0">
                <a:latin typeface="Century Gothic"/>
                <a:cs typeface="Century Gothic"/>
              </a:rPr>
              <a:t> and    </a:t>
            </a:r>
          </a:p>
          <a:p>
            <a:pPr marL="0" indent="0">
              <a:buNone/>
            </a:pPr>
            <a:r>
              <a:rPr lang="en-US" sz="3400" dirty="0" smtClean="0">
                <a:latin typeface="Century Gothic"/>
                <a:cs typeface="Century Gothic"/>
              </a:rPr>
              <a:t>    </a:t>
            </a:r>
            <a:r>
              <a:rPr lang="en-US" sz="3400" dirty="0" err="1" smtClean="0">
                <a:latin typeface="Century Gothic"/>
                <a:cs typeface="Century Gothic"/>
              </a:rPr>
              <a:t>sulphates</a:t>
            </a:r>
            <a:endParaRPr lang="en-US" sz="3400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sz="3400" dirty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sz="3400" b="1" dirty="0" smtClean="0">
                <a:latin typeface="Century Gothic" panose="020B0502020202020204" pitchFamily="34" charset="0"/>
                <a:cs typeface="Century Gothic"/>
              </a:rPr>
              <a:t>Elimination half life: </a:t>
            </a:r>
            <a:r>
              <a:rPr lang="en-US" sz="3400" dirty="0" smtClean="0">
                <a:latin typeface="Century Gothic" panose="020B0502020202020204" pitchFamily="34" charset="0"/>
                <a:cs typeface="Century Gothic"/>
              </a:rPr>
              <a:t>7.61 +/- 2.44 hours (</a:t>
            </a:r>
            <a:r>
              <a:rPr lang="en-US" sz="3400" dirty="0" err="1">
                <a:latin typeface="Century Gothic" panose="020B0502020202020204" pitchFamily="34" charset="0"/>
                <a:cs typeface="Century Gothic"/>
              </a:rPr>
              <a:t>Anupongsanugool</a:t>
            </a:r>
            <a:r>
              <a:rPr lang="en-US" sz="3400" dirty="0">
                <a:latin typeface="Century Gothic" panose="020B0502020202020204" pitchFamily="34" charset="0"/>
                <a:cs typeface="Century Gothic"/>
              </a:rPr>
              <a:t> et al., 2005).</a:t>
            </a:r>
          </a:p>
          <a:p>
            <a:pPr marL="0" indent="0">
              <a:buNone/>
            </a:pPr>
            <a:endParaRPr lang="en-US" sz="3400" dirty="0" smtClean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0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52" y="274638"/>
            <a:ext cx="6691817" cy="7602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entury Gothic"/>
                <a:cs typeface="Century Gothic"/>
              </a:rPr>
              <a:t>Risk of Exposure</a:t>
            </a:r>
            <a:endParaRPr lang="en-US" b="1" dirty="0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9964"/>
            <a:ext cx="8229600" cy="47561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91% of soy crops are genetically engineered to resist toxic levels of Round-Up (</a:t>
            </a:r>
            <a:r>
              <a:rPr lang="en-US" sz="2000" dirty="0" err="1" smtClean="0">
                <a:latin typeface="Century Gothic" panose="020B0502020202020204" pitchFamily="34" charset="0"/>
                <a:cs typeface="Century Gothic"/>
              </a:rPr>
              <a:t>Samsel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 &amp; </a:t>
            </a:r>
            <a:r>
              <a:rPr lang="en-US" sz="2000" dirty="0" err="1" smtClean="0">
                <a:latin typeface="Century Gothic" panose="020B0502020202020204" pitchFamily="34" charset="0"/>
                <a:cs typeface="Century Gothic"/>
              </a:rPr>
              <a:t>Seneff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, 2013).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Genetic engineering of soybeans began as early as </a:t>
            </a:r>
            <a:r>
              <a:rPr lang="en-US" sz="2000" dirty="0">
                <a:latin typeface="Century Gothic" panose="020B0502020202020204" pitchFamily="34" charset="0"/>
                <a:cs typeface="Century Gothic"/>
              </a:rPr>
              <a:t>1998 (</a:t>
            </a:r>
            <a:r>
              <a:rPr lang="en-US" sz="2000" dirty="0" err="1">
                <a:latin typeface="Century Gothic" panose="020B0502020202020204" pitchFamily="34" charset="0"/>
                <a:cs typeface="Century Gothic"/>
              </a:rPr>
              <a:t>Samsel</a:t>
            </a:r>
            <a:r>
              <a:rPr lang="en-US" sz="2000" dirty="0">
                <a:latin typeface="Century Gothic" panose="020B0502020202020204" pitchFamily="34" charset="0"/>
                <a:cs typeface="Century Gothic"/>
              </a:rPr>
              <a:t> &amp; </a:t>
            </a:r>
            <a:r>
              <a:rPr lang="en-US" sz="2000" dirty="0" err="1">
                <a:latin typeface="Century Gothic" panose="020B0502020202020204" pitchFamily="34" charset="0"/>
                <a:cs typeface="Century Gothic"/>
              </a:rPr>
              <a:t>Seneff</a:t>
            </a:r>
            <a:r>
              <a:rPr lang="en-US" sz="2000" dirty="0">
                <a:latin typeface="Century Gothic" panose="020B0502020202020204" pitchFamily="34" charset="0"/>
                <a:cs typeface="Century Gothic"/>
              </a:rPr>
              <a:t>, 2013).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US is currently the largest producer of soy in the world, 77.5 million acres (2009), mostly upper Midwest US, crop rotated with corn</a:t>
            </a: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Soy is considered one of the top allergens in North America</a:t>
            </a:r>
          </a:p>
          <a:p>
            <a:pPr marL="0" indent="0">
              <a:buNone/>
            </a:pPr>
            <a:endParaRPr lang="en-US" sz="2000" dirty="0" smtClean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r>
              <a:rPr lang="en-US" sz="2000" u="sng" dirty="0" smtClean="0">
                <a:latin typeface="Century Gothic" panose="020B0502020202020204" pitchFamily="34" charset="0"/>
                <a:cs typeface="Century Gothic"/>
              </a:rPr>
              <a:t>Additives: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 found in 60%+ of processed foods</a:t>
            </a:r>
            <a:endParaRPr lang="en-US" sz="2000" u="sng" dirty="0" smtClean="0"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endParaRPr lang="en-US" sz="2000" u="sng" dirty="0">
              <a:latin typeface="Century Gothic" panose="020B0502020202020204" pitchFamily="34" charset="0"/>
              <a:cs typeface="Century Gothic"/>
            </a:endParaRPr>
          </a:p>
          <a:p>
            <a:r>
              <a:rPr lang="en-US" sz="2000" dirty="0" err="1" smtClean="0">
                <a:latin typeface="Century Gothic" panose="020B0502020202020204" pitchFamily="34" charset="0"/>
                <a:cs typeface="Century Gothic"/>
              </a:rPr>
              <a:t>Cephalin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/LPE: a fruit </a:t>
            </a:r>
            <a:r>
              <a:rPr lang="en-US" sz="2000" dirty="0" err="1" smtClean="0">
                <a:latin typeface="Century Gothic" panose="020B0502020202020204" pitchFamily="34" charset="0"/>
                <a:cs typeface="Century Gothic"/>
              </a:rPr>
              <a:t>ripener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 and shelf-life extender (food and cut flowers).</a:t>
            </a:r>
            <a:r>
              <a:rPr lang="en-US" sz="1800" dirty="0" smtClean="0">
                <a:latin typeface="Century Gothic" panose="020B0502020202020204" pitchFamily="34" charset="0"/>
              </a:rPr>
              <a:t> (The </a:t>
            </a:r>
            <a:r>
              <a:rPr lang="en-US" sz="1800" dirty="0">
                <a:latin typeface="Century Gothic" panose="020B0502020202020204" pitchFamily="34" charset="0"/>
              </a:rPr>
              <a:t>Weston A. Price </a:t>
            </a:r>
            <a:r>
              <a:rPr lang="en-US" sz="1800" dirty="0" smtClean="0">
                <a:latin typeface="Century Gothic" panose="020B0502020202020204" pitchFamily="34" charset="0"/>
              </a:rPr>
              <a:t>Foundation, 2015)</a:t>
            </a:r>
            <a:endParaRPr lang="en-US" sz="2000" dirty="0" smtClean="0">
              <a:solidFill>
                <a:srgbClr val="FF0000"/>
              </a:solidFill>
              <a:latin typeface="Century Gothic" panose="020B0502020202020204" pitchFamily="34" charset="0"/>
              <a:cs typeface="Century Gothic"/>
            </a:endParaRPr>
          </a:p>
          <a:p>
            <a:pPr marL="0" indent="0">
              <a:buNone/>
            </a:pPr>
            <a:endParaRPr lang="en-US" sz="2000" dirty="0">
              <a:latin typeface="Century Gothic" panose="020B0502020202020204" pitchFamily="34" charset="0"/>
              <a:cs typeface="Century Gothic"/>
            </a:endParaRPr>
          </a:p>
          <a:p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Lecithin is a common emulsifier:</a:t>
            </a:r>
          </a:p>
          <a:p>
            <a:pPr marL="0" indent="0">
              <a:buNone/>
            </a:pPr>
            <a:r>
              <a:rPr lang="en-US" sz="2000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sz="2000" dirty="0" smtClean="0">
                <a:latin typeface="Century Gothic" panose="020B0502020202020204" pitchFamily="34" charset="0"/>
                <a:cs typeface="Century Gothic"/>
              </a:rPr>
              <a:t>	“</a:t>
            </a:r>
            <a:r>
              <a:rPr lang="en-US" sz="2000" i="1" dirty="0" smtClean="0">
                <a:latin typeface="Century Gothic" panose="020B0502020202020204" pitchFamily="34" charset="0"/>
                <a:cs typeface="Century Gothic"/>
              </a:rPr>
              <a:t>… lecithin comes from sludge left after crude soy oil goes through a 		“degumming” 	process. It is a waste product containing solvents and 			         pesticides 	and has a consistency ranging from a gummy fluid to a </a:t>
            </a:r>
          </a:p>
          <a:p>
            <a:pPr marL="0" indent="0">
              <a:buNone/>
            </a:pPr>
            <a:r>
              <a:rPr lang="en-US" sz="2000" i="1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sz="2000" i="1" dirty="0" smtClean="0">
                <a:latin typeface="Century Gothic" panose="020B0502020202020204" pitchFamily="34" charset="0"/>
                <a:cs typeface="Century Gothic"/>
              </a:rPr>
              <a:t>	plastic solid.” </a:t>
            </a:r>
          </a:p>
          <a:p>
            <a:pPr marL="0" indent="0">
              <a:buNone/>
            </a:pPr>
            <a:r>
              <a:rPr lang="en-US" sz="2000" i="1" dirty="0">
                <a:latin typeface="Century Gothic" panose="020B0502020202020204" pitchFamily="34" charset="0"/>
                <a:cs typeface="Century Gothic"/>
              </a:rPr>
              <a:t>	</a:t>
            </a:r>
            <a:r>
              <a:rPr lang="en-US" sz="2000" i="1" dirty="0" smtClean="0">
                <a:latin typeface="Century Gothic" panose="020B0502020202020204" pitchFamily="34" charset="0"/>
                <a:cs typeface="Century Gothic"/>
              </a:rPr>
              <a:t>		 - Soy lecithin: From Sludge to Profit, Weston A. Price (2010)</a:t>
            </a:r>
          </a:p>
          <a:p>
            <a:pPr marL="0" indent="0">
              <a:buNone/>
            </a:pPr>
            <a:endParaRPr lang="en-US" dirty="0" smtClean="0">
              <a:latin typeface="Century Gothic"/>
              <a:cs typeface="Century Gothic"/>
            </a:endParaRPr>
          </a:p>
          <a:p>
            <a:pPr marL="0" indent="0">
              <a:buNone/>
            </a:pPr>
            <a:endParaRPr lang="en-US" dirty="0">
              <a:latin typeface="Century Gothic"/>
              <a:cs typeface="Century 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2294-7EB7-0048-B5D2-5CD2F44BD3A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3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889</Words>
  <Application>Microsoft Macintosh PowerPoint</Application>
  <PresentationFormat>On-screen Show (4:3)</PresentationFormat>
  <Paragraphs>150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Toxicology</vt:lpstr>
      <vt:lpstr>Question:</vt:lpstr>
      <vt:lpstr>What is Soy and Where Can you Find It?</vt:lpstr>
      <vt:lpstr>History</vt:lpstr>
      <vt:lpstr>Phytoestrogens</vt:lpstr>
      <vt:lpstr>Mechanism of action of Genistein</vt:lpstr>
      <vt:lpstr>Dose Response for Toxic Action and Injury</vt:lpstr>
      <vt:lpstr>Metabolism of Isoflavones</vt:lpstr>
      <vt:lpstr>Risk of Exposure</vt:lpstr>
      <vt:lpstr>Phytic Acid/Phytate</vt:lpstr>
      <vt:lpstr>Safer Alternatives to Soy</vt:lpstr>
      <vt:lpstr>Benefits</vt:lpstr>
      <vt:lpstr>Sources:</vt:lpstr>
      <vt:lpstr>Sources:</vt:lpstr>
    </vt:vector>
  </TitlesOfParts>
  <Company>MTZ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Nutrition Project</dc:title>
  <dc:creator>Chila Kristen</dc:creator>
  <cp:lastModifiedBy>Chila Kristen</cp:lastModifiedBy>
  <cp:revision>59</cp:revision>
  <dcterms:created xsi:type="dcterms:W3CDTF">2014-12-02T02:49:21Z</dcterms:created>
  <dcterms:modified xsi:type="dcterms:W3CDTF">2015-05-18T04:47:54Z</dcterms:modified>
</cp:coreProperties>
</file>