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484349"/>
            <a:ext cx="7772400" cy="2439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3600"/>
              <a:t>What Are The Short And Long Term Effects Of Fluoride In The Human Body &amp; What Are The Most Common Methods Of Ingestion?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Jenessa Dyke &amp; Jessica Cheung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Long Term Effects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/>
              <a:t>Chronic kidney disease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Fluoride in drinking water and diet: the causative factor of chronic kidney diseases in the North Central Province of Sri Lanka. (</a:t>
            </a:r>
            <a:r>
              <a:rPr lang="en" sz="1400">
                <a:solidFill>
                  <a:schemeClr val="dk1"/>
                </a:solidFill>
              </a:rPr>
              <a:t>Dharmaratne, RW.</a:t>
            </a:r>
            <a:r>
              <a:rPr lang="en" sz="14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</a:rPr>
              <a:t>ADHD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chemeClr val="dk1"/>
                </a:solidFill>
              </a:rPr>
              <a:t>Exposure to fluoridated water and ADHD prevalence among Children and Adolescents in the United States: An Ecological Association. (Malin, AJ and C. Till)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400"/>
              <a:t>Fluoride and IQ </a:t>
            </a:r>
            <a:r>
              <a:rPr lang="en" sz="1400"/>
              <a:t>(Fluoride Action Nextwork)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Summary of 50 studies have showed a relationship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43 of the 50 showed reduced learning/memory performance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Fluoride sources: water and coal burning</a:t>
            </a:r>
          </a:p>
          <a:p>
            <a:pPr indent="-317500" lvl="1" marL="91440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IQ reduction have been significantly associated with water fluoride levels ranging from 0.7 - 1.2 mg/L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54"/>
            <a:ext cx="8229600" cy="1547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Bibliography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"2011 Water Quality Report (Consumer Confidence Report)." (n.d.): n. pag.</a:t>
            </a:r>
            <a:r>
              <a:rPr i="1" lang="en" sz="1200">
                <a:solidFill>
                  <a:srgbClr val="000000"/>
                </a:solidFill>
              </a:rPr>
              <a:t>City of Hayward</a:t>
            </a:r>
            <a:r>
              <a:rPr lang="en" sz="1200">
                <a:solidFill>
                  <a:srgbClr val="000000"/>
                </a:solidFill>
              </a:rPr>
              <a:t>. Department of Public Works, 2011. Web. 15 May 2015. 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"Community Water Fluoridation." CDC.gov. National Center for Chronic Disease Prevention and Health Promotion, n.d. Web. 18 May 2015. &lt;http://www.cdc.gov/fluoridation/pdf/communitywaterfluoridationfactsheet.pdf&gt;.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Bergamo, E., M. Barbana, R. Terada, JA Cury, and M. Fujimaki. "Fluoride Concentrations in the Water of Maringá, Brazil, considering the Benefit/risk Balance of Caries and Fluorosis." </a:t>
            </a:r>
            <a:r>
              <a:rPr i="1" lang="en" sz="1200">
                <a:solidFill>
                  <a:schemeClr val="dk1"/>
                </a:solidFill>
              </a:rPr>
              <a:t>Brazilian Oral Research</a:t>
            </a:r>
            <a:r>
              <a:rPr lang="en" sz="1200">
                <a:solidFill>
                  <a:schemeClr val="dk1"/>
                </a:solidFill>
              </a:rPr>
              <a:t> 29.1 (2015): n. pag. Web.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Dharmaratne, RW. "Fluoride in Drinking Water and Diet: The Causative Factor of Chronic Kidney Diseases in the North Central Province of Sri Lanka." </a:t>
            </a:r>
            <a:r>
              <a:rPr i="1" lang="en" sz="1200">
                <a:solidFill>
                  <a:schemeClr val="dk1"/>
                </a:solidFill>
              </a:rPr>
              <a:t>Environ Health Prev Med</a:t>
            </a:r>
            <a:r>
              <a:rPr lang="en" sz="1200">
                <a:solidFill>
                  <a:schemeClr val="dk1"/>
                </a:solidFill>
              </a:rPr>
              <a:t> (n.d.): n. pag. Web. 18 May 2015.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Fina, Brenda Lorena, Mercedes Lombarte, Juan Pablo Rigalli, and Alfredo Rigalli. "Fluoride Increases Superoxide Production and Impairs the Respiratory Chain in ROS 17/2.8 Osteoblastic Cells." PLoS ONE 9.6 (2014): n. pag. PMC. Web. 16 May 2015.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"Fluoride Action Network." </a:t>
            </a:r>
            <a:r>
              <a:rPr i="1" lang="en" sz="1200">
                <a:solidFill>
                  <a:srgbClr val="000000"/>
                </a:solidFill>
              </a:rPr>
              <a:t>Fluoride Action Network</a:t>
            </a:r>
            <a:r>
              <a:rPr lang="en" sz="1200">
                <a:solidFill>
                  <a:srgbClr val="000000"/>
                </a:solidFill>
              </a:rPr>
              <a:t>. N.p., n.d. Web. 18 May 2015.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"Fluoride Fact Sheet." Fluoridealert.org. Bureau of Reclimation, 21 Sept. 2001. Web. 18 May 2015. &lt;http://fluoridealert.org/wp-content/pesticides/fluoroapatite.fact.sheet.01.pdf&gt;.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"Fluoridated Water." </a:t>
            </a:r>
            <a:r>
              <a:rPr i="1" lang="en" sz="1200">
                <a:solidFill>
                  <a:schemeClr val="dk1"/>
                </a:solidFill>
              </a:rPr>
              <a:t>National Cancer Institute</a:t>
            </a:r>
            <a:r>
              <a:rPr lang="en" sz="1200">
                <a:solidFill>
                  <a:schemeClr val="dk1"/>
                </a:solidFill>
              </a:rPr>
              <a:t>. N.p., 2 Feb. 2012. Web. 18 May 2015.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</a:rPr>
              <a:t>Kaminsky, LS, MC Mahoney, J. Leach, J. Melius, and MJ Miller. "Fluoride: Benefits and Risks of Exposure." </a:t>
            </a:r>
            <a:r>
              <a:rPr i="1" lang="en" sz="1200">
                <a:solidFill>
                  <a:srgbClr val="000000"/>
                </a:solidFill>
              </a:rPr>
              <a:t>Crit Rev Oral Biol Med</a:t>
            </a:r>
            <a:r>
              <a:rPr lang="en" sz="1200">
                <a:solidFill>
                  <a:srgbClr val="000000"/>
                </a:solidFill>
              </a:rPr>
              <a:t> 1.4 (1990): 261-81. Web. 18 May 2015.</a:t>
            </a:r>
          </a:p>
          <a:p>
            <a:pPr indent="-304800" lvl="0" marL="457200" rtl="0">
              <a:spcBef>
                <a:spcPts val="0"/>
              </a:spcBef>
              <a:buClr>
                <a:srgbClr val="000000"/>
              </a:buClr>
              <a:buSzPct val="10909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Kim, FM, C. Hayes, PL Williams, GM Whitford, KJ Joshipura, RN Hoover, CW Douglas, and National Osteosarcoma Etiology Group. "An Assessment of Bone Fluoride and Osteosarcoma." </a:t>
            </a:r>
            <a:r>
              <a:rPr i="1" lang="en" sz="1100">
                <a:solidFill>
                  <a:schemeClr val="dk1"/>
                </a:solidFill>
              </a:rPr>
              <a:t>J Dent Res</a:t>
            </a:r>
            <a:r>
              <a:rPr lang="en" sz="1100">
                <a:solidFill>
                  <a:schemeClr val="dk1"/>
                </a:solidFill>
              </a:rPr>
              <a:t> 90.10 (2011): 1171-176. Web.</a:t>
            </a:r>
          </a:p>
          <a:p>
            <a:pPr indent="-3048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Malin, AJ, and C. Till. "Exposure to Fluoridated Water and Attention Deficit Hyperactivity Disorder Prevalence among Children and Adolescents in the United States: An Ecological Association." </a:t>
            </a:r>
            <a:r>
              <a:rPr i="1" lang="en" sz="1200">
                <a:solidFill>
                  <a:schemeClr val="dk1"/>
                </a:solidFill>
              </a:rPr>
              <a:t>Environ Health</a:t>
            </a:r>
            <a:r>
              <a:rPr lang="en" sz="1200">
                <a:solidFill>
                  <a:schemeClr val="dk1"/>
                </a:solidFill>
              </a:rPr>
              <a:t> 14.1 (2015): 17. Web.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Fluoride?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947325"/>
            <a:ext cx="52701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Fluoride (F-)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Inorganic anion of Fluorine (F)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Simplest anion of Fluorine (F)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Most reactive nonmetal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The most electronegative element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Does not exist in elemental form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When combined with metal, forms a salt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Can substitute for hydrogen in many organic compounds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Distinct bitter taste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Mineral Forms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Fluorapatite - most common form, fluorinated calcium phosphate rock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Fluorite (CaF2) - 49% fluoride by mass, found worldwide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Sodium Fluoride (NaF)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Sodium Silicofluoride (Na2SiF6)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50" y="2430450"/>
            <a:ext cx="1751775" cy="17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473" y="4815837"/>
            <a:ext cx="2671337" cy="17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is it found?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Found in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Drinking water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Seawater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Ground &amp; Surface waters - from natural deposits or from industrial/mining contamination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Toothpastes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Glass &amp; steel manufacturing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Organic F - vegetables, fruits, &amp; nuts</a:t>
            </a:r>
          </a:p>
          <a:p>
            <a:pPr indent="-3175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Inorganic F (NaF) - waste product of aluminum</a:t>
            </a:r>
          </a:p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Used In: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wire and cable insulations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pipe linings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rocket propellants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insecticides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rodenticides (rat poisons)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refrigerants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aerosol propellants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polymers for plastics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in the separation of uranium isotopes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the aluminum, beryllium, antimony, superphosphate fertilizer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glass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electronic ceramics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fluorspar</a:t>
            </a:r>
          </a:p>
          <a:p>
            <a:pPr indent="-3175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brick industries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with Ingestion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Toothpaste: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Use too much toothpaste - should only be a “pea-sized” amount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most is advertised as 2-3x the amount actually necessary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Children’s toothpaste is flavored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kids want to swallow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Children’s swallowing reflex not fully developed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unable to fully control how much they ingest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Levels in most toothpastes: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Large tube (6.4 oz) - 192-211 mg F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Small tube (4.6 oz) - 138-152 mg F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FDA regulations and American Dental Association Seal of Acceptance require levels to be no more than 276 mg F per tube (small or large)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Water: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Uncontrolled levels in certain locations due to no regulation</a:t>
            </a:r>
          </a:p>
          <a:p>
            <a:pPr indent="-3175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Malfunction of fluoride treatment equipment - uncommon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54"/>
            <a:ext cx="8229600" cy="1535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is it used?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</a:rPr>
              <a:t>Fluorination in Water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CWF: Community Water Fluoridation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Prevention of dental caries &amp; tooth decay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222222"/>
                </a:solidFill>
              </a:rPr>
              <a:t>Frequent &amp; constant low levels of fluoride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222222"/>
                </a:solidFill>
              </a:rPr>
              <a:t>25% Reduction in tooth decay for adults and children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Saves Money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222222"/>
                </a:solidFill>
              </a:rPr>
              <a:t>Cost-effective way of getting fluoride to everyone in a community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222222"/>
                </a:solidFill>
              </a:rPr>
              <a:t>Reduces health care costs for families and the health care system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Possible therapeutic agent in treatment of osteoporosis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Courier New"/>
              <a:buChar char="o"/>
            </a:pPr>
            <a:r>
              <a:rPr lang="en" sz="1400">
                <a:solidFill>
                  <a:srgbClr val="222222"/>
                </a:solidFill>
              </a:rPr>
              <a:t>Further study is needed, however fluoride treatment has been used to treat osteoporosis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222222"/>
                </a:solidFill>
              </a:rPr>
              <a:t>Other Fluoridation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Toothpaste: prevention of dental caries &amp; tooth decay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</a:rPr>
              <a:t>International: Fluoridation of water, salt, &amp; milk is supported by the World Health Organization for prevention of dental decay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54"/>
            <a:ext cx="8229600" cy="152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Pharmacokinetics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Absorption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GI Tract: &gt;90-95% rapidly absorbed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peak levels @ 30 mins on fasting stomach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if ingested with food, degree and rate of absorption decrease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Can cross the placental barrier &amp; be absorbed by the fetus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Distributed via blood plasma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Deposited in bone and calcified tissues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Half-Life: 2-9 hours in plasma depending on dose, several years in bone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Excretion - Kidneys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40-60% excreted in urine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Elimination half-life: 5 hours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Can also be eliminated in sweat, breast milk, &amp; saliva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Toxic Levels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Acute Toxicity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Levels: 1-5mg/kg; 15-30 mg/kg can be fatal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Examples: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Hayward water (maximum): 0.3 mg/L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Pea-sized amount of toothpaste: 0.3 mg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Chronic Toxicity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Effects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Creates oxidative stress in osteoblastic cells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Inflammation of bone tissue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Impairment of respiratory chain of liver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Increased superoxide radical production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Decreases oxygen consumption</a:t>
            </a:r>
          </a:p>
          <a:p>
            <a:pPr indent="-3175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Induced apoptosis of cells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53"/>
            <a:ext cx="8229600" cy="151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Short Term Effects 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u="sng"/>
              <a:t>Acute Effects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Very rare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Usually due to accidental poisonings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A study indicated that exposure is not harmful in the short term although some people may have a hypersensitivity reaction to it (</a:t>
            </a:r>
            <a:r>
              <a:rPr lang="en" sz="1400">
                <a:solidFill>
                  <a:schemeClr val="dk1"/>
                </a:solidFill>
              </a:rPr>
              <a:t>Kaminsky, LS, et al.)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Symptoms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Nausea, vomiting, hypersalivation, abdominal pain, diarrhea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In severe cases: </a:t>
            </a:r>
          </a:p>
          <a:p>
            <a:pPr indent="-3175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/>
              <a:t>convulsions, irregular heartbeat, and coma</a:t>
            </a:r>
          </a:p>
          <a:p>
            <a:pPr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54"/>
            <a:ext cx="8229600" cy="1535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Long Term Effects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u="sng"/>
              <a:t>Chronic Effects</a:t>
            </a:r>
          </a:p>
          <a:p>
            <a:pPr indent="-3175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400"/>
              <a:t>These may occur after various levels of exposure in different people: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Dental Fluorosis: discoloration &amp; mottling of teeth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Skeletal Fluorosis: bone crippling disorder similar to osteoporosis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Dental malformation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Decalcification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Mineralization of tendons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Digestive disorders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Nervous disorders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Hypersensitivity reactions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Renal insufficiency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Birth defects</a:t>
            </a:r>
          </a:p>
          <a:p>
            <a:pPr indent="-3175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400"/>
              <a:t>Cancer</a:t>
            </a:r>
          </a:p>
          <a:p>
            <a:pPr indent="-317500" lvl="2" marL="1371600" rtl="0">
              <a:spcBef>
                <a:spcPts val="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1400">
                <a:solidFill>
                  <a:srgbClr val="2E2E2E"/>
                </a:solidFill>
              </a:rPr>
              <a:t>An analysis showed no difference in bone fluoride levels between people with osteosarcoma and people in a control group who had other malignant bone tumors (</a:t>
            </a:r>
            <a:r>
              <a:rPr lang="en" sz="1400">
                <a:solidFill>
                  <a:schemeClr val="dk1"/>
                </a:solidFill>
              </a:rPr>
              <a:t>Kim, FM, C. Hayes, PL Williams, GM Whitford, KJ Joshipura, RN Hoover, CW Douglas, and National Osteosarcoma Etiology Group.)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