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sldIdLst>
    <p:sldId id="256" r:id="rId2"/>
    <p:sldId id="257" r:id="rId3"/>
    <p:sldId id="258" r:id="rId4"/>
    <p:sldId id="274" r:id="rId5"/>
    <p:sldId id="259" r:id="rId6"/>
    <p:sldId id="272" r:id="rId7"/>
    <p:sldId id="260" r:id="rId8"/>
    <p:sldId id="270" r:id="rId9"/>
    <p:sldId id="261" r:id="rId10"/>
    <p:sldId id="275" r:id="rId11"/>
    <p:sldId id="271" r:id="rId12"/>
    <p:sldId id="263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1" autoAdjust="0"/>
    <p:restoredTop sz="94660"/>
  </p:normalViewPr>
  <p:slideViewPr>
    <p:cSldViewPr>
      <p:cViewPr>
        <p:scale>
          <a:sx n="90" d="100"/>
          <a:sy n="90" d="100"/>
        </p:scale>
        <p:origin x="-1362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E9E71-1E5E-474C-968E-F7DF74C19372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21B09A-B191-4E8A-910E-EA2CEFD844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3072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1B09A-B191-4E8A-910E-EA2CEFD8447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4945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1B09A-B191-4E8A-910E-EA2CEFD8447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14551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1B09A-B191-4E8A-910E-EA2CEFD8447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6383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1B09A-B191-4E8A-910E-EA2CEFD8447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01079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1B09A-B191-4E8A-910E-EA2CEFD8447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0882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1B09A-B191-4E8A-910E-EA2CEFD8447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38362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1B09A-B191-4E8A-910E-EA2CEFD8447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3364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1B09A-B191-4E8A-910E-EA2CEFD8447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5852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1B09A-B191-4E8A-910E-EA2CEFD8447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8878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21B09A-B191-4E8A-910E-EA2CEFD8447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26180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3FAD-DA44-4F76-B582-66A9E7BC9E12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6749-E68E-4F5D-9B01-DC3EE3F6CB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3FAD-DA44-4F76-B582-66A9E7BC9E12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6749-E68E-4F5D-9B01-DC3EE3F6CB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3FAD-DA44-4F76-B582-66A9E7BC9E12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6749-E68E-4F5D-9B01-DC3EE3F6CBD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3FAD-DA44-4F76-B582-66A9E7BC9E12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6749-E68E-4F5D-9B01-DC3EE3F6CB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3FAD-DA44-4F76-B582-66A9E7BC9E12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6749-E68E-4F5D-9B01-DC3EE3F6CB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3FAD-DA44-4F76-B582-66A9E7BC9E12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6749-E68E-4F5D-9B01-DC3EE3F6CB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3FAD-DA44-4F76-B582-66A9E7BC9E12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6749-E68E-4F5D-9B01-DC3EE3F6CB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3FAD-DA44-4F76-B582-66A9E7BC9E12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6749-E68E-4F5D-9B01-DC3EE3F6CB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3FAD-DA44-4F76-B582-66A9E7BC9E12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6749-E68E-4F5D-9B01-DC3EE3F6CB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3FAD-DA44-4F76-B582-66A9E7BC9E12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6749-E68E-4F5D-9B01-DC3EE3F6CB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73FAD-DA44-4F76-B582-66A9E7BC9E12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6749-E68E-4F5D-9B01-DC3EE3F6CB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D273FAD-DA44-4F76-B582-66A9E7BC9E12}" type="datetimeFigureOut">
              <a:rPr lang="en-US" smtClean="0"/>
              <a:pPr/>
              <a:t>5/18/2015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6BD96749-E68E-4F5D-9B01-DC3EE3F6CBD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bmud.com/sites/default/files/pdfs/2014-annual-water-quality-report-web_0.pdf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erkeywater.com/" TargetMode="External"/><Relationship Id="rId2" Type="http://schemas.openxmlformats.org/officeDocument/2006/relationships/hyperlink" Target="http://www.purewaterfreedom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luoridefreefairbanks.org/Communities%20Reevaluate%20Fluoridation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Drinking Tap Water in the CA East Bay Area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1701799"/>
          </a:xfrm>
        </p:spPr>
        <p:txBody>
          <a:bodyPr>
            <a:normAutofit/>
          </a:bodyPr>
          <a:lstStyle/>
          <a:p>
            <a:r>
              <a:rPr lang="en-US" b="1" dirty="0" smtClean="0"/>
              <a:t>By:</a:t>
            </a:r>
          </a:p>
          <a:p>
            <a:r>
              <a:rPr lang="en-US" b="1" dirty="0" smtClean="0"/>
              <a:t>Rebecca Wilder</a:t>
            </a:r>
          </a:p>
          <a:p>
            <a:r>
              <a:rPr lang="en-US" b="1" dirty="0" smtClean="0"/>
              <a:t>Marisa Sum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862699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dirty="0" smtClean="0"/>
              <a:t>Risk and Prevalence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271" t="19375" r="20469" b="28125"/>
          <a:stretch/>
        </p:blipFill>
        <p:spPr bwMode="auto">
          <a:xfrm>
            <a:off x="0" y="1295400"/>
            <a:ext cx="91440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0" y="5380672"/>
            <a:ext cx="9144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Risk of exposure to Fluoride: High- Unavoidable</a:t>
            </a:r>
          </a:p>
          <a:p>
            <a:pPr marL="274320" lvl="1"/>
            <a:r>
              <a:rPr lang="en-US" dirty="0" smtClean="0"/>
              <a:t>Prevalence of exposure to public: high, but </a:t>
            </a:r>
            <a:r>
              <a:rPr lang="en-US" b="1" dirty="0" smtClean="0"/>
              <a:t>less than mandated. </a:t>
            </a:r>
            <a:endParaRPr lang="en-US" b="1" dirty="0" smtClean="0"/>
          </a:p>
          <a:p>
            <a:pPr marL="274320" lvl="1"/>
            <a:endParaRPr lang="en-US" dirty="0" smtClean="0">
              <a:hlinkClick r:id="rId3"/>
            </a:endParaRPr>
          </a:p>
          <a:p>
            <a:pPr marL="274320" lvl="1"/>
            <a:r>
              <a:rPr lang="en-US" dirty="0" smtClean="0">
                <a:hlinkClick r:id="rId3"/>
              </a:rPr>
              <a:t>http</a:t>
            </a:r>
            <a:r>
              <a:rPr lang="en-US" dirty="0" smtClean="0">
                <a:hlinkClick r:id="rId3"/>
              </a:rPr>
              <a:t>://www.ebmud.com/sites/default/files/pdfs/2014-annual-water-quality-report-web_0.pdf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741448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2133600"/>
            <a:ext cx="8686799" cy="4495800"/>
          </a:xfrm>
        </p:spPr>
        <p:txBody>
          <a:bodyPr>
            <a:normAutofit/>
          </a:bodyPr>
          <a:lstStyle/>
          <a:p>
            <a:r>
              <a:rPr lang="en-US" dirty="0" smtClean="0"/>
              <a:t>It is complicated!</a:t>
            </a:r>
          </a:p>
          <a:p>
            <a:pPr lvl="1"/>
            <a:r>
              <a:rPr lang="en-US" dirty="0" smtClean="0"/>
              <a:t>Acute toxicity often goes undiagnosed so prevalence unknown, more due to toothpaste ingestion</a:t>
            </a:r>
          </a:p>
          <a:p>
            <a:pPr lvl="1"/>
            <a:r>
              <a:rPr lang="en-US" dirty="0" smtClean="0"/>
              <a:t>Chronic toxicity unlikely</a:t>
            </a:r>
          </a:p>
          <a:p>
            <a:pPr lvl="1"/>
            <a:r>
              <a:rPr lang="en-US" dirty="0" smtClean="0"/>
              <a:t>Depends on existing health – Renal failure decreases F- elimination</a:t>
            </a:r>
          </a:p>
          <a:p>
            <a:pPr lvl="1"/>
            <a:r>
              <a:rPr lang="en-US" dirty="0" smtClean="0"/>
              <a:t>Consider accumulation of F- in tap water from all sources – dental hygiene, consumption of processed foods and produce, water for drinking and for cooking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Does the average </a:t>
            </a:r>
            <a:r>
              <a:rPr lang="en-US" sz="2800" u="sng" dirty="0" smtClean="0"/>
              <a:t>daily intake of fluoride in </a:t>
            </a:r>
            <a:r>
              <a:rPr lang="en-US" sz="2800" dirty="0" smtClean="0"/>
              <a:t>East Bay Municipal Utility District </a:t>
            </a:r>
            <a:r>
              <a:rPr lang="en-US" sz="2800" u="sng" dirty="0" smtClean="0"/>
              <a:t>(EBMUD) tap water</a:t>
            </a:r>
            <a:r>
              <a:rPr lang="en-US" sz="2800" dirty="0" smtClean="0"/>
              <a:t> cause adverse health affects?</a:t>
            </a:r>
            <a:endParaRPr lang="en-US" sz="2800" dirty="0"/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4876800"/>
            <a:ext cx="2484120" cy="1812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6581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8800"/>
            <a:ext cx="60960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Reverse-Osmosis </a:t>
            </a:r>
            <a:r>
              <a:rPr lang="en-US" dirty="0" smtClean="0"/>
              <a:t>machines, sink and shower filters and household systems $300-$3,000 </a:t>
            </a:r>
            <a:r>
              <a:rPr lang="en-US" u="sng" dirty="0" smtClean="0">
                <a:hlinkClick r:id="rId2"/>
              </a:rPr>
              <a:t>www.purewaterfreedom.com</a:t>
            </a:r>
            <a:endParaRPr lang="en-US" u="sng" dirty="0" smtClean="0"/>
          </a:p>
          <a:p>
            <a:endParaRPr lang="en-US" dirty="0" smtClean="0"/>
          </a:p>
          <a:p>
            <a:r>
              <a:rPr lang="en-US" dirty="0" err="1" smtClean="0"/>
              <a:t>Flouride</a:t>
            </a:r>
            <a:r>
              <a:rPr lang="en-US" dirty="0" smtClean="0"/>
              <a:t> Free Bottled water: </a:t>
            </a:r>
            <a:endParaRPr lang="en-US" u="sng" dirty="0" smtClean="0"/>
          </a:p>
          <a:p>
            <a:pPr>
              <a:buNone/>
            </a:pPr>
            <a:r>
              <a:rPr lang="en-US" dirty="0" smtClean="0"/>
              <a:t>Crystal </a:t>
            </a:r>
            <a:r>
              <a:rPr lang="en-US" dirty="0" smtClean="0"/>
              <a:t>Geyser: </a:t>
            </a:r>
            <a:r>
              <a:rPr lang="en-US" sz="2000" dirty="0" smtClean="0"/>
              <a:t>“does not </a:t>
            </a:r>
            <a:r>
              <a:rPr lang="en-US" sz="2000" dirty="0"/>
              <a:t>artificially add any minerals to our spring water. We do have a small amount of naturally occurring fluoride, which ranges from 0 to 0.7 parts per million, depending on the location of the spring source</a:t>
            </a:r>
            <a:r>
              <a:rPr lang="en-US" sz="2000" dirty="0" smtClean="0"/>
              <a:t>.”</a:t>
            </a:r>
          </a:p>
          <a:p>
            <a:endParaRPr lang="en-US" sz="2000" dirty="0" smtClean="0"/>
          </a:p>
          <a:p>
            <a:r>
              <a:rPr lang="en-US" dirty="0" err="1" smtClean="0"/>
              <a:t>Berkey</a:t>
            </a:r>
            <a:r>
              <a:rPr lang="en-US" dirty="0" smtClean="0"/>
              <a:t> water filter $200-$500 </a:t>
            </a:r>
            <a:r>
              <a:rPr lang="en-US" dirty="0" smtClean="0">
                <a:hlinkClick r:id="rId3"/>
              </a:rPr>
              <a:t>http://www.berkeywater.com/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4267200" cy="12527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Alternatives </a:t>
            </a:r>
            <a:r>
              <a:rPr lang="en-US" dirty="0" smtClean="0"/>
              <a:t>to </a:t>
            </a:r>
            <a:br>
              <a:rPr lang="en-US" dirty="0" smtClean="0"/>
            </a:br>
            <a:r>
              <a:rPr lang="en-US" dirty="0" smtClean="0"/>
              <a:t>EBMUD Tap Water</a:t>
            </a:r>
            <a:endParaRPr lang="en-US" dirty="0"/>
          </a:p>
        </p:txBody>
      </p:sp>
      <p:pic>
        <p:nvPicPr>
          <p:cNvPr id="2050" name="Picture 2" descr="http://directive21.wpengine.netdna-cdn.com/wp-content/uploads/2012/12/BerkeysCA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99667" y="4191000"/>
            <a:ext cx="3344333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0" y="990600"/>
            <a:ext cx="2895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41515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610599" cy="5486400"/>
          </a:xfrm>
        </p:spPr>
        <p:txBody>
          <a:bodyPr>
            <a:normAutofit fontScale="85000" lnSpcReduction="20000"/>
          </a:bodyPr>
          <a:lstStyle/>
          <a:p>
            <a:pPr marL="274320" lvl="1"/>
            <a:r>
              <a:rPr lang="en-US" sz="1600" dirty="0" err="1" smtClean="0"/>
              <a:t>Wefel</a:t>
            </a:r>
            <a:r>
              <a:rPr lang="en-US" sz="1600" dirty="0" smtClean="0"/>
              <a:t>, J., &amp; Faller, R. (2014, April 7). A History and Update of Fluoride Dentifrices. Retrieved from http://</a:t>
            </a:r>
            <a:r>
              <a:rPr lang="en-US" sz="1600" dirty="0" smtClean="0"/>
              <a:t>dentalcare.com/media/en-US/education/ce94/ce94.pdf</a:t>
            </a:r>
            <a:r>
              <a:rPr lang="en-US" sz="1600" dirty="0" smtClean="0"/>
              <a:t> </a:t>
            </a:r>
            <a:endParaRPr lang="en-US" sz="1600" dirty="0"/>
          </a:p>
          <a:p>
            <a:r>
              <a:rPr lang="en-US" sz="1600" dirty="0" smtClean="0"/>
              <a:t>A </a:t>
            </a:r>
            <a:r>
              <a:rPr lang="en-US" sz="1600" dirty="0" smtClean="0"/>
              <a:t>Review by </a:t>
            </a:r>
            <a:r>
              <a:rPr lang="en-US" sz="1600" dirty="0" err="1" smtClean="0"/>
              <a:t>Foulkes</a:t>
            </a:r>
            <a:r>
              <a:rPr lang="en-US" sz="1600" dirty="0" smtClean="0"/>
              <a:t> RG, "Investigation of inorganic fluoride and its effect on the occurrence of dental caries and dental </a:t>
            </a:r>
            <a:r>
              <a:rPr lang="en-US" sz="1600" dirty="0" err="1" smtClean="0"/>
              <a:t>fluorosis</a:t>
            </a:r>
            <a:r>
              <a:rPr lang="en-US" sz="1600" dirty="0" smtClean="0"/>
              <a:t> in Canada - final report", </a:t>
            </a:r>
            <a:r>
              <a:rPr lang="en-US" sz="1600" i="1" dirty="0" smtClean="0"/>
              <a:t>Fluoride</a:t>
            </a:r>
            <a:r>
              <a:rPr lang="en-US" sz="1600" dirty="0" smtClean="0"/>
              <a:t>, 1995 Aug, 28:3, </a:t>
            </a:r>
            <a:r>
              <a:rPr lang="en-US" sz="1600" dirty="0" smtClean="0"/>
              <a:t>146-14</a:t>
            </a:r>
            <a:endParaRPr lang="en-US" sz="1600" dirty="0" smtClean="0"/>
          </a:p>
          <a:p>
            <a:r>
              <a:rPr lang="en-US" sz="1600" dirty="0" smtClean="0"/>
              <a:t>ATSDR - Public Health Statement: Fluorides, Hydrogen Fluoride, and Fluorine. (</a:t>
            </a:r>
            <a:r>
              <a:rPr lang="en-US" sz="1600" dirty="0" err="1" smtClean="0"/>
              <a:t>n.d</a:t>
            </a:r>
            <a:r>
              <a:rPr lang="en-US" sz="1600" dirty="0" smtClean="0"/>
              <a:t>.). Retrieved from http://www.atsdr.cdc.gov/PHS/PHS.asp?id=210&amp;tid=38</a:t>
            </a:r>
          </a:p>
          <a:p>
            <a:r>
              <a:rPr lang="en-US" sz="1600" dirty="0" smtClean="0"/>
              <a:t>Chemistry FAQs - Physical Science Frequently Asked Questions. (</a:t>
            </a:r>
            <a:r>
              <a:rPr lang="en-US" sz="1600" dirty="0" err="1" smtClean="0"/>
              <a:t>n.d</a:t>
            </a:r>
            <a:r>
              <a:rPr lang="en-US" sz="1600" dirty="0" smtClean="0"/>
              <a:t>.). Retrieved from http://chemistry.about.com/od/chemistryfaqs/f/what-is-fluoride.html</a:t>
            </a:r>
          </a:p>
          <a:p>
            <a:r>
              <a:rPr lang="en-US" sz="1600" dirty="0" smtClean="0"/>
              <a:t>Fluoridation of drinking water and chronic kidney disease: absence of evidence is not evidence of absence. (</a:t>
            </a:r>
            <a:r>
              <a:rPr lang="en-US" sz="1600" dirty="0" err="1" smtClean="0"/>
              <a:t>n.d</a:t>
            </a:r>
            <a:r>
              <a:rPr lang="en-US" sz="1600" dirty="0" smtClean="0"/>
              <a:t>.). Retrieved from http://ndt.oxfordjournals.org/content/23/1/411.1.full</a:t>
            </a:r>
          </a:p>
          <a:p>
            <a:r>
              <a:rPr lang="en-US" sz="1600" dirty="0" smtClean="0"/>
              <a:t>Fluoride - </a:t>
            </a:r>
            <a:r>
              <a:rPr lang="en-US" sz="1600" dirty="0" err="1" smtClean="0"/>
              <a:t>Toxipedia</a:t>
            </a:r>
            <a:r>
              <a:rPr lang="en-US" sz="1600" dirty="0" smtClean="0"/>
              <a:t>. (</a:t>
            </a:r>
            <a:r>
              <a:rPr lang="en-US" sz="1600" dirty="0" err="1" smtClean="0"/>
              <a:t>n.d</a:t>
            </a:r>
            <a:r>
              <a:rPr lang="en-US" sz="1600" dirty="0" smtClean="0"/>
              <a:t>.). Retrieved from http://www.toxipedia.org/display/toxipedia/Fluoride</a:t>
            </a:r>
          </a:p>
          <a:p>
            <a:r>
              <a:rPr lang="en-US" sz="1600" dirty="0" smtClean="0"/>
              <a:t>Fluoride Action Network | FAN’s Grocery Store Guide: 7 Ways to Avoid Fluoride in Beverages and Food. (</a:t>
            </a:r>
            <a:r>
              <a:rPr lang="en-US" sz="1600" dirty="0" err="1" smtClean="0"/>
              <a:t>n.d</a:t>
            </a:r>
            <a:r>
              <a:rPr lang="en-US" sz="1600" dirty="0" smtClean="0"/>
              <a:t>.). Retrieved from http://fluoridealert.org/content/grocery_guide/</a:t>
            </a:r>
          </a:p>
          <a:p>
            <a:r>
              <a:rPr lang="en-US" sz="1600" dirty="0" smtClean="0"/>
              <a:t>Group 17: The Halogens - </a:t>
            </a:r>
            <a:r>
              <a:rPr lang="en-US" sz="1600" dirty="0" err="1" smtClean="0"/>
              <a:t>Chemwiki</a:t>
            </a:r>
            <a:r>
              <a:rPr lang="en-US" sz="1600" dirty="0" smtClean="0"/>
              <a:t>. (</a:t>
            </a:r>
            <a:r>
              <a:rPr lang="en-US" sz="1600" dirty="0" err="1" smtClean="0"/>
              <a:t>n.d</a:t>
            </a:r>
            <a:r>
              <a:rPr lang="en-US" sz="1600" dirty="0" smtClean="0"/>
              <a:t>.). Retrieved May 18, 2015, from http://</a:t>
            </a:r>
            <a:r>
              <a:rPr lang="en-US" sz="1600" dirty="0" smtClean="0"/>
              <a:t>chemwiki.ucdavis.edu/Inorganic_Chemistry/Descriptive_Chemistry/p-Block_Elements/Group_17%3A_The_Halogens</a:t>
            </a:r>
            <a:endParaRPr lang="en-US" sz="1600" dirty="0" smtClean="0"/>
          </a:p>
          <a:p>
            <a:pPr marL="274320" lvl="1"/>
            <a:r>
              <a:rPr lang="en-US" sz="1600" dirty="0" err="1" smtClean="0"/>
              <a:t>Akiniwa</a:t>
            </a:r>
            <a:r>
              <a:rPr lang="en-US" sz="1600" dirty="0"/>
              <a:t>, K. (1997). Re-examination of acute toxicity of fluoride. Fluoride 30: 89-104. </a:t>
            </a:r>
            <a:endParaRPr lang="en-US" sz="1600" dirty="0" smtClean="0"/>
          </a:p>
          <a:p>
            <a:pPr marL="274320" lvl="1"/>
            <a:r>
              <a:rPr lang="en-US" sz="1600" dirty="0"/>
              <a:t>Gessner BD, et al. (1994). Acute fluoride poisoning from a public water system. New England Journal of Medicine </a:t>
            </a:r>
            <a:r>
              <a:rPr lang="en-US" sz="1600" dirty="0" smtClean="0"/>
              <a:t>330:95-9</a:t>
            </a:r>
          </a:p>
          <a:p>
            <a:r>
              <a:rPr lang="en-US" sz="1600" dirty="0" smtClean="0"/>
              <a:t>Penman </a:t>
            </a:r>
            <a:r>
              <a:rPr lang="en-US" sz="1600" dirty="0"/>
              <a:t>AD, </a:t>
            </a:r>
            <a:r>
              <a:rPr lang="en-US" sz="1600" dirty="0" err="1"/>
              <a:t>Brackin</a:t>
            </a:r>
            <a:r>
              <a:rPr lang="en-US" sz="1600" dirty="0"/>
              <a:t> BT, </a:t>
            </a:r>
            <a:r>
              <a:rPr lang="en-US" sz="1600" dirty="0" err="1"/>
              <a:t>Embrey</a:t>
            </a:r>
            <a:r>
              <a:rPr lang="en-US" sz="1600" dirty="0"/>
              <a:t> R. (1997). Outbreak of acute fluoride poisoning caused by a fluoride overfeed, Mississippi, 1993. Public Health Reports 112:403-9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Petersen LR, et al. (1988). Community health effects of a municipal water supply </a:t>
            </a:r>
            <a:r>
              <a:rPr lang="en-US" sz="1600" dirty="0" err="1"/>
              <a:t>hyperfluoridation</a:t>
            </a:r>
            <a:r>
              <a:rPr lang="en-US" sz="1600" dirty="0"/>
              <a:t> accident. American Journal of Public Health 78: 711-3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Shulman JD, Wells LM. (1997). Acute fluoride toxicity from ingesting home-use dental products in children, birth to 6 years of age. Journal of Public Health Dentistry 57: 150-8. </a:t>
            </a:r>
            <a:endParaRPr lang="en-US" sz="1600" dirty="0" smtClean="0"/>
          </a:p>
          <a:p>
            <a:r>
              <a:rPr lang="en-US" sz="1600" dirty="0" smtClean="0">
                <a:hlinkClick r:id="rId2"/>
              </a:rPr>
              <a:t>http://www.fluoridefreefairbanks.org/Communities%20Reevaluate%20Fluoridation.html</a:t>
            </a:r>
            <a:endParaRPr lang="en-US" sz="1600" dirty="0" smtClean="0"/>
          </a:p>
          <a:p>
            <a:endParaRPr lang="en-US" sz="1900" dirty="0"/>
          </a:p>
          <a:p>
            <a:endParaRPr lang="en-US" sz="1900" dirty="0"/>
          </a:p>
          <a:p>
            <a:endParaRPr lang="en-US" sz="4000" dirty="0"/>
          </a:p>
          <a:p>
            <a:pPr marL="274320" lvl="1"/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83682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Does the average </a:t>
            </a:r>
            <a:r>
              <a:rPr lang="en-US" sz="2400" u="sng" dirty="0"/>
              <a:t>daily intake of fluoride in </a:t>
            </a:r>
            <a:r>
              <a:rPr lang="en-US" sz="2400" dirty="0"/>
              <a:t>East Bay Municipal </a:t>
            </a:r>
            <a:r>
              <a:rPr lang="en-US" sz="2400" dirty="0" smtClean="0"/>
              <a:t>Utility </a:t>
            </a:r>
            <a:r>
              <a:rPr lang="en-US" sz="2400" dirty="0"/>
              <a:t>District </a:t>
            </a:r>
            <a:r>
              <a:rPr lang="en-US" sz="2400" u="sng" dirty="0"/>
              <a:t>(EBMUD) tap water</a:t>
            </a:r>
            <a:r>
              <a:rPr lang="en-US" sz="2400" dirty="0"/>
              <a:t> cause adverse health affects?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91344"/>
            <a:ext cx="7239000" cy="5297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556466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433" y="1676400"/>
            <a:ext cx="8199967" cy="42211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Chemical structure: F- </a:t>
            </a:r>
            <a:endParaRPr lang="en-US" dirty="0"/>
          </a:p>
          <a:p>
            <a:r>
              <a:rPr lang="en-US" dirty="0" smtClean="0"/>
              <a:t>Group 17 on Periodic Table: Halogens</a:t>
            </a:r>
          </a:p>
          <a:p>
            <a:pPr lvl="1"/>
            <a:r>
              <a:rPr lang="en-US" dirty="0" smtClean="0"/>
              <a:t>Toxic, non-metallic elements that tend to attract electrons to themselves, making them electronegative </a:t>
            </a:r>
          </a:p>
          <a:p>
            <a:pPr lvl="1"/>
            <a:r>
              <a:rPr lang="en-US" dirty="0" smtClean="0"/>
              <a:t>Fluorine </a:t>
            </a:r>
            <a:r>
              <a:rPr lang="en-US" dirty="0"/>
              <a:t>is </a:t>
            </a:r>
            <a:r>
              <a:rPr lang="en-US" dirty="0" smtClean="0"/>
              <a:t>the element</a:t>
            </a:r>
            <a:r>
              <a:rPr lang="en-US" dirty="0"/>
              <a:t>; </a:t>
            </a:r>
            <a:r>
              <a:rPr lang="en-US" dirty="0" smtClean="0"/>
              <a:t>Fluoride </a:t>
            </a:r>
            <a:r>
              <a:rPr lang="en-US" dirty="0"/>
              <a:t>is </a:t>
            </a:r>
            <a:r>
              <a:rPr lang="en-US" dirty="0" smtClean="0"/>
              <a:t>the inorganic ionic form</a:t>
            </a:r>
          </a:p>
          <a:p>
            <a:pPr lvl="1"/>
            <a:r>
              <a:rPr lang="en-US" dirty="0" smtClean="0"/>
              <a:t>Fluoride is most reactive halogen</a:t>
            </a:r>
          </a:p>
          <a:p>
            <a:pPr lvl="2"/>
            <a:r>
              <a:rPr lang="en-US" dirty="0" smtClean="0"/>
              <a:t>Readily available to bond or form diatomic molecules (F2)</a:t>
            </a:r>
          </a:p>
          <a:p>
            <a:r>
              <a:rPr lang="en-US" dirty="0" smtClean="0"/>
              <a:t>Fluoride mimics nucleophilic hydroxide ions (-OH) </a:t>
            </a:r>
          </a:p>
          <a:p>
            <a:r>
              <a:rPr lang="en-US" dirty="0" err="1" smtClean="0"/>
              <a:t>Hydrofluoride</a:t>
            </a:r>
            <a:r>
              <a:rPr lang="en-US" dirty="0" smtClean="0"/>
              <a:t> (HF) </a:t>
            </a:r>
            <a:r>
              <a:rPr lang="en-US" dirty="0"/>
              <a:t>in nature because </a:t>
            </a:r>
            <a:r>
              <a:rPr lang="en-US" dirty="0" smtClean="0"/>
              <a:t>F- </a:t>
            </a:r>
            <a:r>
              <a:rPr lang="en-US" dirty="0"/>
              <a:t>is a weak base and attracts </a:t>
            </a:r>
            <a:r>
              <a:rPr lang="en-US" dirty="0" smtClean="0"/>
              <a:t>hydrogen (H+)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Toxin: Fluoride (F-)/Fluorine</a:t>
            </a:r>
            <a:endParaRPr lang="en-US" dirty="0"/>
          </a:p>
        </p:txBody>
      </p:sp>
      <p:pic>
        <p:nvPicPr>
          <p:cNvPr id="1026" name="Picture 2" descr="https://lh6.googleusercontent.com/HQFi8MHTlvrmcQ372nQbEC9pawnhGCauov73rGgKlhSyqZlkJlXZiU8OTDdOTWhW2ES5NReJlPpVZszt0IFw1EXegs8VToeT3JYM_uHCxkG3IxM-8fLx330AQvLgIKxOdHnZSb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708941"/>
            <a:ext cx="3682182" cy="2149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33084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://cof-cof.ca/wp-content/uploads/2012/03/Surface-Water-Treatment-Plant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548640"/>
            <a:ext cx="8293720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/>
          <p:cNvSpPr/>
          <p:nvPr/>
        </p:nvSpPr>
        <p:spPr>
          <a:xfrm>
            <a:off x="990600" y="4389120"/>
            <a:ext cx="2443618" cy="21388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96350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53201" y="1522348"/>
            <a:ext cx="1693482" cy="930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18273" y="5867400"/>
            <a:ext cx="186039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Fluoride Exposure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52400" y="1905000"/>
            <a:ext cx="4495800" cy="46482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Fluoride is found in: </a:t>
            </a:r>
          </a:p>
          <a:p>
            <a:pPr lvl="1"/>
            <a:r>
              <a:rPr lang="en-US" dirty="0"/>
              <a:t>Several medicines that </a:t>
            </a:r>
            <a:r>
              <a:rPr lang="en-US" dirty="0" smtClean="0"/>
              <a:t>are </a:t>
            </a:r>
            <a:r>
              <a:rPr lang="en-US" dirty="0"/>
              <a:t>used for treating skin diseases (e.g., </a:t>
            </a:r>
            <a:r>
              <a:rPr lang="en-US" dirty="0" err="1"/>
              <a:t>flucytosine</a:t>
            </a:r>
            <a:r>
              <a:rPr lang="en-US" dirty="0"/>
              <a:t>, an antifungal) and some cancers (e.g., fluorouracil, an antimetabolite). </a:t>
            </a:r>
            <a:endParaRPr lang="en-US" dirty="0" smtClean="0"/>
          </a:p>
          <a:p>
            <a:pPr lvl="1"/>
            <a:r>
              <a:rPr lang="en-US" dirty="0" smtClean="0"/>
              <a:t>Toothpaste</a:t>
            </a:r>
          </a:p>
          <a:p>
            <a:pPr lvl="1"/>
            <a:r>
              <a:rPr lang="en-US" dirty="0" smtClean="0"/>
              <a:t>Mouthwash</a:t>
            </a:r>
          </a:p>
          <a:p>
            <a:pPr lvl="1"/>
            <a:r>
              <a:rPr lang="en-US" dirty="0" smtClean="0"/>
              <a:t>Drinking water</a:t>
            </a:r>
          </a:p>
          <a:p>
            <a:pPr lvl="1"/>
            <a:r>
              <a:rPr lang="en-US" dirty="0" smtClean="0"/>
              <a:t>Supplements</a:t>
            </a:r>
          </a:p>
          <a:p>
            <a:pPr lvl="1"/>
            <a:r>
              <a:rPr lang="en-US" dirty="0" smtClean="0"/>
              <a:t>Infant formulas</a:t>
            </a:r>
          </a:p>
          <a:p>
            <a:pPr lvl="1"/>
            <a:r>
              <a:rPr lang="en-US" dirty="0" smtClean="0"/>
              <a:t>Boiled water concentrates (F-): Tea, coffee, soups</a:t>
            </a:r>
          </a:p>
          <a:p>
            <a:pPr lvl="1"/>
            <a:r>
              <a:rPr lang="en-US" dirty="0" smtClean="0"/>
              <a:t>Earth’s crust</a:t>
            </a:r>
          </a:p>
          <a:p>
            <a:pPr lvl="1"/>
            <a:r>
              <a:rPr lang="en-US" dirty="0" smtClean="0"/>
              <a:t>Glass and steel waste water manufacturing</a:t>
            </a:r>
          </a:p>
          <a:p>
            <a:pPr lvl="1"/>
            <a:r>
              <a:rPr lang="en-US" dirty="0" smtClean="0"/>
              <a:t>Vegetables, fruit, nuts</a:t>
            </a:r>
          </a:p>
          <a:p>
            <a:r>
              <a:rPr lang="en-US" dirty="0" smtClean="0"/>
              <a:t>Water fluoridation</a:t>
            </a:r>
            <a:r>
              <a:rPr lang="en-US" dirty="0"/>
              <a:t> usually is </a:t>
            </a:r>
            <a:r>
              <a:rPr lang="en-US" dirty="0" err="1"/>
              <a:t>accompished</a:t>
            </a:r>
            <a:r>
              <a:rPr lang="en-US" dirty="0"/>
              <a:t> by adding sodium fluoride (</a:t>
            </a:r>
            <a:r>
              <a:rPr lang="en-US" dirty="0" err="1"/>
              <a:t>NaF</a:t>
            </a:r>
            <a:r>
              <a:rPr lang="en-US" dirty="0"/>
              <a:t>), </a:t>
            </a:r>
            <a:r>
              <a:rPr lang="en-US" dirty="0" smtClean="0"/>
              <a:t>Calcium fluoride (</a:t>
            </a:r>
            <a:r>
              <a:rPr lang="en-US" dirty="0" err="1" smtClean="0"/>
              <a:t>CaF</a:t>
            </a:r>
            <a:r>
              <a:rPr lang="en-US" dirty="0" smtClean="0"/>
              <a:t>), </a:t>
            </a:r>
            <a:r>
              <a:rPr lang="en-US" dirty="0" err="1" smtClean="0"/>
              <a:t>fluorosilicic</a:t>
            </a:r>
            <a:r>
              <a:rPr lang="en-US" dirty="0" smtClean="0"/>
              <a:t> </a:t>
            </a:r>
            <a:r>
              <a:rPr lang="en-US" dirty="0"/>
              <a:t>acid (H</a:t>
            </a:r>
            <a:r>
              <a:rPr lang="en-US" baseline="-25000" dirty="0"/>
              <a:t>2</a:t>
            </a:r>
            <a:r>
              <a:rPr lang="en-US" dirty="0"/>
              <a:t>SiF</a:t>
            </a:r>
            <a:r>
              <a:rPr lang="en-US" baseline="-25000" dirty="0"/>
              <a:t>6</a:t>
            </a:r>
            <a:r>
              <a:rPr lang="en-US" dirty="0"/>
              <a:t>), or sodium fluorosilicate (Na</a:t>
            </a:r>
            <a:r>
              <a:rPr lang="en-US" baseline="-25000" dirty="0"/>
              <a:t>2</a:t>
            </a:r>
            <a:r>
              <a:rPr lang="en-US" dirty="0"/>
              <a:t>SiF</a:t>
            </a:r>
            <a:r>
              <a:rPr lang="en-US" baseline="-25000" dirty="0"/>
              <a:t>6</a:t>
            </a:r>
            <a:r>
              <a:rPr lang="en-US" dirty="0"/>
              <a:t>) to </a:t>
            </a:r>
            <a:r>
              <a:rPr lang="en-US" dirty="0" smtClean="0"/>
              <a:t>drinking water.</a:t>
            </a:r>
          </a:p>
          <a:p>
            <a:pPr lvl="1"/>
            <a:r>
              <a:rPr lang="en-US" dirty="0" err="1" smtClean="0"/>
              <a:t>NaF</a:t>
            </a:r>
            <a:r>
              <a:rPr lang="en-US" dirty="0" smtClean="0"/>
              <a:t>: waste product of aluminum and is used in rat poisons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286000"/>
            <a:ext cx="4034205" cy="348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46682" y="2422013"/>
            <a:ext cx="715406" cy="90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 descr="http://www.fluoridealert.org/uploads/grapejuice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18239" y="5672137"/>
            <a:ext cx="700062" cy="112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27969" y="4596765"/>
            <a:ext cx="708179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18301" y="5734048"/>
            <a:ext cx="683609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55875" y="5461674"/>
            <a:ext cx="608085" cy="1356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54200" y="6042503"/>
            <a:ext cx="1217788" cy="685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19208" y="4358738"/>
            <a:ext cx="1024792" cy="1024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63042" y="2286000"/>
            <a:ext cx="1038031" cy="1038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191402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46" t="117" r="46" b="41576"/>
          <a:stretch>
            <a:fillRect/>
          </a:stretch>
        </p:blipFill>
        <p:spPr bwMode="auto">
          <a:xfrm>
            <a:off x="-325917" y="2971800"/>
            <a:ext cx="5203796" cy="353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>
          <a:xfrm>
            <a:off x="451055" y="1752600"/>
            <a:ext cx="7848600" cy="14478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Strengthens teeth from infancy to adolescence (developing years)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Tooth enamel demineralization and </a:t>
            </a:r>
            <a:r>
              <a:rPr lang="en-US" dirty="0" err="1" smtClean="0"/>
              <a:t>remineralization</a:t>
            </a:r>
            <a:r>
              <a:rPr lang="en-US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emineralizing tooth enamel’s hydroxyapatite crystals (Ca10(PO4)6(OH)2 and </a:t>
            </a:r>
            <a:r>
              <a:rPr lang="en-US" dirty="0" err="1" smtClean="0"/>
              <a:t>remineralizing</a:t>
            </a:r>
            <a:r>
              <a:rPr lang="en-US" dirty="0" smtClean="0"/>
              <a:t> the enamel with </a:t>
            </a:r>
            <a:r>
              <a:rPr lang="en-US" dirty="0" err="1" smtClean="0"/>
              <a:t>fluorapetite</a:t>
            </a:r>
            <a:r>
              <a:rPr lang="en-US" dirty="0" smtClean="0"/>
              <a:t> crystals instead – chemical conversion process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Fluorapatite</a:t>
            </a:r>
            <a:r>
              <a:rPr lang="en-US" dirty="0" smtClean="0"/>
              <a:t> crystals in tooth enamel shows to decrease tooth decay due to plaque acids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838200"/>
            <a:ext cx="5867400" cy="838200"/>
          </a:xfrm>
        </p:spPr>
        <p:txBody>
          <a:bodyPr/>
          <a:lstStyle/>
          <a:p>
            <a:r>
              <a:rPr lang="en-US" dirty="0" smtClean="0"/>
              <a:t>Fluoride’s Method of Action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792706"/>
            <a:ext cx="451104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502582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295400"/>
            <a:ext cx="197167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1"/>
            <a:ext cx="7086600" cy="4343400"/>
          </a:xfrm>
        </p:spPr>
        <p:txBody>
          <a:bodyPr>
            <a:normAutofit/>
          </a:bodyPr>
          <a:lstStyle/>
          <a:p>
            <a:r>
              <a:rPr lang="en-US" dirty="0" smtClean="0"/>
              <a:t>Target organs of injury are: Kidneys, GI tract</a:t>
            </a:r>
          </a:p>
          <a:p>
            <a:pPr lvl="1"/>
            <a:r>
              <a:rPr lang="en-US" dirty="0"/>
              <a:t>Crosses cell membrane and goes into skeletal, cardiac, muscle and red blood cells </a:t>
            </a:r>
            <a:endParaRPr lang="en-US" dirty="0" smtClean="0"/>
          </a:p>
          <a:p>
            <a:pPr lvl="1"/>
            <a:r>
              <a:rPr lang="en-US" dirty="0" smtClean="0"/>
              <a:t>Ingested in stomach to hydrofluoric acid, which has corrosive affect on GI  lining</a:t>
            </a:r>
          </a:p>
          <a:p>
            <a:pPr lvl="2"/>
            <a:r>
              <a:rPr lang="en-US" dirty="0" smtClean="0"/>
              <a:t>Toxicity can cause hemorrhage in gastric mucosa, ulcers, erosions, and edema</a:t>
            </a:r>
          </a:p>
          <a:p>
            <a:pPr marL="274320" lvl="1" fontAlgn="base"/>
            <a:r>
              <a:rPr lang="en-US" sz="2400" dirty="0"/>
              <a:t>Fluorosis: </a:t>
            </a:r>
            <a:r>
              <a:rPr lang="en-US" sz="2400" dirty="0" smtClean="0"/>
              <a:t>(Chronic toxicity) An </a:t>
            </a:r>
            <a:r>
              <a:rPr lang="en-US" sz="2400" dirty="0"/>
              <a:t>abnormal condition (such as mottling of the teeth) caused by an excessive </a:t>
            </a:r>
            <a:r>
              <a:rPr lang="en-US" sz="2400" dirty="0" smtClean="0"/>
              <a:t>intake </a:t>
            </a:r>
            <a:r>
              <a:rPr lang="en-US" sz="2400" dirty="0"/>
              <a:t>of fluorine during the development period of the permanent teeth</a:t>
            </a:r>
            <a:r>
              <a:rPr lang="en-US" sz="2400" dirty="0" smtClean="0"/>
              <a:t>.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Adverse Affects of Fluoride in the Body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5742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593194532"/>
              </p:ext>
            </p:extLst>
          </p:nvPr>
        </p:nvGraphicFramePr>
        <p:xfrm>
          <a:off x="76200" y="914400"/>
          <a:ext cx="8991600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95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9786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Acute Toxicity</a:t>
                      </a:r>
                      <a:r>
                        <a:rPr lang="en-US" dirty="0" smtClean="0"/>
                        <a:t>:</a:t>
                      </a:r>
                      <a:r>
                        <a:rPr lang="en-US" b="0" dirty="0" smtClean="0"/>
                        <a:t> </a:t>
                      </a:r>
                    </a:p>
                    <a:p>
                      <a:r>
                        <a:rPr lang="en-US" b="1" dirty="0" smtClean="0"/>
                        <a:t>0.1mg/kg-0.3 mg/kg</a:t>
                      </a:r>
                      <a:r>
                        <a:rPr lang="en-US" b="1" baseline="0" dirty="0" smtClean="0"/>
                        <a:t> (~0.1 – 0.3 ppm)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Chronic Toxicity: </a:t>
                      </a:r>
                    </a:p>
                    <a:p>
                      <a:r>
                        <a:rPr lang="en-US" b="0" dirty="0" smtClean="0"/>
                        <a:t>Numerically difficult to verify.</a:t>
                      </a:r>
                      <a:r>
                        <a:rPr lang="en-US" b="0" baseline="0" dirty="0" smtClean="0"/>
                        <a:t> Depends on weight, lifestyle &amp; health of person.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3419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Symptoms that mimic those of other, common ailments such as: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Headache, upset stomach, nausea, flu, thirst, abdominal pain, so are often undiagnosed as fluoride toxicity or poisoning. 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noted in the Journal of Public Health Dentistry:</a:t>
                      </a:r>
                      <a:r>
                        <a:rPr lang="en-US" sz="1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“Estimating the incidence of toxic fluoride exposures nationwide also is complicated… symptoms may  be attributed to colic or gastroenteritis, particularly if they did not see the child ingest fluoride.”</a:t>
                      </a:r>
                      <a:endParaRPr lang="en-US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endParaRPr lang="en-US" sz="1100" dirty="0" smtClean="0"/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endParaRPr lang="en-US" sz="1100" dirty="0" smtClean="0"/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Organs of injury:</a:t>
                      </a:r>
                      <a:r>
                        <a:rPr lang="en-US" sz="11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endocrine system, brain, heart, kidneys, pineal gland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Symptoms include: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Chronic fatigue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Headaches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Dryness of the throat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Urinary tract irritation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Fluorosis</a:t>
                      </a:r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Aches and stiffness in muscles/bones (arthritic-like)</a:t>
                      </a:r>
                    </a:p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Dental</a:t>
                      </a:r>
                      <a:r>
                        <a:rPr lang="en-US" sz="11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fluorosis</a:t>
                      </a:r>
                    </a:p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Skeletal fluorosis: </a:t>
                      </a:r>
                      <a:r>
                        <a:rPr lang="en-US" sz="11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ligamentous calcification of l</a:t>
                      </a:r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ower back,</a:t>
                      </a:r>
                      <a:r>
                        <a:rPr lang="en-US" sz="11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neck, jaws,</a:t>
                      </a:r>
                      <a:r>
                        <a:rPr lang="en-US" sz="11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arms, shoulders, legs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Muscle weakness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Muscle spasms (involuntary twitching)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Tingling sensations in fingers (especially) and feet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Gastrointestinal disturbances</a:t>
                      </a:r>
                    </a:p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Mouth sores , abdominal pains,</a:t>
                      </a:r>
                      <a:r>
                        <a:rPr lang="en-US" sz="11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lood in stools,</a:t>
                      </a:r>
                      <a:r>
                        <a:rPr lang="en-US" sz="11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</a:t>
                      </a:r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iarrhea,</a:t>
                      </a:r>
                      <a:r>
                        <a:rPr lang="en-US" sz="11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</a:t>
                      </a:r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loated feeling (gas),</a:t>
                      </a:r>
                      <a:r>
                        <a:rPr lang="en-US" sz="11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Constipation Tenderness in stomach area,</a:t>
                      </a:r>
                      <a:r>
                        <a:rPr lang="en-US" sz="11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</a:t>
                      </a:r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eeling of nausea (flu-like symptoms)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Pinkish-red or bluish-red spots (like bruises, but round or oval)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Skin rash or itching, especially after showers or bathing.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Brain</a:t>
                      </a:r>
                    </a:p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Loss of mental acuity and ability to concentrate,</a:t>
                      </a:r>
                      <a:r>
                        <a:rPr lang="en-US" sz="11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</a:t>
                      </a:r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epression, excessive Nervousness,</a:t>
                      </a:r>
                      <a:r>
                        <a:rPr lang="en-US" sz="11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</a:t>
                      </a:r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izziness,</a:t>
                      </a:r>
                      <a:r>
                        <a:rPr lang="en-US" sz="11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</a:t>
                      </a:r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endency to lose balance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 disturbances</a:t>
                      </a:r>
                    </a:p>
                    <a:p>
                      <a:pPr marL="1200150" lvl="2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Temporary blind spots in field of vision, retinal damage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91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522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Dose-Response/Toxicity of Fluoride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62908" y="3276599"/>
            <a:ext cx="2182519" cy="1693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62908" y="4969657"/>
            <a:ext cx="1757808" cy="2039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4282440"/>
            <a:ext cx="2180028" cy="2180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92866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57400"/>
            <a:ext cx="7408862" cy="464820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Fluoride metabolism:</a:t>
            </a:r>
          </a:p>
          <a:p>
            <a:pPr lvl="1"/>
            <a:r>
              <a:rPr lang="en-US" dirty="0"/>
              <a:t>Fluoride is converted to hydrofluoric acid in gut and absorbed across epithelial lining into blood stream</a:t>
            </a:r>
          </a:p>
          <a:p>
            <a:pPr lvl="2"/>
            <a:r>
              <a:rPr lang="en-US" dirty="0"/>
              <a:t>In blood:  moves on to elimination or continued absorption</a:t>
            </a:r>
          </a:p>
          <a:p>
            <a:pPr lvl="1"/>
            <a:r>
              <a:rPr lang="en-US" dirty="0"/>
              <a:t>Most F- ions settle in teeth and </a:t>
            </a:r>
            <a:r>
              <a:rPr lang="en-US" dirty="0" smtClean="0"/>
              <a:t>bones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Fluoride is eliminated by: kidneys, feces, sweat, saliva</a:t>
            </a:r>
          </a:p>
          <a:p>
            <a:pPr lvl="1"/>
            <a:r>
              <a:rPr lang="en-US" dirty="0"/>
              <a:t>Mostly excreted by kidneys</a:t>
            </a:r>
          </a:p>
          <a:p>
            <a:pPr lvl="1"/>
            <a:r>
              <a:rPr lang="en-US" dirty="0"/>
              <a:t>Remainder excreted in feces, sweat and </a:t>
            </a:r>
            <a:r>
              <a:rPr lang="en-US" dirty="0" smtClean="0"/>
              <a:t>saliva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Fluoride biological half-life is: ~3.5 hrs (2-5 hrs</a:t>
            </a:r>
            <a:r>
              <a:rPr lang="en-US" dirty="0" smtClean="0"/>
              <a:t>)</a:t>
            </a:r>
          </a:p>
          <a:p>
            <a:pPr lvl="1"/>
            <a:r>
              <a:rPr lang="en-US" sz="1900" dirty="0" smtClean="0"/>
              <a:t>If you drink 5 cups of water/day (16 waking hrs) </a:t>
            </a:r>
            <a:r>
              <a:rPr lang="en-US" sz="1900" dirty="0" smtClean="0"/>
              <a:t>= </a:t>
            </a:r>
          </a:p>
          <a:p>
            <a:pPr lvl="2">
              <a:buNone/>
            </a:pPr>
            <a:r>
              <a:rPr lang="en-US" sz="1700" dirty="0" smtClean="0"/>
              <a:t>	Circulating </a:t>
            </a:r>
            <a:r>
              <a:rPr lang="en-US" sz="1700" dirty="0" smtClean="0"/>
              <a:t>&lt;0.05 </a:t>
            </a:r>
            <a:r>
              <a:rPr lang="en-US" sz="1700" dirty="0" err="1" smtClean="0"/>
              <a:t>ppm</a:t>
            </a:r>
            <a:r>
              <a:rPr lang="en-US" sz="1700" dirty="0" smtClean="0"/>
              <a:t> of fluoride</a:t>
            </a:r>
          </a:p>
          <a:p>
            <a:pPr lvl="1"/>
            <a:r>
              <a:rPr lang="en-US" sz="1900" dirty="0" smtClean="0"/>
              <a:t>If you drink 8 cups of water/day (16 waking hrs) </a:t>
            </a:r>
            <a:r>
              <a:rPr lang="en-US" sz="1900" dirty="0" smtClean="0"/>
              <a:t>= </a:t>
            </a:r>
          </a:p>
          <a:p>
            <a:pPr lvl="2">
              <a:buNone/>
            </a:pPr>
            <a:r>
              <a:rPr lang="en-US" sz="1700" dirty="0" smtClean="0"/>
              <a:t>	Circulating </a:t>
            </a:r>
            <a:r>
              <a:rPr lang="en-US" sz="1700" dirty="0" smtClean="0"/>
              <a:t>&lt;0.1 </a:t>
            </a:r>
            <a:r>
              <a:rPr lang="en-US" sz="1700" dirty="0" err="1" smtClean="0"/>
              <a:t>ppm</a:t>
            </a:r>
            <a:r>
              <a:rPr lang="en-US" sz="1700" dirty="0" smtClean="0"/>
              <a:t> of fluoride</a:t>
            </a:r>
          </a:p>
          <a:p>
            <a:pPr lvl="1"/>
            <a:endParaRPr lang="en-US" sz="1300" dirty="0"/>
          </a:p>
          <a:p>
            <a:endParaRPr lang="en-US" sz="15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Fluoride Metabolism and Elimination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447800"/>
            <a:ext cx="1219200" cy="1844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6739026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1578</TotalTime>
  <Words>754</Words>
  <Application>Microsoft Office PowerPoint</Application>
  <PresentationFormat>On-screen Show (4:3)</PresentationFormat>
  <Paragraphs>133</Paragraphs>
  <Slides>13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Waveform</vt:lpstr>
      <vt:lpstr>Drinking Tap Water in the CA East Bay Area</vt:lpstr>
      <vt:lpstr>Does the average daily intake of fluoride in East Bay Municipal Utility District (EBMUD) tap water cause adverse health affects?</vt:lpstr>
      <vt:lpstr>Toxin: Fluoride (F-)/Fluorine</vt:lpstr>
      <vt:lpstr>Slide 4</vt:lpstr>
      <vt:lpstr>Fluoride Exposure</vt:lpstr>
      <vt:lpstr>Fluoride’s Method of Action</vt:lpstr>
      <vt:lpstr>Adverse Affects of Fluoride in the Body</vt:lpstr>
      <vt:lpstr>Dose-Response/Toxicity of Fluoride</vt:lpstr>
      <vt:lpstr>Fluoride Metabolism and Elimination</vt:lpstr>
      <vt:lpstr>Risk and Prevalence</vt:lpstr>
      <vt:lpstr>Does the average daily intake of fluoride in East Bay Municipal Utility District (EBMUD) tap water cause adverse health affects?</vt:lpstr>
      <vt:lpstr>Alternatives to  EBMUD Tap Water</vt:lpstr>
      <vt:lpstr>Citations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Fluoridated Water and Health</dc:title>
  <dc:creator>Mari</dc:creator>
  <cp:lastModifiedBy>student</cp:lastModifiedBy>
  <cp:revision>60</cp:revision>
  <dcterms:created xsi:type="dcterms:W3CDTF">2015-05-17T02:51:38Z</dcterms:created>
  <dcterms:modified xsi:type="dcterms:W3CDTF">2015-05-18T19:10:39Z</dcterms:modified>
</cp:coreProperties>
</file>