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20" autoAdjust="0"/>
  </p:normalViewPr>
  <p:slideViewPr>
    <p:cSldViewPr>
      <p:cViewPr>
        <p:scale>
          <a:sx n="152" d="100"/>
          <a:sy n="152" d="100"/>
        </p:scale>
        <p:origin x="-54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561ECE-1C4F-41B8-AF64-4C5CEACF57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B83FCC5-A194-4CB9-9738-A58850CD00F7}" type="datetimeFigureOut">
              <a:rPr lang="en-US" smtClean="0"/>
              <a:t>5/18/15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8458200" cy="2057399"/>
          </a:xfrm>
        </p:spPr>
        <p:txBody>
          <a:bodyPr/>
          <a:lstStyle/>
          <a:p>
            <a:pPr algn="ctr"/>
            <a:r>
              <a:rPr lang="en-US" b="1" u="sng" dirty="0" smtClean="0"/>
              <a:t>Glyphosate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8458200" cy="1066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Mary Whalen and Vincent </a:t>
            </a:r>
            <a:r>
              <a:rPr lang="en-US" dirty="0" err="1" smtClean="0"/>
              <a:t>Cascio</a:t>
            </a:r>
            <a:endParaRPr lang="en-US" dirty="0" smtClean="0"/>
          </a:p>
          <a:p>
            <a:pPr algn="ctr"/>
            <a:r>
              <a:rPr lang="en-US" dirty="0" smtClean="0"/>
              <a:t>Toxicology</a:t>
            </a:r>
          </a:p>
          <a:p>
            <a:pPr algn="ctr"/>
            <a:r>
              <a:rPr lang="en-US" dirty="0" smtClean="0"/>
              <a:t>5/18/15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Risk of Exposure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6200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oral absorption of glyphosate </a:t>
            </a:r>
            <a:r>
              <a:rPr lang="en-US" dirty="0" smtClean="0"/>
              <a:t>is </a:t>
            </a:r>
            <a:r>
              <a:rPr lang="en-US" dirty="0"/>
              <a:t>low, and </a:t>
            </a:r>
            <a:r>
              <a:rPr lang="en-US" dirty="0" smtClean="0"/>
              <a:t>eliminated </a:t>
            </a:r>
            <a:r>
              <a:rPr lang="en-US" dirty="0"/>
              <a:t>essentially </a:t>
            </a:r>
            <a:r>
              <a:rPr lang="en-US" dirty="0" smtClean="0"/>
              <a:t>un-metabolized.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Dermal penetration studies with Roundup showed very low absorption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Experimental evidence has shown that </a:t>
            </a:r>
            <a:r>
              <a:rPr lang="en-US" dirty="0" smtClean="0"/>
              <a:t> glyphosate does not </a:t>
            </a:r>
            <a:r>
              <a:rPr lang="en-US" dirty="0" err="1" smtClean="0"/>
              <a:t>bioaccumulate</a:t>
            </a:r>
            <a:r>
              <a:rPr lang="en-US" dirty="0" smtClean="0"/>
              <a:t> </a:t>
            </a:r>
            <a:r>
              <a:rPr lang="en-US" dirty="0"/>
              <a:t>in any animal tissue.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 smtClean="0"/>
              <a:t>significant </a:t>
            </a:r>
            <a:r>
              <a:rPr lang="en-US" dirty="0"/>
              <a:t>toxicity occurred in acute, </a:t>
            </a:r>
            <a:r>
              <a:rPr lang="en-US" dirty="0" err="1"/>
              <a:t>subchronic</a:t>
            </a:r>
            <a:r>
              <a:rPr lang="en-US" dirty="0"/>
              <a:t>, and chronic studies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Direct ocular exposure to the concentrated Roundup formulation can result in transient </a:t>
            </a:r>
            <a:r>
              <a:rPr lang="en-US" dirty="0" smtClean="0"/>
              <a:t>irritation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Alternatives: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0104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Organic farming</a:t>
            </a:r>
          </a:p>
          <a:p>
            <a:endParaRPr lang="en-US" sz="2400" dirty="0" smtClean="0"/>
          </a:p>
          <a:p>
            <a:r>
              <a:rPr lang="en-US" sz="2400" dirty="0" smtClean="0"/>
              <a:t>Integrated weed management</a:t>
            </a:r>
          </a:p>
          <a:p>
            <a:endParaRPr lang="en-US" sz="2400" dirty="0"/>
          </a:p>
          <a:p>
            <a:r>
              <a:rPr lang="en-US" sz="2400" dirty="0" smtClean="0"/>
              <a:t>Vinegar based herbicides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References: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http</a:t>
            </a:r>
            <a:r>
              <a:rPr lang="en-US" dirty="0"/>
              <a:t>://www.ncbi.nlm.nih.gov/pubmed/237561702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://npic.orst.edu/factsheets/</a:t>
            </a:r>
            <a:r>
              <a:rPr lang="en-US" dirty="0" smtClean="0"/>
              <a:t>glyphogen.html</a:t>
            </a:r>
          </a:p>
          <a:p>
            <a:r>
              <a:rPr lang="en-US" dirty="0"/>
              <a:t>http://</a:t>
            </a:r>
            <a:r>
              <a:rPr lang="en-US" dirty="0" err="1"/>
              <a:t>npic.orst.edu</a:t>
            </a:r>
            <a:r>
              <a:rPr lang="en-US" dirty="0"/>
              <a:t>/factsheets/</a:t>
            </a:r>
            <a:r>
              <a:rPr lang="en-US" dirty="0" err="1" smtClean="0"/>
              <a:t>glyphotech.pdf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smtClean="0"/>
              <a:t>Glyphosate</a:t>
            </a:r>
            <a:endParaRPr lang="en-US" dirty="0"/>
          </a:p>
          <a:p>
            <a:r>
              <a:rPr lang="en-US" dirty="0" smtClean="0"/>
              <a:t>http</a:t>
            </a:r>
            <a:r>
              <a:rPr lang="en-US" dirty="0"/>
              <a:t>://www.agbioforum.org/v12n34/v12n34a10-duke.htm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www.fs.fed.us</a:t>
            </a:r>
            <a:r>
              <a:rPr lang="en-US" dirty="0"/>
              <a:t>/r5/</a:t>
            </a:r>
            <a:r>
              <a:rPr lang="en-US" dirty="0" err="1"/>
              <a:t>hfqlg</a:t>
            </a:r>
            <a:r>
              <a:rPr lang="en-US" dirty="0"/>
              <a:t>/publications/</a:t>
            </a:r>
            <a:r>
              <a:rPr lang="en-US" dirty="0" err="1"/>
              <a:t>herbicide_info</a:t>
            </a:r>
            <a:r>
              <a:rPr lang="en-US" dirty="0"/>
              <a:t>/</a:t>
            </a:r>
            <a:r>
              <a:rPr lang="en-US" dirty="0" smtClean="0"/>
              <a:t>2003_glyphosate.pdf</a:t>
            </a:r>
            <a:endParaRPr lang="en-US" dirty="0"/>
          </a:p>
          <a:p>
            <a:r>
              <a:rPr lang="en-US" dirty="0"/>
              <a:t>http://www.ncbi.nlm.nih.gov/pmc/articles/PMC1241861</a:t>
            </a:r>
            <a:r>
              <a:rPr lang="en-US" dirty="0" smtClean="0"/>
              <a:t>/</a:t>
            </a:r>
          </a:p>
          <a:p>
            <a:r>
              <a:rPr lang="en-US" dirty="0"/>
              <a:t>http://www.ipm.ucdavis.edu/PMG/r603700111.</a:t>
            </a:r>
            <a:r>
              <a:rPr lang="en-US" dirty="0" smtClean="0"/>
              <a:t>html</a:t>
            </a:r>
          </a:p>
          <a:p>
            <a:r>
              <a:rPr lang="en-US" dirty="0"/>
              <a:t>http://</a:t>
            </a:r>
            <a:r>
              <a:rPr lang="en-US" dirty="0" err="1"/>
              <a:t>www.ces.ncsu.edu</a:t>
            </a:r>
            <a:r>
              <a:rPr lang="en-US" dirty="0"/>
              <a:t>/fletcher/programs/</a:t>
            </a:r>
            <a:r>
              <a:rPr lang="en-US" dirty="0" err="1"/>
              <a:t>xmas</a:t>
            </a:r>
            <a:r>
              <a:rPr lang="en-US" dirty="0"/>
              <a:t>/pesticides/labels/Roundup-</a:t>
            </a:r>
            <a:r>
              <a:rPr lang="en-US" dirty="0" err="1"/>
              <a:t>orig</a:t>
            </a:r>
            <a:r>
              <a:rPr lang="en-US" dirty="0"/>
              <a:t>-max-</a:t>
            </a:r>
            <a:r>
              <a:rPr lang="en-US" dirty="0" err="1"/>
              <a:t>msds.pdf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extension.umd.edu</a:t>
            </a:r>
            <a:r>
              <a:rPr lang="en-US" dirty="0"/>
              <a:t>/sites/default/files/_docs/programs/</a:t>
            </a:r>
            <a:r>
              <a:rPr lang="en-US" dirty="0" err="1"/>
              <a:t>ipmnet</a:t>
            </a:r>
            <a:r>
              <a:rPr lang="en-US" dirty="0"/>
              <a:t>/Vinegar-</a:t>
            </a:r>
            <a:r>
              <a:rPr lang="en-US" dirty="0" err="1"/>
              <a:t>AnAlternativeToGlyphosate</a:t>
            </a:r>
            <a:r>
              <a:rPr lang="en-US" dirty="0"/>
              <a:t>-UMD-Smith-</a:t>
            </a:r>
            <a:r>
              <a:rPr lang="en-US" dirty="0" err="1"/>
              <a:t>Fiola</a:t>
            </a:r>
            <a:r>
              <a:rPr lang="en-US" dirty="0"/>
              <a:t>-and-</a:t>
            </a:r>
            <a:r>
              <a:rPr lang="en-US" dirty="0" err="1"/>
              <a:t>Gill.pdf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Research Question: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7620000" cy="1752600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en-US" sz="3600" dirty="0"/>
              <a:t>Are there detectable levels of glyphosate residue found in </a:t>
            </a:r>
            <a:r>
              <a:rPr lang="en-US" sz="3600" dirty="0" smtClean="0"/>
              <a:t>food</a:t>
            </a:r>
            <a:r>
              <a:rPr lang="en-US" sz="3600" dirty="0"/>
              <a:t> </a:t>
            </a:r>
            <a:r>
              <a:rPr lang="en-US" sz="3600" dirty="0" smtClean="0"/>
              <a:t>and at </a:t>
            </a:r>
            <a:r>
              <a:rPr lang="en-US" sz="3600" dirty="0"/>
              <a:t>what level is glyphosate residue toxic to humans?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485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Glyphosate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>   </a:t>
            </a:r>
            <a:r>
              <a:rPr lang="en-US" b="1" i="1" u="sng" dirty="0" smtClean="0"/>
              <a:t>N</a:t>
            </a:r>
            <a:r>
              <a:rPr lang="en-US" b="1" u="sng" dirty="0" smtClean="0"/>
              <a:t>-</a:t>
            </a:r>
            <a:r>
              <a:rPr lang="en-US" b="1" u="sng" dirty="0"/>
              <a:t>(</a:t>
            </a:r>
            <a:r>
              <a:rPr lang="en-US" b="1" u="sng" dirty="0" err="1"/>
              <a:t>phosphonomethyl</a:t>
            </a:r>
            <a:r>
              <a:rPr lang="en-US" b="1" u="sng" dirty="0"/>
              <a:t>)glycine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010400" cy="41148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Glyphosate is a broad-spectrum systemic herbicide used to kill weeds, especially annual broadleaf weeds and grasses known to compete with commercial crops grown around the </a:t>
            </a:r>
            <a:r>
              <a:rPr lang="en-US" sz="2400" dirty="0" smtClean="0"/>
              <a:t>globe</a:t>
            </a:r>
            <a:r>
              <a:rPr lang="en-US" sz="2400" dirty="0" smtClean="0"/>
              <a:t>.</a:t>
            </a:r>
          </a:p>
          <a:p>
            <a:pPr marL="114300" lvl="0" indent="0">
              <a:buNone/>
            </a:pPr>
            <a:endParaRPr lang="en-US" sz="2400" baseline="30000" dirty="0" smtClean="0"/>
          </a:p>
          <a:p>
            <a:pPr lvl="0"/>
            <a:r>
              <a:rPr lang="en-US" sz="2400" dirty="0" smtClean="0"/>
              <a:t>This </a:t>
            </a:r>
            <a:r>
              <a:rPr lang="en-US" sz="2400" dirty="0"/>
              <a:t>compound </a:t>
            </a:r>
            <a:r>
              <a:rPr lang="en-US" sz="2400" dirty="0" smtClean="0"/>
              <a:t>may </a:t>
            </a:r>
            <a:r>
              <a:rPr lang="en-US" sz="2400" dirty="0"/>
              <a:t>mimic estrogen in the body</a:t>
            </a:r>
            <a:r>
              <a:rPr lang="en-US" sz="2400" dirty="0" smtClean="0"/>
              <a:t>.</a:t>
            </a:r>
            <a:endParaRPr lang="en-US" sz="2400" dirty="0"/>
          </a:p>
          <a:p>
            <a:pPr lvl="0">
              <a:buNone/>
            </a:pPr>
            <a:endParaRPr lang="en-US" baseline="30000" dirty="0" smtClean="0"/>
          </a:p>
          <a:p>
            <a:pPr lvl="0"/>
            <a:endParaRPr lang="en-US" dirty="0"/>
          </a:p>
        </p:txBody>
      </p:sp>
      <p:pic>
        <p:nvPicPr>
          <p:cNvPr id="4" name="Picture 3" descr="Glyphosate.sv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953000"/>
            <a:ext cx="2677798" cy="1066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876800"/>
            <a:ext cx="2925763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Where is it used?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7086600" cy="4191000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  <a:r>
              <a:rPr lang="en-US" sz="2400" dirty="0" smtClean="0"/>
              <a:t>Agriculture </a:t>
            </a:r>
            <a:r>
              <a:rPr lang="en-US" sz="2400" dirty="0"/>
              <a:t>and </a:t>
            </a:r>
            <a:r>
              <a:rPr lang="en-US" sz="2400" dirty="0" smtClean="0"/>
              <a:t>forestry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Lawns </a:t>
            </a:r>
            <a:r>
              <a:rPr lang="en-US" sz="2400" dirty="0"/>
              <a:t>and </a:t>
            </a:r>
            <a:r>
              <a:rPr lang="en-US" sz="2400" dirty="0" smtClean="0"/>
              <a:t>gardens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I</a:t>
            </a:r>
            <a:r>
              <a:rPr lang="en-US" sz="2400" dirty="0" smtClean="0"/>
              <a:t>ndustrial </a:t>
            </a:r>
            <a:r>
              <a:rPr lang="en-US" sz="2400" dirty="0" smtClean="0"/>
              <a:t>areas</a:t>
            </a:r>
          </a:p>
          <a:p>
            <a:endParaRPr lang="en-US" sz="2400" dirty="0"/>
          </a:p>
          <a:p>
            <a:r>
              <a:rPr lang="en-US" sz="2400" dirty="0" smtClean="0"/>
              <a:t>Current glyphosate-resistant (GMO) </a:t>
            </a:r>
            <a:r>
              <a:rPr lang="en-US" sz="2400" dirty="0"/>
              <a:t>crops include </a:t>
            </a:r>
            <a:r>
              <a:rPr lang="en-US" sz="2400" b="1" dirty="0"/>
              <a:t>soy</a:t>
            </a:r>
            <a:r>
              <a:rPr lang="en-US" sz="2400" dirty="0"/>
              <a:t>, </a:t>
            </a:r>
            <a:r>
              <a:rPr lang="en-US" sz="2400" b="1" dirty="0"/>
              <a:t>maize</a:t>
            </a:r>
            <a:r>
              <a:rPr lang="en-US" sz="2400" dirty="0"/>
              <a:t> (</a:t>
            </a:r>
            <a:r>
              <a:rPr lang="en-US" sz="2400" b="1" dirty="0"/>
              <a:t>corn</a:t>
            </a:r>
            <a:r>
              <a:rPr lang="en-US" sz="2400" dirty="0"/>
              <a:t>), canola</a:t>
            </a:r>
            <a:r>
              <a:rPr lang="en-US" sz="2400" dirty="0" smtClean="0"/>
              <a:t>, </a:t>
            </a:r>
            <a:r>
              <a:rPr lang="en-US" sz="2400" b="1" dirty="0" smtClean="0"/>
              <a:t>alfalfa</a:t>
            </a:r>
            <a:r>
              <a:rPr lang="en-US" sz="2400" dirty="0"/>
              <a:t>, and </a:t>
            </a:r>
            <a:r>
              <a:rPr lang="en-US" sz="2400" b="1" dirty="0" smtClean="0"/>
              <a:t>cotton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 descr="pesticide use map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458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b="1" u="sng" dirty="0" smtClean="0"/>
              <a:t>Exposure: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4800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Workplace </a:t>
            </a:r>
            <a:r>
              <a:rPr lang="en-US" sz="2400" dirty="0"/>
              <a:t>exposure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Exposure </a:t>
            </a:r>
            <a:r>
              <a:rPr lang="en-US" sz="2400" dirty="0"/>
              <a:t>caused by off target movement following application (</a:t>
            </a:r>
            <a:r>
              <a:rPr lang="en-US" sz="2400" dirty="0" smtClean="0"/>
              <a:t>drift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/>
              <a:t>C</a:t>
            </a:r>
            <a:r>
              <a:rPr lang="en-US" sz="2400" dirty="0" smtClean="0"/>
              <a:t>ontact </a:t>
            </a:r>
            <a:r>
              <a:rPr lang="en-US" sz="2400" dirty="0"/>
              <a:t>with contaminated </a:t>
            </a:r>
            <a:r>
              <a:rPr lang="en-US" sz="2400" dirty="0" smtClean="0"/>
              <a:t>soil</a:t>
            </a:r>
          </a:p>
          <a:p>
            <a:endParaRPr lang="en-US" sz="2400" dirty="0"/>
          </a:p>
          <a:p>
            <a:r>
              <a:rPr lang="en-US" sz="2400" dirty="0" smtClean="0"/>
              <a:t> Drinking </a:t>
            </a:r>
            <a:r>
              <a:rPr lang="en-US" sz="2400" dirty="0"/>
              <a:t>or bathing in contaminated water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305800" cy="868362"/>
          </a:xfrm>
        </p:spPr>
        <p:txBody>
          <a:bodyPr/>
          <a:lstStyle/>
          <a:p>
            <a:r>
              <a:rPr lang="en-US" b="1" u="sng" dirty="0" smtClean="0"/>
              <a:t>General Public Exposure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Human exposure to glyphosate most often occurs from the very minute amounts that remain on food that is </a:t>
            </a:r>
            <a:r>
              <a:rPr lang="en-US" sz="2400" dirty="0" smtClean="0"/>
              <a:t>consumed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Allowable </a:t>
            </a:r>
            <a:r>
              <a:rPr lang="en-US" sz="2400" dirty="0"/>
              <a:t>Daily Intake (ADI) of 1750 micrograms (</a:t>
            </a:r>
            <a:r>
              <a:rPr lang="en-US" sz="2400" dirty="0" err="1"/>
              <a:t>ug</a:t>
            </a:r>
            <a:r>
              <a:rPr lang="en-US" sz="2400" dirty="0"/>
              <a:t>) of glyphosate for every kilogram (kg) of body weight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/>
              <a:t> Tests for </a:t>
            </a:r>
            <a:r>
              <a:rPr lang="en-US" sz="2400" dirty="0" err="1"/>
              <a:t>glyphosate</a:t>
            </a:r>
            <a:r>
              <a:rPr lang="en-US" sz="2400" dirty="0"/>
              <a:t> in samples of urine suggest the typical dietary intake is well below 1% of the ADI or less than 17.5 </a:t>
            </a:r>
            <a:r>
              <a:rPr lang="en-US" sz="2400" dirty="0" err="1"/>
              <a:t>ug</a:t>
            </a:r>
            <a:r>
              <a:rPr lang="en-US" sz="2400" dirty="0"/>
              <a:t> per kg of body weight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Toxicity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315200" cy="4800600"/>
          </a:xfrm>
        </p:spPr>
        <p:txBody>
          <a:bodyPr/>
          <a:lstStyle/>
          <a:p>
            <a:r>
              <a:rPr lang="en-US" dirty="0" smtClean="0"/>
              <a:t>Low toxicity in </a:t>
            </a:r>
            <a:r>
              <a:rPr lang="en-US" dirty="0" smtClean="0"/>
              <a:t>mammals</a:t>
            </a:r>
          </a:p>
          <a:p>
            <a:endParaRPr lang="en-US" dirty="0" smtClean="0"/>
          </a:p>
          <a:p>
            <a:r>
              <a:rPr lang="en-US" dirty="0" smtClean="0"/>
              <a:t>Acute toxicity is dose </a:t>
            </a:r>
            <a:r>
              <a:rPr lang="en-US" dirty="0" smtClean="0"/>
              <a:t>dependent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Deliberate ingestion of Roundup in quantities ranging from 85 to 200 ml (of 41% solution) has resulted in death within hours of </a:t>
            </a:r>
            <a:r>
              <a:rPr lang="en-US" dirty="0" smtClean="0"/>
              <a:t>ingestion</a:t>
            </a:r>
          </a:p>
          <a:p>
            <a:endParaRPr lang="en-US" dirty="0" smtClean="0"/>
          </a:p>
          <a:p>
            <a:r>
              <a:rPr lang="en-US" dirty="0"/>
              <a:t>Ingestion of more than 85 ml of the concentrated formulation </a:t>
            </a:r>
            <a:r>
              <a:rPr lang="en-US" dirty="0" smtClean="0"/>
              <a:t>(Roundup) is </a:t>
            </a:r>
            <a:r>
              <a:rPr lang="en-US" dirty="0"/>
              <a:t>likely to cause significant toxicity in adults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Metabolism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800600"/>
          </a:xfrm>
        </p:spPr>
        <p:txBody>
          <a:bodyPr/>
          <a:lstStyle/>
          <a:p>
            <a:r>
              <a:rPr lang="en-US" dirty="0" smtClean="0"/>
              <a:t>Glyphosate undergoes little metabolism and is excreted mostly unchanged in the feces and urine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Two human patients who were poisoned with glyphosate had peak plasma glyphosate concentrations within 4 hours of ingestion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After </a:t>
            </a:r>
            <a:r>
              <a:rPr lang="en-US" dirty="0"/>
              <a:t>12 hours, </a:t>
            </a:r>
            <a:r>
              <a:rPr lang="en-US" dirty="0" err="1"/>
              <a:t>glyphosate</a:t>
            </a:r>
            <a:r>
              <a:rPr lang="en-US" dirty="0"/>
              <a:t> was almost undetectable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506</TotalTime>
  <Words>479</Words>
  <Application>Microsoft Macintosh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Glyphosate</vt:lpstr>
      <vt:lpstr>Research Question:</vt:lpstr>
      <vt:lpstr>Glyphosate    N-(phosphonomethyl)glycine</vt:lpstr>
      <vt:lpstr>Where is it used?</vt:lpstr>
      <vt:lpstr> </vt:lpstr>
      <vt:lpstr>Exposure:</vt:lpstr>
      <vt:lpstr>General Public Exposure</vt:lpstr>
      <vt:lpstr>Toxicity</vt:lpstr>
      <vt:lpstr>Metabolism</vt:lpstr>
      <vt:lpstr>Risk of Exposure</vt:lpstr>
      <vt:lpstr>Alternatives: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Glyphosate</dc:title>
  <dc:creator>Owner</dc:creator>
  <cp:lastModifiedBy>Microsoft Office User</cp:lastModifiedBy>
  <cp:revision>14</cp:revision>
  <dcterms:created xsi:type="dcterms:W3CDTF">2015-05-18T03:18:38Z</dcterms:created>
  <dcterms:modified xsi:type="dcterms:W3CDTF">2015-05-18T19:07:16Z</dcterms:modified>
</cp:coreProperties>
</file>