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51"/>
  </p:notesMasterIdLst>
  <p:sldIdLst>
    <p:sldId id="608" r:id="rId2"/>
    <p:sldId id="815" r:id="rId3"/>
    <p:sldId id="840" r:id="rId4"/>
    <p:sldId id="797" r:id="rId5"/>
    <p:sldId id="799" r:id="rId6"/>
    <p:sldId id="798" r:id="rId7"/>
    <p:sldId id="800" r:id="rId8"/>
    <p:sldId id="801" r:id="rId9"/>
    <p:sldId id="802" r:id="rId10"/>
    <p:sldId id="803" r:id="rId11"/>
    <p:sldId id="842" r:id="rId12"/>
    <p:sldId id="843" r:id="rId13"/>
    <p:sldId id="844" r:id="rId14"/>
    <p:sldId id="845" r:id="rId15"/>
    <p:sldId id="846" r:id="rId16"/>
    <p:sldId id="812" r:id="rId17"/>
    <p:sldId id="814" r:id="rId18"/>
    <p:sldId id="813" r:id="rId19"/>
    <p:sldId id="833" r:id="rId20"/>
    <p:sldId id="811" r:id="rId21"/>
    <p:sldId id="804" r:id="rId22"/>
    <p:sldId id="831" r:id="rId23"/>
    <p:sldId id="834" r:id="rId24"/>
    <p:sldId id="858" r:id="rId25"/>
    <p:sldId id="830" r:id="rId26"/>
    <p:sldId id="832" r:id="rId27"/>
    <p:sldId id="847" r:id="rId28"/>
    <p:sldId id="848" r:id="rId29"/>
    <p:sldId id="849" r:id="rId30"/>
    <p:sldId id="821" r:id="rId31"/>
    <p:sldId id="823" r:id="rId32"/>
    <p:sldId id="850" r:id="rId33"/>
    <p:sldId id="851" r:id="rId34"/>
    <p:sldId id="852" r:id="rId35"/>
    <p:sldId id="853" r:id="rId36"/>
    <p:sldId id="854" r:id="rId37"/>
    <p:sldId id="855" r:id="rId38"/>
    <p:sldId id="856" r:id="rId39"/>
    <p:sldId id="805" r:id="rId40"/>
    <p:sldId id="835" r:id="rId41"/>
    <p:sldId id="836" r:id="rId42"/>
    <p:sldId id="838" r:id="rId43"/>
    <p:sldId id="839" r:id="rId44"/>
    <p:sldId id="857" r:id="rId45"/>
    <p:sldId id="827" r:id="rId46"/>
    <p:sldId id="807" r:id="rId47"/>
    <p:sldId id="828" r:id="rId48"/>
    <p:sldId id="808" r:id="rId49"/>
    <p:sldId id="829" r:id="rId5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9933"/>
    <a:srgbClr val="00FF00"/>
    <a:srgbClr val="FFFFCC"/>
    <a:srgbClr val="339933"/>
    <a:srgbClr val="CCFFFF"/>
    <a:srgbClr val="FFFF99"/>
    <a:srgbClr val="99FFCC"/>
    <a:srgbClr val="99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40" d="100"/>
          <a:sy n="140" d="100"/>
        </p:scale>
        <p:origin x="1368" y="13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t>
            </a:r>
            <a:r>
              <a:rPr kumimoji="0" lang="en-US" sz="2800" b="0" i="1" u="none" strike="noStrike" kern="0" cap="none" spc="0" normalizeH="0" baseline="0" noProof="0" dirty="0">
                <a:ln>
                  <a:noFill/>
                </a:ln>
                <a:solidFill>
                  <a:srgbClr val="FFFFFF"/>
                </a:solidFill>
                <a:effectLst/>
                <a:uLnTx/>
                <a:uFillTx/>
                <a:latin typeface="Verdana"/>
                <a:ea typeface="+mn-ea"/>
                <a:cs typeface="+mn-cs"/>
              </a:rPr>
              <a:t>actually</a:t>
            </a:r>
            <a:r>
              <a:rPr kumimoji="0" lang="en-US" sz="2800" b="0" i="0" u="none" strike="noStrike" kern="0" cap="none" spc="0" normalizeH="0" baseline="0" noProof="0" dirty="0">
                <a:ln>
                  <a:noFill/>
                </a:ln>
                <a:solidFill>
                  <a:srgbClr val="FFFFFF"/>
                </a:solidFill>
                <a:effectLst/>
                <a:uLnTx/>
                <a:uFillTx/>
                <a:latin typeface="Verdana"/>
                <a:ea typeface="+mn-ea"/>
                <a:cs typeface="+mn-cs"/>
              </a:rPr>
              <a:t>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8DF68-64E7-2190-E63F-6834481E49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E8A829-BF49-AD94-8623-2C2DD6F817B3}"/>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2EEF9E6B-4FC1-DB3F-4BA8-0D16C49C530B}"/>
              </a:ext>
            </a:extLst>
          </p:cNvPr>
          <p:cNvSpPr>
            <a:spLocks noGrp="1"/>
          </p:cNvSpPr>
          <p:nvPr>
            <p:ph idx="1"/>
          </p:nvPr>
        </p:nvSpPr>
        <p:spPr>
          <a:xfrm>
            <a:off x="378176" y="1207802"/>
            <a:ext cx="8387645" cy="5215465"/>
          </a:xfrm>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Let’s start with an “</a:t>
            </a:r>
            <a:r>
              <a:rPr lang="en-US" sz="2800" dirty="0">
                <a:solidFill>
                  <a:srgbClr val="FFFFFF"/>
                </a:solidFill>
                <a:latin typeface="Verdana"/>
              </a:rPr>
              <a:t>original” number</a:t>
            </a:r>
          </a:p>
          <a:p>
            <a:pPr marL="236538" lvl="1" indent="0">
              <a:buNone/>
              <a:defRPr/>
            </a:pPr>
            <a:r>
              <a:rPr lang="en-US" sz="2400" dirty="0">
                <a:solidFill>
                  <a:srgbClr val="FFFFFF"/>
                </a:solidFill>
                <a:latin typeface="Verdana"/>
                <a:ea typeface="+mn-ea"/>
                <a:cs typeface="+mn-cs"/>
              </a:rPr>
              <a:t>o</a:t>
            </a:r>
            <a:r>
              <a:rPr kumimoji="0" lang="en-US" sz="2400" b="0" i="0" u="none" strike="noStrike" kern="0" cap="none" spc="0" normalizeH="0" baseline="0" noProof="0" dirty="0">
                <a:ln>
                  <a:noFill/>
                </a:ln>
                <a:solidFill>
                  <a:srgbClr val="FFFFFF"/>
                </a:solidFill>
                <a:effectLst/>
                <a:uLnTx/>
                <a:uFillTx/>
                <a:latin typeface="Verdana"/>
                <a:ea typeface="+mn-ea"/>
                <a:cs typeface="+mn-cs"/>
              </a:rPr>
              <a:t>ne not in scientific notation</a:t>
            </a:r>
          </a:p>
          <a:p>
            <a:pPr marL="236538" lvl="1" indent="0">
              <a:buNone/>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This number will be (much) greater than 10</a:t>
            </a:r>
            <a:endParaRPr lang="en-US" sz="2400" dirty="0">
              <a:solidFill>
                <a:srgbClr val="FFFFFF"/>
              </a:solidFill>
              <a:latin typeface="Verdana"/>
              <a:ea typeface="+mn-ea"/>
              <a:cs typeface="+mn-cs"/>
            </a:endParaRPr>
          </a:p>
          <a:p>
            <a:pPr marL="0" indent="0">
              <a:buNone/>
              <a:defRPr/>
            </a:pPr>
            <a:r>
              <a:rPr lang="en-US" sz="2800" dirty="0">
                <a:solidFill>
                  <a:srgbClr val="00B0F0"/>
                </a:solidFill>
              </a:rPr>
              <a:t>238,700</a:t>
            </a:r>
          </a:p>
          <a:p>
            <a:pPr marL="0" indent="0">
              <a:buNone/>
              <a:defRPr/>
            </a:pPr>
            <a:r>
              <a:rPr lang="en-US" sz="2000" dirty="0">
                <a:latin typeface="+mj-lt"/>
                <a:ea typeface="+mn-ea"/>
                <a:cs typeface="+mn-cs"/>
              </a:rPr>
              <a:t>Two hundred thirty-eight thousand seven hundred</a:t>
            </a:r>
            <a:endParaRPr kumimoji="0" lang="en-US" sz="2000" b="0" i="0" u="none" strike="noStrike" kern="0" cap="none" spc="0" normalizeH="0" baseline="0" noProof="0" dirty="0">
              <a:ln>
                <a:noFill/>
              </a:ln>
              <a:effectLst/>
              <a:uLnTx/>
              <a:uFillTx/>
              <a:latin typeface="+mj-lt"/>
              <a:ea typeface="+mn-ea"/>
              <a:cs typeface="+mn-cs"/>
            </a:endParaRPr>
          </a:p>
        </p:txBody>
      </p:sp>
    </p:spTree>
    <p:extLst>
      <p:ext uri="{BB962C8B-B14F-4D97-AF65-F5344CB8AC3E}">
        <p14:creationId xmlns:p14="http://schemas.microsoft.com/office/powerpoint/2010/main" val="221519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C70AD-45CE-C3C4-C424-0D6A0AA417F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6A81AF-C4C6-C05C-9C47-AC9936EC44A6}"/>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DB89B55A-8CAE-539E-9F33-23BE84F6321E}"/>
              </a:ext>
            </a:extLst>
          </p:cNvPr>
          <p:cNvSpPr>
            <a:spLocks noGrp="1"/>
          </p:cNvSpPr>
          <p:nvPr>
            <p:ph idx="1"/>
          </p:nvPr>
        </p:nvSpPr>
        <p:spPr>
          <a:xfrm>
            <a:off x="378176" y="1207802"/>
            <a:ext cx="8387645" cy="5215465"/>
          </a:xfrm>
        </p:spPr>
        <p:txBody>
          <a:bodyPr/>
          <a:lstStyle/>
          <a:p>
            <a:pPr marL="0" indent="0">
              <a:buNone/>
              <a:defRPr/>
            </a:pPr>
            <a:r>
              <a:rPr lang="en-US" sz="2800" dirty="0">
                <a:solidFill>
                  <a:srgbClr val="00B0F0"/>
                </a:solidFill>
                <a:latin typeface="Verdana"/>
                <a:ea typeface="+mn-ea"/>
                <a:cs typeface="+mn-cs"/>
              </a:rPr>
              <a:t>238,700</a:t>
            </a:r>
          </a:p>
          <a:p>
            <a:pPr marL="0" indent="0">
              <a:buNone/>
              <a:defRPr/>
            </a:pPr>
            <a:r>
              <a:rPr lang="en-US" dirty="0">
                <a:solidFill>
                  <a:srgbClr val="FFFFFF"/>
                </a:solidFill>
              </a:rPr>
              <a:t>Our goal will be to get to a number between 1 and 10 since scientific notation requires it, and it should include the leftmost non-zero digit to the rightmost non-zero digit</a:t>
            </a:r>
          </a:p>
          <a:p>
            <a:pPr marL="0" indent="0">
              <a:buNone/>
              <a:defRPr/>
            </a:pPr>
            <a:endParaRPr lang="en-US" dirty="0">
              <a:solidFill>
                <a:srgbClr val="FFFFFF"/>
              </a:solidFill>
            </a:endParaRPr>
          </a:p>
          <a:p>
            <a:pPr marL="0" indent="0">
              <a:buNone/>
              <a:defRPr/>
            </a:pPr>
            <a:r>
              <a:rPr lang="en-US" dirty="0">
                <a:solidFill>
                  <a:srgbClr val="FFFFFF"/>
                </a:solidFill>
              </a:rPr>
              <a:t>This span of digits will be the </a:t>
            </a:r>
            <a:r>
              <a:rPr lang="en-US" dirty="0">
                <a:solidFill>
                  <a:srgbClr val="00FF00"/>
                </a:solidFill>
              </a:rPr>
              <a:t>significand</a:t>
            </a:r>
          </a:p>
          <a:p>
            <a:pPr marL="0" indent="0">
              <a:buNone/>
              <a:defRPr/>
            </a:pPr>
            <a:endParaRPr lang="en-US" dirty="0">
              <a:solidFill>
                <a:srgbClr val="FFFFFF"/>
              </a:solidFill>
            </a:endParaRPr>
          </a:p>
          <a:p>
            <a:pPr marL="0" indent="0">
              <a:buNone/>
              <a:defRPr/>
            </a:pPr>
            <a:r>
              <a:rPr lang="en-US" dirty="0">
                <a:solidFill>
                  <a:srgbClr val="FFFFFF"/>
                </a:solidFill>
              </a:rPr>
              <a:t>The significand should in the end be of</a:t>
            </a:r>
            <a:br>
              <a:rPr lang="en-US" dirty="0">
                <a:solidFill>
                  <a:srgbClr val="FFFFFF"/>
                </a:solidFill>
              </a:rPr>
            </a:br>
            <a:r>
              <a:rPr lang="en-US" i="1" dirty="0" err="1">
                <a:solidFill>
                  <a:srgbClr val="FFFF00"/>
                </a:solidFill>
              </a:rPr>
              <a:t>d.mmm</a:t>
            </a:r>
            <a:r>
              <a:rPr lang="en-US" i="1" dirty="0">
                <a:solidFill>
                  <a:srgbClr val="FFFF00"/>
                </a:solidFill>
              </a:rPr>
              <a:t>… </a:t>
            </a:r>
            <a:r>
              <a:rPr lang="en-US" dirty="0">
                <a:solidFill>
                  <a:srgbClr val="FFFFFF"/>
                </a:solidFill>
              </a:rPr>
              <a:t>form</a:t>
            </a:r>
            <a:r>
              <a:rPr lang="en-US" sz="2800" dirty="0">
                <a:solidFill>
                  <a:schemeClr val="accent2">
                    <a:lumMod val="75000"/>
                  </a:schemeClr>
                </a:solidFill>
              </a:rPr>
              <a:t>2.387</a:t>
            </a:r>
            <a:endParaRPr lang="en-US" dirty="0">
              <a:solidFill>
                <a:schemeClr val="accent2">
                  <a:lumMod val="75000"/>
                </a:schemeClr>
              </a:solidFill>
            </a:endParaRPr>
          </a:p>
          <a:p>
            <a:pPr marL="0" indent="0">
              <a:buNone/>
              <a:defRPr/>
            </a:pPr>
            <a:endParaRPr lang="en-US" sz="2000" dirty="0">
              <a:latin typeface="+mj-lt"/>
            </a:endParaRPr>
          </a:p>
          <a:p>
            <a:pPr marL="0" indent="0">
              <a:buNone/>
              <a:defRPr/>
            </a:pPr>
            <a:r>
              <a:rPr lang="en-US" dirty="0">
                <a:solidFill>
                  <a:srgbClr val="FFFFFF"/>
                </a:solidFill>
              </a:rPr>
              <a:t>So we need to determine the </a:t>
            </a:r>
            <a:r>
              <a:rPr lang="en-US" dirty="0">
                <a:solidFill>
                  <a:srgbClr val="00FF00"/>
                </a:solidFill>
              </a:rPr>
              <a:t>exponent </a:t>
            </a:r>
            <a:r>
              <a:rPr lang="en-US" sz="2000" dirty="0"/>
              <a:t>(power of 10)</a:t>
            </a:r>
          </a:p>
        </p:txBody>
      </p:sp>
    </p:spTree>
    <p:extLst>
      <p:ext uri="{BB962C8B-B14F-4D97-AF65-F5344CB8AC3E}">
        <p14:creationId xmlns:p14="http://schemas.microsoft.com/office/powerpoint/2010/main" val="121469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B29C2-EDCD-5EDC-4D36-4733D17B8E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370038-2193-23DE-3AB7-97B18EAE6EF2}"/>
              </a:ext>
            </a:extLst>
          </p:cNvPr>
          <p:cNvSpPr>
            <a:spLocks noGrp="1"/>
          </p:cNvSpPr>
          <p:nvPr>
            <p:ph type="title"/>
          </p:nvPr>
        </p:nvSpPr>
        <p:spPr>
          <a:xfrm>
            <a:off x="361243" y="279440"/>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6146593A-8C3E-EE92-D5A8-025432ECA670}"/>
              </a:ext>
            </a:extLst>
          </p:cNvPr>
          <p:cNvSpPr>
            <a:spLocks noGrp="1"/>
          </p:cNvSpPr>
          <p:nvPr>
            <p:ph idx="1"/>
          </p:nvPr>
        </p:nvSpPr>
        <p:spPr>
          <a:xfrm>
            <a:off x="378176" y="1207802"/>
            <a:ext cx="8387645" cy="5215465"/>
          </a:xfrm>
        </p:spPr>
        <p:txBody>
          <a:bodyPr/>
          <a:lstStyle/>
          <a:p>
            <a:pPr marL="0" indent="0">
              <a:buNone/>
              <a:defRPr/>
            </a:pPr>
            <a:r>
              <a:rPr lang="en-US" dirty="0"/>
              <a:t>1. Place the “implied” decimal point where it should be</a:t>
            </a:r>
          </a:p>
          <a:p>
            <a:pPr marL="0" indent="0">
              <a:buNone/>
              <a:defRPr/>
            </a:pPr>
            <a:r>
              <a:rPr lang="en-US" sz="2800" dirty="0">
                <a:solidFill>
                  <a:srgbClr val="00B0F0"/>
                </a:solidFill>
                <a:latin typeface="Verdana"/>
                <a:ea typeface="+mn-ea"/>
                <a:cs typeface="+mn-cs"/>
              </a:rPr>
              <a:t>238,700</a:t>
            </a:r>
            <a:r>
              <a:rPr lang="en-US" sz="2800" dirty="0">
                <a:solidFill>
                  <a:srgbClr val="FF9933"/>
                </a:solidFill>
                <a:latin typeface="Verdana"/>
                <a:ea typeface="+mn-ea"/>
                <a:cs typeface="+mn-cs"/>
              </a:rPr>
              <a:t>.</a:t>
            </a:r>
          </a:p>
          <a:p>
            <a:pPr marL="0" indent="0">
              <a:buNone/>
              <a:defRPr/>
            </a:pPr>
            <a:r>
              <a:rPr lang="en-US" dirty="0">
                <a:solidFill>
                  <a:srgbClr val="FFFFFF"/>
                </a:solidFill>
              </a:rPr>
              <a:t>2. Move it in the direction of where it should end up</a:t>
            </a:r>
          </a:p>
          <a:p>
            <a:pPr marL="236538" lvl="1" indent="0">
              <a:buNone/>
              <a:defRPr/>
            </a:pPr>
            <a:r>
              <a:rPr lang="en-US" dirty="0">
                <a:solidFill>
                  <a:srgbClr val="FFFFFF"/>
                </a:solidFill>
              </a:rPr>
              <a:t>This is to the left to produce a </a:t>
            </a:r>
            <a:r>
              <a:rPr lang="en-US" dirty="0">
                <a:solidFill>
                  <a:schemeClr val="accent1">
                    <a:lumMod val="75000"/>
                  </a:schemeClr>
                </a:solidFill>
              </a:rPr>
              <a:t>2.387</a:t>
            </a:r>
            <a:r>
              <a:rPr lang="en-US" dirty="0">
                <a:solidFill>
                  <a:srgbClr val="FFFFFF"/>
                </a:solidFill>
              </a:rPr>
              <a:t> significand</a:t>
            </a:r>
          </a:p>
          <a:p>
            <a:pPr marL="0" indent="0">
              <a:buNone/>
              <a:defRPr/>
            </a:pPr>
            <a:r>
              <a:rPr lang="en-US" sz="2800" dirty="0">
                <a:solidFill>
                  <a:srgbClr val="00B0F0"/>
                </a:solidFill>
              </a:rPr>
              <a:t>23,870</a:t>
            </a:r>
            <a:r>
              <a:rPr lang="en-US" sz="2800" dirty="0">
                <a:solidFill>
                  <a:srgbClr val="FF9933"/>
                </a:solidFill>
              </a:rPr>
              <a:t>.</a:t>
            </a:r>
            <a:endParaRPr lang="en-US" sz="2800" dirty="0">
              <a:solidFill>
                <a:srgbClr val="FFFFFF"/>
              </a:solidFill>
            </a:endParaRPr>
          </a:p>
          <a:p>
            <a:pPr marL="0" indent="0">
              <a:buNone/>
              <a:defRPr/>
            </a:pPr>
            <a:r>
              <a:rPr lang="en-US" dirty="0">
                <a:solidFill>
                  <a:srgbClr val="FFFFFF"/>
                </a:solidFill>
              </a:rPr>
              <a:t>3. What is the relationship between </a:t>
            </a:r>
            <a:r>
              <a:rPr lang="en-US" dirty="0">
                <a:solidFill>
                  <a:srgbClr val="00B0F0"/>
                </a:solidFill>
              </a:rPr>
              <a:t>238,700 </a:t>
            </a:r>
            <a:r>
              <a:rPr lang="en-US" dirty="0"/>
              <a:t>and</a:t>
            </a:r>
            <a:r>
              <a:rPr lang="en-US" dirty="0">
                <a:solidFill>
                  <a:srgbClr val="00B0F0"/>
                </a:solidFill>
              </a:rPr>
              <a:t> 23,870</a:t>
            </a:r>
            <a:r>
              <a:rPr lang="en-US" dirty="0"/>
              <a:t>? You have to multiply by 10!</a:t>
            </a:r>
          </a:p>
          <a:p>
            <a:pPr marL="0" indent="0">
              <a:buNone/>
              <a:defRPr/>
            </a:pPr>
            <a:r>
              <a:rPr lang="en-US" dirty="0">
                <a:solidFill>
                  <a:srgbClr val="FFFFFF"/>
                </a:solidFill>
              </a:rPr>
              <a:t>That is </a:t>
            </a:r>
            <a:r>
              <a:rPr lang="en-US" dirty="0">
                <a:solidFill>
                  <a:srgbClr val="00B0F0"/>
                </a:solidFill>
              </a:rPr>
              <a:t>238,700 </a:t>
            </a:r>
            <a:r>
              <a:rPr lang="en-US" dirty="0"/>
              <a:t>=</a:t>
            </a:r>
            <a:r>
              <a:rPr lang="en-US" dirty="0">
                <a:solidFill>
                  <a:srgbClr val="00B0F0"/>
                </a:solidFill>
              </a:rPr>
              <a:t> 23,870 </a:t>
            </a:r>
            <a:r>
              <a:rPr lang="en-US" dirty="0"/>
              <a:t>x</a:t>
            </a:r>
            <a:r>
              <a:rPr lang="en-US" dirty="0">
                <a:solidFill>
                  <a:srgbClr val="00B0F0"/>
                </a:solidFill>
              </a:rPr>
              <a:t> 10</a:t>
            </a:r>
          </a:p>
          <a:p>
            <a:pPr marL="0" indent="0">
              <a:buNone/>
              <a:defRPr/>
            </a:pPr>
            <a:r>
              <a:rPr lang="en-US" dirty="0"/>
              <a:t>We also note that </a:t>
            </a:r>
            <a:r>
              <a:rPr lang="en-US" dirty="0">
                <a:solidFill>
                  <a:srgbClr val="00B0F0"/>
                </a:solidFill>
              </a:rPr>
              <a:t>10 = 10</a:t>
            </a:r>
            <a:r>
              <a:rPr lang="en-US" baseline="30000" dirty="0">
                <a:solidFill>
                  <a:srgbClr val="00B0F0"/>
                </a:solidFill>
              </a:rPr>
              <a:t>1</a:t>
            </a:r>
            <a:endParaRPr lang="en-US" baseline="30000" dirty="0"/>
          </a:p>
          <a:p>
            <a:pPr marL="0" indent="0">
              <a:buNone/>
              <a:defRPr/>
            </a:pPr>
            <a:r>
              <a:rPr lang="en-US" dirty="0"/>
              <a:t>So </a:t>
            </a:r>
            <a:r>
              <a:rPr lang="en-US" dirty="0">
                <a:solidFill>
                  <a:srgbClr val="00B0F0"/>
                </a:solidFill>
              </a:rPr>
              <a:t>238,700 = 23,870 </a:t>
            </a:r>
            <a:r>
              <a:rPr lang="en-US" dirty="0"/>
              <a:t>x</a:t>
            </a:r>
            <a:r>
              <a:rPr lang="en-US" dirty="0">
                <a:solidFill>
                  <a:srgbClr val="00B0F0"/>
                </a:solidFill>
              </a:rPr>
              <a:t> 10</a:t>
            </a:r>
            <a:r>
              <a:rPr lang="en-US" baseline="30000" dirty="0">
                <a:solidFill>
                  <a:srgbClr val="00B0F0"/>
                </a:solidFill>
              </a:rPr>
              <a:t>1</a:t>
            </a:r>
          </a:p>
          <a:p>
            <a:pPr marL="0" indent="0">
              <a:buNone/>
              <a:defRPr/>
            </a:pPr>
            <a:r>
              <a:rPr lang="en-US" sz="2000" dirty="0"/>
              <a:t>Let’s repeat the movement until we get to proper form</a:t>
            </a:r>
          </a:p>
        </p:txBody>
      </p:sp>
    </p:spTree>
    <p:extLst>
      <p:ext uri="{BB962C8B-B14F-4D97-AF65-F5344CB8AC3E}">
        <p14:creationId xmlns:p14="http://schemas.microsoft.com/office/powerpoint/2010/main" val="250913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14CA4-2962-197B-6582-A93013C6B1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F7636-B7EC-259B-B6D5-C7641D837FFA}"/>
              </a:ext>
            </a:extLst>
          </p:cNvPr>
          <p:cNvSpPr>
            <a:spLocks noGrp="1"/>
          </p:cNvSpPr>
          <p:nvPr>
            <p:ph type="title"/>
          </p:nvPr>
        </p:nvSpPr>
        <p:spPr>
          <a:xfrm>
            <a:off x="344308" y="187947"/>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AC8E84C3-A513-E2C1-2DDE-17E69480A7DC}"/>
              </a:ext>
            </a:extLst>
          </p:cNvPr>
          <p:cNvSpPr>
            <a:spLocks noGrp="1"/>
          </p:cNvSpPr>
          <p:nvPr>
            <p:ph idx="1"/>
          </p:nvPr>
        </p:nvSpPr>
        <p:spPr>
          <a:xfrm>
            <a:off x="361242" y="1012493"/>
            <a:ext cx="8387645" cy="5530350"/>
          </a:xfrm>
        </p:spPr>
        <p:txBody>
          <a:bodyPr/>
          <a:lstStyle/>
          <a:p>
            <a:pPr marL="0" indent="0">
              <a:buNone/>
              <a:defRPr/>
            </a:pPr>
            <a:r>
              <a:rPr lang="en-US" sz="2800" dirty="0">
                <a:solidFill>
                  <a:srgbClr val="00B0F0"/>
                </a:solidFill>
                <a:latin typeface="Verdana"/>
                <a:ea typeface="+mn-ea"/>
                <a:cs typeface="+mn-cs"/>
              </a:rPr>
              <a:t>238,700</a:t>
            </a:r>
            <a:r>
              <a:rPr lang="en-US" sz="2800" dirty="0">
                <a:solidFill>
                  <a:srgbClr val="FF9933"/>
                </a:solidFill>
                <a:latin typeface="Verdana"/>
                <a:ea typeface="+mn-ea"/>
                <a:cs typeface="+mn-cs"/>
              </a:rPr>
              <a:t>.  </a:t>
            </a:r>
            <a:r>
              <a:rPr lang="en-US" dirty="0"/>
              <a:t>(the original number)</a:t>
            </a:r>
            <a:endParaRPr lang="en-US" sz="2800" dirty="0">
              <a:solidFill>
                <a:srgbClr val="FF9933"/>
              </a:solidFill>
              <a:latin typeface="Verdana"/>
              <a:ea typeface="+mn-ea"/>
              <a:cs typeface="+mn-cs"/>
            </a:endParaRPr>
          </a:p>
          <a:p>
            <a:pPr marL="0" indent="0">
              <a:buNone/>
              <a:defRPr/>
            </a:pPr>
            <a:r>
              <a:rPr lang="en-US" sz="2800" dirty="0">
                <a:solidFill>
                  <a:srgbClr val="00B0F0"/>
                </a:solidFill>
              </a:rPr>
              <a:t>23,870</a:t>
            </a:r>
            <a:r>
              <a:rPr lang="en-US" sz="2800" dirty="0">
                <a:solidFill>
                  <a:srgbClr val="FF9933"/>
                </a:solidFill>
              </a:rPr>
              <a:t>. </a:t>
            </a:r>
            <a:r>
              <a:rPr lang="en-US" dirty="0">
                <a:sym typeface="Wingdings" panose="05000000000000000000" pitchFamily="2" charset="2"/>
              </a:rPr>
              <a:t></a:t>
            </a:r>
            <a:r>
              <a:rPr lang="en-US" sz="2800" dirty="0">
                <a:solidFill>
                  <a:srgbClr val="FF9933"/>
                </a:solidFill>
              </a:rPr>
              <a:t> </a:t>
            </a:r>
            <a:r>
              <a:rPr lang="en-US" sz="2800" dirty="0">
                <a:solidFill>
                  <a:srgbClr val="00B0F0"/>
                </a:solidFill>
              </a:rPr>
              <a:t>23,870 </a:t>
            </a:r>
            <a:r>
              <a:rPr lang="en-US" sz="2800" dirty="0"/>
              <a:t>x</a:t>
            </a:r>
            <a:r>
              <a:rPr lang="en-US" sz="2800" dirty="0">
                <a:solidFill>
                  <a:srgbClr val="00B0F0"/>
                </a:solidFill>
              </a:rPr>
              <a:t> 10</a:t>
            </a:r>
            <a:r>
              <a:rPr lang="en-US" sz="2800" baseline="30000" dirty="0">
                <a:solidFill>
                  <a:srgbClr val="00B0F0"/>
                </a:solidFill>
              </a:rPr>
              <a:t>1 </a:t>
            </a:r>
            <a:r>
              <a:rPr lang="en-US"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2,387 </a:t>
            </a:r>
            <a:r>
              <a:rPr lang="en-US" sz="2800" dirty="0"/>
              <a:t>x</a:t>
            </a:r>
            <a:r>
              <a:rPr lang="en-US" sz="2800" dirty="0">
                <a:solidFill>
                  <a:srgbClr val="00B0F0"/>
                </a:solidFill>
              </a:rPr>
              <a:t> 10</a:t>
            </a:r>
            <a:r>
              <a:rPr lang="en-US" sz="2800" baseline="30000" dirty="0">
                <a:solidFill>
                  <a:srgbClr val="00B0F0"/>
                </a:solidFill>
              </a:rPr>
              <a:t>2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0" indent="0">
              <a:buNone/>
              <a:defRPr/>
            </a:pPr>
            <a:r>
              <a:rPr lang="en-US" sz="2800" dirty="0">
                <a:solidFill>
                  <a:srgbClr val="00B0F0"/>
                </a:solidFill>
              </a:rPr>
              <a:t>238</a:t>
            </a:r>
            <a:r>
              <a:rPr lang="en-US" sz="2800" dirty="0">
                <a:solidFill>
                  <a:srgbClr val="FF9933"/>
                </a:solidFill>
              </a:rPr>
              <a:t>.</a:t>
            </a:r>
            <a:r>
              <a:rPr lang="en-US" sz="2800" dirty="0">
                <a:solidFill>
                  <a:srgbClr val="00B0F0"/>
                </a:solidFill>
              </a:rPr>
              <a:t>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a:t>
            </a:r>
            <a:r>
              <a:rPr lang="en-US" sz="2800" dirty="0">
                <a:solidFill>
                  <a:srgbClr val="FF9933"/>
                </a:solidFill>
              </a:rPr>
              <a:t>.</a:t>
            </a:r>
            <a:r>
              <a:rPr lang="en-US" sz="2800" dirty="0">
                <a:solidFill>
                  <a:srgbClr val="00B0F0"/>
                </a:solidFill>
              </a:rPr>
              <a:t>7 </a:t>
            </a:r>
            <a:r>
              <a:rPr lang="en-US" sz="2800" dirty="0"/>
              <a:t>x</a:t>
            </a:r>
            <a:r>
              <a:rPr lang="en-US" sz="2800" dirty="0">
                <a:solidFill>
                  <a:srgbClr val="00B0F0"/>
                </a:solidFill>
              </a:rPr>
              <a:t> 10</a:t>
            </a:r>
            <a:r>
              <a:rPr lang="en-US" sz="2800" baseline="30000" dirty="0">
                <a:solidFill>
                  <a:srgbClr val="00B0F0"/>
                </a:solidFill>
              </a:rPr>
              <a:t>3 </a:t>
            </a:r>
            <a:r>
              <a:rPr lang="en-US" sz="2800" dirty="0"/>
              <a:t>=</a:t>
            </a:r>
            <a:r>
              <a:rPr lang="en-US" sz="2800" baseline="30000" dirty="0">
                <a:solidFill>
                  <a:srgbClr val="00B0F0"/>
                </a:solidFill>
              </a:rPr>
              <a:t> </a:t>
            </a:r>
            <a:r>
              <a:rPr lang="en-US" sz="2800" dirty="0">
                <a:solidFill>
                  <a:srgbClr val="00B0F0"/>
                </a:solidFill>
              </a:rPr>
              <a:t>238,700</a:t>
            </a:r>
          </a:p>
          <a:p>
            <a:pPr marL="236538" lvl="1" indent="0">
              <a:buNone/>
              <a:defRPr/>
            </a:pPr>
            <a:r>
              <a:rPr lang="en-US" sz="2200" dirty="0"/>
              <a:t>Note that we were dropping zeroes until we hit the non-zero number “7”, but the decimal point still moves</a:t>
            </a:r>
          </a:p>
          <a:p>
            <a:pPr marL="0" indent="0">
              <a:buNone/>
              <a:defRPr/>
            </a:pPr>
            <a:r>
              <a:rPr lang="en-US" sz="2800" dirty="0">
                <a:solidFill>
                  <a:srgbClr val="00B0F0"/>
                </a:solidFill>
              </a:rPr>
              <a:t>23</a:t>
            </a:r>
            <a:r>
              <a:rPr lang="en-US" sz="2800" dirty="0">
                <a:solidFill>
                  <a:srgbClr val="FF9933"/>
                </a:solidFill>
              </a:rPr>
              <a:t>.</a:t>
            </a:r>
            <a:r>
              <a:rPr lang="en-US" sz="2800" dirty="0">
                <a:solidFill>
                  <a:srgbClr val="00B0F0"/>
                </a:solidFill>
              </a:rPr>
              <a:t>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a:t>
            </a:r>
            <a:r>
              <a:rPr lang="en-US" sz="2800" dirty="0">
                <a:solidFill>
                  <a:srgbClr val="FF9933"/>
                </a:solidFill>
              </a:rPr>
              <a:t>.</a:t>
            </a:r>
            <a:r>
              <a:rPr lang="en-US" sz="2800" dirty="0">
                <a:solidFill>
                  <a:srgbClr val="00B0F0"/>
                </a:solidFill>
              </a:rPr>
              <a:t>87 </a:t>
            </a:r>
            <a:r>
              <a:rPr lang="en-US" sz="2800" dirty="0"/>
              <a:t>x</a:t>
            </a:r>
            <a:r>
              <a:rPr lang="en-US" sz="2800" dirty="0">
                <a:solidFill>
                  <a:srgbClr val="00B0F0"/>
                </a:solidFill>
              </a:rPr>
              <a:t> 10</a:t>
            </a:r>
            <a:r>
              <a:rPr lang="en-US" sz="2800" baseline="30000" dirty="0">
                <a:solidFill>
                  <a:srgbClr val="00B0F0"/>
                </a:solidFill>
              </a:rPr>
              <a:t>4 </a:t>
            </a:r>
            <a:r>
              <a:rPr lang="en-US" sz="2800"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a:t>
            </a:r>
            <a:r>
              <a:rPr lang="en-US" sz="2800" dirty="0">
                <a:solidFill>
                  <a:srgbClr val="FF9933"/>
                </a:solidFill>
              </a:rPr>
              <a:t>.</a:t>
            </a:r>
            <a:r>
              <a:rPr lang="en-US" sz="2800" dirty="0">
                <a:solidFill>
                  <a:srgbClr val="00B0F0"/>
                </a:solidFill>
              </a:rPr>
              <a:t>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a:t>
            </a:r>
            <a:r>
              <a:rPr lang="en-US" sz="2800" dirty="0">
                <a:solidFill>
                  <a:srgbClr val="FF9933"/>
                </a:solidFill>
              </a:rPr>
              <a:t>.</a:t>
            </a:r>
            <a:r>
              <a:rPr lang="en-US" sz="2800" dirty="0">
                <a:solidFill>
                  <a:srgbClr val="00B0F0"/>
                </a:solidFill>
              </a:rPr>
              <a:t>387 </a:t>
            </a:r>
            <a:r>
              <a:rPr lang="en-US" sz="2800" dirty="0"/>
              <a:t>x</a:t>
            </a:r>
            <a:r>
              <a:rPr lang="en-US" sz="2800" dirty="0">
                <a:solidFill>
                  <a:srgbClr val="00B0F0"/>
                </a:solidFill>
              </a:rPr>
              <a:t> 10</a:t>
            </a:r>
            <a:r>
              <a:rPr lang="en-US" sz="2800" baseline="30000" dirty="0">
                <a:solidFill>
                  <a:srgbClr val="00B0F0"/>
                </a:solidFill>
              </a:rPr>
              <a:t>5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236538" lvl="1" indent="0">
              <a:buNone/>
              <a:defRPr/>
            </a:pPr>
            <a:r>
              <a:rPr lang="en-US" sz="2200" dirty="0"/>
              <a:t>The decimal point was not moved to create the significand: we have a number less than 10, greater than 1. With each movement of decimal point, we created the power of 10. At every step, equal to original number</a:t>
            </a:r>
          </a:p>
          <a:p>
            <a:pPr marL="0" indent="0">
              <a:buNone/>
              <a:defRPr/>
            </a:pPr>
            <a:endParaRPr lang="en-US" sz="2800" dirty="0">
              <a:solidFill>
                <a:srgbClr val="FFFFFF"/>
              </a:solidFill>
            </a:endParaRPr>
          </a:p>
          <a:p>
            <a:pPr marL="0" indent="0">
              <a:buNone/>
              <a:defRPr/>
            </a:pPr>
            <a:endParaRPr lang="en-US" sz="2800" dirty="0">
              <a:solidFill>
                <a:srgbClr val="FFFFFF"/>
              </a:solidFill>
            </a:endParaRPr>
          </a:p>
          <a:p>
            <a:pPr marL="0" indent="0">
              <a:buNone/>
              <a:defRPr/>
            </a:pPr>
            <a:endParaRPr lang="en-US" sz="2800" dirty="0">
              <a:solidFill>
                <a:srgbClr val="FFFFFF"/>
              </a:solidFill>
            </a:endParaRPr>
          </a:p>
        </p:txBody>
      </p:sp>
    </p:spTree>
    <p:extLst>
      <p:ext uri="{BB962C8B-B14F-4D97-AF65-F5344CB8AC3E}">
        <p14:creationId xmlns:p14="http://schemas.microsoft.com/office/powerpoint/2010/main" val="359958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FD12B-F2CC-758F-BFC0-532E49EBAB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8B286A-F992-63A0-E335-C150FBAFA34F}"/>
              </a:ext>
            </a:extLst>
          </p:cNvPr>
          <p:cNvSpPr>
            <a:spLocks noGrp="1"/>
          </p:cNvSpPr>
          <p:nvPr>
            <p:ph type="title"/>
          </p:nvPr>
        </p:nvSpPr>
        <p:spPr>
          <a:xfrm>
            <a:off x="361242" y="187948"/>
            <a:ext cx="8421512" cy="707886"/>
          </a:xfrm>
        </p:spPr>
        <p:txBody>
          <a:bodyPr/>
          <a:lstStyle/>
          <a:p>
            <a:r>
              <a:rPr lang="en-US" sz="4000" dirty="0"/>
              <a:t>Practicing Scientific Notation</a:t>
            </a:r>
          </a:p>
        </p:txBody>
      </p:sp>
      <p:sp>
        <p:nvSpPr>
          <p:cNvPr id="6" name="Content Placeholder 5">
            <a:extLst>
              <a:ext uri="{FF2B5EF4-FFF2-40B4-BE49-F238E27FC236}">
                <a16:creationId xmlns:a16="http://schemas.microsoft.com/office/drawing/2014/main" id="{2ECE1F49-96C8-5CE6-AFB0-11C7729920D0}"/>
              </a:ext>
            </a:extLst>
          </p:cNvPr>
          <p:cNvSpPr>
            <a:spLocks noGrp="1"/>
          </p:cNvSpPr>
          <p:nvPr>
            <p:ph idx="1"/>
          </p:nvPr>
        </p:nvSpPr>
        <p:spPr>
          <a:xfrm>
            <a:off x="361242" y="1012493"/>
            <a:ext cx="8387645" cy="5530350"/>
          </a:xfrm>
        </p:spPr>
        <p:txBody>
          <a:bodyPr/>
          <a:lstStyle/>
          <a:p>
            <a:pPr marL="0" indent="0">
              <a:buNone/>
              <a:defRPr/>
            </a:pPr>
            <a:r>
              <a:rPr lang="en-US" i="1" dirty="0"/>
              <a:t>Let’s try a number much less than 1</a:t>
            </a:r>
            <a:endParaRPr lang="en-US" sz="2800" i="1" dirty="0">
              <a:solidFill>
                <a:srgbClr val="00B0F0"/>
              </a:solidFill>
              <a:latin typeface="Verdana"/>
              <a:ea typeface="+mn-ea"/>
              <a:cs typeface="+mn-cs"/>
            </a:endParaRPr>
          </a:p>
          <a:p>
            <a:pPr marL="0" indent="0">
              <a:buNone/>
              <a:defRPr/>
            </a:pPr>
            <a:r>
              <a:rPr lang="en-US" sz="2800" dirty="0">
                <a:solidFill>
                  <a:srgbClr val="00B0F0"/>
                </a:solidFill>
                <a:latin typeface="Verdana"/>
                <a:ea typeface="+mn-ea"/>
                <a:cs typeface="+mn-cs"/>
              </a:rPr>
              <a:t>0.00003049</a:t>
            </a:r>
            <a:r>
              <a:rPr lang="en-US" sz="2800" dirty="0">
                <a:solidFill>
                  <a:srgbClr val="FF9933"/>
                </a:solidFill>
                <a:latin typeface="Verdana"/>
                <a:ea typeface="+mn-ea"/>
                <a:cs typeface="+mn-cs"/>
              </a:rPr>
              <a:t>  </a:t>
            </a:r>
            <a:r>
              <a:rPr lang="en-US" dirty="0"/>
              <a:t>(the original number)</a:t>
            </a:r>
          </a:p>
          <a:p>
            <a:pPr marL="0" indent="0">
              <a:buNone/>
              <a:defRPr/>
            </a:pPr>
            <a:r>
              <a:rPr lang="en-US" sz="2000" dirty="0"/>
              <a:t>Following the rules/format, the </a:t>
            </a:r>
            <a:r>
              <a:rPr lang="en-US" sz="2000" dirty="0">
                <a:solidFill>
                  <a:srgbClr val="00FF00"/>
                </a:solidFill>
              </a:rPr>
              <a:t>significand</a:t>
            </a:r>
            <a:r>
              <a:rPr lang="en-US" sz="2000" dirty="0"/>
              <a:t> should look like </a:t>
            </a:r>
            <a:r>
              <a:rPr lang="en-US" sz="2000" dirty="0">
                <a:solidFill>
                  <a:schemeClr val="accent1">
                    <a:lumMod val="60000"/>
                    <a:lumOff val="40000"/>
                  </a:schemeClr>
                </a:solidFill>
              </a:rPr>
              <a:t>3.049</a:t>
            </a:r>
            <a:r>
              <a:rPr lang="en-US" sz="2000" dirty="0"/>
              <a:t> in the end</a:t>
            </a:r>
          </a:p>
          <a:p>
            <a:pPr marL="0" indent="0">
              <a:buNone/>
              <a:defRPr/>
            </a:pPr>
            <a:r>
              <a:rPr lang="en-US" dirty="0">
                <a:solidFill>
                  <a:srgbClr val="00B0F0"/>
                </a:solidFill>
              </a:rPr>
              <a:t>0.0003049 / 10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0.0003049 x 10</a:t>
            </a:r>
            <a:r>
              <a:rPr lang="en-US" baseline="30000" dirty="0">
                <a:solidFill>
                  <a:srgbClr val="00B0F0"/>
                </a:solidFill>
              </a:rPr>
              <a:t>-1</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0.003049 / 100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0.003049 x 10</a:t>
            </a:r>
            <a:r>
              <a:rPr lang="en-US" baseline="30000" dirty="0">
                <a:solidFill>
                  <a:srgbClr val="00B0F0"/>
                </a:solidFill>
              </a:rPr>
              <a:t>-2</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0.03049 / 1000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0.03049 x 10</a:t>
            </a:r>
            <a:r>
              <a:rPr lang="en-US" baseline="30000" dirty="0">
                <a:solidFill>
                  <a:srgbClr val="00B0F0"/>
                </a:solidFill>
              </a:rPr>
              <a:t>-3</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0.3049 / 10000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0.3049 x 10</a:t>
            </a:r>
            <a:r>
              <a:rPr lang="en-US" baseline="30000" dirty="0">
                <a:solidFill>
                  <a:srgbClr val="00B0F0"/>
                </a:solidFill>
              </a:rPr>
              <a:t>-4</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r>
              <a:rPr lang="en-US" dirty="0">
                <a:solidFill>
                  <a:srgbClr val="00B0F0"/>
                </a:solidFill>
              </a:rPr>
              <a:t>3.049 / 100000</a:t>
            </a:r>
            <a:r>
              <a:rPr lang="en-US" dirty="0">
                <a:solidFill>
                  <a:srgbClr val="FF9933"/>
                </a:solidFill>
              </a:rPr>
              <a:t> </a:t>
            </a:r>
            <a:r>
              <a:rPr lang="en-US" sz="2000" dirty="0"/>
              <a:t>=</a:t>
            </a:r>
            <a:r>
              <a:rPr lang="en-US" baseline="30000" dirty="0">
                <a:solidFill>
                  <a:srgbClr val="00B0F0"/>
                </a:solidFill>
              </a:rPr>
              <a:t> </a:t>
            </a:r>
            <a:r>
              <a:rPr lang="en-US" dirty="0">
                <a:solidFill>
                  <a:srgbClr val="00B0F0"/>
                </a:solidFill>
              </a:rPr>
              <a:t>0.00003049</a:t>
            </a:r>
          </a:p>
          <a:p>
            <a:pPr marL="236538" lvl="1" indent="0">
              <a:buNone/>
              <a:defRPr/>
            </a:pPr>
            <a:r>
              <a:rPr lang="en-US" dirty="0">
                <a:solidFill>
                  <a:srgbClr val="00B0F0"/>
                </a:solidFill>
              </a:rPr>
              <a:t>3.049 x 10</a:t>
            </a:r>
            <a:r>
              <a:rPr lang="en-US" baseline="30000" dirty="0">
                <a:solidFill>
                  <a:srgbClr val="00B0F0"/>
                </a:solidFill>
              </a:rPr>
              <a:t>-5</a:t>
            </a:r>
            <a:r>
              <a:rPr lang="en-US" dirty="0">
                <a:solidFill>
                  <a:srgbClr val="FF9933"/>
                </a:solidFill>
              </a:rPr>
              <a:t> </a:t>
            </a:r>
            <a:r>
              <a:rPr lang="en-US" dirty="0"/>
              <a:t>=</a:t>
            </a:r>
            <a:r>
              <a:rPr lang="en-US" baseline="30000" dirty="0">
                <a:solidFill>
                  <a:srgbClr val="00B0F0"/>
                </a:solidFill>
              </a:rPr>
              <a:t> </a:t>
            </a:r>
            <a:r>
              <a:rPr lang="en-US" dirty="0">
                <a:solidFill>
                  <a:srgbClr val="00B0F0"/>
                </a:solidFill>
              </a:rPr>
              <a:t>0.00003049</a:t>
            </a:r>
          </a:p>
          <a:p>
            <a:pPr marL="0" indent="0">
              <a:buNone/>
              <a:defRPr/>
            </a:pPr>
            <a:endParaRPr lang="en-US" sz="2800" dirty="0">
              <a:solidFill>
                <a:srgbClr val="00B0F0"/>
              </a:solidFill>
            </a:endParaRPr>
          </a:p>
          <a:p>
            <a:pPr marL="0" indent="0">
              <a:buNone/>
              <a:defRPr/>
            </a:pPr>
            <a:endParaRPr lang="en-US" sz="2800" dirty="0">
              <a:solidFill>
                <a:srgbClr val="00B0F0"/>
              </a:solidFill>
            </a:endParaRPr>
          </a:p>
          <a:p>
            <a:pPr marL="0" indent="0">
              <a:buNone/>
              <a:defRPr/>
            </a:pPr>
            <a:r>
              <a:rPr lang="en-US" sz="2800" dirty="0">
                <a:solidFill>
                  <a:srgbClr val="00B0F0"/>
                </a:solidFill>
              </a:rPr>
              <a:t>2,387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2,387 </a:t>
            </a:r>
            <a:r>
              <a:rPr lang="en-US" sz="2800" dirty="0"/>
              <a:t>x</a:t>
            </a:r>
            <a:r>
              <a:rPr lang="en-US" sz="2800" dirty="0">
                <a:solidFill>
                  <a:srgbClr val="00B0F0"/>
                </a:solidFill>
              </a:rPr>
              <a:t> 10</a:t>
            </a:r>
            <a:r>
              <a:rPr lang="en-US" sz="2800" baseline="30000" dirty="0">
                <a:solidFill>
                  <a:srgbClr val="00B0F0"/>
                </a:solidFill>
              </a:rPr>
              <a:t>2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0" indent="0">
              <a:buNone/>
              <a:defRPr/>
            </a:pPr>
            <a:r>
              <a:rPr lang="en-US" sz="2800" dirty="0">
                <a:solidFill>
                  <a:srgbClr val="00B0F0"/>
                </a:solidFill>
              </a:rPr>
              <a:t>238</a:t>
            </a:r>
            <a:r>
              <a:rPr lang="en-US" sz="2800" dirty="0">
                <a:solidFill>
                  <a:srgbClr val="FF9933"/>
                </a:solidFill>
              </a:rPr>
              <a:t>.</a:t>
            </a:r>
            <a:r>
              <a:rPr lang="en-US" sz="2800" dirty="0">
                <a:solidFill>
                  <a:srgbClr val="00B0F0"/>
                </a:solidFill>
              </a:rPr>
              <a:t>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238</a:t>
            </a:r>
            <a:r>
              <a:rPr lang="en-US" sz="2800" dirty="0">
                <a:solidFill>
                  <a:srgbClr val="FF9933"/>
                </a:solidFill>
              </a:rPr>
              <a:t>.</a:t>
            </a:r>
            <a:r>
              <a:rPr lang="en-US" sz="2800" dirty="0">
                <a:solidFill>
                  <a:srgbClr val="00B0F0"/>
                </a:solidFill>
              </a:rPr>
              <a:t>7 </a:t>
            </a:r>
            <a:r>
              <a:rPr lang="en-US" sz="2800" dirty="0"/>
              <a:t>x</a:t>
            </a:r>
            <a:r>
              <a:rPr lang="en-US" sz="2800" dirty="0">
                <a:solidFill>
                  <a:srgbClr val="00B0F0"/>
                </a:solidFill>
              </a:rPr>
              <a:t> 10</a:t>
            </a:r>
            <a:r>
              <a:rPr lang="en-US" sz="2800" baseline="30000" dirty="0">
                <a:solidFill>
                  <a:srgbClr val="00B0F0"/>
                </a:solidFill>
              </a:rPr>
              <a:t>3 </a:t>
            </a:r>
            <a:r>
              <a:rPr lang="en-US" sz="2800" dirty="0"/>
              <a:t>=</a:t>
            </a:r>
            <a:r>
              <a:rPr lang="en-US" sz="2800" baseline="30000" dirty="0">
                <a:solidFill>
                  <a:srgbClr val="00B0F0"/>
                </a:solidFill>
              </a:rPr>
              <a:t> </a:t>
            </a:r>
            <a:r>
              <a:rPr lang="en-US" sz="2800" dirty="0">
                <a:solidFill>
                  <a:srgbClr val="00B0F0"/>
                </a:solidFill>
              </a:rPr>
              <a:t>238,700</a:t>
            </a:r>
          </a:p>
          <a:p>
            <a:pPr marL="236538" lvl="1" indent="0">
              <a:buNone/>
              <a:defRPr/>
            </a:pPr>
            <a:r>
              <a:rPr lang="en-US" sz="2200" dirty="0"/>
              <a:t>Note that we were dropping zeroes until we hit the non-zero number “7”, but the decimal point still moves</a:t>
            </a:r>
          </a:p>
          <a:p>
            <a:pPr marL="0" indent="0">
              <a:buNone/>
              <a:defRPr/>
            </a:pPr>
            <a:r>
              <a:rPr lang="en-US" sz="2800" dirty="0">
                <a:solidFill>
                  <a:srgbClr val="00B0F0"/>
                </a:solidFill>
              </a:rPr>
              <a:t>23</a:t>
            </a:r>
            <a:r>
              <a:rPr lang="en-US" sz="2800" dirty="0">
                <a:solidFill>
                  <a:srgbClr val="FF9933"/>
                </a:solidFill>
              </a:rPr>
              <a:t>.</a:t>
            </a:r>
            <a:r>
              <a:rPr lang="en-US" sz="2800" dirty="0">
                <a:solidFill>
                  <a:srgbClr val="00B0F0"/>
                </a:solidFill>
              </a:rPr>
              <a:t>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23</a:t>
            </a:r>
            <a:r>
              <a:rPr lang="en-US" sz="2800" dirty="0">
                <a:solidFill>
                  <a:srgbClr val="FF9933"/>
                </a:solidFill>
              </a:rPr>
              <a:t>.</a:t>
            </a:r>
            <a:r>
              <a:rPr lang="en-US" sz="2800" dirty="0">
                <a:solidFill>
                  <a:srgbClr val="00B0F0"/>
                </a:solidFill>
              </a:rPr>
              <a:t>87 </a:t>
            </a:r>
            <a:r>
              <a:rPr lang="en-US" sz="2800" dirty="0"/>
              <a:t>x</a:t>
            </a:r>
            <a:r>
              <a:rPr lang="en-US" sz="2800" dirty="0">
                <a:solidFill>
                  <a:srgbClr val="00B0F0"/>
                </a:solidFill>
              </a:rPr>
              <a:t> 10</a:t>
            </a:r>
            <a:r>
              <a:rPr lang="en-US" sz="2800" baseline="30000" dirty="0">
                <a:solidFill>
                  <a:srgbClr val="00B0F0"/>
                </a:solidFill>
              </a:rPr>
              <a:t>4 </a:t>
            </a:r>
            <a:r>
              <a:rPr lang="en-US" sz="2800" dirty="0"/>
              <a:t>=</a:t>
            </a:r>
            <a:r>
              <a:rPr lang="en-US" sz="2800" baseline="30000" dirty="0">
                <a:solidFill>
                  <a:srgbClr val="00B0F0"/>
                </a:solidFill>
              </a:rPr>
              <a:t> </a:t>
            </a:r>
            <a:r>
              <a:rPr lang="en-US" sz="2800" dirty="0">
                <a:solidFill>
                  <a:srgbClr val="00B0F0"/>
                </a:solidFill>
              </a:rPr>
              <a:t>238,700</a:t>
            </a:r>
          </a:p>
          <a:p>
            <a:pPr marL="0" indent="0">
              <a:buNone/>
              <a:defRPr/>
            </a:pPr>
            <a:r>
              <a:rPr lang="en-US" sz="2800" dirty="0">
                <a:solidFill>
                  <a:srgbClr val="00B0F0"/>
                </a:solidFill>
              </a:rPr>
              <a:t>2</a:t>
            </a:r>
            <a:r>
              <a:rPr lang="en-US" sz="2800" dirty="0">
                <a:solidFill>
                  <a:srgbClr val="FF9933"/>
                </a:solidFill>
              </a:rPr>
              <a:t>.</a:t>
            </a:r>
            <a:r>
              <a:rPr lang="en-US" sz="2800" dirty="0">
                <a:solidFill>
                  <a:srgbClr val="00B0F0"/>
                </a:solidFill>
              </a:rPr>
              <a:t>387</a:t>
            </a:r>
            <a:r>
              <a:rPr lang="en-US" sz="2800" dirty="0">
                <a:solidFill>
                  <a:srgbClr val="FF9933"/>
                </a:solidFill>
              </a:rPr>
              <a:t> </a:t>
            </a:r>
            <a:r>
              <a:rPr lang="en-US" sz="2800" dirty="0">
                <a:sym typeface="Wingdings" panose="05000000000000000000" pitchFamily="2" charset="2"/>
              </a:rPr>
              <a:t></a:t>
            </a:r>
            <a:r>
              <a:rPr lang="en-US" sz="2800" dirty="0">
                <a:solidFill>
                  <a:srgbClr val="FF9933"/>
                </a:solidFill>
              </a:rPr>
              <a:t> </a:t>
            </a:r>
            <a:r>
              <a:rPr lang="en-US" sz="2800" dirty="0">
                <a:solidFill>
                  <a:srgbClr val="00B0F0"/>
                </a:solidFill>
              </a:rPr>
              <a:t>2</a:t>
            </a:r>
            <a:r>
              <a:rPr lang="en-US" sz="2800" dirty="0">
                <a:solidFill>
                  <a:srgbClr val="FF9933"/>
                </a:solidFill>
              </a:rPr>
              <a:t>.</a:t>
            </a:r>
            <a:r>
              <a:rPr lang="en-US" sz="2800" dirty="0">
                <a:solidFill>
                  <a:srgbClr val="00B0F0"/>
                </a:solidFill>
              </a:rPr>
              <a:t>387 </a:t>
            </a:r>
            <a:r>
              <a:rPr lang="en-US" sz="2800" dirty="0"/>
              <a:t>x</a:t>
            </a:r>
            <a:r>
              <a:rPr lang="en-US" sz="2800" dirty="0">
                <a:solidFill>
                  <a:srgbClr val="00B0F0"/>
                </a:solidFill>
              </a:rPr>
              <a:t> 10</a:t>
            </a:r>
            <a:r>
              <a:rPr lang="en-US" sz="2800" baseline="30000" dirty="0">
                <a:solidFill>
                  <a:srgbClr val="00B0F0"/>
                </a:solidFill>
              </a:rPr>
              <a:t>5 </a:t>
            </a:r>
            <a:r>
              <a:rPr lang="en-US" sz="2800" dirty="0"/>
              <a:t>=</a:t>
            </a:r>
            <a:r>
              <a:rPr lang="en-US" sz="2800" baseline="30000" dirty="0">
                <a:solidFill>
                  <a:srgbClr val="00B0F0"/>
                </a:solidFill>
              </a:rPr>
              <a:t> </a:t>
            </a:r>
            <a:r>
              <a:rPr lang="en-US" sz="2800" dirty="0">
                <a:solidFill>
                  <a:srgbClr val="00B0F0"/>
                </a:solidFill>
              </a:rPr>
              <a:t>238,700</a:t>
            </a:r>
            <a:endParaRPr lang="en-US" sz="2800" dirty="0">
              <a:solidFill>
                <a:srgbClr val="FFFFFF"/>
              </a:solidFill>
            </a:endParaRPr>
          </a:p>
          <a:p>
            <a:pPr marL="236538" lvl="1" indent="0">
              <a:buNone/>
              <a:defRPr/>
            </a:pPr>
            <a:r>
              <a:rPr lang="en-US" sz="2200" dirty="0"/>
              <a:t>The decimal point was not moved to create the significand: we have a number less than 10, greater than 1. With each movement of decimal point, we created the power of 10. At every step, equal to original number</a:t>
            </a:r>
          </a:p>
          <a:p>
            <a:pPr marL="0" indent="0">
              <a:buNone/>
              <a:defRPr/>
            </a:pPr>
            <a:endParaRPr lang="en-US" dirty="0"/>
          </a:p>
          <a:p>
            <a:pPr marL="0" indent="0">
              <a:buNone/>
              <a:defRPr/>
            </a:pPr>
            <a:endParaRPr lang="en-US" sz="2800" dirty="0">
              <a:solidFill>
                <a:srgbClr val="FFFFFF"/>
              </a:solidFill>
            </a:endParaRPr>
          </a:p>
        </p:txBody>
      </p:sp>
    </p:spTree>
    <p:extLst>
      <p:ext uri="{BB962C8B-B14F-4D97-AF65-F5344CB8AC3E}">
        <p14:creationId xmlns:p14="http://schemas.microsoft.com/office/powerpoint/2010/main" val="1242647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59310-2FD9-39D4-16BA-F71B11DCA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CE199-DB7C-652B-EBDA-78D90BB29C59}"/>
              </a:ext>
            </a:extLst>
          </p:cNvPr>
          <p:cNvSpPr>
            <a:spLocks noGrp="1"/>
          </p:cNvSpPr>
          <p:nvPr>
            <p:ph type="title"/>
          </p:nvPr>
        </p:nvSpPr>
        <p:spPr/>
        <p:txBody>
          <a:bodyPr/>
          <a:lstStyle/>
          <a:p>
            <a:r>
              <a:rPr lang="en-US" dirty="0"/>
              <a:t>18 ≠ 18. ≠ 18.0 ≠ 18.00</a:t>
            </a:r>
          </a:p>
        </p:txBody>
      </p:sp>
      <p:sp>
        <p:nvSpPr>
          <p:cNvPr id="3" name="Content Placeholder 2">
            <a:extLst>
              <a:ext uri="{FF2B5EF4-FFF2-40B4-BE49-F238E27FC236}">
                <a16:creationId xmlns:a16="http://schemas.microsoft.com/office/drawing/2014/main" id="{244CF533-1196-02F3-D73B-13CF3118E459}"/>
              </a:ext>
            </a:extLst>
          </p:cNvPr>
          <p:cNvSpPr>
            <a:spLocks noGrp="1"/>
          </p:cNvSpPr>
          <p:nvPr>
            <p:ph idx="1"/>
          </p:nvPr>
        </p:nvSpPr>
        <p:spPr>
          <a:xfrm>
            <a:off x="349955" y="1278747"/>
            <a:ext cx="8387645" cy="5215465"/>
          </a:xfrm>
        </p:spPr>
        <p:txBody>
          <a:bodyPr/>
          <a:lstStyle/>
          <a:p>
            <a:r>
              <a:rPr lang="en-US" dirty="0"/>
              <a:t>They are all mathematically equal to 18</a:t>
            </a:r>
          </a:p>
          <a:p>
            <a:r>
              <a:rPr lang="en-US" dirty="0"/>
              <a:t>But they are not the same in terms of the precision or certainty of the value</a:t>
            </a:r>
          </a:p>
          <a:p>
            <a:pPr marL="0" indent="0">
              <a:buNone/>
            </a:pPr>
            <a:endParaRPr lang="en-US" dirty="0"/>
          </a:p>
          <a:p>
            <a:pPr marL="0" indent="0">
              <a:buNone/>
            </a:pPr>
            <a:r>
              <a:rPr lang="en-US" sz="2800" b="1" dirty="0">
                <a:solidFill>
                  <a:srgbClr val="FFFF00"/>
                </a:solidFill>
              </a:rPr>
              <a:t>18</a:t>
            </a:r>
            <a:r>
              <a:rPr lang="en-US" dirty="0"/>
              <a:t> </a:t>
            </a:r>
            <a:r>
              <a:rPr lang="en-US" dirty="0">
                <a:sym typeface="Wingdings" panose="05000000000000000000" pitchFamily="2" charset="2"/>
              </a:rPr>
              <a:t> </a:t>
            </a:r>
            <a:r>
              <a:rPr lang="en-US" dirty="0"/>
              <a:t>2 significant digits: ±1</a:t>
            </a:r>
          </a:p>
          <a:p>
            <a:pPr marL="0" indent="0">
              <a:buNone/>
            </a:pPr>
            <a:r>
              <a:rPr lang="en-US" sz="2800" b="1" dirty="0">
                <a:solidFill>
                  <a:srgbClr val="FFFF00"/>
                </a:solidFill>
              </a:rPr>
              <a:t>18.  </a:t>
            </a:r>
            <a:r>
              <a:rPr lang="en-US" dirty="0">
                <a:sym typeface="Wingdings" panose="05000000000000000000" pitchFamily="2" charset="2"/>
              </a:rPr>
              <a:t> </a:t>
            </a:r>
            <a:r>
              <a:rPr lang="en-US" dirty="0"/>
              <a:t> also 2 significant digits: ±1</a:t>
            </a:r>
          </a:p>
          <a:p>
            <a:pPr marL="231775" lvl="1" indent="0">
              <a:buNone/>
            </a:pPr>
            <a:r>
              <a:rPr lang="en-US" dirty="0">
                <a:solidFill>
                  <a:srgbClr val="FFC000"/>
                </a:solidFill>
              </a:rPr>
              <a:t>But the measuring device will show decimals</a:t>
            </a:r>
          </a:p>
          <a:p>
            <a:pPr marL="0" indent="0">
              <a:buNone/>
            </a:pPr>
            <a:r>
              <a:rPr lang="en-US" sz="2800" b="1" dirty="0">
                <a:solidFill>
                  <a:srgbClr val="FFFF00"/>
                </a:solidFill>
              </a:rPr>
              <a:t>18.0</a:t>
            </a:r>
            <a:r>
              <a:rPr lang="en-US" dirty="0"/>
              <a:t>  </a:t>
            </a:r>
            <a:r>
              <a:rPr lang="en-US" dirty="0">
                <a:sym typeface="Wingdings" panose="05000000000000000000" pitchFamily="2" charset="2"/>
              </a:rPr>
              <a:t>  3 significant digits: ±0.1</a:t>
            </a:r>
          </a:p>
          <a:p>
            <a:pPr marL="0" indent="0">
              <a:buNone/>
            </a:pPr>
            <a:r>
              <a:rPr lang="en-US" sz="2800" b="1" dirty="0">
                <a:solidFill>
                  <a:srgbClr val="FFFF00"/>
                </a:solidFill>
              </a:rPr>
              <a:t>18.00</a:t>
            </a:r>
            <a:r>
              <a:rPr lang="en-US" dirty="0"/>
              <a:t>  </a:t>
            </a:r>
            <a:r>
              <a:rPr lang="en-US" dirty="0">
                <a:sym typeface="Wingdings" panose="05000000000000000000" pitchFamily="2" charset="2"/>
              </a:rPr>
              <a:t>  4 significant digits: ±0.01</a:t>
            </a:r>
            <a:endParaRPr lang="en-US" dirty="0"/>
          </a:p>
          <a:p>
            <a:endParaRPr lang="en-US" dirty="0"/>
          </a:p>
        </p:txBody>
      </p:sp>
    </p:spTree>
    <p:extLst>
      <p:ext uri="{BB962C8B-B14F-4D97-AF65-F5344CB8AC3E}">
        <p14:creationId xmlns:p14="http://schemas.microsoft.com/office/powerpoint/2010/main" val="267300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Math in Chem: Algebra Review</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CE41B5C-23C2-2673-2768-2C627594B6D5}"/>
                  </a:ext>
                </a:extLst>
              </p:cNvPr>
              <p:cNvSpPr>
                <a:spLocks noGrp="1"/>
              </p:cNvSpPr>
              <p:nvPr>
                <p:ph idx="1"/>
              </p:nvPr>
            </p:nvSpPr>
            <p:spPr/>
            <p:txBody>
              <a:bodyPr/>
              <a:lstStyle/>
              <a:p>
                <a:r>
                  <a:rPr lang="en-US" dirty="0"/>
                  <a:t>The quantity </a:t>
                </a:r>
                <a:r>
                  <a:rPr lang="en-US" sz="2800" i="1" dirty="0">
                    <a:solidFill>
                      <a:srgbClr val="00FF00"/>
                    </a:solidFill>
                    <a:latin typeface="Times New Roman" panose="02020603050405020304" pitchFamily="18" charset="0"/>
                    <a:cs typeface="Times New Roman" panose="02020603050405020304" pitchFamily="18" charset="0"/>
                  </a:rPr>
                  <a:t>a</a:t>
                </a:r>
              </a:p>
              <a:p>
                <a:r>
                  <a:rPr lang="en-US" dirty="0"/>
                  <a:t>The inverse of the quantity: </a:t>
                </a:r>
                <a14:m>
                  <m:oMath xmlns:m="http://schemas.openxmlformats.org/officeDocument/2006/math">
                    <m:f>
                      <m:fPr>
                        <m:ctrlPr>
                          <a:rPr lang="en-US"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r>
                          <a:rPr lang="en-US" b="0" i="1" smtClean="0">
                            <a:solidFill>
                              <a:srgbClr val="00FF00"/>
                            </a:solidFill>
                            <a:latin typeface="Cambria Math" panose="02040503050406030204" pitchFamily="18" charset="0"/>
                          </a:rPr>
                          <m:t>𝑎</m:t>
                        </m:r>
                      </m:den>
                    </m:f>
                    <m:r>
                      <a:rPr lang="en-US" b="0" i="1" smtClean="0">
                        <a:solidFill>
                          <a:srgbClr val="00FF00"/>
                        </a:solidFill>
                        <a:latin typeface="Cambria Math" panose="02040503050406030204" pitchFamily="18" charset="0"/>
                      </a:rPr>
                      <m:t>=</m:t>
                    </m:r>
                    <m:f>
                      <m:fPr>
                        <m:type m:val="skw"/>
                        <m:ctrlPr>
                          <a:rPr lang="en-US" b="0"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r>
                          <a:rPr lang="en-US" b="0" i="1" smtClean="0">
                            <a:solidFill>
                              <a:srgbClr val="00FF00"/>
                            </a:solidFill>
                            <a:latin typeface="Cambria Math" panose="02040503050406030204" pitchFamily="18" charset="0"/>
                          </a:rPr>
                          <m:t>𝑎</m:t>
                        </m:r>
                      </m:den>
                    </m:f>
                  </m:oMath>
                </a14:m>
                <a:endParaRPr lang="en-US" dirty="0"/>
              </a:p>
              <a:p>
                <a:r>
                  <a:rPr lang="en-US" dirty="0"/>
                  <a:t>The inverse of the inverse takes you back: </a:t>
                </a:r>
                <a14:m>
                  <m:oMath xmlns:m="http://schemas.openxmlformats.org/officeDocument/2006/math">
                    <m:f>
                      <m:fPr>
                        <m:ctrlPr>
                          <a:rPr lang="en-US" i="1" smtClean="0">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1</m:t>
                        </m:r>
                      </m:num>
                      <m:den>
                        <m:d>
                          <m:dPr>
                            <m:ctrlPr>
                              <a:rPr lang="en-US" i="1" smtClean="0">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i="1">
                                    <a:solidFill>
                                      <a:srgbClr val="00FF00"/>
                                    </a:solidFill>
                                    <a:latin typeface="Cambria Math" panose="02040503050406030204" pitchFamily="18" charset="0"/>
                                  </a:rPr>
                                  <m:t>1</m:t>
                                </m:r>
                              </m:num>
                              <m:den>
                                <m:r>
                                  <a:rPr lang="en-US" i="1">
                                    <a:solidFill>
                                      <a:srgbClr val="00FF00"/>
                                    </a:solidFill>
                                    <a:latin typeface="Cambria Math" panose="02040503050406030204" pitchFamily="18" charset="0"/>
                                  </a:rPr>
                                  <m:t>𝑎</m:t>
                                </m:r>
                              </m:den>
                            </m:f>
                          </m:e>
                        </m:d>
                      </m:den>
                    </m:f>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𝑎</m:t>
                    </m:r>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solidFill>
                                <a:srgbClr val="00FF00"/>
                              </a:solidFill>
                              <a:latin typeface="Cambria Math" panose="02040503050406030204" pitchFamily="18" charset="0"/>
                            </a:rPr>
                          </m:ctrlPr>
                        </m:fPr>
                        <m:num>
                          <m:d>
                            <m:dPr>
                              <m:ctrlPr>
                                <a:rPr lang="en-US" i="1" smtClean="0">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i="1">
                                      <a:solidFill>
                                        <a:srgbClr val="00FF00"/>
                                      </a:solidFill>
                                      <a:latin typeface="Cambria Math" panose="02040503050406030204" pitchFamily="18" charset="0"/>
                                    </a:rPr>
                                    <m:t>𝑎</m:t>
                                  </m:r>
                                  <m:r>
                                    <a:rPr lang="en-US" i="1">
                                      <a:solidFill>
                                        <a:srgbClr val="00FF00"/>
                                      </a:solidFill>
                                      <a:latin typeface="Cambria Math" panose="02040503050406030204" pitchFamily="18" charset="0"/>
                                    </a:rPr>
                                    <m:t>+</m:t>
                                  </m:r>
                                  <m:r>
                                    <a:rPr lang="en-US" i="1">
                                      <a:solidFill>
                                        <a:srgbClr val="00FF00"/>
                                      </a:solidFill>
                                      <a:latin typeface="Cambria Math" panose="02040503050406030204" pitchFamily="18" charset="0"/>
                                    </a:rPr>
                                    <m:t>𝑏</m:t>
                                  </m:r>
                                </m:num>
                                <m:den>
                                  <m:r>
                                    <a:rPr lang="en-US" i="1">
                                      <a:solidFill>
                                        <a:srgbClr val="00FF00"/>
                                      </a:solidFill>
                                      <a:latin typeface="Cambria Math" panose="02040503050406030204" pitchFamily="18" charset="0"/>
                                    </a:rPr>
                                    <m:t>𝑐</m:t>
                                  </m:r>
                                  <m:r>
                                    <a:rPr lang="en-US" i="1">
                                      <a:solidFill>
                                        <a:srgbClr val="00FF00"/>
                                      </a:solidFill>
                                      <a:latin typeface="Cambria Math" panose="02040503050406030204" pitchFamily="18" charset="0"/>
                                    </a:rPr>
                                    <m:t> −</m:t>
                                  </m:r>
                                  <m:r>
                                    <a:rPr lang="en-US" i="1">
                                      <a:solidFill>
                                        <a:srgbClr val="00FF00"/>
                                      </a:solidFill>
                                      <a:latin typeface="Cambria Math" panose="02040503050406030204" pitchFamily="18" charset="0"/>
                                    </a:rPr>
                                    <m:t>𝑑</m:t>
                                  </m:r>
                                </m:den>
                              </m:f>
                            </m:e>
                          </m:d>
                        </m:num>
                        <m:den>
                          <m:d>
                            <m:dPr>
                              <m:ctrlPr>
                                <a:rPr lang="en-US" i="1">
                                  <a:solidFill>
                                    <a:srgbClr val="00FF00"/>
                                  </a:solidFill>
                                  <a:latin typeface="Cambria Math" panose="02040503050406030204" pitchFamily="18" charset="0"/>
                                </a:rPr>
                              </m:ctrlPr>
                            </m:dPr>
                            <m:e>
                              <m:f>
                                <m:fPr>
                                  <m:ctrlPr>
                                    <a:rPr lang="en-US" i="1">
                                      <a:solidFill>
                                        <a:srgbClr val="00FF00"/>
                                      </a:solidFill>
                                      <a:latin typeface="Cambria Math" panose="02040503050406030204" pitchFamily="18" charset="0"/>
                                    </a:rPr>
                                  </m:ctrlPr>
                                </m:fPr>
                                <m:num>
                                  <m:r>
                                    <a:rPr lang="en-US" b="0" i="1" smtClean="0">
                                      <a:solidFill>
                                        <a:srgbClr val="00FF00"/>
                                      </a:solidFill>
                                      <a:latin typeface="Cambria Math" panose="02040503050406030204" pitchFamily="18" charset="0"/>
                                    </a:rPr>
                                    <m:t>𝑒</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𝑓</m:t>
                                  </m:r>
                                </m:num>
                                <m:den>
                                  <m:r>
                                    <a:rPr lang="en-US" b="0" i="1" smtClean="0">
                                      <a:solidFill>
                                        <a:srgbClr val="00FF00"/>
                                      </a:solidFill>
                                      <a:latin typeface="Cambria Math" panose="02040503050406030204" pitchFamily="18" charset="0"/>
                                    </a:rPr>
                                    <m:t>𝑔</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h</m:t>
                                  </m:r>
                                </m:den>
                              </m:f>
                            </m:e>
                          </m:d>
                        </m:den>
                      </m:f>
                      <m:r>
                        <a:rPr lang="en-US" i="1">
                          <a:solidFill>
                            <a:srgbClr val="00FF00"/>
                          </a:solidFill>
                          <a:latin typeface="Cambria Math" panose="02040503050406030204" pitchFamily="18" charset="0"/>
                        </a:rPr>
                        <m:t>=</m:t>
                      </m:r>
                      <m:f>
                        <m:fPr>
                          <m:ctrlPr>
                            <a:rPr lang="en-US" i="1" smtClean="0">
                              <a:solidFill>
                                <a:srgbClr val="00FF00"/>
                              </a:solidFill>
                              <a:latin typeface="Cambria Math" panose="02040503050406030204" pitchFamily="18" charset="0"/>
                            </a:rPr>
                          </m:ctrlPr>
                        </m:fPr>
                        <m:num>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𝑎</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𝑏</m:t>
                              </m:r>
                            </m:e>
                          </m:d>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𝑔</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h</m:t>
                              </m:r>
                            </m:e>
                          </m:d>
                        </m:num>
                        <m:den>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𝑐</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𝑑</m:t>
                              </m:r>
                            </m:e>
                          </m:d>
                          <m:d>
                            <m:dPr>
                              <m:ctrlPr>
                                <a:rPr lang="en-US" i="1" smtClean="0">
                                  <a:solidFill>
                                    <a:srgbClr val="00FF00"/>
                                  </a:solidFill>
                                  <a:latin typeface="Cambria Math" panose="02040503050406030204" pitchFamily="18" charset="0"/>
                                </a:rPr>
                              </m:ctrlPr>
                            </m:dPr>
                            <m:e>
                              <m:r>
                                <a:rPr lang="en-US" b="0" i="1" smtClean="0">
                                  <a:solidFill>
                                    <a:srgbClr val="00FF00"/>
                                  </a:solidFill>
                                  <a:latin typeface="Cambria Math" panose="02040503050406030204" pitchFamily="18" charset="0"/>
                                </a:rPr>
                                <m:t>𝑒</m:t>
                              </m:r>
                              <m:r>
                                <a:rPr lang="en-US" b="0" i="1" smtClean="0">
                                  <a:solidFill>
                                    <a:srgbClr val="00FF00"/>
                                  </a:solidFill>
                                  <a:latin typeface="Cambria Math" panose="02040503050406030204" pitchFamily="18" charset="0"/>
                                </a:rPr>
                                <m:t>+</m:t>
                              </m:r>
                              <m:r>
                                <a:rPr lang="en-US" b="0" i="1" smtClean="0">
                                  <a:solidFill>
                                    <a:srgbClr val="00FF00"/>
                                  </a:solidFill>
                                  <a:latin typeface="Cambria Math" panose="02040503050406030204" pitchFamily="18" charset="0"/>
                                </a:rPr>
                                <m:t>𝑓</m:t>
                              </m:r>
                            </m:e>
                          </m:d>
                        </m:den>
                      </m:f>
                    </m:oMath>
                  </m:oMathPara>
                </a14:m>
                <a:endParaRPr lang="en-US" dirty="0"/>
              </a:p>
              <a:p>
                <a:r>
                  <a:rPr lang="en-US" dirty="0"/>
                  <a:t>“Implied denominator of 1”. It might help when solving chemistry problems</a:t>
                </a:r>
              </a:p>
              <a:p>
                <a:pPr marL="0" indent="0" algn="ctr">
                  <a:buNone/>
                </a:pPr>
                <a:r>
                  <a:rPr lang="en-US" dirty="0"/>
                  <a:t>The number 2.4 = </a:t>
                </a:r>
                <a14:m>
                  <m:oMath xmlns:m="http://schemas.openxmlformats.org/officeDocument/2006/math">
                    <m:f>
                      <m:fPr>
                        <m:ctrlPr>
                          <a:rPr lang="en-US" sz="2800" i="1" smtClean="0">
                            <a:solidFill>
                              <a:srgbClr val="00FF00"/>
                            </a:solidFill>
                            <a:latin typeface="Cambria Math" panose="02040503050406030204" pitchFamily="18" charset="0"/>
                          </a:rPr>
                        </m:ctrlPr>
                      </m:fPr>
                      <m:num>
                        <m:r>
                          <a:rPr lang="en-US" sz="2800" b="0" i="1" smtClean="0">
                            <a:solidFill>
                              <a:srgbClr val="00FF00"/>
                            </a:solidFill>
                            <a:latin typeface="Cambria Math" panose="02040503050406030204" pitchFamily="18" charset="0"/>
                          </a:rPr>
                          <m:t>2.4</m:t>
                        </m:r>
                      </m:num>
                      <m:den>
                        <m:r>
                          <a:rPr lang="en-US" sz="2800" b="0" i="1" smtClean="0">
                            <a:solidFill>
                              <a:srgbClr val="00FF00"/>
                            </a:solidFill>
                            <a:latin typeface="Cambria Math" panose="02040503050406030204" pitchFamily="18" charset="0"/>
                          </a:rPr>
                          <m:t>1</m:t>
                        </m:r>
                      </m:den>
                    </m:f>
                  </m:oMath>
                </a14:m>
                <a:endParaRPr lang="en-US" dirty="0"/>
              </a:p>
            </p:txBody>
          </p:sp>
        </mc:Choice>
        <mc:Fallback xmlns="">
          <p:sp>
            <p:nvSpPr>
              <p:cNvPr id="5" name="Content Placeholder 4">
                <a:extLst>
                  <a:ext uri="{FF2B5EF4-FFF2-40B4-BE49-F238E27FC236}">
                    <a16:creationId xmlns:a16="http://schemas.microsoft.com/office/drawing/2014/main" id="{4CE41B5C-23C2-2673-2768-2C627594B6D5}"/>
                  </a:ext>
                </a:extLst>
              </p:cNvPr>
              <p:cNvSpPr>
                <a:spLocks noGrp="1" noRot="1" noChangeAspect="1" noMove="1" noResize="1" noEditPoints="1" noAdjustHandles="1" noChangeArrowheads="1" noChangeShapeType="1" noTextEdit="1"/>
              </p:cNvSpPr>
              <p:nvPr>
                <p:ph idx="1"/>
              </p:nvPr>
            </p:nvSpPr>
            <p:spPr>
              <a:blipFill>
                <a:blip r:embed="rId2"/>
                <a:stretch>
                  <a:fillRect l="-1090" t="-1287"/>
                </a:stretch>
              </a:blipFill>
            </p:spPr>
            <p:txBody>
              <a:bodyPr/>
              <a:lstStyle/>
              <a:p>
                <a:r>
                  <a:rPr lang="en-US">
                    <a:noFill/>
                  </a:rPr>
                  <a:t> </a:t>
                </a:r>
              </a:p>
            </p:txBody>
          </p:sp>
        </mc:Fallback>
      </mc:AlternateContent>
    </p:spTree>
    <p:extLst>
      <p:ext uri="{BB962C8B-B14F-4D97-AF65-F5344CB8AC3E}">
        <p14:creationId xmlns:p14="http://schemas.microsoft.com/office/powerpoint/2010/main" val="229814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i="1" dirty="0"/>
              <a:t>A Slight Tangent on “Precision”</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C16D-DFA4-CFFF-CF4A-004ADF19BA69}"/>
              </a:ext>
            </a:extLst>
          </p:cNvPr>
          <p:cNvSpPr>
            <a:spLocks noGrp="1"/>
          </p:cNvSpPr>
          <p:nvPr>
            <p:ph type="title"/>
          </p:nvPr>
        </p:nvSpPr>
        <p:spPr>
          <a:xfrm>
            <a:off x="349955" y="425344"/>
            <a:ext cx="8421512" cy="707886"/>
          </a:xfrm>
        </p:spPr>
        <p:txBody>
          <a:bodyPr/>
          <a:lstStyle/>
          <a:p>
            <a:r>
              <a:rPr lang="en-US" sz="4000" dirty="0"/>
              <a:t>Doing Math with “Decimal Places”</a:t>
            </a:r>
          </a:p>
        </p:txBody>
      </p:sp>
      <p:sp>
        <p:nvSpPr>
          <p:cNvPr id="3" name="Content Placeholder 2">
            <a:extLst>
              <a:ext uri="{FF2B5EF4-FFF2-40B4-BE49-F238E27FC236}">
                <a16:creationId xmlns:a16="http://schemas.microsoft.com/office/drawing/2014/main" id="{3C9F5AC7-527D-33BE-FB23-04FC7D211BA4}"/>
              </a:ext>
            </a:extLst>
          </p:cNvPr>
          <p:cNvSpPr>
            <a:spLocks noGrp="1"/>
          </p:cNvSpPr>
          <p:nvPr>
            <p:ph idx="1"/>
          </p:nvPr>
        </p:nvSpPr>
        <p:spPr>
          <a:xfrm>
            <a:off x="349955" y="1278747"/>
            <a:ext cx="8387645" cy="5215465"/>
          </a:xfrm>
        </p:spPr>
        <p:txBody>
          <a:bodyPr/>
          <a:lstStyle/>
          <a:p>
            <a:pPr marL="0" indent="0">
              <a:buNone/>
            </a:pPr>
            <a:r>
              <a:rPr lang="en-US" sz="2000" i="1" dirty="0">
                <a:solidFill>
                  <a:srgbClr val="CC99FF"/>
                </a:solidFill>
                <a:latin typeface="Times New Roman" panose="02020603050405020304" pitchFamily="18" charset="0"/>
                <a:cs typeface="Times New Roman" panose="02020603050405020304" pitchFamily="18" charset="0"/>
              </a:rPr>
              <a:t>Addition and Subtraction of Numbers with Different Decimal Places</a:t>
            </a:r>
          </a:p>
          <a:p>
            <a:pPr marL="0" indent="0">
              <a:buNone/>
            </a:pPr>
            <a:r>
              <a:rPr lang="en-US" sz="2000" i="1" dirty="0">
                <a:solidFill>
                  <a:srgbClr val="FFFF00"/>
                </a:solidFill>
              </a:rPr>
              <a:t>Decimal places for final answer should be the one number with the fewest number of decimal places</a:t>
            </a:r>
            <a:endParaRPr lang="en-US" i="1" dirty="0"/>
          </a:p>
          <a:p>
            <a:pPr marL="0" indent="0">
              <a:spcBef>
                <a:spcPts val="1200"/>
              </a:spcBef>
              <a:buNone/>
            </a:pPr>
            <a:r>
              <a:rPr lang="en-US" dirty="0"/>
              <a:t>Solve 12.11 + 18.0 + 1.013 = </a:t>
            </a:r>
          </a:p>
          <a:p>
            <a:pPr marL="0" indent="0">
              <a:buNone/>
            </a:pPr>
            <a:endParaRPr lang="en-US" dirty="0"/>
          </a:p>
          <a:p>
            <a:pPr marL="0" indent="0">
              <a:buNone/>
            </a:pPr>
            <a:endParaRPr lang="en-US" dirty="0"/>
          </a:p>
          <a:p>
            <a:pPr marL="0" indent="0">
              <a:buNone/>
            </a:pPr>
            <a:r>
              <a:rPr lang="en-US" dirty="0"/>
              <a:t>Solve 100.29 – 2.343 – 72.9 =</a:t>
            </a:r>
          </a:p>
          <a:p>
            <a:pPr marL="0" indent="0">
              <a:buNone/>
            </a:pPr>
            <a:endParaRPr lang="en-US" dirty="0"/>
          </a:p>
          <a:p>
            <a:pPr marL="0" indent="0">
              <a:buNone/>
            </a:pPr>
            <a:r>
              <a:rPr lang="en-US" dirty="0"/>
              <a:t> </a:t>
            </a:r>
          </a:p>
          <a:p>
            <a:pPr marL="0" indent="0">
              <a:buNone/>
            </a:pPr>
            <a:endParaRPr lang="en-US" sz="2000" dirty="0"/>
          </a:p>
          <a:p>
            <a:pPr marL="0" indent="0">
              <a:buNone/>
            </a:pPr>
            <a:r>
              <a:rPr lang="en-US" sz="2000" dirty="0"/>
              <a:t>Solve 1000.23 – 87.532 + 200.49 – 50.439 =</a:t>
            </a:r>
          </a:p>
        </p:txBody>
      </p:sp>
      <p:graphicFrame>
        <p:nvGraphicFramePr>
          <p:cNvPr id="9" name="Table 8">
            <a:extLst>
              <a:ext uri="{FF2B5EF4-FFF2-40B4-BE49-F238E27FC236}">
                <a16:creationId xmlns:a16="http://schemas.microsoft.com/office/drawing/2014/main" id="{96054F47-860E-6245-7763-82BDAA0AFB12}"/>
              </a:ext>
            </a:extLst>
          </p:cNvPr>
          <p:cNvGraphicFramePr>
            <a:graphicFrameLocks noGrp="1"/>
          </p:cNvGraphicFramePr>
          <p:nvPr>
            <p:extLst>
              <p:ext uri="{D42A27DB-BD31-4B8C-83A1-F6EECF244321}">
                <p14:modId xmlns:p14="http://schemas.microsoft.com/office/powerpoint/2010/main" val="2186675988"/>
              </p:ext>
            </p:extLst>
          </p:nvPr>
        </p:nvGraphicFramePr>
        <p:xfrm>
          <a:off x="333462" y="2378852"/>
          <a:ext cx="8386764" cy="1185337"/>
        </p:xfrm>
        <a:graphic>
          <a:graphicData uri="http://schemas.openxmlformats.org/drawingml/2006/table">
            <a:tbl>
              <a:tblPr/>
              <a:tblGrid>
                <a:gridCol w="2038389">
                  <a:extLst>
                    <a:ext uri="{9D8B030D-6E8A-4147-A177-3AD203B41FA5}">
                      <a16:colId xmlns:a16="http://schemas.microsoft.com/office/drawing/2014/main" val="2315623139"/>
                    </a:ext>
                  </a:extLst>
                </a:gridCol>
                <a:gridCol w="1269675">
                  <a:extLst>
                    <a:ext uri="{9D8B030D-6E8A-4147-A177-3AD203B41FA5}">
                      <a16:colId xmlns:a16="http://schemas.microsoft.com/office/drawing/2014/main" val="1819193172"/>
                    </a:ext>
                  </a:extLst>
                </a:gridCol>
                <a:gridCol w="1269675">
                  <a:extLst>
                    <a:ext uri="{9D8B030D-6E8A-4147-A177-3AD203B41FA5}">
                      <a16:colId xmlns:a16="http://schemas.microsoft.com/office/drawing/2014/main" val="3915016166"/>
                    </a:ext>
                  </a:extLst>
                </a:gridCol>
                <a:gridCol w="1269675">
                  <a:extLst>
                    <a:ext uri="{9D8B030D-6E8A-4147-A177-3AD203B41FA5}">
                      <a16:colId xmlns:a16="http://schemas.microsoft.com/office/drawing/2014/main" val="2941651673"/>
                    </a:ext>
                  </a:extLst>
                </a:gridCol>
                <a:gridCol w="1269675">
                  <a:extLst>
                    <a:ext uri="{9D8B030D-6E8A-4147-A177-3AD203B41FA5}">
                      <a16:colId xmlns:a16="http://schemas.microsoft.com/office/drawing/2014/main" val="1272088150"/>
                    </a:ext>
                  </a:extLst>
                </a:gridCol>
                <a:gridCol w="1269675">
                  <a:extLst>
                    <a:ext uri="{9D8B030D-6E8A-4147-A177-3AD203B41FA5}">
                      <a16:colId xmlns:a16="http://schemas.microsoft.com/office/drawing/2014/main" val="3756735072"/>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160477428"/>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71695156"/>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12.11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18.0</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1.013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31.123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31.1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92851911"/>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40504241"/>
                  </a:ext>
                </a:extLst>
              </a:tr>
            </a:tbl>
          </a:graphicData>
        </a:graphic>
      </p:graphicFrame>
      <p:graphicFrame>
        <p:nvGraphicFramePr>
          <p:cNvPr id="11" name="Table 10">
            <a:extLst>
              <a:ext uri="{FF2B5EF4-FFF2-40B4-BE49-F238E27FC236}">
                <a16:creationId xmlns:a16="http://schemas.microsoft.com/office/drawing/2014/main" id="{A5014941-F180-59F1-1E47-990B62454718}"/>
              </a:ext>
            </a:extLst>
          </p:cNvPr>
          <p:cNvGraphicFramePr>
            <a:graphicFrameLocks noGrp="1"/>
          </p:cNvGraphicFramePr>
          <p:nvPr>
            <p:extLst>
              <p:ext uri="{D42A27DB-BD31-4B8C-83A1-F6EECF244321}">
                <p14:modId xmlns:p14="http://schemas.microsoft.com/office/powerpoint/2010/main" val="4130194691"/>
              </p:ext>
            </p:extLst>
          </p:nvPr>
        </p:nvGraphicFramePr>
        <p:xfrm>
          <a:off x="333462" y="3886479"/>
          <a:ext cx="8386764"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269675">
                  <a:extLst>
                    <a:ext uri="{9D8B030D-6E8A-4147-A177-3AD203B41FA5}">
                      <a16:colId xmlns:a16="http://schemas.microsoft.com/office/drawing/2014/main" val="492968285"/>
                    </a:ext>
                  </a:extLst>
                </a:gridCol>
                <a:gridCol w="1269675">
                  <a:extLst>
                    <a:ext uri="{9D8B030D-6E8A-4147-A177-3AD203B41FA5}">
                      <a16:colId xmlns:a16="http://schemas.microsoft.com/office/drawing/2014/main" val="939477784"/>
                    </a:ext>
                  </a:extLst>
                </a:gridCol>
                <a:gridCol w="1269675">
                  <a:extLst>
                    <a:ext uri="{9D8B030D-6E8A-4147-A177-3AD203B41FA5}">
                      <a16:colId xmlns:a16="http://schemas.microsoft.com/office/drawing/2014/main" val="2000132347"/>
                    </a:ext>
                  </a:extLst>
                </a:gridCol>
                <a:gridCol w="1269675">
                  <a:extLst>
                    <a:ext uri="{9D8B030D-6E8A-4147-A177-3AD203B41FA5}">
                      <a16:colId xmlns:a16="http://schemas.microsoft.com/office/drawing/2014/main" val="3370755383"/>
                    </a:ext>
                  </a:extLst>
                </a:gridCol>
                <a:gridCol w="1269675">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dirty="0">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100.29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2.343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72.9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25.047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25.0</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graphicFrame>
        <p:nvGraphicFramePr>
          <p:cNvPr id="4" name="Table 3">
            <a:extLst>
              <a:ext uri="{FF2B5EF4-FFF2-40B4-BE49-F238E27FC236}">
                <a16:creationId xmlns:a16="http://schemas.microsoft.com/office/drawing/2014/main" id="{955D4638-9F84-FD1B-A97A-9F41D49D7F6E}"/>
              </a:ext>
            </a:extLst>
          </p:cNvPr>
          <p:cNvGraphicFramePr>
            <a:graphicFrameLocks noGrp="1"/>
          </p:cNvGraphicFramePr>
          <p:nvPr>
            <p:extLst>
              <p:ext uri="{D42A27DB-BD31-4B8C-83A1-F6EECF244321}">
                <p14:modId xmlns:p14="http://schemas.microsoft.com/office/powerpoint/2010/main" val="809575853"/>
              </p:ext>
            </p:extLst>
          </p:nvPr>
        </p:nvGraphicFramePr>
        <p:xfrm>
          <a:off x="333462" y="5308875"/>
          <a:ext cx="8386764" cy="1185337"/>
        </p:xfrm>
        <a:graphic>
          <a:graphicData uri="http://schemas.openxmlformats.org/drawingml/2006/table">
            <a:tbl>
              <a:tblPr/>
              <a:tblGrid>
                <a:gridCol w="1770372">
                  <a:extLst>
                    <a:ext uri="{9D8B030D-6E8A-4147-A177-3AD203B41FA5}">
                      <a16:colId xmlns:a16="http://schemas.microsoft.com/office/drawing/2014/main" val="4078394983"/>
                    </a:ext>
                  </a:extLst>
                </a:gridCol>
                <a:gridCol w="1102732">
                  <a:extLst>
                    <a:ext uri="{9D8B030D-6E8A-4147-A177-3AD203B41FA5}">
                      <a16:colId xmlns:a16="http://schemas.microsoft.com/office/drawing/2014/main" val="492968285"/>
                    </a:ext>
                  </a:extLst>
                </a:gridCol>
                <a:gridCol w="1102732">
                  <a:extLst>
                    <a:ext uri="{9D8B030D-6E8A-4147-A177-3AD203B41FA5}">
                      <a16:colId xmlns:a16="http://schemas.microsoft.com/office/drawing/2014/main" val="939477784"/>
                    </a:ext>
                  </a:extLst>
                </a:gridCol>
                <a:gridCol w="1102732">
                  <a:extLst>
                    <a:ext uri="{9D8B030D-6E8A-4147-A177-3AD203B41FA5}">
                      <a16:colId xmlns:a16="http://schemas.microsoft.com/office/drawing/2014/main" val="2000132347"/>
                    </a:ext>
                  </a:extLst>
                </a:gridCol>
                <a:gridCol w="1102732">
                  <a:extLst>
                    <a:ext uri="{9D8B030D-6E8A-4147-A177-3AD203B41FA5}">
                      <a16:colId xmlns:a16="http://schemas.microsoft.com/office/drawing/2014/main" val="1034582962"/>
                    </a:ext>
                  </a:extLst>
                </a:gridCol>
                <a:gridCol w="1102732">
                  <a:extLst>
                    <a:ext uri="{9D8B030D-6E8A-4147-A177-3AD203B41FA5}">
                      <a16:colId xmlns:a16="http://schemas.microsoft.com/office/drawing/2014/main" val="3370755383"/>
                    </a:ext>
                  </a:extLst>
                </a:gridCol>
                <a:gridCol w="1102732">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noFill/>
                      <a:prstDash val="solid"/>
                      <a:round/>
                      <a:headEnd type="none" w="med" len="med"/>
                      <a:tailEnd type="none" w="med" len="med"/>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no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dirty="0">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1000.23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87.532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200.49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50.439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1062.749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1062.75</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a:solidFill>
                            <a:srgbClr val="FFFFFF"/>
                          </a:solidFill>
                          <a:effectLst/>
                          <a:latin typeface="Verdana" panose="020B0604030504040204" pitchFamily="34" charset="0"/>
                        </a:rPr>
                        <a:t>Decimal Places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spTree>
    <p:extLst>
      <p:ext uri="{BB962C8B-B14F-4D97-AF65-F5344CB8AC3E}">
        <p14:creationId xmlns:p14="http://schemas.microsoft.com/office/powerpoint/2010/main" val="2264447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6750-CD91-16E9-D09C-C331BC88D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309B1-097B-BCFF-9883-9CFC155199D7}"/>
              </a:ext>
            </a:extLst>
          </p:cNvPr>
          <p:cNvSpPr>
            <a:spLocks noGrp="1"/>
          </p:cNvSpPr>
          <p:nvPr>
            <p:ph type="title"/>
          </p:nvPr>
        </p:nvSpPr>
        <p:spPr/>
        <p:txBody>
          <a:bodyPr/>
          <a:lstStyle/>
          <a:p>
            <a:r>
              <a:rPr lang="en-US" dirty="0"/>
              <a:t>Doing Math with Sig Digits</a:t>
            </a:r>
          </a:p>
        </p:txBody>
      </p:sp>
      <p:sp>
        <p:nvSpPr>
          <p:cNvPr id="3" name="Content Placeholder 2">
            <a:extLst>
              <a:ext uri="{FF2B5EF4-FFF2-40B4-BE49-F238E27FC236}">
                <a16:creationId xmlns:a16="http://schemas.microsoft.com/office/drawing/2014/main" id="{4B5EE7DB-AE18-FC4F-9E46-DED39F0CD81D}"/>
              </a:ext>
            </a:extLst>
          </p:cNvPr>
          <p:cNvSpPr>
            <a:spLocks noGrp="1"/>
          </p:cNvSpPr>
          <p:nvPr>
            <p:ph idx="1"/>
          </p:nvPr>
        </p:nvSpPr>
        <p:spPr>
          <a:xfrm>
            <a:off x="349955" y="1278747"/>
            <a:ext cx="8387645" cy="5215465"/>
          </a:xfrm>
        </p:spPr>
        <p:txBody>
          <a:bodyPr/>
          <a:lstStyle/>
          <a:p>
            <a:pPr marL="0" indent="0">
              <a:buNone/>
            </a:pPr>
            <a:r>
              <a:rPr lang="en-US" sz="2000" i="1" dirty="0">
                <a:solidFill>
                  <a:srgbClr val="CC99FF"/>
                </a:solidFill>
                <a:latin typeface="Times New Roman" panose="02020603050405020304" pitchFamily="18" charset="0"/>
                <a:cs typeface="Times New Roman" panose="02020603050405020304" pitchFamily="18" charset="0"/>
              </a:rPr>
              <a:t>Multiplication and Division of Numbers with Different Significant Digits</a:t>
            </a:r>
          </a:p>
          <a:p>
            <a:pPr marL="0" indent="0">
              <a:buNone/>
            </a:pPr>
            <a:r>
              <a:rPr lang="en-US" i="1" dirty="0">
                <a:solidFill>
                  <a:srgbClr val="FFFF00"/>
                </a:solidFill>
              </a:rPr>
              <a:t>Significant digits for final answer should be the one number with the fewest number of significant digits</a:t>
            </a:r>
            <a:endParaRPr lang="en-US" i="1" dirty="0"/>
          </a:p>
          <a:p>
            <a:pPr marL="0" indent="0">
              <a:buNone/>
            </a:pPr>
            <a:r>
              <a:rPr lang="en-US" dirty="0"/>
              <a:t>Solve 4.56 x 1.4 = </a:t>
            </a:r>
          </a:p>
          <a:p>
            <a:pPr marL="0" indent="0">
              <a:buNone/>
            </a:pPr>
            <a:endParaRPr lang="en-US" dirty="0"/>
          </a:p>
          <a:p>
            <a:pPr marL="0" indent="0">
              <a:buNone/>
            </a:pPr>
            <a:endParaRPr lang="en-US" dirty="0"/>
          </a:p>
          <a:p>
            <a:pPr marL="0" indent="0">
              <a:spcBef>
                <a:spcPts val="1200"/>
              </a:spcBef>
              <a:buNone/>
            </a:pPr>
            <a:r>
              <a:rPr lang="en-US" dirty="0"/>
              <a:t>Solve 834.4 ÷ 34.92 x 2.104 =</a:t>
            </a:r>
          </a:p>
          <a:p>
            <a:pPr marL="0" indent="0">
              <a:buNone/>
            </a:pPr>
            <a:endParaRPr lang="en-US" dirty="0"/>
          </a:p>
          <a:p>
            <a:pPr marL="0" indent="0">
              <a:buNone/>
            </a:pPr>
            <a:r>
              <a:rPr lang="en-US" dirty="0"/>
              <a:t> </a:t>
            </a:r>
          </a:p>
          <a:p>
            <a:pPr marL="0" indent="0">
              <a:buNone/>
            </a:pPr>
            <a:r>
              <a:rPr lang="en-US" sz="2000" dirty="0"/>
              <a:t>Solve 2340.09 ÷ 24.190 =</a:t>
            </a:r>
          </a:p>
          <a:p>
            <a:pPr marL="0" indent="0">
              <a:buNone/>
            </a:pPr>
            <a:endParaRPr lang="en-US" dirty="0"/>
          </a:p>
        </p:txBody>
      </p:sp>
      <p:graphicFrame>
        <p:nvGraphicFramePr>
          <p:cNvPr id="9" name="Table 8">
            <a:extLst>
              <a:ext uri="{FF2B5EF4-FFF2-40B4-BE49-F238E27FC236}">
                <a16:creationId xmlns:a16="http://schemas.microsoft.com/office/drawing/2014/main" id="{A66CB58F-E551-949C-75E0-1BF45F243D6F}"/>
              </a:ext>
            </a:extLst>
          </p:cNvPr>
          <p:cNvGraphicFramePr>
            <a:graphicFrameLocks noGrp="1"/>
          </p:cNvGraphicFramePr>
          <p:nvPr>
            <p:extLst>
              <p:ext uri="{D42A27DB-BD31-4B8C-83A1-F6EECF244321}">
                <p14:modId xmlns:p14="http://schemas.microsoft.com/office/powerpoint/2010/main" val="2839235317"/>
              </p:ext>
            </p:extLst>
          </p:nvPr>
        </p:nvGraphicFramePr>
        <p:xfrm>
          <a:off x="1013455" y="2606944"/>
          <a:ext cx="7117089" cy="1185337"/>
        </p:xfrm>
        <a:graphic>
          <a:graphicData uri="http://schemas.openxmlformats.org/drawingml/2006/table">
            <a:tbl>
              <a:tblPr/>
              <a:tblGrid>
                <a:gridCol w="2038389">
                  <a:extLst>
                    <a:ext uri="{9D8B030D-6E8A-4147-A177-3AD203B41FA5}">
                      <a16:colId xmlns:a16="http://schemas.microsoft.com/office/drawing/2014/main" val="2315623139"/>
                    </a:ext>
                  </a:extLst>
                </a:gridCol>
                <a:gridCol w="1269675">
                  <a:extLst>
                    <a:ext uri="{9D8B030D-6E8A-4147-A177-3AD203B41FA5}">
                      <a16:colId xmlns:a16="http://schemas.microsoft.com/office/drawing/2014/main" val="1819193172"/>
                    </a:ext>
                  </a:extLst>
                </a:gridCol>
                <a:gridCol w="1269675">
                  <a:extLst>
                    <a:ext uri="{9D8B030D-6E8A-4147-A177-3AD203B41FA5}">
                      <a16:colId xmlns:a16="http://schemas.microsoft.com/office/drawing/2014/main" val="3915016166"/>
                    </a:ext>
                  </a:extLst>
                </a:gridCol>
                <a:gridCol w="1269675">
                  <a:extLst>
                    <a:ext uri="{9D8B030D-6E8A-4147-A177-3AD203B41FA5}">
                      <a16:colId xmlns:a16="http://schemas.microsoft.com/office/drawing/2014/main" val="1272088150"/>
                    </a:ext>
                  </a:extLst>
                </a:gridCol>
                <a:gridCol w="1269675">
                  <a:extLst>
                    <a:ext uri="{9D8B030D-6E8A-4147-A177-3AD203B41FA5}">
                      <a16:colId xmlns:a16="http://schemas.microsoft.com/office/drawing/2014/main" val="3756735072"/>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no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160477428"/>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471695156"/>
                  </a:ext>
                </a:extLst>
              </a:tr>
              <a:tr h="276867">
                <a:tc>
                  <a:txBody>
                    <a:bodyPr/>
                    <a:lstStyle/>
                    <a:p>
                      <a:pPr algn="ctr" rtl="0" fontAlgn="ctr">
                        <a:buNone/>
                      </a:pPr>
                      <a:r>
                        <a:rPr lang="en-US" sz="1500" b="1" i="0" u="none" strike="noStrike" dirty="0">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4.56</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1.4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6.384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2892851911"/>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540504241"/>
                  </a:ext>
                </a:extLst>
              </a:tr>
            </a:tbl>
          </a:graphicData>
        </a:graphic>
      </p:graphicFrame>
      <p:graphicFrame>
        <p:nvGraphicFramePr>
          <p:cNvPr id="11" name="Table 10">
            <a:extLst>
              <a:ext uri="{FF2B5EF4-FFF2-40B4-BE49-F238E27FC236}">
                <a16:creationId xmlns:a16="http://schemas.microsoft.com/office/drawing/2014/main" id="{BB7C1020-1EFE-68D2-A9DA-5C80BE030D7D}"/>
              </a:ext>
            </a:extLst>
          </p:cNvPr>
          <p:cNvGraphicFramePr>
            <a:graphicFrameLocks noGrp="1"/>
          </p:cNvGraphicFramePr>
          <p:nvPr>
            <p:extLst>
              <p:ext uri="{D42A27DB-BD31-4B8C-83A1-F6EECF244321}">
                <p14:modId xmlns:p14="http://schemas.microsoft.com/office/powerpoint/2010/main" val="4278736337"/>
              </p:ext>
            </p:extLst>
          </p:nvPr>
        </p:nvGraphicFramePr>
        <p:xfrm>
          <a:off x="349955" y="3935141"/>
          <a:ext cx="8386764"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105483">
                  <a:extLst>
                    <a:ext uri="{9D8B030D-6E8A-4147-A177-3AD203B41FA5}">
                      <a16:colId xmlns:a16="http://schemas.microsoft.com/office/drawing/2014/main" val="492968285"/>
                    </a:ext>
                  </a:extLst>
                </a:gridCol>
                <a:gridCol w="1125940">
                  <a:extLst>
                    <a:ext uri="{9D8B030D-6E8A-4147-A177-3AD203B41FA5}">
                      <a16:colId xmlns:a16="http://schemas.microsoft.com/office/drawing/2014/main" val="939477784"/>
                    </a:ext>
                  </a:extLst>
                </a:gridCol>
                <a:gridCol w="1262418">
                  <a:extLst>
                    <a:ext uri="{9D8B030D-6E8A-4147-A177-3AD203B41FA5}">
                      <a16:colId xmlns:a16="http://schemas.microsoft.com/office/drawing/2014/main" val="2000132347"/>
                    </a:ext>
                  </a:extLst>
                </a:gridCol>
                <a:gridCol w="1719618">
                  <a:extLst>
                    <a:ext uri="{9D8B030D-6E8A-4147-A177-3AD203B41FA5}">
                      <a16:colId xmlns:a16="http://schemas.microsoft.com/office/drawing/2014/main" val="3370755383"/>
                    </a:ext>
                  </a:extLst>
                </a:gridCol>
                <a:gridCol w="1134916">
                  <a:extLst>
                    <a:ext uri="{9D8B030D-6E8A-4147-A177-3AD203B41FA5}">
                      <a16:colId xmlns:a16="http://schemas.microsoft.com/office/drawing/2014/main" val="1215429886"/>
                    </a:ext>
                  </a:extLst>
                </a:gridCol>
              </a:tblGrid>
              <a:tr h="276867">
                <a:tc>
                  <a:txBody>
                    <a:bodyPr/>
                    <a:lstStyle/>
                    <a:p>
                      <a:pPr algn="l" fontAlgn="b">
                        <a:spcBef>
                          <a:spcPts val="1200"/>
                        </a:spcBef>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a:solidFill>
                            <a:srgbClr val="FFFFFF"/>
                          </a:solidFill>
                          <a:effectLst/>
                          <a:latin typeface="Arial" panose="020B0604020202020204" pitchFamily="34" charset="0"/>
                        </a:rPr>
                        <a:t>Calculator's Display</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834.4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34.92</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2.104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kern="1200" dirty="0">
                          <a:solidFill>
                            <a:schemeClr val="tx1"/>
                          </a:solidFill>
                          <a:effectLst/>
                          <a:latin typeface="+mn-lt"/>
                          <a:ea typeface="+mn-ea"/>
                          <a:cs typeface="+mn-cs"/>
                        </a:rPr>
                        <a:t>50.27427262</a:t>
                      </a:r>
                      <a:endParaRPr lang="en-US" sz="1400" b="0" i="0" u="none" strike="noStrike" dirty="0">
                        <a:solidFill>
                          <a:srgbClr val="000000"/>
                        </a:solidFill>
                        <a:effectLst/>
                        <a:latin typeface="Verdana" panose="020B0604030504040204" pitchFamily="34" charset="0"/>
                      </a:endParaRP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50.27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graphicFrame>
        <p:nvGraphicFramePr>
          <p:cNvPr id="4" name="Table 3">
            <a:extLst>
              <a:ext uri="{FF2B5EF4-FFF2-40B4-BE49-F238E27FC236}">
                <a16:creationId xmlns:a16="http://schemas.microsoft.com/office/drawing/2014/main" id="{C5E7DE7D-315C-363F-D2B5-AB195AB170FE}"/>
              </a:ext>
            </a:extLst>
          </p:cNvPr>
          <p:cNvGraphicFramePr>
            <a:graphicFrameLocks noGrp="1"/>
          </p:cNvGraphicFramePr>
          <p:nvPr>
            <p:extLst>
              <p:ext uri="{D42A27DB-BD31-4B8C-83A1-F6EECF244321}">
                <p14:modId xmlns:p14="http://schemas.microsoft.com/office/powerpoint/2010/main" val="2309561994"/>
              </p:ext>
            </p:extLst>
          </p:nvPr>
        </p:nvGraphicFramePr>
        <p:xfrm>
          <a:off x="406400" y="5308875"/>
          <a:ext cx="7124346" cy="1185337"/>
        </p:xfrm>
        <a:graphic>
          <a:graphicData uri="http://schemas.openxmlformats.org/drawingml/2006/table">
            <a:tbl>
              <a:tblPr/>
              <a:tblGrid>
                <a:gridCol w="2038389">
                  <a:extLst>
                    <a:ext uri="{9D8B030D-6E8A-4147-A177-3AD203B41FA5}">
                      <a16:colId xmlns:a16="http://schemas.microsoft.com/office/drawing/2014/main" val="4078394983"/>
                    </a:ext>
                  </a:extLst>
                </a:gridCol>
                <a:gridCol w="1105483">
                  <a:extLst>
                    <a:ext uri="{9D8B030D-6E8A-4147-A177-3AD203B41FA5}">
                      <a16:colId xmlns:a16="http://schemas.microsoft.com/office/drawing/2014/main" val="492968285"/>
                    </a:ext>
                  </a:extLst>
                </a:gridCol>
                <a:gridCol w="1125940">
                  <a:extLst>
                    <a:ext uri="{9D8B030D-6E8A-4147-A177-3AD203B41FA5}">
                      <a16:colId xmlns:a16="http://schemas.microsoft.com/office/drawing/2014/main" val="939477784"/>
                    </a:ext>
                  </a:extLst>
                </a:gridCol>
                <a:gridCol w="1719618">
                  <a:extLst>
                    <a:ext uri="{9D8B030D-6E8A-4147-A177-3AD203B41FA5}">
                      <a16:colId xmlns:a16="http://schemas.microsoft.com/office/drawing/2014/main" val="3370755383"/>
                    </a:ext>
                  </a:extLst>
                </a:gridCol>
                <a:gridCol w="1134916">
                  <a:extLst>
                    <a:ext uri="{9D8B030D-6E8A-4147-A177-3AD203B41FA5}">
                      <a16:colId xmlns:a16="http://schemas.microsoft.com/office/drawing/2014/main" val="1215429886"/>
                    </a:ext>
                  </a:extLst>
                </a:gridCol>
              </a:tblGrid>
              <a:tr h="276867">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a:noFill/>
                    </a:lnB>
                    <a:noFill/>
                  </a:tcPr>
                </a:tc>
                <a:tc gridSpan="2">
                  <a:txBody>
                    <a:bodyPr/>
                    <a:lstStyle/>
                    <a:p>
                      <a:pPr algn="ctr" rtl="0" fontAlgn="ctr">
                        <a:buNone/>
                      </a:pPr>
                      <a:r>
                        <a:rPr lang="en-US" sz="1600" b="1" i="0" u="none" strike="noStrike" dirty="0">
                          <a:solidFill>
                            <a:srgbClr val="FFFFFF"/>
                          </a:solidFill>
                          <a:effectLst/>
                          <a:latin typeface="Arial" panose="020B0604020202020204" pitchFamily="34" charset="0"/>
                        </a:rPr>
                        <a:t>Result</a:t>
                      </a:r>
                    </a:p>
                  </a:txBody>
                  <a:tcPr marL="8652" marR="8652" marT="8652" marB="0" anchor="ctr">
                    <a:lnL w="12700" cap="flat" cmpd="sng" algn="ctr">
                      <a:no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0000FF"/>
                    </a:solidFill>
                  </a:tcPr>
                </a:tc>
                <a:tc hMerge="1">
                  <a:txBody>
                    <a:bodyPr/>
                    <a:lstStyle/>
                    <a:p>
                      <a:endParaRPr lang="en-US"/>
                    </a:p>
                  </a:txBody>
                  <a:tcPr/>
                </a:tc>
                <a:extLst>
                  <a:ext uri="{0D108BD9-81ED-4DB2-BD59-A6C34878D82A}">
                    <a16:rowId xmlns:a16="http://schemas.microsoft.com/office/drawing/2014/main" val="3525207793"/>
                  </a:ext>
                </a:extLst>
              </a:tr>
              <a:tr h="354736">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a:solidFill>
                          <a:srgbClr val="000000"/>
                        </a:solidFill>
                        <a:effectLst/>
                        <a:latin typeface="Aptos Narrow" panose="020B0004020202020204" pitchFamily="34" charset="0"/>
                      </a:endParaRPr>
                    </a:p>
                  </a:txBody>
                  <a:tcPr marL="8652" marR="8652" marT="8652" marB="0" anchor="b">
                    <a:lnL>
                      <a:noFill/>
                    </a:lnL>
                    <a:lnR>
                      <a:noFill/>
                    </a:lnR>
                    <a:lnT>
                      <a:noFill/>
                    </a:lnT>
                    <a:lnB w="19050" cap="flat" cmpd="sng" algn="ctr">
                      <a:solidFill>
                        <a:srgbClr val="FFFFFF"/>
                      </a:solidFill>
                      <a:prstDash val="solid"/>
                      <a:round/>
                      <a:headEnd type="none" w="med" len="med"/>
                      <a:tailEnd type="none" w="med" len="med"/>
                    </a:lnB>
                    <a:noFill/>
                  </a:tcPr>
                </a:tc>
                <a:tc>
                  <a:txBody>
                    <a:bodyPr/>
                    <a:lstStyle/>
                    <a:p>
                      <a:pPr algn="l" fontAlgn="b">
                        <a:buNone/>
                      </a:pPr>
                      <a:endParaRPr lang="en-US" sz="1000" b="0" i="0" u="none" strike="noStrike" dirty="0">
                        <a:solidFill>
                          <a:srgbClr val="000000"/>
                        </a:solidFill>
                        <a:effectLst/>
                        <a:latin typeface="Aptos Narrow" panose="020B0004020202020204" pitchFamily="34" charset="0"/>
                      </a:endParaRPr>
                    </a:p>
                  </a:txBody>
                  <a:tcPr marL="8652" marR="8652" marT="8652" marB="0" anchor="b">
                    <a:lnL>
                      <a:noFill/>
                    </a:lnL>
                    <a:lnR>
                      <a:noFill/>
                    </a:lnR>
                    <a:lnT>
                      <a:noFill/>
                    </a:lnT>
                    <a:lnB w="12700" cap="flat" cmpd="sng" algn="ctr">
                      <a:solidFill>
                        <a:srgbClr val="FFFFFF"/>
                      </a:solidFill>
                      <a:prstDash val="solid"/>
                      <a:round/>
                      <a:headEnd type="none" w="med" len="med"/>
                      <a:tailEnd type="none" w="med" len="med"/>
                    </a:lnB>
                    <a:noFill/>
                  </a:tcPr>
                </a:tc>
                <a:tc>
                  <a:txBody>
                    <a:bodyPr/>
                    <a:lstStyle/>
                    <a:p>
                      <a:pPr algn="ctr" rtl="0" fontAlgn="ctr">
                        <a:buNone/>
                      </a:pPr>
                      <a:r>
                        <a:rPr lang="en-US" sz="1000" b="1" i="0" u="none" strike="noStrike" dirty="0">
                          <a:solidFill>
                            <a:srgbClr val="FFFFFF"/>
                          </a:solidFill>
                          <a:effectLst/>
                          <a:latin typeface="Arial" panose="020B0604020202020204" pitchFamily="34" charset="0"/>
                        </a:rPr>
                        <a:t>Calculator's Display</a:t>
                      </a:r>
                    </a:p>
                  </a:txBody>
                  <a:tcPr marL="8652" marR="8652" marT="8652" marB="0"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300" b="1" i="0" u="none" strike="noStrike">
                          <a:solidFill>
                            <a:srgbClr val="FFFFFF"/>
                          </a:solidFill>
                          <a:effectLst/>
                          <a:latin typeface="Arial" panose="020B0604020202020204" pitchFamily="34" charset="0"/>
                        </a:rPr>
                        <a:t>Your Answer</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535821918"/>
                  </a:ext>
                </a:extLst>
              </a:tr>
              <a:tr h="276867">
                <a:tc>
                  <a:txBody>
                    <a:bodyPr/>
                    <a:lstStyle/>
                    <a:p>
                      <a:pPr algn="ctr" rtl="0" fontAlgn="ctr">
                        <a:buNone/>
                      </a:pPr>
                      <a:r>
                        <a:rPr lang="en-US" sz="1500" b="1" i="0" u="none" strike="noStrike">
                          <a:solidFill>
                            <a:srgbClr val="FFFFFF"/>
                          </a:solidFill>
                          <a:effectLst/>
                          <a:latin typeface="Verdana" panose="020B0604030504040204" pitchFamily="34" charset="0"/>
                        </a:rPr>
                        <a:t>Value</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2340.09</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24.190</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kern="1200" dirty="0">
                          <a:solidFill>
                            <a:schemeClr val="tx1"/>
                          </a:solidFill>
                          <a:effectLst/>
                          <a:latin typeface="+mn-lt"/>
                          <a:ea typeface="+mn-ea"/>
                          <a:cs typeface="+mn-cs"/>
                        </a:rPr>
                        <a:t>50.27427262</a:t>
                      </a:r>
                      <a:endParaRPr lang="en-US" sz="1400" b="0" i="0" u="none" strike="noStrike" dirty="0">
                        <a:solidFill>
                          <a:srgbClr val="000000"/>
                        </a:solidFill>
                        <a:effectLst/>
                        <a:latin typeface="Verdana" panose="020B0604030504040204" pitchFamily="34" charset="0"/>
                      </a:endParaRP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50.27</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4253021922"/>
                  </a:ext>
                </a:extLst>
              </a:tr>
              <a:tr h="276867">
                <a:tc>
                  <a:txBody>
                    <a:bodyPr/>
                    <a:lstStyle/>
                    <a:p>
                      <a:pPr algn="ctr" rtl="0" fontAlgn="ctr">
                        <a:buNone/>
                      </a:pPr>
                      <a:r>
                        <a:rPr lang="en-US" sz="1300" b="1" i="0" u="none" strike="noStrike" dirty="0">
                          <a:solidFill>
                            <a:srgbClr val="FFFFFF"/>
                          </a:solidFill>
                          <a:effectLst/>
                          <a:latin typeface="Verdana" panose="020B0604030504040204" pitchFamily="34" charset="0"/>
                        </a:rPr>
                        <a:t>Sig Digits</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6</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BCBCB"/>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5</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tc>
                  <a:txBody>
                    <a:bodyPr/>
                    <a:lstStyle/>
                    <a:p>
                      <a:pPr algn="ctr" rtl="0" fontAlgn="ctr">
                        <a:buNone/>
                      </a:pPr>
                      <a:r>
                        <a:rPr lang="en-US" sz="1600" b="0" i="0" u="none" strike="noStrike" dirty="0">
                          <a:solidFill>
                            <a:srgbClr val="000000"/>
                          </a:solidFill>
                          <a:effectLst/>
                          <a:latin typeface="Verdana" panose="020B0604030504040204" pitchFamily="34" charset="0"/>
                        </a:rPr>
                        <a:t>4</a:t>
                      </a:r>
                    </a:p>
                  </a:txBody>
                  <a:tcPr marL="8652" marR="8652" marT="8652"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7"/>
                    </a:solidFill>
                  </a:tcPr>
                </a:tc>
                <a:extLst>
                  <a:ext uri="{0D108BD9-81ED-4DB2-BD59-A6C34878D82A}">
                    <a16:rowId xmlns:a16="http://schemas.microsoft.com/office/drawing/2014/main" val="866994534"/>
                  </a:ext>
                </a:extLst>
              </a:tr>
            </a:tbl>
          </a:graphicData>
        </a:graphic>
      </p:graphicFrame>
    </p:spTree>
    <p:extLst>
      <p:ext uri="{BB962C8B-B14F-4D97-AF65-F5344CB8AC3E}">
        <p14:creationId xmlns:p14="http://schemas.microsoft.com/office/powerpoint/2010/main" val="1898273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CDBA5F-FDB3-8037-119D-B608F33CCFF2}"/>
              </a:ext>
            </a:extLst>
          </p:cNvPr>
          <p:cNvPicPr>
            <a:picLocks noChangeAspect="1"/>
          </p:cNvPicPr>
          <p:nvPr/>
        </p:nvPicPr>
        <p:blipFill>
          <a:blip r:embed="rId2"/>
          <a:stretch>
            <a:fillRect/>
          </a:stretch>
        </p:blipFill>
        <p:spPr>
          <a:xfrm>
            <a:off x="1180626" y="499653"/>
            <a:ext cx="6782747" cy="5858693"/>
          </a:xfrm>
          <a:prstGeom prst="rect">
            <a:avLst/>
          </a:prstGeom>
        </p:spPr>
      </p:pic>
      <p:sp>
        <p:nvSpPr>
          <p:cNvPr id="6" name="TextBox 5">
            <a:extLst>
              <a:ext uri="{FF2B5EF4-FFF2-40B4-BE49-F238E27FC236}">
                <a16:creationId xmlns:a16="http://schemas.microsoft.com/office/drawing/2014/main" id="{194687AA-D508-1FE3-D3D3-DAFE959A5A45}"/>
              </a:ext>
            </a:extLst>
          </p:cNvPr>
          <p:cNvSpPr txBox="1"/>
          <p:nvPr/>
        </p:nvSpPr>
        <p:spPr>
          <a:xfrm>
            <a:off x="3704437" y="6410264"/>
            <a:ext cx="4584909" cy="261610"/>
          </a:xfrm>
          <a:prstGeom prst="rect">
            <a:avLst/>
          </a:prstGeom>
          <a:noFill/>
        </p:spPr>
        <p:txBody>
          <a:bodyPr wrap="none" rtlCol="0">
            <a:spAutoFit/>
          </a:bodyPr>
          <a:lstStyle/>
          <a:p>
            <a:r>
              <a:rPr lang="en-US" sz="1100" i="1" dirty="0">
                <a:solidFill>
                  <a:srgbClr val="CC99FF"/>
                </a:solidFill>
                <a:latin typeface="Times New Roman" panose="02020603050405020304" pitchFamily="18" charset="0"/>
                <a:cs typeface="Times New Roman" panose="02020603050405020304" pitchFamily="18" charset="0"/>
              </a:rPr>
              <a:t>This sheet (also as a PDF in Canvas LMS app) was produced by ChatGPT3.5</a:t>
            </a:r>
          </a:p>
        </p:txBody>
      </p:sp>
    </p:spTree>
    <p:extLst>
      <p:ext uri="{BB962C8B-B14F-4D97-AF65-F5344CB8AC3E}">
        <p14:creationId xmlns:p14="http://schemas.microsoft.com/office/powerpoint/2010/main" val="2959572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DAD2D-61D6-4376-2CD7-32716BF15A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D0777D-3B59-BC57-4DB4-C75B39F0EB9D}"/>
              </a:ext>
            </a:extLst>
          </p:cNvPr>
          <p:cNvSpPr>
            <a:spLocks noGrp="1"/>
          </p:cNvSpPr>
          <p:nvPr>
            <p:ph type="title"/>
          </p:nvPr>
        </p:nvSpPr>
        <p:spPr>
          <a:xfrm>
            <a:off x="364067" y="59852"/>
            <a:ext cx="8421512" cy="1200329"/>
          </a:xfrm>
        </p:spPr>
        <p:txBody>
          <a:bodyPr/>
          <a:lstStyle/>
          <a:p>
            <a:r>
              <a:rPr lang="en-US" sz="3600" dirty="0"/>
              <a:t>Doing Calculations:</a:t>
            </a:r>
            <a:br>
              <a:rPr lang="en-US" sz="3600" dirty="0"/>
            </a:br>
            <a:r>
              <a:rPr lang="en-US" sz="3600" dirty="0"/>
              <a:t>NO INTERMEDIATE ROUNDING!!!</a:t>
            </a:r>
          </a:p>
        </p:txBody>
      </p:sp>
      <p:sp>
        <p:nvSpPr>
          <p:cNvPr id="6" name="Content Placeholder 5">
            <a:extLst>
              <a:ext uri="{FF2B5EF4-FFF2-40B4-BE49-F238E27FC236}">
                <a16:creationId xmlns:a16="http://schemas.microsoft.com/office/drawing/2014/main" id="{DA4445E8-3330-BBE4-2CE4-A273E8146232}"/>
              </a:ext>
            </a:extLst>
          </p:cNvPr>
          <p:cNvSpPr>
            <a:spLocks noGrp="1"/>
          </p:cNvSpPr>
          <p:nvPr>
            <p:ph idx="1"/>
          </p:nvPr>
        </p:nvSpPr>
        <p:spPr/>
        <p:txBody>
          <a:bodyPr/>
          <a:lstStyle/>
          <a:p>
            <a:pPr marL="0" indent="0">
              <a:buNone/>
              <a:defRPr/>
            </a:pPr>
            <a:r>
              <a:rPr lang="en-US" sz="1800" b="1" i="1" dirty="0">
                <a:solidFill>
                  <a:srgbClr val="CC99FF"/>
                </a:solidFill>
                <a:latin typeface="Times New Roman" panose="02020603050405020304" pitchFamily="18" charset="0"/>
                <a:cs typeface="Times New Roman" panose="02020603050405020304" pitchFamily="18" charset="0"/>
              </a:rPr>
              <a:t>Simple example</a:t>
            </a:r>
          </a:p>
          <a:p>
            <a:pPr marL="0" indent="0">
              <a:buNone/>
              <a:defRPr/>
            </a:pPr>
            <a:r>
              <a:rPr lang="en-US" sz="2000" dirty="0"/>
              <a:t>Calculate the cost of carpeting a </a:t>
            </a:r>
            <a:r>
              <a:rPr lang="en-US" sz="2000" dirty="0">
                <a:solidFill>
                  <a:srgbClr val="00FF00"/>
                </a:solidFill>
              </a:rPr>
              <a:t>4.8 m x 3.2 m </a:t>
            </a:r>
            <a:r>
              <a:rPr lang="en-US" sz="2000" dirty="0"/>
              <a:t>floor where the carpeting costs </a:t>
            </a:r>
            <a:r>
              <a:rPr lang="en-US" sz="2000" dirty="0">
                <a:solidFill>
                  <a:srgbClr val="00FF00"/>
                </a:solidFill>
              </a:rPr>
              <a:t>$42 per square meter</a:t>
            </a:r>
          </a:p>
          <a:p>
            <a:pPr marL="0" indent="0">
              <a:buNone/>
              <a:defRPr/>
            </a:pPr>
            <a:r>
              <a:rPr lang="en-US" sz="1800" dirty="0"/>
              <a:t>Suppose you do the calculation in steps (intermediate calculations):</a:t>
            </a:r>
          </a:p>
          <a:p>
            <a:pPr marL="457200" indent="-457200">
              <a:buFont typeface="+mj-lt"/>
              <a:buAutoNum type="arabicPeriod"/>
              <a:defRPr/>
            </a:pPr>
            <a:r>
              <a:rPr lang="en-US" sz="1800" dirty="0"/>
              <a:t>The area: 4.8 m × 3.2 m = 15.36 m</a:t>
            </a:r>
            <a:r>
              <a:rPr lang="en-US" sz="1800" baseline="30000" dirty="0"/>
              <a:t>2  </a:t>
            </a:r>
            <a:r>
              <a:rPr lang="en-US" sz="1600" dirty="0">
                <a:solidFill>
                  <a:srgbClr val="FFFF00"/>
                </a:solidFill>
              </a:rPr>
              <a:t>(value on calculator display)</a:t>
            </a:r>
          </a:p>
          <a:p>
            <a:pPr marL="457200" indent="-457200">
              <a:buFont typeface="+mj-lt"/>
              <a:buAutoNum type="arabicPeriod"/>
              <a:defRPr/>
            </a:pPr>
            <a:r>
              <a:rPr lang="en-US" sz="1800" dirty="0"/>
              <a:t>Finishing off</a:t>
            </a:r>
          </a:p>
          <a:p>
            <a:pPr marL="236538" lvl="1" indent="0">
              <a:buNone/>
              <a:defRPr/>
            </a:pPr>
            <a:r>
              <a:rPr lang="en-US" sz="1600" dirty="0"/>
              <a:t>rounding no decimal: </a:t>
            </a:r>
            <a:r>
              <a:rPr lang="en-US" dirty="0"/>
              <a:t>15 m</a:t>
            </a:r>
            <a:r>
              <a:rPr lang="en-US" baseline="30000" dirty="0"/>
              <a:t>2</a:t>
            </a:r>
            <a:r>
              <a:rPr lang="en-US" dirty="0"/>
              <a:t> × ($42 / m</a:t>
            </a:r>
            <a:r>
              <a:rPr lang="en-US" baseline="30000" dirty="0"/>
              <a:t>2</a:t>
            </a:r>
            <a:r>
              <a:rPr lang="en-US" dirty="0"/>
              <a:t>) = </a:t>
            </a:r>
            <a:r>
              <a:rPr lang="en-US" b="1" dirty="0">
                <a:solidFill>
                  <a:srgbClr val="FFC000"/>
                </a:solidFill>
              </a:rPr>
              <a:t>$630.00</a:t>
            </a:r>
            <a:endParaRPr lang="en-US" b="1" baseline="30000" dirty="0">
              <a:solidFill>
                <a:srgbClr val="FFC000"/>
              </a:solidFill>
            </a:endParaRPr>
          </a:p>
          <a:p>
            <a:pPr marL="236538" lvl="1" indent="0">
              <a:buNone/>
              <a:defRPr/>
            </a:pPr>
            <a:r>
              <a:rPr lang="en-US" sz="1600" dirty="0"/>
              <a:t>rounding to one decimal: </a:t>
            </a:r>
            <a:r>
              <a:rPr lang="en-US" dirty="0"/>
              <a:t>15.4 m</a:t>
            </a:r>
            <a:r>
              <a:rPr lang="en-US" baseline="30000" dirty="0"/>
              <a:t>2</a:t>
            </a:r>
            <a:r>
              <a:rPr lang="en-US" dirty="0"/>
              <a:t> × ($42 / m</a:t>
            </a:r>
            <a:r>
              <a:rPr lang="en-US" baseline="30000" dirty="0"/>
              <a:t>2</a:t>
            </a:r>
            <a:r>
              <a:rPr lang="en-US" dirty="0"/>
              <a:t>) = </a:t>
            </a:r>
            <a:r>
              <a:rPr lang="en-US" b="1" dirty="0">
                <a:solidFill>
                  <a:srgbClr val="FFC000"/>
                </a:solidFill>
              </a:rPr>
              <a:t>$646.80</a:t>
            </a:r>
            <a:endParaRPr lang="en-US" sz="1600" b="1" baseline="30000" dirty="0">
              <a:solidFill>
                <a:srgbClr val="FFC000"/>
              </a:solidFill>
            </a:endParaRPr>
          </a:p>
          <a:p>
            <a:pPr marL="236538" lvl="1" indent="0">
              <a:buNone/>
              <a:defRPr/>
            </a:pPr>
            <a:r>
              <a:rPr lang="en-US" sz="1600" dirty="0"/>
              <a:t>no rounding: </a:t>
            </a:r>
            <a:r>
              <a:rPr lang="en-US" dirty="0"/>
              <a:t>15.36 m</a:t>
            </a:r>
            <a:r>
              <a:rPr lang="en-US" baseline="30000" dirty="0"/>
              <a:t>2</a:t>
            </a:r>
            <a:r>
              <a:rPr lang="en-US" dirty="0"/>
              <a:t> × ($42 / m</a:t>
            </a:r>
            <a:r>
              <a:rPr lang="en-US" baseline="30000" dirty="0"/>
              <a:t>2</a:t>
            </a:r>
            <a:r>
              <a:rPr lang="en-US" dirty="0"/>
              <a:t>) = </a:t>
            </a:r>
            <a:r>
              <a:rPr lang="en-US" b="1" dirty="0">
                <a:solidFill>
                  <a:srgbClr val="FFC000"/>
                </a:solidFill>
              </a:rPr>
              <a:t>$645.12</a:t>
            </a:r>
            <a:br>
              <a:rPr lang="en-US" b="1" dirty="0">
                <a:solidFill>
                  <a:srgbClr val="FFC000"/>
                </a:solidFill>
              </a:rPr>
            </a:br>
            <a:endParaRPr lang="en-US" b="1" dirty="0">
              <a:solidFill>
                <a:srgbClr val="FFC000"/>
              </a:solidFill>
            </a:endParaRPr>
          </a:p>
          <a:p>
            <a:pPr marL="0" indent="0">
              <a:buNone/>
              <a:defRPr/>
            </a:pPr>
            <a:r>
              <a:rPr lang="en-US" sz="1800" dirty="0">
                <a:solidFill>
                  <a:srgbClr val="FFFF00"/>
                </a:solidFill>
              </a:rPr>
              <a:t>No need for intermediate result determination in (nearly) all cases:</a:t>
            </a:r>
          </a:p>
          <a:p>
            <a:pPr marL="0" indent="0">
              <a:buNone/>
              <a:defRPr/>
            </a:pPr>
            <a:r>
              <a:rPr lang="en-US" sz="2000" dirty="0"/>
              <a:t>4.8 m × 3.2 m × ($42 / m</a:t>
            </a:r>
            <a:r>
              <a:rPr lang="en-US" sz="2000" baseline="30000" dirty="0"/>
              <a:t>2</a:t>
            </a:r>
            <a:r>
              <a:rPr lang="en-US" sz="2000" dirty="0"/>
              <a:t>) = </a:t>
            </a:r>
            <a:r>
              <a:rPr lang="en-US" sz="2000" b="1" dirty="0">
                <a:solidFill>
                  <a:srgbClr val="FFC000"/>
                </a:solidFill>
              </a:rPr>
              <a:t>$645.12</a:t>
            </a:r>
          </a:p>
          <a:p>
            <a:pPr marL="0" indent="0">
              <a:buNone/>
              <a:defRPr/>
            </a:pPr>
            <a:r>
              <a:rPr lang="en-US" sz="2000" dirty="0">
                <a:solidFill>
                  <a:srgbClr val="00FF00"/>
                </a:solidFill>
              </a:rPr>
              <a:t>In business accounting &amp; chemistry, do the rounding at the end of the calculation. To significant digits (or decimal places)</a:t>
            </a:r>
          </a:p>
        </p:txBody>
      </p:sp>
    </p:spTree>
    <p:extLst>
      <p:ext uri="{BB962C8B-B14F-4D97-AF65-F5344CB8AC3E}">
        <p14:creationId xmlns:p14="http://schemas.microsoft.com/office/powerpoint/2010/main" val="1759701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9ACD2-F1C9-3D1D-4A5C-0B6CE7553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4E23A-B2E5-D742-BCA0-07469B1BF9E0}"/>
              </a:ext>
            </a:extLst>
          </p:cNvPr>
          <p:cNvSpPr>
            <a:spLocks noGrp="1"/>
          </p:cNvSpPr>
          <p:nvPr>
            <p:ph type="title"/>
          </p:nvPr>
        </p:nvSpPr>
        <p:spPr>
          <a:xfrm>
            <a:off x="355599" y="165896"/>
            <a:ext cx="8421512" cy="830997"/>
          </a:xfrm>
        </p:spPr>
        <p:txBody>
          <a:bodyPr/>
          <a:lstStyle/>
          <a:p>
            <a:r>
              <a:rPr lang="en-US" dirty="0"/>
              <a:t>Doing Chem Math</a:t>
            </a:r>
          </a:p>
        </p:txBody>
      </p:sp>
      <p:sp>
        <p:nvSpPr>
          <p:cNvPr id="3" name="Content Placeholder 2">
            <a:extLst>
              <a:ext uri="{FF2B5EF4-FFF2-40B4-BE49-F238E27FC236}">
                <a16:creationId xmlns:a16="http://schemas.microsoft.com/office/drawing/2014/main" id="{3696F9CD-344A-BC98-E582-48B06A63C4CF}"/>
              </a:ext>
            </a:extLst>
          </p:cNvPr>
          <p:cNvSpPr>
            <a:spLocks noGrp="1"/>
          </p:cNvSpPr>
          <p:nvPr>
            <p:ph idx="1"/>
          </p:nvPr>
        </p:nvSpPr>
        <p:spPr/>
        <p:txBody>
          <a:bodyPr/>
          <a:lstStyle/>
          <a:p>
            <a:r>
              <a:rPr lang="en-US" dirty="0"/>
              <a:t>Addition and Subtraction</a:t>
            </a:r>
          </a:p>
          <a:p>
            <a:pPr lvl="1"/>
            <a:r>
              <a:rPr lang="en-US" sz="2800" dirty="0"/>
              <a:t>look at the DECIMAL PLACES!</a:t>
            </a:r>
          </a:p>
          <a:p>
            <a:r>
              <a:rPr lang="en-US" dirty="0"/>
              <a:t>Multiplication and Division</a:t>
            </a:r>
          </a:p>
          <a:p>
            <a:pPr lvl="1"/>
            <a:r>
              <a:rPr lang="en-US" sz="2800" dirty="0"/>
              <a:t>look at the SIGNIFICANT DIGITS!</a:t>
            </a:r>
          </a:p>
          <a:p>
            <a:endParaRPr lang="en-US" dirty="0"/>
          </a:p>
          <a:p>
            <a:pPr marL="0" indent="0">
              <a:buNone/>
            </a:pPr>
            <a:r>
              <a:rPr lang="en-US" b="1" i="1" dirty="0"/>
              <a:t>The Book</a:t>
            </a:r>
          </a:p>
          <a:p>
            <a:pPr marL="457200" indent="-457200">
              <a:buFont typeface="+mj-lt"/>
              <a:buAutoNum type="arabicPeriod"/>
            </a:pPr>
            <a:r>
              <a:rPr lang="en-US" dirty="0"/>
              <a:t>Do the Multiplication and Division first</a:t>
            </a:r>
          </a:p>
          <a:p>
            <a:pPr marL="457200" indent="-457200">
              <a:buFont typeface="+mj-lt"/>
              <a:buAutoNum type="arabicPeriod"/>
            </a:pPr>
            <a:r>
              <a:rPr lang="en-US" dirty="0"/>
              <a:t>Then do Addition and Subtraction operations</a:t>
            </a:r>
          </a:p>
          <a:p>
            <a:pPr marL="0" indent="0">
              <a:buNone/>
            </a:pPr>
            <a:r>
              <a:rPr lang="en-US" dirty="0"/>
              <a:t>If you do intermediate rounding—I wouldn’t!—then if you follow the book, this is acceptable</a:t>
            </a:r>
          </a:p>
        </p:txBody>
      </p:sp>
    </p:spTree>
    <p:extLst>
      <p:ext uri="{BB962C8B-B14F-4D97-AF65-F5344CB8AC3E}">
        <p14:creationId xmlns:p14="http://schemas.microsoft.com/office/powerpoint/2010/main" val="241396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9DD0-B048-76E5-7BFF-6A5403ED5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E5A4A-ED83-2DEC-381D-A0DC7F6DBC57}"/>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978E8D30-4B32-1CBD-A08F-10BBB437A72E}"/>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endParaRPr lang="en-US" dirty="0"/>
          </a:p>
          <a:p>
            <a:pPr marL="0" indent="0">
              <a:buNone/>
            </a:pPr>
            <a:r>
              <a:rPr lang="en-US" dirty="0"/>
              <a:t>5 + 6 x 2 - 8 / 4</a:t>
            </a:r>
          </a:p>
          <a:p>
            <a:pPr lvl="1">
              <a:buFont typeface="Wingdings" panose="05000000000000000000" pitchFamily="2" charset="2"/>
              <a:buChar char="Ø"/>
            </a:pPr>
            <a:r>
              <a:rPr lang="en-US" dirty="0"/>
              <a:t>P and E: none</a:t>
            </a:r>
          </a:p>
          <a:p>
            <a:pPr lvl="1">
              <a:buFont typeface="Wingdings" panose="05000000000000000000" pitchFamily="2" charset="2"/>
              <a:buChar char="Ø"/>
            </a:pPr>
            <a:r>
              <a:rPr lang="en-US" dirty="0"/>
              <a:t>MD:  5 + 12 - 2</a:t>
            </a:r>
          </a:p>
          <a:p>
            <a:pPr lvl="1">
              <a:buFont typeface="Wingdings" panose="05000000000000000000" pitchFamily="2" charset="2"/>
              <a:buChar char="Ø"/>
            </a:pPr>
            <a:r>
              <a:rPr lang="en-US" dirty="0"/>
              <a:t>AS: 15</a:t>
            </a:r>
          </a:p>
          <a:p>
            <a:endParaRPr lang="en-US" dirty="0"/>
          </a:p>
          <a:p>
            <a:pPr marL="0" indent="0">
              <a:buNone/>
            </a:pPr>
            <a:r>
              <a:rPr lang="en-US" dirty="0"/>
              <a:t>14</a:t>
            </a:r>
            <a:r>
              <a:rPr lang="en-US" baseline="30000" dirty="0"/>
              <a:t>2</a:t>
            </a:r>
            <a:r>
              <a:rPr lang="en-US" dirty="0"/>
              <a:t> + 633 / 3 - 14 x 8</a:t>
            </a:r>
          </a:p>
          <a:p>
            <a:pPr lvl="1">
              <a:buFont typeface="Wingdings" panose="05000000000000000000" pitchFamily="2" charset="2"/>
              <a:buChar char="Ø"/>
            </a:pPr>
            <a:r>
              <a:rPr lang="en-US" dirty="0"/>
              <a:t>P: none</a:t>
            </a:r>
          </a:p>
          <a:p>
            <a:pPr lvl="1">
              <a:buFont typeface="Wingdings" panose="05000000000000000000" pitchFamily="2" charset="2"/>
              <a:buChar char="Ø"/>
            </a:pPr>
            <a:r>
              <a:rPr lang="en-US" dirty="0"/>
              <a:t>E: 196 + 633 / 3 - 14 x 8  (did 14</a:t>
            </a:r>
            <a:r>
              <a:rPr lang="en-US" baseline="30000" dirty="0"/>
              <a:t>2</a:t>
            </a:r>
            <a:r>
              <a:rPr lang="en-US" dirty="0"/>
              <a:t>)</a:t>
            </a:r>
          </a:p>
          <a:p>
            <a:pPr lvl="1">
              <a:buFont typeface="Wingdings" panose="05000000000000000000" pitchFamily="2" charset="2"/>
              <a:buChar char="Ø"/>
            </a:pPr>
            <a:r>
              <a:rPr lang="en-US" dirty="0"/>
              <a:t>MD: 196 + 211 - 112</a:t>
            </a:r>
          </a:p>
          <a:p>
            <a:pPr lvl="1">
              <a:buFont typeface="Wingdings" panose="05000000000000000000" pitchFamily="2" charset="2"/>
              <a:buChar char="Ø"/>
            </a:pPr>
            <a:r>
              <a:rPr lang="en-US" dirty="0"/>
              <a:t>AS: 295</a:t>
            </a:r>
          </a:p>
        </p:txBody>
      </p:sp>
    </p:spTree>
    <p:extLst>
      <p:ext uri="{BB962C8B-B14F-4D97-AF65-F5344CB8AC3E}">
        <p14:creationId xmlns:p14="http://schemas.microsoft.com/office/powerpoint/2010/main" val="1006373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AF35A-DF22-2BD3-11F1-1881DD938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0B2F0-D0AC-A1A6-E071-7BBB4F9FB80E}"/>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0D2A4DB1-CFA8-B723-C60C-08ADFDF8DB36}"/>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r>
              <a:rPr lang="en-US" dirty="0"/>
              <a:t>(22.17 + 100.24) x (443.4 + 349.3) / 4</a:t>
            </a:r>
            <a:r>
              <a:rPr lang="en-US" baseline="30000" dirty="0"/>
              <a:t>3</a:t>
            </a:r>
          </a:p>
          <a:p>
            <a:pPr lvl="1">
              <a:buFont typeface="Wingdings" panose="05000000000000000000" pitchFamily="2" charset="2"/>
              <a:buChar char="Ø"/>
            </a:pPr>
            <a:r>
              <a:rPr lang="en-US" dirty="0"/>
              <a:t>P: 122.41 x 792.7 / 4</a:t>
            </a:r>
            <a:r>
              <a:rPr lang="en-US" baseline="30000" dirty="0"/>
              <a:t>3</a:t>
            </a:r>
          </a:p>
          <a:p>
            <a:pPr lvl="1">
              <a:buFont typeface="Wingdings" panose="05000000000000000000" pitchFamily="2" charset="2"/>
              <a:buChar char="Ø"/>
            </a:pPr>
            <a:r>
              <a:rPr lang="en-US" dirty="0"/>
              <a:t>E: 122.41 x 792.7 / 64  (64 is not a MEASUREMENT!)</a:t>
            </a:r>
          </a:p>
          <a:p>
            <a:pPr lvl="1">
              <a:buFont typeface="Wingdings" panose="05000000000000000000" pitchFamily="2" charset="2"/>
              <a:buChar char="Ø"/>
            </a:pPr>
            <a:r>
              <a:rPr lang="en-US" dirty="0"/>
              <a:t>MD: 1516.162609</a:t>
            </a:r>
          </a:p>
          <a:p>
            <a:pPr lvl="1">
              <a:buFont typeface="Wingdings" panose="05000000000000000000" pitchFamily="2" charset="2"/>
              <a:buChar char="Ø"/>
            </a:pPr>
            <a:r>
              <a:rPr lang="en-US" dirty="0"/>
              <a:t>AS: 1516.162609 ==&gt; </a:t>
            </a:r>
            <a:r>
              <a:rPr lang="en-US" sz="2400" b="1" dirty="0">
                <a:solidFill>
                  <a:schemeClr val="accent1">
                    <a:lumMod val="60000"/>
                    <a:lumOff val="40000"/>
                  </a:schemeClr>
                </a:solidFill>
              </a:rPr>
              <a:t>1516</a:t>
            </a:r>
          </a:p>
          <a:p>
            <a:pPr lvl="1">
              <a:buFont typeface="Wingdings" panose="05000000000000000000" pitchFamily="2" charset="2"/>
              <a:buChar char="Ø"/>
            </a:pP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3170028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BAC21-788C-8F84-C971-98438E0C1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E9F91-98AC-A1CA-D092-A00A6CB15A97}"/>
              </a:ext>
            </a:extLst>
          </p:cNvPr>
          <p:cNvSpPr>
            <a:spLocks noGrp="1"/>
          </p:cNvSpPr>
          <p:nvPr>
            <p:ph type="title"/>
          </p:nvPr>
        </p:nvSpPr>
        <p:spPr>
          <a:xfrm>
            <a:off x="355599" y="165896"/>
            <a:ext cx="8421512" cy="830997"/>
          </a:xfrm>
        </p:spPr>
        <p:txBody>
          <a:bodyPr/>
          <a:lstStyle/>
          <a:p>
            <a:r>
              <a:rPr lang="en-US" dirty="0"/>
              <a:t>PEMDAS</a:t>
            </a:r>
          </a:p>
        </p:txBody>
      </p:sp>
      <p:sp>
        <p:nvSpPr>
          <p:cNvPr id="3" name="Content Placeholder 2">
            <a:extLst>
              <a:ext uri="{FF2B5EF4-FFF2-40B4-BE49-F238E27FC236}">
                <a16:creationId xmlns:a16="http://schemas.microsoft.com/office/drawing/2014/main" id="{7DE902ED-352C-AA20-B032-680B9E9718DE}"/>
              </a:ext>
            </a:extLst>
          </p:cNvPr>
          <p:cNvSpPr>
            <a:spLocks noGrp="1"/>
          </p:cNvSpPr>
          <p:nvPr>
            <p:ph idx="1"/>
          </p:nvPr>
        </p:nvSpPr>
        <p:spPr/>
        <p:txBody>
          <a:bodyPr/>
          <a:lstStyle/>
          <a:p>
            <a:pPr marL="0" indent="0">
              <a:buNone/>
            </a:pPr>
            <a:r>
              <a:rPr lang="en-US" dirty="0">
                <a:solidFill>
                  <a:schemeClr val="accent1">
                    <a:lumMod val="60000"/>
                    <a:lumOff val="40000"/>
                  </a:schemeClr>
                </a:solidFill>
              </a:rPr>
              <a:t>PEMDAS -- (P)</a:t>
            </a:r>
            <a:r>
              <a:rPr lang="en-US" dirty="0" err="1">
                <a:solidFill>
                  <a:schemeClr val="accent1">
                    <a:lumMod val="60000"/>
                    <a:lumOff val="40000"/>
                  </a:schemeClr>
                </a:solidFill>
              </a:rPr>
              <a:t>arentheses</a:t>
            </a:r>
            <a:r>
              <a:rPr lang="en-US" dirty="0">
                <a:solidFill>
                  <a:schemeClr val="accent1">
                    <a:lumMod val="60000"/>
                    <a:lumOff val="40000"/>
                  </a:schemeClr>
                </a:solidFill>
              </a:rPr>
              <a:t>, (E)</a:t>
            </a:r>
            <a:r>
              <a:rPr lang="en-US" dirty="0" err="1">
                <a:solidFill>
                  <a:schemeClr val="accent1">
                    <a:lumMod val="60000"/>
                    <a:lumOff val="40000"/>
                  </a:schemeClr>
                </a:solidFill>
              </a:rPr>
              <a:t>xponents</a:t>
            </a:r>
            <a:r>
              <a:rPr lang="en-US" dirty="0">
                <a:solidFill>
                  <a:schemeClr val="accent1">
                    <a:lumMod val="60000"/>
                    <a:lumOff val="40000"/>
                  </a:schemeClr>
                </a:solidFill>
              </a:rPr>
              <a:t>, (MD) Multiplication/Division, (AS) Addition/Subtraction</a:t>
            </a:r>
          </a:p>
          <a:p>
            <a:pPr marL="0" indent="0">
              <a:buNone/>
            </a:pPr>
            <a:r>
              <a:rPr lang="en-US" dirty="0"/>
              <a:t>100.13 – 23.433 / ((443.4 + 349.3) / 2</a:t>
            </a:r>
            <a:r>
              <a:rPr lang="en-US" baseline="30000" dirty="0"/>
              <a:t>4</a:t>
            </a:r>
            <a:r>
              <a:rPr lang="en-US" dirty="0"/>
              <a:t>)</a:t>
            </a:r>
            <a:endParaRPr lang="en-US" baseline="30000" dirty="0"/>
          </a:p>
          <a:p>
            <a:pPr lvl="1">
              <a:buFont typeface="Wingdings" panose="05000000000000000000" pitchFamily="2" charset="2"/>
              <a:buChar char="Ø"/>
            </a:pPr>
            <a:r>
              <a:rPr lang="en-US" dirty="0"/>
              <a:t>P: 100.13 – 23.433 / (792.7 / 2</a:t>
            </a:r>
            <a:r>
              <a:rPr lang="en-US" baseline="30000" dirty="0"/>
              <a:t>4</a:t>
            </a:r>
            <a:r>
              <a:rPr lang="en-US" dirty="0"/>
              <a:t>)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a:t>
            </a:r>
            <a:r>
              <a:rPr lang="en-US" dirty="0"/>
              <a:t>100.13 – 23.433 / (792.7 / 16) </a:t>
            </a:r>
            <a:r>
              <a:rPr lang="en-US"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100.13 – 23.433 / 49.54375</a:t>
            </a:r>
            <a:endParaRPr lang="en-US" baseline="30000" dirty="0"/>
          </a:p>
          <a:p>
            <a:pPr lvl="1">
              <a:buFont typeface="Wingdings" panose="05000000000000000000" pitchFamily="2" charset="2"/>
              <a:buChar char="Ø"/>
            </a:pPr>
            <a:r>
              <a:rPr lang="en-US" dirty="0"/>
              <a:t>E: evaluated within parentheses!</a:t>
            </a:r>
          </a:p>
          <a:p>
            <a:pPr lvl="1">
              <a:buFont typeface="Wingdings" panose="05000000000000000000" pitchFamily="2" charset="2"/>
              <a:buChar char="Ø"/>
            </a:pPr>
            <a:r>
              <a:rPr lang="en-US" dirty="0"/>
              <a:t>MD: 100.13 - 0.47297590513 </a:t>
            </a:r>
          </a:p>
          <a:p>
            <a:pPr lvl="1">
              <a:buFont typeface="Wingdings" panose="05000000000000000000" pitchFamily="2" charset="2"/>
              <a:buChar char="Ø"/>
            </a:pPr>
            <a:r>
              <a:rPr lang="en-US" dirty="0"/>
              <a:t>AS: 99.6570240949 ==&gt; </a:t>
            </a:r>
            <a:r>
              <a:rPr lang="en-US" sz="2400" b="1" dirty="0">
                <a:solidFill>
                  <a:schemeClr val="accent1">
                    <a:lumMod val="60000"/>
                    <a:lumOff val="40000"/>
                  </a:schemeClr>
                </a:solidFill>
              </a:rPr>
              <a:t>99.66</a:t>
            </a:r>
            <a:endParaRPr lang="en-US" b="1" dirty="0">
              <a:solidFill>
                <a:schemeClr val="accent1">
                  <a:lumMod val="60000"/>
                  <a:lumOff val="40000"/>
                </a:schemeClr>
              </a:solidFill>
            </a:endParaRPr>
          </a:p>
          <a:p>
            <a:pPr lvl="1">
              <a:buFont typeface="Wingdings" panose="05000000000000000000" pitchFamily="2" charset="2"/>
              <a:buChar char="Ø"/>
            </a:pPr>
            <a:endParaRPr lang="en-US" sz="2400" b="1" dirty="0">
              <a:solidFill>
                <a:schemeClr val="accent1">
                  <a:lumMod val="60000"/>
                  <a:lumOff val="40000"/>
                </a:schemeClr>
              </a:solidFill>
            </a:endParaRPr>
          </a:p>
        </p:txBody>
      </p:sp>
    </p:spTree>
    <p:extLst>
      <p:ext uri="{BB962C8B-B14F-4D97-AF65-F5344CB8AC3E}">
        <p14:creationId xmlns:p14="http://schemas.microsoft.com/office/powerpoint/2010/main" val="32159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103EB-CC86-4B9D-53D9-5AC56739B2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2B6A09-1BE9-ACE0-A2AB-B982D205D8DF}"/>
              </a:ext>
            </a:extLst>
          </p:cNvPr>
          <p:cNvSpPr>
            <a:spLocks noGrp="1"/>
          </p:cNvSpPr>
          <p:nvPr>
            <p:ph type="title"/>
          </p:nvPr>
        </p:nvSpPr>
        <p:spPr>
          <a:xfrm>
            <a:off x="364067" y="306073"/>
            <a:ext cx="8421512" cy="707886"/>
          </a:xfrm>
        </p:spPr>
        <p:txBody>
          <a:bodyPr/>
          <a:lstStyle/>
          <a:p>
            <a:r>
              <a:rPr lang="en-US" sz="4000" dirty="0"/>
              <a:t>Quantities</a:t>
            </a:r>
          </a:p>
        </p:txBody>
      </p:sp>
      <p:sp>
        <p:nvSpPr>
          <p:cNvPr id="5" name="Content Placeholder 4">
            <a:extLst>
              <a:ext uri="{FF2B5EF4-FFF2-40B4-BE49-F238E27FC236}">
                <a16:creationId xmlns:a16="http://schemas.microsoft.com/office/drawing/2014/main" id="{1D39DEEF-638D-3201-6F38-646025C91AE5}"/>
              </a:ext>
            </a:extLst>
          </p:cNvPr>
          <p:cNvSpPr>
            <a:spLocks noGrp="1"/>
          </p:cNvSpPr>
          <p:nvPr>
            <p:ph idx="1"/>
          </p:nvPr>
        </p:nvSpPr>
        <p:spPr>
          <a:xfrm>
            <a:off x="372533" y="2495693"/>
            <a:ext cx="8387645" cy="4051862"/>
          </a:xfrm>
        </p:spPr>
        <p:txBody>
          <a:bodyPr/>
          <a:lstStyle/>
          <a:p>
            <a:pPr marL="0" indent="0" fontAlgn="t">
              <a:buNone/>
            </a:pPr>
            <a:r>
              <a:rPr lang="en-US" dirty="0"/>
              <a:t>A (measured) </a:t>
            </a:r>
            <a:r>
              <a:rPr lang="en-US" b="1" dirty="0">
                <a:solidFill>
                  <a:schemeClr val="accent1">
                    <a:lumMod val="60000"/>
                    <a:lumOff val="40000"/>
                  </a:schemeClr>
                </a:solidFill>
              </a:rPr>
              <a:t>quantity </a:t>
            </a:r>
            <a:r>
              <a:rPr lang="en-US" dirty="0"/>
              <a:t>in science, in chemistry has a </a:t>
            </a:r>
            <a:r>
              <a:rPr lang="en-US" b="1" dirty="0">
                <a:solidFill>
                  <a:schemeClr val="accent1">
                    <a:lumMod val="60000"/>
                    <a:lumOff val="40000"/>
                  </a:schemeClr>
                </a:solidFill>
              </a:rPr>
              <a:t>number</a:t>
            </a:r>
            <a:r>
              <a:rPr lang="en-US" dirty="0"/>
              <a:t> and a </a:t>
            </a:r>
            <a:r>
              <a:rPr lang="en-US" b="1" dirty="0">
                <a:solidFill>
                  <a:schemeClr val="accent1">
                    <a:lumMod val="60000"/>
                    <a:lumOff val="40000"/>
                  </a:schemeClr>
                </a:solidFill>
              </a:rPr>
              <a:t>unit</a:t>
            </a:r>
            <a:r>
              <a:rPr lang="en-US" dirty="0"/>
              <a:t> associated with it</a:t>
            </a:r>
            <a:endParaRPr lang="en-US" b="1" dirty="0"/>
          </a:p>
          <a:p>
            <a:r>
              <a:rPr lang="en-US" dirty="0"/>
              <a:t>The </a:t>
            </a:r>
            <a:r>
              <a:rPr lang="en-US" dirty="0">
                <a:solidFill>
                  <a:srgbClr val="FFFF00"/>
                </a:solidFill>
              </a:rPr>
              <a:t>number</a:t>
            </a:r>
            <a:r>
              <a:rPr lang="en-US" dirty="0"/>
              <a:t> is how many/much</a:t>
            </a:r>
          </a:p>
          <a:p>
            <a:r>
              <a:rPr lang="en-US" dirty="0"/>
              <a:t>The </a:t>
            </a:r>
            <a:r>
              <a:rPr lang="en-US" dirty="0">
                <a:solidFill>
                  <a:srgbClr val="FFFF00"/>
                </a:solidFill>
              </a:rPr>
              <a:t>unit</a:t>
            </a:r>
            <a:r>
              <a:rPr lang="en-US" dirty="0"/>
              <a:t> is a scale of the measurement, the how many/much of what</a:t>
            </a:r>
          </a:p>
        </p:txBody>
      </p:sp>
      <p:graphicFrame>
        <p:nvGraphicFramePr>
          <p:cNvPr id="6" name="Table 5">
            <a:extLst>
              <a:ext uri="{FF2B5EF4-FFF2-40B4-BE49-F238E27FC236}">
                <a16:creationId xmlns:a16="http://schemas.microsoft.com/office/drawing/2014/main" id="{FA41F84B-408A-A308-BC74-1D27C5A6B43F}"/>
              </a:ext>
            </a:extLst>
          </p:cNvPr>
          <p:cNvGraphicFramePr>
            <a:graphicFrameLocks noGrp="1"/>
          </p:cNvGraphicFramePr>
          <p:nvPr>
            <p:extLst>
              <p:ext uri="{D42A27DB-BD31-4B8C-83A1-F6EECF244321}">
                <p14:modId xmlns:p14="http://schemas.microsoft.com/office/powerpoint/2010/main" val="720763608"/>
              </p:ext>
            </p:extLst>
          </p:nvPr>
        </p:nvGraphicFramePr>
        <p:xfrm>
          <a:off x="3905191" y="709481"/>
          <a:ext cx="4854987" cy="1483360"/>
        </p:xfrm>
        <a:graphic>
          <a:graphicData uri="http://schemas.openxmlformats.org/drawingml/2006/table">
            <a:tbl>
              <a:tblPr firstRow="1" bandRow="1">
                <a:tableStyleId>{073A0DAA-6AF3-43AB-8588-CEC1D06C72B9}</a:tableStyleId>
              </a:tblPr>
              <a:tblGrid>
                <a:gridCol w="1231763">
                  <a:extLst>
                    <a:ext uri="{9D8B030D-6E8A-4147-A177-3AD203B41FA5}">
                      <a16:colId xmlns:a16="http://schemas.microsoft.com/office/drawing/2014/main" val="1921975404"/>
                    </a:ext>
                  </a:extLst>
                </a:gridCol>
                <a:gridCol w="1561855">
                  <a:extLst>
                    <a:ext uri="{9D8B030D-6E8A-4147-A177-3AD203B41FA5}">
                      <a16:colId xmlns:a16="http://schemas.microsoft.com/office/drawing/2014/main" val="341523574"/>
                    </a:ext>
                  </a:extLst>
                </a:gridCol>
                <a:gridCol w="2061369">
                  <a:extLst>
                    <a:ext uri="{9D8B030D-6E8A-4147-A177-3AD203B41FA5}">
                      <a16:colId xmlns:a16="http://schemas.microsoft.com/office/drawing/2014/main" val="2000266567"/>
                    </a:ext>
                  </a:extLst>
                </a:gridCol>
              </a:tblGrid>
              <a:tr h="370840">
                <a:tc>
                  <a:txBody>
                    <a:bodyPr/>
                    <a:lstStyle/>
                    <a:p>
                      <a:pPr algn="ctr"/>
                      <a:r>
                        <a:rPr lang="en-US" dirty="0"/>
                        <a:t>Number</a:t>
                      </a:r>
                    </a:p>
                  </a:txBody>
                  <a:tcPr/>
                </a:tc>
                <a:tc>
                  <a:txBody>
                    <a:bodyPr/>
                    <a:lstStyle/>
                    <a:p>
                      <a:pPr algn="ctr"/>
                      <a:r>
                        <a:rPr lang="en-US" dirty="0"/>
                        <a:t>Unit</a:t>
                      </a:r>
                    </a:p>
                  </a:txBody>
                  <a:tcPr/>
                </a:tc>
                <a:tc>
                  <a:txBody>
                    <a:bodyPr/>
                    <a:lstStyle/>
                    <a:p>
                      <a:pPr algn="ctr"/>
                      <a:r>
                        <a:rPr lang="en-US" dirty="0"/>
                        <a:t>Dimension</a:t>
                      </a:r>
                    </a:p>
                  </a:txBody>
                  <a:tcPr/>
                </a:tc>
                <a:extLst>
                  <a:ext uri="{0D108BD9-81ED-4DB2-BD59-A6C34878D82A}">
                    <a16:rowId xmlns:a16="http://schemas.microsoft.com/office/drawing/2014/main" val="2720772072"/>
                  </a:ext>
                </a:extLst>
              </a:tr>
              <a:tr h="370840">
                <a:tc>
                  <a:txBody>
                    <a:bodyPr/>
                    <a:lstStyle/>
                    <a:p>
                      <a:pPr algn="ctr"/>
                      <a:r>
                        <a:rPr lang="en-US" dirty="0"/>
                        <a:t>1</a:t>
                      </a:r>
                    </a:p>
                  </a:txBody>
                  <a:tcPr/>
                </a:tc>
                <a:tc>
                  <a:txBody>
                    <a:bodyPr/>
                    <a:lstStyle/>
                    <a:p>
                      <a:pPr algn="ctr"/>
                      <a:r>
                        <a:rPr lang="en-US" dirty="0"/>
                        <a:t>mile</a:t>
                      </a:r>
                    </a:p>
                  </a:txBody>
                  <a:tcPr/>
                </a:tc>
                <a:tc>
                  <a:txBody>
                    <a:bodyPr/>
                    <a:lstStyle/>
                    <a:p>
                      <a:pPr algn="ctr"/>
                      <a:r>
                        <a:rPr lang="en-US" dirty="0"/>
                        <a:t>length </a:t>
                      </a:r>
                      <a:r>
                        <a:rPr lang="en-US" sz="1400" dirty="0"/>
                        <a:t>(distance)</a:t>
                      </a:r>
                      <a:endParaRPr lang="en-US" dirty="0"/>
                    </a:p>
                  </a:txBody>
                  <a:tcPr/>
                </a:tc>
                <a:extLst>
                  <a:ext uri="{0D108BD9-81ED-4DB2-BD59-A6C34878D82A}">
                    <a16:rowId xmlns:a16="http://schemas.microsoft.com/office/drawing/2014/main" val="2306227637"/>
                  </a:ext>
                </a:extLst>
              </a:tr>
              <a:tr h="370840">
                <a:tc>
                  <a:txBody>
                    <a:bodyPr/>
                    <a:lstStyle/>
                    <a:p>
                      <a:pPr algn="ctr"/>
                      <a:r>
                        <a:rPr lang="en-US" dirty="0"/>
                        <a:t>0.25</a:t>
                      </a:r>
                    </a:p>
                  </a:txBody>
                  <a:tcPr/>
                </a:tc>
                <a:tc>
                  <a:txBody>
                    <a:bodyPr/>
                    <a:lstStyle/>
                    <a:p>
                      <a:pPr algn="ctr"/>
                      <a:r>
                        <a:rPr lang="en-US" dirty="0"/>
                        <a:t>liters</a:t>
                      </a:r>
                    </a:p>
                  </a:txBody>
                  <a:tcPr/>
                </a:tc>
                <a:tc>
                  <a:txBody>
                    <a:bodyPr/>
                    <a:lstStyle/>
                    <a:p>
                      <a:pPr algn="ctr"/>
                      <a:r>
                        <a:rPr lang="en-US" dirty="0"/>
                        <a:t>volume</a:t>
                      </a:r>
                    </a:p>
                  </a:txBody>
                  <a:tcPr/>
                </a:tc>
                <a:extLst>
                  <a:ext uri="{0D108BD9-81ED-4DB2-BD59-A6C34878D82A}">
                    <a16:rowId xmlns:a16="http://schemas.microsoft.com/office/drawing/2014/main" val="2606270391"/>
                  </a:ext>
                </a:extLst>
              </a:tr>
              <a:tr h="370840">
                <a:tc>
                  <a:txBody>
                    <a:bodyPr/>
                    <a:lstStyle/>
                    <a:p>
                      <a:pPr algn="ctr"/>
                      <a:r>
                        <a:rPr lang="en-US" dirty="0"/>
                        <a:t>15</a:t>
                      </a:r>
                    </a:p>
                  </a:txBody>
                  <a:tcPr/>
                </a:tc>
                <a:tc>
                  <a:txBody>
                    <a:bodyPr/>
                    <a:lstStyle/>
                    <a:p>
                      <a:pPr algn="ctr"/>
                      <a:r>
                        <a:rPr lang="en-US" dirty="0"/>
                        <a:t>amperes</a:t>
                      </a:r>
                    </a:p>
                  </a:txBody>
                  <a:tcPr/>
                </a:tc>
                <a:tc>
                  <a:txBody>
                    <a:bodyPr/>
                    <a:lstStyle/>
                    <a:p>
                      <a:pPr algn="ctr"/>
                      <a:r>
                        <a:rPr lang="en-US" dirty="0"/>
                        <a:t>electric current</a:t>
                      </a:r>
                    </a:p>
                  </a:txBody>
                  <a:tcPr/>
                </a:tc>
                <a:extLst>
                  <a:ext uri="{0D108BD9-81ED-4DB2-BD59-A6C34878D82A}">
                    <a16:rowId xmlns:a16="http://schemas.microsoft.com/office/drawing/2014/main" val="3697944946"/>
                  </a:ext>
                </a:extLst>
              </a:tr>
            </a:tbl>
          </a:graphicData>
        </a:graphic>
      </p:graphicFrame>
    </p:spTree>
    <p:extLst>
      <p:ext uri="{BB962C8B-B14F-4D97-AF65-F5344CB8AC3E}">
        <p14:creationId xmlns:p14="http://schemas.microsoft.com/office/powerpoint/2010/main" val="1712757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275297"/>
            <a:ext cx="8421512" cy="769441"/>
          </a:xfrm>
        </p:spPr>
        <p:txBody>
          <a:bodyPr/>
          <a:lstStyle/>
          <a:p>
            <a:r>
              <a:rPr lang="en-US" sz="44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units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 1000 mL</a:t>
            </a:r>
          </a:p>
          <a:p>
            <a:pPr marL="236538" lvl="1" indent="0">
              <a:buNone/>
              <a:defRPr/>
            </a:pPr>
            <a:r>
              <a:rPr lang="en-US" dirty="0">
                <a:solidFill>
                  <a:srgbClr val="FFC000"/>
                </a:solidFill>
              </a:rPr>
              <a:t>not 1000 ml! use SI unit lettering case</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3857770191"/>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u="sng" dirty="0"/>
                        <a:t>units</a:t>
                      </a:r>
                      <a:r>
                        <a:rPr lang="en-US" sz="1400" b="1" i="1" dirty="0"/>
                        <a:t>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DB857-566E-B291-D190-0A1F31A75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BE650-2FC9-FD56-E194-58FC3BEC6B7F}"/>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95C479C0-D316-E2E0-4ADE-B96A7E5DA5FA}"/>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236538" lvl="1" indent="0">
              <a:buNone/>
              <a:defRPr/>
            </a:pPr>
            <a:endParaRPr lang="en-US" i="1" dirty="0">
              <a:solidFill>
                <a:schemeClr val="accent1">
                  <a:lumMod val="60000"/>
                  <a:lumOff val="40000"/>
                </a:schemeClr>
              </a:solidFill>
            </a:endParaRPr>
          </a:p>
          <a:p>
            <a:pPr marL="0" indent="0">
              <a:buNone/>
              <a:defRPr/>
            </a:pPr>
            <a:r>
              <a:rPr lang="en-US" dirty="0">
                <a:solidFill>
                  <a:srgbClr val="FFFF00"/>
                </a:solidFill>
              </a:rPr>
              <a:t>A conversion problem is going to be an equation usually involving a mathematical product (the multiplication of quantities), and these quantities will include your given quantities and </a:t>
            </a:r>
            <a:r>
              <a:rPr lang="en-US" u="sng" dirty="0">
                <a:solidFill>
                  <a:srgbClr val="FFFF00"/>
                </a:solidFill>
              </a:rPr>
              <a:t>conversion factors</a:t>
            </a:r>
          </a:p>
          <a:p>
            <a:pPr marL="0" indent="0">
              <a:buNone/>
              <a:defRPr/>
            </a:pPr>
            <a:endParaRPr lang="en-US" u="sng" dirty="0">
              <a:solidFill>
                <a:srgbClr val="FFFF00"/>
              </a:solidFill>
            </a:endParaRPr>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192044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76677-2B14-8053-B1D1-97FE37D7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38BCB-A582-8382-C987-ED2EBE872DDF}"/>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9D56F9DA-C657-98C4-93C7-A48D6B16075F}"/>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dirty="0">
              <a:solidFill>
                <a:srgbClr val="FFFFFF"/>
              </a:solidFill>
            </a:endParaRPr>
          </a:p>
          <a:p>
            <a:pPr marL="0" indent="0">
              <a:buNone/>
              <a:defRPr/>
            </a:pPr>
            <a:r>
              <a:rPr lang="en-US" dirty="0">
                <a:solidFill>
                  <a:srgbClr val="FFFFFF"/>
                </a:solidFill>
              </a:rPr>
              <a:t>I remember</a:t>
            </a:r>
          </a:p>
          <a:p>
            <a:pPr>
              <a:defRPr/>
            </a:pPr>
            <a:r>
              <a:rPr lang="en-US" dirty="0">
                <a:solidFill>
                  <a:schemeClr val="accent1">
                    <a:lumMod val="60000"/>
                    <a:lumOff val="40000"/>
                  </a:schemeClr>
                </a:solidFill>
              </a:rPr>
              <a:t>12 inches = 1 foot</a:t>
            </a:r>
            <a:endParaRPr lang="en-US" dirty="0">
              <a:solidFill>
                <a:srgbClr val="FFFFFF"/>
              </a:solidFill>
            </a:endParaRPr>
          </a:p>
          <a:p>
            <a:pPr>
              <a:defRPr/>
            </a:pPr>
            <a:r>
              <a:rPr lang="en-US" dirty="0">
                <a:solidFill>
                  <a:schemeClr val="accent1">
                    <a:lumMod val="60000"/>
                    <a:lumOff val="40000"/>
                  </a:schemeClr>
                </a:solidFill>
              </a:rPr>
              <a:t>2.54 cm = 1 inch</a:t>
            </a:r>
          </a:p>
          <a:p>
            <a:pPr>
              <a:defRPr/>
            </a:pPr>
            <a:r>
              <a:rPr lang="en-US" dirty="0">
                <a:solidFill>
                  <a:schemeClr val="accent1">
                    <a:lumMod val="60000"/>
                    <a:lumOff val="40000"/>
                  </a:schemeClr>
                </a:solidFill>
              </a:rPr>
              <a:t>100 cm = 1 meter</a:t>
            </a:r>
          </a:p>
          <a:p>
            <a:pPr marL="0" indent="0">
              <a:buNone/>
              <a:defRPr/>
            </a:pPr>
            <a:r>
              <a:rPr lang="en-US" sz="2000" dirty="0"/>
              <a:t>These are actually conversion factors !</a:t>
            </a:r>
          </a:p>
          <a:p>
            <a:pPr marL="0" indent="0">
              <a:buNone/>
              <a:defRPr/>
            </a:pPr>
            <a:r>
              <a:rPr lang="en-US" sz="2000" dirty="0"/>
              <a:t>We have to get enough conversion factors to go from units on the left to the result with unit on right of equation!</a:t>
            </a:r>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2871840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0FB85-D268-E079-84E9-C585494EE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D949C-0C4F-DF23-1AE0-841568CE0592}"/>
              </a:ext>
            </a:extLst>
          </p:cNvPr>
          <p:cNvSpPr>
            <a:spLocks noGrp="1"/>
          </p:cNvSpPr>
          <p:nvPr>
            <p:ph type="title"/>
          </p:nvPr>
        </p:nvSpPr>
        <p:spPr/>
        <p:txBody>
          <a:bodyPr/>
          <a:lstStyle/>
          <a:p>
            <a:r>
              <a:rPr lang="en-US" dirty="0"/>
              <a:t>Conversion Practice</a:t>
            </a:r>
          </a:p>
        </p:txBody>
      </p:sp>
      <p:sp>
        <p:nvSpPr>
          <p:cNvPr id="5" name="Content Placeholder 4">
            <a:extLst>
              <a:ext uri="{FF2B5EF4-FFF2-40B4-BE49-F238E27FC236}">
                <a16:creationId xmlns:a16="http://schemas.microsoft.com/office/drawing/2014/main" id="{B97C2412-6FAE-8921-516A-ECC806229D4B}"/>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sz="1800" dirty="0">
              <a:solidFill>
                <a:srgbClr val="FFFFFF"/>
              </a:solidFill>
            </a:endParaRPr>
          </a:p>
          <a:p>
            <a:pPr>
              <a:defRPr/>
            </a:pPr>
            <a:r>
              <a:rPr lang="en-US" sz="1800" dirty="0">
                <a:solidFill>
                  <a:schemeClr val="accent1">
                    <a:lumMod val="60000"/>
                    <a:lumOff val="40000"/>
                  </a:schemeClr>
                </a:solidFill>
              </a:rPr>
              <a:t>12 inches = 1 foot</a:t>
            </a:r>
            <a:endParaRPr lang="en-US" sz="1800" dirty="0">
              <a:solidFill>
                <a:srgbClr val="FFFFFF"/>
              </a:solidFill>
            </a:endParaRPr>
          </a:p>
          <a:p>
            <a:pPr>
              <a:defRPr/>
            </a:pPr>
            <a:r>
              <a:rPr lang="en-US" sz="1800" dirty="0">
                <a:solidFill>
                  <a:schemeClr val="accent1">
                    <a:lumMod val="60000"/>
                    <a:lumOff val="40000"/>
                  </a:schemeClr>
                </a:solidFill>
              </a:rPr>
              <a:t>2.54 cm = 1 inch</a:t>
            </a:r>
          </a:p>
          <a:p>
            <a:pPr>
              <a:defRPr/>
            </a:pPr>
            <a:r>
              <a:rPr lang="en-US" sz="1800" dirty="0">
                <a:solidFill>
                  <a:schemeClr val="accent1">
                    <a:lumMod val="60000"/>
                    <a:lumOff val="40000"/>
                  </a:schemeClr>
                </a:solidFill>
              </a:rPr>
              <a:t>100 cm = 1 meter</a:t>
            </a:r>
          </a:p>
          <a:p>
            <a:pPr marL="0" indent="0">
              <a:buNone/>
              <a:defRPr/>
            </a:pPr>
            <a:r>
              <a:rPr lang="en-US" dirty="0"/>
              <a:t>We know we have to multiply 16 ft x 12 ft to get an area </a:t>
            </a:r>
            <a:r>
              <a:rPr lang="en-US" dirty="0">
                <a:sym typeface="Wingdings" panose="05000000000000000000" pitchFamily="2" charset="2"/>
              </a:rPr>
              <a:t> that will give us a value in square feet (ft</a:t>
            </a:r>
            <a:r>
              <a:rPr lang="en-US" baseline="30000" dirty="0">
                <a:sym typeface="Wingdings" panose="05000000000000000000" pitchFamily="2" charset="2"/>
              </a:rPr>
              <a:t>2</a:t>
            </a:r>
            <a:r>
              <a:rPr lang="en-US" dirty="0">
                <a:sym typeface="Wingdings" panose="05000000000000000000" pitchFamily="2" charset="2"/>
              </a:rPr>
              <a:t>)</a:t>
            </a:r>
            <a:endParaRPr lang="en-US" dirty="0"/>
          </a:p>
          <a:p>
            <a:pPr marL="0" indent="0" algn="ctr">
              <a:buNone/>
              <a:defRPr/>
            </a:pPr>
            <a:r>
              <a:rPr lang="en-US" sz="3200" dirty="0"/>
              <a:t>16 ft × 12 ft × …..  =  </a:t>
            </a:r>
            <a:r>
              <a:rPr lang="en-US" sz="3200" dirty="0">
                <a:solidFill>
                  <a:schemeClr val="accent1">
                    <a:lumMod val="60000"/>
                    <a:lumOff val="40000"/>
                  </a:schemeClr>
                </a:solidFill>
              </a:rPr>
              <a:t>?</a:t>
            </a:r>
            <a:r>
              <a:rPr lang="en-US" sz="3200" dirty="0"/>
              <a:t> m</a:t>
            </a:r>
            <a:r>
              <a:rPr lang="en-US" sz="3200" baseline="30000" dirty="0"/>
              <a:t>2</a:t>
            </a:r>
            <a:endParaRPr lang="en-US" sz="3200" dirty="0"/>
          </a:p>
        </p:txBody>
      </p:sp>
    </p:spTree>
    <p:extLst>
      <p:ext uri="{BB962C8B-B14F-4D97-AF65-F5344CB8AC3E}">
        <p14:creationId xmlns:p14="http://schemas.microsoft.com/office/powerpoint/2010/main" val="2930591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199A8-3264-C59D-80EF-60EF8550F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4E10A-6C18-A985-814C-342823AE7225}"/>
              </a:ext>
            </a:extLst>
          </p:cNvPr>
          <p:cNvSpPr>
            <a:spLocks noGrp="1"/>
          </p:cNvSpPr>
          <p:nvPr>
            <p:ph type="title"/>
          </p:nvPr>
        </p:nvSpPr>
        <p:spPr/>
        <p:txBody>
          <a:bodyPr/>
          <a:lstStyle/>
          <a:p>
            <a:r>
              <a:rPr lang="en-US" dirty="0"/>
              <a:t>Conversion Practice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15317E9-3B59-E674-4CBC-96926276758B}"/>
                  </a:ext>
                </a:extLst>
              </p:cNvPr>
              <p:cNvSpPr>
                <a:spLocks noGrp="1"/>
              </p:cNvSpPr>
              <p:nvPr>
                <p:ph idx="1"/>
              </p:nvPr>
            </p:nvSpPr>
            <p:spPr/>
            <p:txBody>
              <a:bodyPr/>
              <a:lstStyle/>
              <a:p>
                <a:pPr marL="0" indent="0">
                  <a:buNone/>
                  <a:defRPr/>
                </a:pPr>
                <a:r>
                  <a:rPr lang="en-US" dirty="0">
                    <a:solidFill>
                      <a:srgbClr val="FFFFFF"/>
                    </a:solidFill>
                  </a:rPr>
                  <a:t>A room measures 16 ft x 20 ft in area. What is it in square meters (m</a:t>
                </a:r>
                <a:r>
                  <a:rPr lang="en-US" baseline="30000" dirty="0">
                    <a:solidFill>
                      <a:srgbClr val="FFFFFF"/>
                    </a:solidFill>
                  </a:rPr>
                  <a:t>2</a:t>
                </a:r>
                <a:r>
                  <a:rPr lang="en-US" dirty="0">
                    <a:solidFill>
                      <a:srgbClr val="FFFFFF"/>
                    </a:solidFill>
                  </a:rPr>
                  <a:t>)</a:t>
                </a:r>
              </a:p>
              <a:p>
                <a:pPr marL="0" indent="0">
                  <a:buNone/>
                  <a:defRPr/>
                </a:pPr>
                <a:endParaRPr lang="en-US" sz="1800" dirty="0">
                  <a:solidFill>
                    <a:srgbClr val="FFFFFF"/>
                  </a:solidFill>
                </a:endParaRPr>
              </a:p>
              <a:p>
                <a:pPr>
                  <a:defRPr/>
                </a:pPr>
                <a:r>
                  <a:rPr lang="en-US" sz="1800" dirty="0">
                    <a:solidFill>
                      <a:schemeClr val="accent1">
                        <a:lumMod val="60000"/>
                        <a:lumOff val="40000"/>
                      </a:schemeClr>
                    </a:solidFill>
                  </a:rPr>
                  <a:t>12 inches = 1 foot</a:t>
                </a:r>
                <a:endParaRPr lang="en-US" sz="1800" dirty="0">
                  <a:solidFill>
                    <a:srgbClr val="FFFFFF"/>
                  </a:solidFill>
                </a:endParaRPr>
              </a:p>
              <a:p>
                <a:pPr>
                  <a:defRPr/>
                </a:pPr>
                <a:r>
                  <a:rPr lang="en-US" sz="1800" dirty="0">
                    <a:solidFill>
                      <a:schemeClr val="accent1">
                        <a:lumMod val="60000"/>
                        <a:lumOff val="40000"/>
                      </a:schemeClr>
                    </a:solidFill>
                  </a:rPr>
                  <a:t>2.54 cm = 1 inch</a:t>
                </a:r>
              </a:p>
              <a:p>
                <a:pPr>
                  <a:defRPr/>
                </a:pPr>
                <a:r>
                  <a:rPr lang="en-US" sz="1800" dirty="0">
                    <a:solidFill>
                      <a:schemeClr val="accent1">
                        <a:lumMod val="60000"/>
                        <a:lumOff val="40000"/>
                      </a:schemeClr>
                    </a:solidFill>
                  </a:rPr>
                  <a:t>100 cm = 1 meter</a:t>
                </a:r>
              </a:p>
              <a:p>
                <a:pPr marL="0" indent="0">
                  <a:buNone/>
                  <a:defRPr/>
                </a:pPr>
                <a:r>
                  <a:rPr lang="en-US" dirty="0"/>
                  <a:t>So we need a conversion factor that is in ft</a:t>
                </a:r>
                <a:r>
                  <a:rPr lang="en-US" baseline="30000" dirty="0"/>
                  <a:t>2</a:t>
                </a:r>
              </a:p>
              <a:p>
                <a:pPr marL="0" indent="0">
                  <a:buNone/>
                  <a:defRPr/>
                </a:pPr>
                <a:r>
                  <a:rPr lang="en-US" dirty="0"/>
                  <a:t>    12 in = 1 ft  </a:t>
                </a:r>
                <a:r>
                  <a:rPr lang="en-US" dirty="0">
                    <a:sym typeface="Wingdings" panose="05000000000000000000" pitchFamily="2" charset="2"/>
                  </a:rPr>
                  <a:t> (12 in)</a:t>
                </a:r>
                <a:r>
                  <a:rPr lang="en-US" baseline="30000" dirty="0">
                    <a:sym typeface="Wingdings" panose="05000000000000000000" pitchFamily="2" charset="2"/>
                  </a:rPr>
                  <a:t>2</a:t>
                </a:r>
                <a:r>
                  <a:rPr lang="en-US" dirty="0">
                    <a:sym typeface="Wingdings" panose="05000000000000000000" pitchFamily="2" charset="2"/>
                  </a:rPr>
                  <a:t> = (1 ft)</a:t>
                </a:r>
                <a:r>
                  <a:rPr lang="en-US" baseline="30000" dirty="0">
                    <a:sym typeface="Wingdings" panose="05000000000000000000" pitchFamily="2" charset="2"/>
                  </a:rPr>
                  <a:t>2</a:t>
                </a:r>
              </a:p>
              <a:p>
                <a:pPr marL="0" indent="0">
                  <a:buNone/>
                  <a:defRPr/>
                </a:pPr>
                <a:r>
                  <a:rPr lang="en-US" dirty="0"/>
                  <a:t>I am not going to evaluate it right now: I will add it to the equation</a:t>
                </a:r>
                <a:endParaRPr lang="en-US" baseline="30000" dirty="0"/>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dirty="0"/>
              </a:p>
            </p:txBody>
          </p:sp>
        </mc:Choice>
        <mc:Fallback xmlns="">
          <p:sp>
            <p:nvSpPr>
              <p:cNvPr id="5" name="Content Placeholder 4">
                <a:extLst>
                  <a:ext uri="{FF2B5EF4-FFF2-40B4-BE49-F238E27FC236}">
                    <a16:creationId xmlns:a16="http://schemas.microsoft.com/office/drawing/2014/main" id="{315317E9-3B59-E674-4CBC-96926276758B}"/>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3739619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2CFFD-654B-4B87-9CD9-2DFE2CA2E0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30099-72B4-CE4F-5719-8F5215710B88}"/>
              </a:ext>
            </a:extLst>
          </p:cNvPr>
          <p:cNvSpPr>
            <a:spLocks noGrp="1"/>
          </p:cNvSpPr>
          <p:nvPr>
            <p:ph type="title"/>
          </p:nvPr>
        </p:nvSpPr>
        <p:spPr/>
        <p:txBody>
          <a:bodyPr/>
          <a:lstStyle/>
          <a:p>
            <a:r>
              <a:rPr lang="en-US" dirty="0"/>
              <a:t>Conversion Practice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D9DF524-3A19-0034-07DF-11790D5D1436}"/>
                  </a:ext>
                </a:extLst>
              </p:cNvPr>
              <p:cNvSpPr>
                <a:spLocks noGrp="1"/>
              </p:cNvSpPr>
              <p:nvPr>
                <p:ph idx="1"/>
              </p:nvPr>
            </p:nvSpPr>
            <p:spPr/>
            <p:txBody>
              <a:bodyPr/>
              <a:lstStyle/>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r>
                  <a:rPr lang="en-US" dirty="0"/>
                  <a:t>I added the conversion factor in a way that when </a:t>
                </a:r>
                <a:br>
                  <a:rPr lang="en-US" dirty="0"/>
                </a:br>
                <a:r>
                  <a:rPr lang="en-US" dirty="0"/>
                  <a:t>“ft x ft” is evaluated, it equals “ft</a:t>
                </a:r>
                <a:r>
                  <a:rPr lang="en-US" baseline="30000" dirty="0"/>
                  <a:t>2</a:t>
                </a:r>
                <a:r>
                  <a:rPr lang="en-US" dirty="0"/>
                  <a:t>”</a:t>
                </a:r>
              </a:p>
              <a:p>
                <a:pPr marL="0" indent="0">
                  <a:buNone/>
                  <a:defRPr/>
                </a:pPr>
                <a:endParaRPr lang="en-US" baseline="30000" dirty="0"/>
              </a:p>
              <a:p>
                <a:pPr marL="0" indent="0">
                  <a:buNone/>
                  <a:defRPr/>
                </a:pPr>
                <a:r>
                  <a:rPr lang="en-US" dirty="0"/>
                  <a:t>If we evaluate that expression right now and stop, we drop the units to get just the numbers, and we get an answer of 16 x 12 x 12</a:t>
                </a:r>
                <a:r>
                  <a:rPr lang="en-US" baseline="30000" dirty="0"/>
                  <a:t>2</a:t>
                </a:r>
                <a:r>
                  <a:rPr lang="en-US" dirty="0"/>
                  <a:t> = 27468</a:t>
                </a:r>
              </a:p>
              <a:p>
                <a:pPr marL="0" indent="0">
                  <a:buNone/>
                  <a:defRPr/>
                </a:pPr>
                <a:endParaRPr lang="en-US" baseline="30000" dirty="0"/>
              </a:p>
              <a:p>
                <a:pPr marL="0" indent="0">
                  <a:buNone/>
                  <a:defRPr/>
                </a:pPr>
                <a:r>
                  <a:rPr lang="en-US" dirty="0"/>
                  <a:t>The </a:t>
                </a:r>
                <a:r>
                  <a:rPr lang="en-US" dirty="0">
                    <a:solidFill>
                      <a:schemeClr val="accent1">
                        <a:lumMod val="60000"/>
                        <a:lumOff val="40000"/>
                      </a:schemeClr>
                    </a:solidFill>
                  </a:rPr>
                  <a:t>ft x ft / ft</a:t>
                </a:r>
                <a:r>
                  <a:rPr lang="en-US" baseline="30000" dirty="0">
                    <a:solidFill>
                      <a:schemeClr val="accent1">
                        <a:lumMod val="60000"/>
                        <a:lumOff val="40000"/>
                      </a:schemeClr>
                    </a:solidFill>
                  </a:rPr>
                  <a:t>2 </a:t>
                </a:r>
                <a:r>
                  <a:rPr lang="en-US" dirty="0"/>
                  <a:t>should “cancel”: two “</a:t>
                </a:r>
                <a:r>
                  <a:rPr lang="en-US" dirty="0">
                    <a:solidFill>
                      <a:schemeClr val="accent1">
                        <a:lumMod val="60000"/>
                        <a:lumOff val="40000"/>
                      </a:schemeClr>
                    </a:solidFill>
                  </a:rPr>
                  <a:t>ft</a:t>
                </a:r>
                <a:r>
                  <a:rPr lang="en-US" dirty="0"/>
                  <a:t>” in the numerator, “</a:t>
                </a:r>
                <a:r>
                  <a:rPr lang="en-US" dirty="0">
                    <a:solidFill>
                      <a:schemeClr val="accent1">
                        <a:lumMod val="60000"/>
                        <a:lumOff val="40000"/>
                      </a:schemeClr>
                    </a:solidFill>
                  </a:rPr>
                  <a:t>ft</a:t>
                </a:r>
                <a:r>
                  <a:rPr lang="en-US" baseline="30000" dirty="0">
                    <a:solidFill>
                      <a:schemeClr val="accent1">
                        <a:lumMod val="60000"/>
                        <a:lumOff val="40000"/>
                      </a:schemeClr>
                    </a:solidFill>
                  </a:rPr>
                  <a:t>2</a:t>
                </a:r>
                <a:r>
                  <a:rPr lang="en-US" dirty="0"/>
                  <a:t>” in the denominator “</a:t>
                </a:r>
                <a:r>
                  <a:rPr lang="en-US" dirty="0">
                    <a:solidFill>
                      <a:schemeClr val="accent1">
                        <a:lumMod val="60000"/>
                        <a:lumOff val="40000"/>
                      </a:schemeClr>
                    </a:solidFill>
                  </a:rPr>
                  <a:t>in</a:t>
                </a:r>
                <a:r>
                  <a:rPr lang="en-US" baseline="30000" dirty="0">
                    <a:solidFill>
                      <a:schemeClr val="accent1">
                        <a:lumMod val="60000"/>
                        <a:lumOff val="40000"/>
                      </a:schemeClr>
                    </a:solidFill>
                  </a:rPr>
                  <a:t>2</a:t>
                </a:r>
                <a:r>
                  <a:rPr lang="en-US" dirty="0"/>
                  <a:t>” is left in the numerator, so that would be the intermediate result:  “27,468 </a:t>
                </a:r>
                <a:r>
                  <a:rPr lang="en-US" dirty="0">
                    <a:solidFill>
                      <a:schemeClr val="accent1">
                        <a:lumMod val="60000"/>
                        <a:lumOff val="40000"/>
                      </a:schemeClr>
                    </a:solidFill>
                  </a:rPr>
                  <a:t>in</a:t>
                </a:r>
                <a:r>
                  <a:rPr lang="en-US" baseline="30000" dirty="0">
                    <a:solidFill>
                      <a:schemeClr val="accent1">
                        <a:lumMod val="60000"/>
                        <a:lumOff val="40000"/>
                      </a:schemeClr>
                    </a:solidFill>
                  </a:rPr>
                  <a:t>2</a:t>
                </a:r>
                <a:r>
                  <a:rPr lang="en-US" dirty="0"/>
                  <a:t>”</a:t>
                </a:r>
                <a:endParaRPr lang="en-US" baseline="30000" dirty="0"/>
              </a:p>
            </p:txBody>
          </p:sp>
        </mc:Choice>
        <mc:Fallback xmlns="">
          <p:sp>
            <p:nvSpPr>
              <p:cNvPr id="5" name="Content Placeholder 4">
                <a:extLst>
                  <a:ext uri="{FF2B5EF4-FFF2-40B4-BE49-F238E27FC236}">
                    <a16:creationId xmlns:a16="http://schemas.microsoft.com/office/drawing/2014/main" id="{3D9DF524-3A19-0034-07DF-11790D5D1436}"/>
                  </a:ext>
                </a:extLst>
              </p:cNvPr>
              <p:cNvSpPr>
                <a:spLocks noGrp="1" noRot="1" noChangeAspect="1" noMove="1" noResize="1" noEditPoints="1" noAdjustHandles="1" noChangeArrowheads="1" noChangeShapeType="1" noTextEdit="1"/>
              </p:cNvSpPr>
              <p:nvPr>
                <p:ph idx="1"/>
              </p:nvPr>
            </p:nvSpPr>
            <p:spPr>
              <a:blipFill>
                <a:blip r:embed="rId2"/>
                <a:stretch>
                  <a:fillRect l="-1090" b="-3626"/>
                </a:stretch>
              </a:blipFill>
            </p:spPr>
            <p:txBody>
              <a:bodyPr/>
              <a:lstStyle/>
              <a:p>
                <a:r>
                  <a:rPr lang="en-US">
                    <a:noFill/>
                  </a:rPr>
                  <a:t> </a:t>
                </a:r>
              </a:p>
            </p:txBody>
          </p:sp>
        </mc:Fallback>
      </mc:AlternateContent>
    </p:spTree>
    <p:extLst>
      <p:ext uri="{BB962C8B-B14F-4D97-AF65-F5344CB8AC3E}">
        <p14:creationId xmlns:p14="http://schemas.microsoft.com/office/powerpoint/2010/main" val="2421538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2DBA8-F11F-409C-3E2F-6B825587F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99E80-3F51-1B75-808C-80A98693C7B1}"/>
              </a:ext>
            </a:extLst>
          </p:cNvPr>
          <p:cNvSpPr>
            <a:spLocks noGrp="1"/>
          </p:cNvSpPr>
          <p:nvPr>
            <p:ph type="title"/>
          </p:nvPr>
        </p:nvSpPr>
        <p:spPr/>
        <p:txBody>
          <a:bodyPr/>
          <a:lstStyle/>
          <a:p>
            <a:r>
              <a:rPr lang="en-US" dirty="0"/>
              <a:t>Conversion Practice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46E2BA8-88EA-14AC-F197-FE7ACD9FF8D5}"/>
                  </a:ext>
                </a:extLst>
              </p:cNvPr>
              <p:cNvSpPr>
                <a:spLocks noGrp="1"/>
              </p:cNvSpPr>
              <p:nvPr>
                <p:ph idx="1"/>
              </p:nvPr>
            </p:nvSpPr>
            <p:spPr/>
            <p:txBody>
              <a:bodyPr/>
              <a:lstStyle/>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16 </m:t>
                          </m:r>
                          <m:r>
                            <m:rPr>
                              <m:nor/>
                            </m:rPr>
                            <a:rPr lang="en-US" b="0" i="0" smtClean="0">
                              <a:latin typeface="Cambria Math" panose="02040503050406030204" pitchFamily="18" charset="0"/>
                            </a:rPr>
                            <m:t>ft</m:t>
                          </m:r>
                        </m:num>
                        <m:den>
                          <m:r>
                            <a:rPr lang="en-US" b="0" i="1" smtClean="0">
                              <a:latin typeface="Cambria Math" panose="02040503050406030204" pitchFamily="18" charset="0"/>
                            </a:rPr>
                            <m:t>1</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(12 </m:t>
                              </m:r>
                              <m:r>
                                <m:rPr>
                                  <m:nor/>
                                </m:rPr>
                                <a:rPr lang="en-US">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ft</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2.54</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cm</m:t>
                              </m:r>
                              <m:r>
                                <m:rPr>
                                  <m:nor/>
                                </m:rPr>
                                <a:rPr lang="en-US" b="0" i="0"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in</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 </m:t>
                              </m:r>
                              <m:r>
                                <m:rPr>
                                  <m:nor/>
                                </m:rPr>
                                <a:rPr lang="en-US" smtClean="0">
                                  <a:latin typeface="Cambria Math" panose="02040503050406030204" pitchFamily="18" charset="0"/>
                                  <a:ea typeface="Cambria Math" panose="02040503050406030204" pitchFamily="18" charset="0"/>
                                </a:rPr>
                                <m:t>m</m:t>
                              </m:r>
                              <m:r>
                                <m:rPr>
                                  <m:nor/>
                                </m:rPr>
                                <a:rPr lang="en-US"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00</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cm</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  </m:t>
                      </m:r>
                      <m:r>
                        <m:rPr>
                          <m:nor/>
                        </m:rPr>
                        <a:rPr lang="en-US" b="0" i="0" smtClean="0">
                          <a:latin typeface="Cambria Math" panose="02040503050406030204" pitchFamily="18" charset="0"/>
                          <a:ea typeface="Cambria Math" panose="02040503050406030204" pitchFamily="18" charset="0"/>
                        </a:rPr>
                        <m:t>m</m:t>
                      </m:r>
                      <m:r>
                        <a:rPr lang="en-US" b="0" i="1" baseline="30000" smtClean="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baseline="30000" dirty="0"/>
              </a:p>
              <a:p>
                <a:pPr marL="0" indent="0">
                  <a:buNone/>
                  <a:defRPr/>
                </a:pPr>
                <a:r>
                  <a:rPr lang="en-US" sz="2000" dirty="0"/>
                  <a:t>Note that we had to use the squared version of these linear conversions to get cancellation of the units in the quantities, but this is to demonstrate what you may sometimes need to keep track of. The book discusses this too.</a:t>
                </a:r>
              </a:p>
              <a:p>
                <a:pPr marL="0" indent="0">
                  <a:buNone/>
                  <a:defRPr/>
                </a:pPr>
                <a:endParaRPr lang="en-US" sz="2000" dirty="0"/>
              </a:p>
              <a:p>
                <a:pPr marL="0" indent="0">
                  <a:buNone/>
                  <a:defRPr/>
                </a:pPr>
                <a:r>
                  <a:rPr lang="en-US" sz="2000" dirty="0"/>
                  <a:t>When you have ensured all the units cancel, remove them from the equation, and evaluate the expression on the left</a:t>
                </a:r>
              </a:p>
              <a:p>
                <a:pPr marL="0" indent="0">
                  <a:buNone/>
                  <a:defRPr/>
                </a:pPr>
                <a:endParaRPr lang="en-US" sz="2000" dirty="0"/>
              </a:p>
              <a:p>
                <a:pPr marL="0" indent="0">
                  <a:buNone/>
                  <a:defRPr/>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16</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12</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(12</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(2.54</m:t>
                              </m:r>
                              <m:r>
                                <m:rPr>
                                  <m:nor/>
                                </m:rPr>
                                <a:rPr lang="en-US"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100</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17.</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8</m:t>
                      </m:r>
                      <m:r>
                        <a:rPr lang="en-US" i="1">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m:t>
                      </m:r>
                      <m:r>
                        <a:rPr lang="en-US" i="1" baseline="30000">
                          <a:latin typeface="Cambria Math" panose="02040503050406030204" pitchFamily="18" charset="0"/>
                          <a:ea typeface="Cambria Math" panose="02040503050406030204" pitchFamily="18" charset="0"/>
                        </a:rPr>
                        <m:t>2</m:t>
                      </m:r>
                    </m:oMath>
                  </m:oMathPara>
                </a14:m>
                <a:endParaRPr lang="en-US" baseline="30000" dirty="0"/>
              </a:p>
            </p:txBody>
          </p:sp>
        </mc:Choice>
        <mc:Fallback xmlns="">
          <p:sp>
            <p:nvSpPr>
              <p:cNvPr id="5" name="Content Placeholder 4">
                <a:extLst>
                  <a:ext uri="{FF2B5EF4-FFF2-40B4-BE49-F238E27FC236}">
                    <a16:creationId xmlns:a16="http://schemas.microsoft.com/office/drawing/2014/main" id="{046E2BA8-88EA-14AC-F197-FE7ACD9FF8D5}"/>
                  </a:ext>
                </a:extLst>
              </p:cNvPr>
              <p:cNvSpPr>
                <a:spLocks noGrp="1" noRot="1" noChangeAspect="1" noMove="1" noResize="1" noEditPoints="1" noAdjustHandles="1" noChangeArrowheads="1" noChangeShapeType="1" noTextEdit="1"/>
              </p:cNvSpPr>
              <p:nvPr>
                <p:ph idx="1"/>
              </p:nvPr>
            </p:nvSpPr>
            <p:spPr>
              <a:blipFill>
                <a:blip r:embed="rId2"/>
                <a:stretch>
                  <a:fillRect l="-727" r="-1163"/>
                </a:stretch>
              </a:blipFill>
            </p:spPr>
            <p:txBody>
              <a:bodyPr/>
              <a:lstStyle/>
              <a:p>
                <a:r>
                  <a:rPr lang="en-US">
                    <a:noFill/>
                  </a:rPr>
                  <a:t> </a:t>
                </a:r>
              </a:p>
            </p:txBody>
          </p:sp>
        </mc:Fallback>
      </mc:AlternateContent>
    </p:spTree>
    <p:extLst>
      <p:ext uri="{BB962C8B-B14F-4D97-AF65-F5344CB8AC3E}">
        <p14:creationId xmlns:p14="http://schemas.microsoft.com/office/powerpoint/2010/main" val="546770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DF801-8CD9-07DA-578B-248B2CF5D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58AE2-819B-20F3-8333-281A04B3074B}"/>
              </a:ext>
            </a:extLst>
          </p:cNvPr>
          <p:cNvSpPr>
            <a:spLocks noGrp="1"/>
          </p:cNvSpPr>
          <p:nvPr>
            <p:ph type="title"/>
          </p:nvPr>
        </p:nvSpPr>
        <p:spPr/>
        <p:txBody>
          <a:bodyPr/>
          <a:lstStyle/>
          <a:p>
            <a:r>
              <a:rPr lang="en-US" dirty="0"/>
              <a:t>Conversion Practice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99E6B87-AEC6-84E3-83AB-DCBAF2EFDCA2}"/>
                  </a:ext>
                </a:extLst>
              </p:cNvPr>
              <p:cNvSpPr>
                <a:spLocks noGrp="1"/>
              </p:cNvSpPr>
              <p:nvPr>
                <p:ph idx="1"/>
              </p:nvPr>
            </p:nvSpPr>
            <p:spPr/>
            <p:txBody>
              <a:bodyPr/>
              <a:lstStyle/>
              <a:p>
                <a:pPr>
                  <a:defRPr/>
                </a:pPr>
                <a:r>
                  <a:rPr lang="en-US" dirty="0"/>
                  <a:t>Now I suppose you could look up in a table that</a:t>
                </a:r>
                <a:br>
                  <a:rPr lang="en-US" dirty="0"/>
                </a:br>
                <a:r>
                  <a:rPr lang="en-US" dirty="0"/>
                  <a:t>1 ft</a:t>
                </a:r>
                <a:r>
                  <a:rPr lang="en-US" baseline="30000" dirty="0"/>
                  <a:t>2</a:t>
                </a:r>
                <a:r>
                  <a:rPr lang="en-US" dirty="0"/>
                  <a:t> = 0.092903 m</a:t>
                </a:r>
                <a:r>
                  <a:rPr lang="en-US" baseline="30000" dirty="0"/>
                  <a:t>2</a:t>
                </a:r>
              </a:p>
              <a:p>
                <a:pPr>
                  <a:defRPr/>
                </a:pPr>
                <a:endParaRPr lang="en-US" sz="1800" dirty="0">
                  <a:solidFill>
                    <a:schemeClr val="accent1">
                      <a:lumMod val="60000"/>
                      <a:lumOff val="40000"/>
                    </a:schemeClr>
                  </a:solidFill>
                </a:endParaRPr>
              </a:p>
              <a:p>
                <a:pPr marL="0" indent="0">
                  <a:buNone/>
                  <a:defRPr/>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16 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12 </m:t>
                          </m:r>
                          <m:r>
                            <m:rPr>
                              <m:nor/>
                            </m:rPr>
                            <a:rPr lang="en-US">
                              <a:latin typeface="Cambria Math" panose="02040503050406030204" pitchFamily="18" charset="0"/>
                            </a:rPr>
                            <m:t>ft</m:t>
                          </m:r>
                        </m:num>
                        <m:den>
                          <m:r>
                            <a:rPr lang="en-US" i="1">
                              <a:latin typeface="Cambria Math" panose="02040503050406030204" pitchFamily="18" charset="0"/>
                            </a:rPr>
                            <m:t>1</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0.092903</m:t>
                              </m:r>
                              <m:r>
                                <a:rPr lang="en-US" i="1">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1 </m:t>
                              </m:r>
                              <m:r>
                                <m:rPr>
                                  <m:nor/>
                                </m:rPr>
                                <a:rPr lang="en-US">
                                  <a:latin typeface="Cambria Math" panose="02040503050406030204" pitchFamily="18" charset="0"/>
                                  <a:ea typeface="Cambria Math" panose="02040503050406030204" pitchFamily="18" charset="0"/>
                                </a:rPr>
                                <m:t>ft</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17.8</m:t>
                      </m:r>
                      <m:r>
                        <a:rPr lang="en-US" i="1">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m</m:t>
                      </m:r>
                      <m:r>
                        <a:rPr lang="en-US" i="1" baseline="30000">
                          <a:latin typeface="Cambria Math" panose="02040503050406030204" pitchFamily="18" charset="0"/>
                          <a:ea typeface="Cambria Math" panose="02040503050406030204" pitchFamily="18" charset="0"/>
                        </a:rPr>
                        <m:t>2</m:t>
                      </m:r>
                    </m:oMath>
                  </m:oMathPara>
                </a14:m>
                <a:endParaRPr lang="en-US" baseline="30000" dirty="0"/>
              </a:p>
              <a:p>
                <a:pPr marL="0" indent="0">
                  <a:buNone/>
                  <a:defRPr/>
                </a:pPr>
                <a:endParaRPr lang="en-US" baseline="30000" dirty="0"/>
              </a:p>
              <a:p>
                <a:pPr marL="0" indent="0">
                  <a:buNone/>
                  <a:defRPr/>
                </a:pPr>
                <a:r>
                  <a:rPr lang="en-US" dirty="0"/>
                  <a:t>Just keep in mind what the conversion factor is and how you use it to cancel </a:t>
                </a:r>
                <a:r>
                  <a:rPr lang="en-US" dirty="0">
                    <a:solidFill>
                      <a:schemeClr val="accent1">
                        <a:lumMod val="60000"/>
                        <a:lumOff val="40000"/>
                      </a:schemeClr>
                    </a:solidFill>
                  </a:rPr>
                  <a:t>units</a:t>
                </a:r>
                <a:r>
                  <a:rPr lang="en-US" dirty="0"/>
                  <a:t> properly in evaluating the product. Ensure that the resulting final </a:t>
                </a:r>
                <a:r>
                  <a:rPr lang="en-US" dirty="0">
                    <a:solidFill>
                      <a:schemeClr val="accent1">
                        <a:lumMod val="60000"/>
                        <a:lumOff val="40000"/>
                      </a:schemeClr>
                    </a:solidFill>
                  </a:rPr>
                  <a:t>unit</a:t>
                </a:r>
                <a:r>
                  <a:rPr lang="en-US" dirty="0"/>
                  <a:t> is what it should be.</a:t>
                </a:r>
              </a:p>
              <a:p>
                <a:pPr marL="0" indent="0">
                  <a:buNone/>
                  <a:defRPr/>
                </a:pPr>
                <a:endParaRPr lang="en-US" baseline="30000" dirty="0"/>
              </a:p>
            </p:txBody>
          </p:sp>
        </mc:Choice>
        <mc:Fallback xmlns="">
          <p:sp>
            <p:nvSpPr>
              <p:cNvPr id="5" name="Content Placeholder 4">
                <a:extLst>
                  <a:ext uri="{FF2B5EF4-FFF2-40B4-BE49-F238E27FC236}">
                    <a16:creationId xmlns:a16="http://schemas.microsoft.com/office/drawing/2014/main" id="{299E6B87-AEC6-84E3-83AB-DCBAF2EFDCA2}"/>
                  </a:ext>
                </a:extLst>
              </p:cNvPr>
              <p:cNvSpPr>
                <a:spLocks noGrp="1" noRot="1" noChangeAspect="1" noMove="1" noResize="1" noEditPoints="1" noAdjustHandles="1" noChangeArrowheads="1" noChangeShapeType="1" noTextEdit="1"/>
              </p:cNvSpPr>
              <p:nvPr>
                <p:ph idx="1"/>
              </p:nvPr>
            </p:nvSpPr>
            <p:spPr>
              <a:blipFill>
                <a:blip r:embed="rId2"/>
                <a:stretch>
                  <a:fillRect l="-1090" t="-936" r="-727"/>
                </a:stretch>
              </a:blipFill>
            </p:spPr>
            <p:txBody>
              <a:bodyPr/>
              <a:lstStyle/>
              <a:p>
                <a:r>
                  <a:rPr lang="en-US">
                    <a:noFill/>
                  </a:rPr>
                  <a:t> </a:t>
                </a:r>
              </a:p>
            </p:txBody>
          </p:sp>
        </mc:Fallback>
      </mc:AlternateContent>
    </p:spTree>
    <p:extLst>
      <p:ext uri="{BB962C8B-B14F-4D97-AF65-F5344CB8AC3E}">
        <p14:creationId xmlns:p14="http://schemas.microsoft.com/office/powerpoint/2010/main" val="523372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2048550704"/>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d.mmm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7CC5E-ABDD-12C4-63E0-80D2BE85E8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0F8FB4-BEAC-5DEC-65C7-739429712841}"/>
              </a:ext>
            </a:extLst>
          </p:cNvPr>
          <p:cNvSpPr>
            <a:spLocks noGrp="1"/>
          </p:cNvSpPr>
          <p:nvPr>
            <p:ph type="title"/>
          </p:nvPr>
        </p:nvSpPr>
        <p:spPr>
          <a:xfrm>
            <a:off x="364067" y="336851"/>
            <a:ext cx="8421512" cy="646331"/>
          </a:xfrm>
        </p:spPr>
        <p:txBody>
          <a:bodyPr/>
          <a:lstStyle/>
          <a:p>
            <a:r>
              <a:rPr lang="en-US" sz="3600" dirty="0"/>
              <a:t>Densities of Natural Substances</a:t>
            </a:r>
          </a:p>
        </p:txBody>
      </p:sp>
      <p:pic>
        <p:nvPicPr>
          <p:cNvPr id="1026" name="Picture 2" descr="Science for Kids | Visually engaging way to learn about density and the  behavior of liquids. In this density column experiment, the most dense  liquid is... | Instagram">
            <a:extLst>
              <a:ext uri="{FF2B5EF4-FFF2-40B4-BE49-F238E27FC236}">
                <a16:creationId xmlns:a16="http://schemas.microsoft.com/office/drawing/2014/main" id="{F3E12CE3-1A56-E031-FB6D-11DC958189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56888" y="2313077"/>
            <a:ext cx="1600200" cy="2857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F50452A-05AE-DEDF-D9F1-2BC05C5E5336}"/>
              </a:ext>
            </a:extLst>
          </p:cNvPr>
          <p:cNvGraphicFramePr>
            <a:graphicFrameLocks noGrp="1"/>
          </p:cNvGraphicFramePr>
          <p:nvPr>
            <p:extLst>
              <p:ext uri="{D42A27DB-BD31-4B8C-83A1-F6EECF244321}">
                <p14:modId xmlns:p14="http://schemas.microsoft.com/office/powerpoint/2010/main" val="3272303520"/>
              </p:ext>
            </p:extLst>
          </p:nvPr>
        </p:nvGraphicFramePr>
        <p:xfrm>
          <a:off x="586912" y="1455089"/>
          <a:ext cx="5403830" cy="2468880"/>
        </p:xfrm>
        <a:graphic>
          <a:graphicData uri="http://schemas.openxmlformats.org/drawingml/2006/table">
            <a:tbl>
              <a:tblPr/>
              <a:tblGrid>
                <a:gridCol w="2701915">
                  <a:extLst>
                    <a:ext uri="{9D8B030D-6E8A-4147-A177-3AD203B41FA5}">
                      <a16:colId xmlns:a16="http://schemas.microsoft.com/office/drawing/2014/main" val="3793357863"/>
                    </a:ext>
                  </a:extLst>
                </a:gridCol>
                <a:gridCol w="2701915">
                  <a:extLst>
                    <a:ext uri="{9D8B030D-6E8A-4147-A177-3AD203B41FA5}">
                      <a16:colId xmlns:a16="http://schemas.microsoft.com/office/drawing/2014/main" val="2798420724"/>
                    </a:ext>
                  </a:extLst>
                </a:gridCol>
              </a:tblGrid>
              <a:tr h="0">
                <a:tc gridSpan="2">
                  <a:txBody>
                    <a:bodyPr/>
                    <a:lstStyle/>
                    <a:p>
                      <a:pPr algn="ctr">
                        <a:buNone/>
                      </a:pPr>
                      <a:r>
                        <a:rPr lang="en-US"/>
                        <a:t>Table 1.4.1: Densities of Common Substances</a:t>
                      </a:r>
                    </a:p>
                  </a:txBody>
                  <a:tcPr marL="0" marR="0" marT="0" marB="0" anchor="ctr">
                    <a:solidFill>
                      <a:srgbClr val="FFFFFF"/>
                    </a:solidFill>
                  </a:tcPr>
                </a:tc>
                <a:tc hMerge="1">
                  <a:txBody>
                    <a:bodyPr/>
                    <a:lstStyle/>
                    <a:p>
                      <a:endParaRPr lang="en-US"/>
                    </a:p>
                  </a:txBody>
                  <a:tcPr/>
                </a:tc>
                <a:extLst>
                  <a:ext uri="{0D108BD9-81ED-4DB2-BD59-A6C34878D82A}">
                    <a16:rowId xmlns:a16="http://schemas.microsoft.com/office/drawing/2014/main" val="3740192147"/>
                  </a:ext>
                </a:extLst>
              </a:tr>
              <a:tr h="0">
                <a:tc>
                  <a:txBody>
                    <a:bodyPr/>
                    <a:lstStyle/>
                    <a:p>
                      <a:pPr algn="ctr" fontAlgn="ctr">
                        <a:buNone/>
                      </a:pPr>
                      <a:r>
                        <a:rPr lang="en-US" b="1">
                          <a:effectLst/>
                          <a:latin typeface="Tahoma" panose="020B0604030504040204" pitchFamily="34" charset="0"/>
                        </a:rPr>
                        <a:t>Substance</a:t>
                      </a:r>
                      <a:endParaRPr lang="en-US" b="0">
                        <a:effectLst/>
                        <a:latin typeface="Tahoma" panose="020B0604030504040204" pitchFamily="34" charset="0"/>
                      </a:endParaRPr>
                    </a:p>
                  </a:txBody>
                  <a:tcPr marL="0" marR="0" marT="0" marB="0" anchor="ctr">
                    <a:lnL w="9525" cap="flat" cmpd="sng" algn="ctr">
                      <a:solidFill>
                        <a:srgbClr val="30B3F6"/>
                      </a:solidFill>
                      <a:prstDash val="solid"/>
                      <a:round/>
                      <a:headEnd type="none" w="med" len="med"/>
                      <a:tailEnd type="none" w="med" len="med"/>
                    </a:lnL>
                    <a:lnR w="9525" cap="flat" cmpd="sng" algn="ctr">
                      <a:solidFill>
                        <a:srgbClr val="30B3F6"/>
                      </a:solidFill>
                      <a:prstDash val="solid"/>
                      <a:round/>
                      <a:headEnd type="none" w="med" len="med"/>
                      <a:tailEnd type="none" w="med" len="med"/>
                    </a:lnR>
                    <a:lnB w="9525" cap="flat" cmpd="sng" algn="ctr">
                      <a:solidFill>
                        <a:srgbClr val="E8E8E8"/>
                      </a:solidFill>
                      <a:prstDash val="solid"/>
                      <a:round/>
                      <a:headEnd type="none" w="med" len="med"/>
                      <a:tailEnd type="none" w="med" len="med"/>
                    </a:lnB>
                    <a:solidFill>
                      <a:srgbClr val="E5F5FE"/>
                    </a:solidFill>
                  </a:tcPr>
                </a:tc>
                <a:tc>
                  <a:txBody>
                    <a:bodyPr/>
                    <a:lstStyle/>
                    <a:p>
                      <a:pPr algn="ctr" fontAlgn="ctr">
                        <a:buNone/>
                      </a:pPr>
                      <a:r>
                        <a:rPr lang="en-US" b="1">
                          <a:effectLst/>
                          <a:latin typeface="Tahoma" panose="020B0604030504040204" pitchFamily="34" charset="0"/>
                        </a:rPr>
                        <a:t>Density at 25°C (g/cm3)</a:t>
                      </a:r>
                      <a:endParaRPr lang="en-US" b="0">
                        <a:effectLst/>
                        <a:latin typeface="Tahoma" panose="020B0604030504040204" pitchFamily="34" charset="0"/>
                      </a:endParaRPr>
                    </a:p>
                  </a:txBody>
                  <a:tcPr marL="0" marR="0" marT="0" marB="0" anchor="ctr">
                    <a:lnL w="9525" cap="flat" cmpd="sng" algn="ctr">
                      <a:solidFill>
                        <a:srgbClr val="30B3F6"/>
                      </a:solidFill>
                      <a:prstDash val="solid"/>
                      <a:round/>
                      <a:headEnd type="none" w="med" len="med"/>
                      <a:tailEnd type="none" w="med" len="med"/>
                    </a:lnL>
                    <a:lnR w="9525" cap="flat" cmpd="sng" algn="ctr">
                      <a:solidFill>
                        <a:srgbClr val="30B3F6"/>
                      </a:solidFill>
                      <a:prstDash val="solid"/>
                      <a:round/>
                      <a:headEnd type="none" w="med" len="med"/>
                      <a:tailEnd type="none" w="med" len="med"/>
                    </a:lnR>
                    <a:lnT w="9525" cap="flat" cmpd="sng" algn="ctr">
                      <a:solidFill>
                        <a:srgbClr val="30B3F6"/>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5F5FE"/>
                    </a:solidFill>
                  </a:tcPr>
                </a:tc>
                <a:extLst>
                  <a:ext uri="{0D108BD9-81ED-4DB2-BD59-A6C34878D82A}">
                    <a16:rowId xmlns:a16="http://schemas.microsoft.com/office/drawing/2014/main" val="3631366177"/>
                  </a:ext>
                </a:extLst>
              </a:tr>
              <a:tr h="0">
                <a:tc>
                  <a:txBody>
                    <a:bodyPr/>
                    <a:lstStyle/>
                    <a:p>
                      <a:pPr algn="ctr" fontAlgn="ctr">
                        <a:buNone/>
                      </a:pPr>
                      <a:r>
                        <a:rPr lang="en-US">
                          <a:effectLst/>
                        </a:rPr>
                        <a:t>blood</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1.035</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21863743"/>
                  </a:ext>
                </a:extLst>
              </a:tr>
              <a:tr h="0">
                <a:tc>
                  <a:txBody>
                    <a:bodyPr/>
                    <a:lstStyle/>
                    <a:p>
                      <a:pPr algn="ctr" fontAlgn="ctr">
                        <a:buNone/>
                      </a:pPr>
                      <a:r>
                        <a:rPr lang="en-US">
                          <a:effectLst/>
                        </a:rPr>
                        <a:t>body fat</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a:effectLst/>
                        </a:rPr>
                        <a:t>0.918</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3983238145"/>
                  </a:ext>
                </a:extLst>
              </a:tr>
              <a:tr h="0">
                <a:tc>
                  <a:txBody>
                    <a:bodyPr/>
                    <a:lstStyle/>
                    <a:p>
                      <a:pPr algn="ctr" fontAlgn="ctr">
                        <a:buNone/>
                      </a:pPr>
                      <a:r>
                        <a:rPr lang="en-US">
                          <a:effectLst/>
                        </a:rPr>
                        <a:t>whole milk</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1.030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2948018888"/>
                  </a:ext>
                </a:extLst>
              </a:tr>
              <a:tr h="0">
                <a:tc>
                  <a:txBody>
                    <a:bodyPr/>
                    <a:lstStyle/>
                    <a:p>
                      <a:pPr algn="ctr" fontAlgn="ctr">
                        <a:buNone/>
                      </a:pPr>
                      <a:r>
                        <a:rPr lang="en-US">
                          <a:effectLst/>
                        </a:rPr>
                        <a:t>corn oil</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a:effectLst/>
                        </a:rPr>
                        <a:t>0.922</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699555024"/>
                  </a:ext>
                </a:extLst>
              </a:tr>
              <a:tr h="0">
                <a:tc>
                  <a:txBody>
                    <a:bodyPr/>
                    <a:lstStyle/>
                    <a:p>
                      <a:pPr algn="ctr" fontAlgn="ctr">
                        <a:buNone/>
                      </a:pPr>
                      <a:r>
                        <a:rPr lang="en-US" dirty="0">
                          <a:effectLst/>
                        </a:rPr>
                        <a:t>mayonnaise</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tc>
                  <a:txBody>
                    <a:bodyPr/>
                    <a:lstStyle/>
                    <a:p>
                      <a:pPr algn="ctr" fontAlgn="ctr">
                        <a:buNone/>
                      </a:pPr>
                      <a:r>
                        <a:rPr lang="en-US">
                          <a:effectLst/>
                        </a:rPr>
                        <a:t>0.910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FFFFFF"/>
                    </a:solidFill>
                  </a:tcPr>
                </a:tc>
                <a:extLst>
                  <a:ext uri="{0D108BD9-81ED-4DB2-BD59-A6C34878D82A}">
                    <a16:rowId xmlns:a16="http://schemas.microsoft.com/office/drawing/2014/main" val="416344839"/>
                  </a:ext>
                </a:extLst>
              </a:tr>
              <a:tr h="0">
                <a:tc>
                  <a:txBody>
                    <a:bodyPr/>
                    <a:lstStyle/>
                    <a:p>
                      <a:pPr algn="ctr" fontAlgn="ctr">
                        <a:buNone/>
                      </a:pPr>
                      <a:r>
                        <a:rPr lang="en-US">
                          <a:effectLst/>
                        </a:rPr>
                        <a:t>honey</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tc>
                  <a:txBody>
                    <a:bodyPr/>
                    <a:lstStyle/>
                    <a:p>
                      <a:pPr algn="ctr" fontAlgn="ctr">
                        <a:buNone/>
                      </a:pPr>
                      <a:r>
                        <a:rPr lang="en-US" dirty="0">
                          <a:effectLst/>
                        </a:rPr>
                        <a:t>1.420</a:t>
                      </a:r>
                    </a:p>
                  </a:txBody>
                  <a:tcPr marL="0" marR="0" marT="0" marB="0" anchor="ctr">
                    <a:lnL w="9525" cap="flat" cmpd="sng" algn="ctr">
                      <a:solidFill>
                        <a:srgbClr val="E8E8E8"/>
                      </a:solidFill>
                      <a:prstDash val="solid"/>
                      <a:round/>
                      <a:headEnd type="none" w="med" len="med"/>
                      <a:tailEnd type="none" w="med" len="med"/>
                    </a:lnL>
                    <a:lnR w="9525" cap="flat" cmpd="sng" algn="ctr">
                      <a:solidFill>
                        <a:srgbClr val="E8E8E8"/>
                      </a:solidFill>
                      <a:prstDash val="solid"/>
                      <a:round/>
                      <a:headEnd type="none" w="med" len="med"/>
                      <a:tailEnd type="none" w="med" len="med"/>
                    </a:lnR>
                    <a:lnT w="9525" cap="flat" cmpd="sng" algn="ctr">
                      <a:solidFill>
                        <a:srgbClr val="E8E8E8"/>
                      </a:solidFill>
                      <a:prstDash val="solid"/>
                      <a:round/>
                      <a:headEnd type="none" w="med" len="med"/>
                      <a:tailEnd type="none" w="med" len="med"/>
                    </a:lnT>
                    <a:lnB w="9525" cap="flat" cmpd="sng" algn="ctr">
                      <a:solidFill>
                        <a:srgbClr val="E8E8E8"/>
                      </a:solidFill>
                      <a:prstDash val="solid"/>
                      <a:round/>
                      <a:headEnd type="none" w="med" len="med"/>
                      <a:tailEnd type="none" w="med" len="med"/>
                    </a:lnB>
                    <a:solidFill>
                      <a:srgbClr val="EFEFEF"/>
                    </a:solidFill>
                  </a:tcPr>
                </a:tc>
                <a:extLst>
                  <a:ext uri="{0D108BD9-81ED-4DB2-BD59-A6C34878D82A}">
                    <a16:rowId xmlns:a16="http://schemas.microsoft.com/office/drawing/2014/main" val="513250012"/>
                  </a:ext>
                </a:extLst>
              </a:tr>
            </a:tbl>
          </a:graphicData>
        </a:graphic>
      </p:graphicFrame>
    </p:spTree>
    <p:extLst>
      <p:ext uri="{BB962C8B-B14F-4D97-AF65-F5344CB8AC3E}">
        <p14:creationId xmlns:p14="http://schemas.microsoft.com/office/powerpoint/2010/main" val="3022805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F817-FC5D-1D8C-7A16-DD094763B2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93DD70-B425-FE93-CDEC-F04E5719A263}"/>
              </a:ext>
            </a:extLst>
          </p:cNvPr>
          <p:cNvSpPr>
            <a:spLocks noGrp="1"/>
          </p:cNvSpPr>
          <p:nvPr>
            <p:ph type="title"/>
          </p:nvPr>
        </p:nvSpPr>
        <p:spPr>
          <a:xfrm>
            <a:off x="364067" y="336851"/>
            <a:ext cx="8421512" cy="646331"/>
          </a:xfrm>
        </p:spPr>
        <p:txBody>
          <a:bodyPr/>
          <a:lstStyle/>
          <a:p>
            <a:r>
              <a:rPr lang="en-US" sz="3600" dirty="0"/>
              <a:t>Problem Solving Process Using Density</a:t>
            </a:r>
          </a:p>
        </p:txBody>
      </p:sp>
      <p:sp>
        <p:nvSpPr>
          <p:cNvPr id="6" name="Content Placeholder 5">
            <a:extLst>
              <a:ext uri="{FF2B5EF4-FFF2-40B4-BE49-F238E27FC236}">
                <a16:creationId xmlns:a16="http://schemas.microsoft.com/office/drawing/2014/main" id="{2169E1D8-6018-B307-5D82-B36640BC0FE2}"/>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The problem/question (from your book)</a:t>
            </a:r>
          </a:p>
          <a:p>
            <a:pPr marL="0" indent="0">
              <a:buNone/>
              <a:defRPr/>
            </a:pPr>
            <a:endParaRPr lang="en-US" sz="1800" dirty="0">
              <a:solidFill>
                <a:srgbClr val="00FF00"/>
              </a:solidFill>
            </a:endParaRPr>
          </a:p>
          <a:p>
            <a:pPr marL="0" indent="0">
              <a:buNone/>
              <a:defRPr/>
            </a:pPr>
            <a:r>
              <a:rPr lang="en-US" i="1" dirty="0">
                <a:solidFill>
                  <a:srgbClr val="FFFF00"/>
                </a:solidFill>
              </a:rPr>
              <a:t>A mercury thermometer for measuring a patient’s temperature contains 0.750 g of mercury.</a:t>
            </a:r>
          </a:p>
          <a:p>
            <a:pPr marL="0" indent="0">
              <a:buNone/>
              <a:defRPr/>
            </a:pPr>
            <a:r>
              <a:rPr lang="en-US" i="1" dirty="0">
                <a:solidFill>
                  <a:srgbClr val="FFFF00"/>
                </a:solidFill>
              </a:rPr>
              <a:t>What is the volume of this mass of mercury?</a:t>
            </a:r>
          </a:p>
          <a:p>
            <a:pPr marL="0" indent="0">
              <a:buNone/>
              <a:defRPr/>
            </a:pPr>
            <a:endParaRPr lang="en-US" sz="1800" i="1" dirty="0">
              <a:solidFill>
                <a:srgbClr val="FFFF00"/>
              </a:solidFill>
            </a:endParaRPr>
          </a:p>
          <a:p>
            <a:pPr marL="0" indent="0">
              <a:buNone/>
              <a:defRPr/>
            </a:pPr>
            <a:r>
              <a:rPr lang="en-US" dirty="0"/>
              <a:t>The most important thing you will ever do is to spend the time and effort to fully understand the question, and identify the key elements of it</a:t>
            </a:r>
          </a:p>
          <a:p>
            <a:pPr marL="0" indent="0">
              <a:buNone/>
              <a:defRPr/>
            </a:pPr>
            <a:endParaRPr lang="en-US" dirty="0"/>
          </a:p>
          <a:p>
            <a:pPr marL="0" indent="0">
              <a:buNone/>
              <a:defRPr/>
            </a:pPr>
            <a:r>
              <a:rPr lang="en-US" dirty="0"/>
              <a:t>Look for what is asked for: </a:t>
            </a:r>
            <a:r>
              <a:rPr lang="en-US" u="sng" dirty="0">
                <a:solidFill>
                  <a:srgbClr val="FFC000"/>
                </a:solidFill>
              </a:rPr>
              <a:t>volume</a:t>
            </a:r>
            <a:r>
              <a:rPr lang="en-US" dirty="0">
                <a:solidFill>
                  <a:srgbClr val="FFC000"/>
                </a:solidFill>
              </a:rPr>
              <a:t> of mercury</a:t>
            </a:r>
          </a:p>
          <a:p>
            <a:pPr marL="0" indent="0">
              <a:buNone/>
              <a:defRPr/>
            </a:pPr>
            <a:r>
              <a:rPr lang="en-US" dirty="0"/>
              <a:t>Look for what is given: </a:t>
            </a:r>
            <a:r>
              <a:rPr lang="en-US" dirty="0">
                <a:solidFill>
                  <a:srgbClr val="FFC000"/>
                </a:solidFill>
              </a:rPr>
              <a:t>a </a:t>
            </a:r>
            <a:r>
              <a:rPr lang="en-US" u="sng" dirty="0">
                <a:solidFill>
                  <a:srgbClr val="FFC000"/>
                </a:solidFill>
              </a:rPr>
              <a:t>mass</a:t>
            </a:r>
            <a:r>
              <a:rPr lang="en-US" dirty="0">
                <a:solidFill>
                  <a:srgbClr val="FFC000"/>
                </a:solidFill>
              </a:rPr>
              <a:t> (7.50 g) of mercury</a:t>
            </a:r>
          </a:p>
        </p:txBody>
      </p:sp>
    </p:spTree>
    <p:extLst>
      <p:ext uri="{BB962C8B-B14F-4D97-AF65-F5344CB8AC3E}">
        <p14:creationId xmlns:p14="http://schemas.microsoft.com/office/powerpoint/2010/main" val="3950236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659C2-B9C5-A43C-230F-3E0A02E512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5ABFA7-D035-9185-4F3B-392A4C17C467}"/>
              </a:ext>
            </a:extLst>
          </p:cNvPr>
          <p:cNvSpPr>
            <a:spLocks noGrp="1"/>
          </p:cNvSpPr>
          <p:nvPr>
            <p:ph type="title"/>
          </p:nvPr>
        </p:nvSpPr>
        <p:spPr>
          <a:xfrm>
            <a:off x="364067" y="336851"/>
            <a:ext cx="8421512" cy="646331"/>
          </a:xfrm>
        </p:spPr>
        <p:txBody>
          <a:bodyPr/>
          <a:lstStyle/>
          <a:p>
            <a:r>
              <a:rPr lang="en-US" sz="3600" dirty="0"/>
              <a:t>Problem Solving Process Using Density</a:t>
            </a:r>
          </a:p>
        </p:txBody>
      </p:sp>
      <p:sp>
        <p:nvSpPr>
          <p:cNvPr id="6" name="Content Placeholder 5">
            <a:extLst>
              <a:ext uri="{FF2B5EF4-FFF2-40B4-BE49-F238E27FC236}">
                <a16:creationId xmlns:a16="http://schemas.microsoft.com/office/drawing/2014/main" id="{C6BF0CD9-E261-EA01-C8AE-DFE32975EF35}"/>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i="1" dirty="0">
                <a:solidFill>
                  <a:srgbClr val="CC99FF"/>
                </a:solidFill>
                <a:latin typeface="Times New Roman" panose="02020603050405020304" pitchFamily="18" charset="0"/>
                <a:cs typeface="Times New Roman" panose="02020603050405020304" pitchFamily="18" charset="0"/>
              </a:rPr>
              <a:t>What is missing from the information given in the problem/question?</a:t>
            </a:r>
          </a:p>
          <a:p>
            <a:pPr marL="0" indent="0">
              <a:spcBef>
                <a:spcPts val="1200"/>
              </a:spcBef>
              <a:buNone/>
              <a:defRPr/>
            </a:pPr>
            <a:br>
              <a:rPr lang="en-US" sz="2800" dirty="0">
                <a:solidFill>
                  <a:srgbClr val="FFC000"/>
                </a:solidFill>
              </a:rPr>
            </a:br>
            <a:r>
              <a:rPr lang="en-US" dirty="0"/>
              <a:t>Usually the information not given are constants of nature and (numerical) properties of matter and energy like atomic weights.</a:t>
            </a:r>
            <a:br>
              <a:rPr lang="en-US" dirty="0"/>
            </a:br>
            <a:r>
              <a:rPr lang="en-US" dirty="0"/>
              <a:t>In this case, it is a </a:t>
            </a:r>
            <a:r>
              <a:rPr lang="en-US" u="sng" dirty="0"/>
              <a:t>density</a:t>
            </a:r>
            <a:r>
              <a:rPr lang="en-US" dirty="0"/>
              <a:t>.</a:t>
            </a:r>
          </a:p>
          <a:p>
            <a:pPr marL="0" indent="0">
              <a:spcBef>
                <a:spcPts val="1200"/>
              </a:spcBef>
              <a:buNone/>
              <a:defRPr/>
            </a:pPr>
            <a:r>
              <a:rPr lang="en-US" dirty="0"/>
              <a:t>The density of a substance is a property that allows you to relate its mass to its volume </a:t>
            </a:r>
            <a:r>
              <a:rPr lang="en-US" i="1" dirty="0">
                <a:solidFill>
                  <a:srgbClr val="FFFF00"/>
                </a:solidFill>
              </a:rPr>
              <a:t>and vice versa</a:t>
            </a:r>
          </a:p>
          <a:p>
            <a:pPr marL="0" indent="0">
              <a:spcBef>
                <a:spcPts val="1200"/>
              </a:spcBef>
              <a:buNone/>
              <a:defRPr/>
            </a:pPr>
            <a:r>
              <a:rPr lang="en-US" dirty="0"/>
              <a:t>The density of water is 1 g/mL (at 0°C) and is a </a:t>
            </a:r>
            <a:r>
              <a:rPr lang="en-US" u="sng" dirty="0"/>
              <a:t>property</a:t>
            </a:r>
            <a:r>
              <a:rPr lang="en-US" dirty="0"/>
              <a:t> of water</a:t>
            </a:r>
          </a:p>
          <a:p>
            <a:pPr marL="0" indent="0">
              <a:spcBef>
                <a:spcPts val="1200"/>
              </a:spcBef>
              <a:buNone/>
              <a:defRPr/>
            </a:pPr>
            <a:r>
              <a:rPr lang="en-US" dirty="0"/>
              <a:t>The density of mercury is 13.6 g/mL</a:t>
            </a:r>
          </a:p>
        </p:txBody>
      </p:sp>
    </p:spTree>
    <p:extLst>
      <p:ext uri="{BB962C8B-B14F-4D97-AF65-F5344CB8AC3E}">
        <p14:creationId xmlns:p14="http://schemas.microsoft.com/office/powerpoint/2010/main" val="3504706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4DB31-67E3-0F5B-1D6D-F6771205F1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4EB860-0527-D5C0-1176-5A240E2EB194}"/>
              </a:ext>
            </a:extLst>
          </p:cNvPr>
          <p:cNvSpPr>
            <a:spLocks noGrp="1"/>
          </p:cNvSpPr>
          <p:nvPr>
            <p:ph type="title"/>
          </p:nvPr>
        </p:nvSpPr>
        <p:spPr/>
        <p:txBody>
          <a:bodyPr/>
          <a:lstStyle/>
          <a:p>
            <a:r>
              <a:rPr lang="en-US" sz="3600" dirty="0"/>
              <a:t>Problem Solving Process Using Density</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C2BF77C-758A-A344-49CB-8D1BA2E9D027}"/>
                  </a:ext>
                </a:extLst>
              </p:cNvPr>
              <p:cNvSpPr txBox="1">
                <a:spLocks noGrp="1"/>
              </p:cNvSpPr>
              <p:nvPr>
                <p:ph idx="1"/>
              </p:nvPr>
            </p:nvSpPr>
            <p:spPr>
              <a:xfrm>
                <a:off x="372533" y="1332090"/>
                <a:ext cx="8387645" cy="3405548"/>
              </a:xfrm>
              <a:prstGeom prst="rect">
                <a:avLst/>
              </a:prstGeom>
              <a:noFill/>
              <a:ln w="28575">
                <a:noFill/>
              </a:ln>
            </p:spPr>
            <p:txBody>
              <a:bodyPr wrap="square" rtlCol="0">
                <a:spAutoFit/>
              </a:bodyPr>
              <a:lstStyle/>
              <a:p>
                <a:pPr marL="0" indent="0">
                  <a:buNone/>
                </a:pPr>
                <a:r>
                  <a:rPr lang="en-US" dirty="0"/>
                  <a:t>For this equation about density, this is all just algebra below which you already know</a:t>
                </a:r>
              </a:p>
              <a:p>
                <a:pPr marL="0" indent="0">
                  <a:buNone/>
                </a:pPr>
                <a14:m>
                  <m:oMath xmlns:m="http://schemas.openxmlformats.org/officeDocument/2006/math">
                    <m:r>
                      <a:rPr lang="en-US" sz="3600" b="0" i="1" smtClean="0">
                        <a:solidFill>
                          <a:schemeClr val="bg1"/>
                        </a:solidFill>
                        <a:latin typeface="Cambria Math" panose="02040503050406030204" pitchFamily="18" charset="0"/>
                        <a:ea typeface="Cambria Math" panose="02040503050406030204" pitchFamily="18" charset="0"/>
                      </a:rPr>
                      <m:t>𝜌</m:t>
                    </m:r>
                    <m:r>
                      <a:rPr lang="en-US" sz="3600" b="0" i="1" smtClean="0">
                        <a:solidFill>
                          <a:schemeClr val="bg1"/>
                        </a:solidFill>
                        <a:latin typeface="Cambria Math" panose="02040503050406030204" pitchFamily="18" charset="0"/>
                      </a:rPr>
                      <m:t>=</m:t>
                    </m:r>
                    <m:f>
                      <m:fPr>
                        <m:ctrlPr>
                          <a:rPr lang="en-US" sz="3600" b="0" i="1" smtClean="0">
                            <a:solidFill>
                              <a:schemeClr val="bg1"/>
                            </a:solidFill>
                            <a:latin typeface="Cambria Math" panose="02040503050406030204" pitchFamily="18" charset="0"/>
                          </a:rPr>
                        </m:ctrlPr>
                      </m:fPr>
                      <m:num>
                        <m:r>
                          <a:rPr lang="en-US" sz="3600" b="0" i="1" smtClean="0">
                            <a:solidFill>
                              <a:schemeClr val="bg1"/>
                            </a:solidFill>
                            <a:latin typeface="Cambria Math" panose="02040503050406030204" pitchFamily="18" charset="0"/>
                          </a:rPr>
                          <m:t>𝑚</m:t>
                        </m:r>
                      </m:num>
                      <m:den>
                        <m:r>
                          <a:rPr lang="en-US" sz="3600" b="0" i="1" smtClean="0">
                            <a:solidFill>
                              <a:schemeClr val="bg1"/>
                            </a:solidFill>
                            <a:latin typeface="Cambria Math" panose="02040503050406030204" pitchFamily="18" charset="0"/>
                          </a:rPr>
                          <m:t>𝑉</m:t>
                        </m:r>
                      </m:den>
                    </m:f>
                  </m:oMath>
                </a14:m>
                <a:r>
                  <a:rPr lang="en-US" sz="3600" dirty="0">
                    <a:solidFill>
                      <a:schemeClr val="bg1"/>
                    </a:solidFill>
                  </a:rPr>
                  <a:t>  </a:t>
                </a:r>
                <a:r>
                  <a:rPr lang="en-US" sz="3600" dirty="0">
                    <a:solidFill>
                      <a:schemeClr val="bg1"/>
                    </a:solidFill>
                    <a:sym typeface="Wingdings" panose="05000000000000000000" pitchFamily="2" charset="2"/>
                  </a:rPr>
                  <a:t> </a:t>
                </a:r>
                <a14:m>
                  <m:oMath xmlns:m="http://schemas.openxmlformats.org/officeDocument/2006/math">
                    <m:r>
                      <a:rPr lang="en-US" sz="3600" i="1">
                        <a:latin typeface="Cambria Math" panose="02040503050406030204" pitchFamily="18" charset="0"/>
                      </a:rPr>
                      <m:t>𝑉</m:t>
                    </m:r>
                    <m:r>
                      <a:rPr lang="en-US" sz="3600" i="1" smtClean="0">
                        <a:latin typeface="Cambria Math" panose="02040503050406030204" pitchFamily="18" charset="0"/>
                      </a:rPr>
                      <m:t>×</m:t>
                    </m:r>
                    <m:r>
                      <a:rPr lang="en-US" sz="3600" i="1">
                        <a:latin typeface="Cambria Math" panose="02040503050406030204" pitchFamily="18" charset="0"/>
                        <a:ea typeface="Cambria Math" panose="02040503050406030204" pitchFamily="18" charset="0"/>
                      </a:rPr>
                      <m:t>𝜌</m:t>
                    </m:r>
                    <m:r>
                      <a:rPr lang="en-US" sz="3600" i="1">
                        <a:latin typeface="Cambria Math" panose="02040503050406030204" pitchFamily="18" charset="0"/>
                      </a:rPr>
                      <m:t>=</m:t>
                    </m:r>
                    <m:r>
                      <a:rPr lang="en-US" sz="3600" b="0" i="1" smtClean="0">
                        <a:latin typeface="Cambria Math" panose="02040503050406030204" pitchFamily="18" charset="0"/>
                      </a:rPr>
                      <m:t>𝑚</m:t>
                    </m:r>
                  </m:oMath>
                </a14:m>
                <a:r>
                  <a:rPr lang="en-US" sz="3600" dirty="0">
                    <a:solidFill>
                      <a:schemeClr val="bg1"/>
                    </a:solidFill>
                  </a:rPr>
                  <a:t> </a:t>
                </a:r>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𝑉</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𝑚</m:t>
                        </m:r>
                      </m:num>
                      <m:den>
                        <m:r>
                          <a:rPr lang="en-US" sz="3600" i="1">
                            <a:latin typeface="Cambria Math" panose="02040503050406030204" pitchFamily="18" charset="0"/>
                            <a:ea typeface="Cambria Math" panose="02040503050406030204" pitchFamily="18" charset="0"/>
                          </a:rPr>
                          <m:t>𝜌</m:t>
                        </m:r>
                      </m:den>
                    </m:f>
                  </m:oMath>
                </a14:m>
                <a:r>
                  <a:rPr lang="en-US" sz="3600" dirty="0"/>
                  <a:t> </a:t>
                </a:r>
                <a14:m>
                  <m:oMath xmlns:m="http://schemas.openxmlformats.org/officeDocument/2006/math">
                    <m:r>
                      <a:rPr lang="en-US" sz="3600" i="1">
                        <a:latin typeface="Cambria Math" panose="02040503050406030204" pitchFamily="18" charset="0"/>
                      </a:rPr>
                      <m:t>=</m:t>
                    </m:r>
                  </m:oMath>
                </a14:m>
                <a:r>
                  <a:rPr lang="en-US" sz="3600" dirty="0"/>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1</m:t>
                        </m:r>
                      </m:num>
                      <m:den>
                        <m:r>
                          <a:rPr lang="en-US" sz="3600" i="1">
                            <a:latin typeface="Cambria Math" panose="02040503050406030204" pitchFamily="18" charset="0"/>
                            <a:ea typeface="Cambria Math" panose="02040503050406030204" pitchFamily="18" charset="0"/>
                          </a:rPr>
                          <m:t>𝜌</m:t>
                        </m:r>
                      </m:den>
                    </m:f>
                  </m:oMath>
                </a14:m>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m:t>
                    </m:r>
                  </m:oMath>
                </a14:m>
                <a:endParaRPr lang="en-US" sz="3600" dirty="0">
                  <a:sym typeface="Wingdings" panose="05000000000000000000" pitchFamily="2" charset="2"/>
                </a:endParaRPr>
              </a:p>
              <a:p>
                <a:pPr marL="0" indent="0">
                  <a:buNone/>
                </a:pPr>
                <a:r>
                  <a:rPr lang="en-US" dirty="0"/>
                  <a:t>In the last manipulation, we have an expression that tells us what the volume is equal to: the inverse of the density multiplied by the mass, or “mass </a:t>
                </a:r>
                <a:r>
                  <a:rPr lang="en-US"/>
                  <a:t>over density”</a:t>
                </a:r>
                <a:endParaRPr lang="en-US" dirty="0">
                  <a:sym typeface="Wingdings" panose="05000000000000000000" pitchFamily="2" charset="2"/>
                </a:endParaRPr>
              </a:p>
            </p:txBody>
          </p:sp>
        </mc:Choice>
        <mc:Fallback xmlns="">
          <p:sp>
            <p:nvSpPr>
              <p:cNvPr id="2" name="Content Placeholder 1">
                <a:extLst>
                  <a:ext uri="{FF2B5EF4-FFF2-40B4-BE49-F238E27FC236}">
                    <a16:creationId xmlns:a16="http://schemas.microsoft.com/office/drawing/2014/main" id="{AC2BF77C-758A-A344-49CB-8D1BA2E9D027}"/>
                  </a:ext>
                </a:extLst>
              </p:cNvPr>
              <p:cNvSpPr txBox="1">
                <a:spLocks noGrp="1" noRot="1" noChangeAspect="1" noMove="1" noResize="1" noEditPoints="1" noAdjustHandles="1" noChangeArrowheads="1" noChangeShapeType="1" noTextEdit="1"/>
              </p:cNvSpPr>
              <p:nvPr>
                <p:ph idx="1"/>
              </p:nvPr>
            </p:nvSpPr>
            <p:spPr>
              <a:xfrm>
                <a:off x="372533" y="1332090"/>
                <a:ext cx="8387645" cy="3405548"/>
              </a:xfrm>
              <a:prstGeom prst="rect">
                <a:avLst/>
              </a:prstGeom>
              <a:blipFill>
                <a:blip r:embed="rId2"/>
                <a:stretch>
                  <a:fillRect l="-1090" t="-1434" r="-1672" b="-3226"/>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1260100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56387-3088-0AAD-52B2-1E0E2D4CCD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FB2D6B-7BC8-50A4-DF0E-62FDF3CFA8BD}"/>
              </a:ext>
            </a:extLst>
          </p:cNvPr>
          <p:cNvSpPr>
            <a:spLocks noGrp="1"/>
          </p:cNvSpPr>
          <p:nvPr>
            <p:ph type="title"/>
          </p:nvPr>
        </p:nvSpPr>
        <p:spPr/>
        <p:txBody>
          <a:bodyPr/>
          <a:lstStyle/>
          <a:p>
            <a:r>
              <a:rPr lang="en-US" sz="3600" dirty="0"/>
              <a:t>Problem Solving Process Using Density</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F2B7684-5FDE-20B6-5C9E-7D4665084B51}"/>
                  </a:ext>
                </a:extLst>
              </p:cNvPr>
              <p:cNvSpPr txBox="1">
                <a:spLocks noGrp="1"/>
              </p:cNvSpPr>
              <p:nvPr>
                <p:ph idx="1"/>
              </p:nvPr>
            </p:nvSpPr>
            <p:spPr>
              <a:xfrm>
                <a:off x="372533" y="1345738"/>
                <a:ext cx="8387645" cy="5631606"/>
              </a:xfrm>
              <a:prstGeom prst="rect">
                <a:avLst/>
              </a:prstGeom>
              <a:noFill/>
              <a:ln w="28575">
                <a:noFill/>
              </a:ln>
            </p:spPr>
            <p:txBody>
              <a:bodyPr wrap="square" rtlCol="0">
                <a:spAutoFit/>
              </a:bodyPr>
              <a:lstStyle/>
              <a:p>
                <a:pPr marL="0" indent="0">
                  <a:buNone/>
                </a:pPr>
                <a:r>
                  <a:rPr lang="en-US" sz="3600" dirty="0"/>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1</m:t>
                        </m:r>
                      </m:num>
                      <m:den>
                        <m:r>
                          <a:rPr lang="en-US" sz="3600" i="1">
                            <a:latin typeface="Cambria Math" panose="02040503050406030204" pitchFamily="18" charset="0"/>
                            <a:ea typeface="Cambria Math" panose="02040503050406030204" pitchFamily="18" charset="0"/>
                          </a:rPr>
                          <m:t>𝜌</m:t>
                        </m:r>
                      </m:den>
                    </m:f>
                  </m:oMath>
                </a14:m>
                <a:r>
                  <a:rPr lang="en-US" sz="3600" dirty="0">
                    <a:sym typeface="Wingdings" panose="05000000000000000000" pitchFamily="2" charset="2"/>
                  </a:rPr>
                  <a:t> </a:t>
                </a:r>
                <a14:m>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𝑚</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𝑉</m:t>
                    </m:r>
                  </m:oMath>
                </a14:m>
                <a:endParaRPr lang="en-US" sz="3600" dirty="0">
                  <a:sym typeface="Wingdings" panose="05000000000000000000" pitchFamily="2" charset="2"/>
                </a:endParaRPr>
              </a:p>
              <a:p>
                <a:pPr marL="0" indent="0">
                  <a:buNone/>
                </a:pPr>
                <a:r>
                  <a:rPr lang="en-US" dirty="0"/>
                  <a:t>We now just enter the values to solve: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13.6 </m:t>
                          </m:r>
                          <m:r>
                            <m:rPr>
                              <m:nor/>
                            </m:rPr>
                            <a:rPr lang="en-US" sz="2800" b="0" i="0" smtClean="0">
                              <a:latin typeface="Cambria Math" panose="02040503050406030204" pitchFamily="18" charset="0"/>
                            </a:rPr>
                            <m:t>g</m:t>
                          </m:r>
                          <m:r>
                            <m:rPr>
                              <m:nor/>
                            </m:rPr>
                            <a:rPr lang="en-US" sz="2800" b="0" i="0" smtClean="0">
                              <a:latin typeface="Cambria Math" panose="02040503050406030204" pitchFamily="18" charset="0"/>
                            </a:rPr>
                            <m:t> /</m:t>
                          </m:r>
                          <m:r>
                            <m:rPr>
                              <m:nor/>
                            </m:rPr>
                            <a:rPr lang="en-US" sz="2800" b="0" i="0" smtClean="0">
                              <a:latin typeface="Cambria Math" panose="02040503050406030204" pitchFamily="18" charset="0"/>
                            </a:rPr>
                            <m:t>mL</m:t>
                          </m:r>
                        </m:den>
                      </m:f>
                      <m:r>
                        <a:rPr lang="en-US" sz="2800" i="1">
                          <a:latin typeface="Cambria Math" panose="02040503050406030204" pitchFamily="18" charset="0"/>
                        </a:rPr>
                        <m:t>×</m:t>
                      </m:r>
                      <m:r>
                        <a:rPr lang="en-US" sz="2800" b="0" i="1" smtClean="0">
                          <a:latin typeface="Cambria Math" panose="02040503050406030204" pitchFamily="18" charset="0"/>
                        </a:rPr>
                        <m:t>7.50 </m:t>
                      </m:r>
                      <m:r>
                        <m:rPr>
                          <m:nor/>
                        </m:rPr>
                        <a:rPr lang="en-US" sz="2800" b="0" i="0" smtClean="0">
                          <a:latin typeface="Cambria Math" panose="02040503050406030204" pitchFamily="18" charset="0"/>
                        </a:rPr>
                        <m:t>g</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r>
                            <a:rPr lang="en-US" sz="2800" b="0" i="1" smtClean="0">
                              <a:latin typeface="Cambria Math" panose="02040503050406030204" pitchFamily="18" charset="0"/>
                            </a:rPr>
                            <m:t> </m:t>
                          </m:r>
                          <m:r>
                            <m:rPr>
                              <m:nor/>
                            </m:rPr>
                            <a:rPr lang="en-US" sz="2800" b="0" i="0" smtClean="0">
                              <a:latin typeface="Cambria Math" panose="02040503050406030204" pitchFamily="18" charset="0"/>
                            </a:rPr>
                            <m:t>mL</m:t>
                          </m:r>
                        </m:num>
                        <m:den>
                          <m:r>
                            <a:rPr lang="en-US" sz="2800" i="1">
                              <a:latin typeface="Cambria Math" panose="02040503050406030204" pitchFamily="18" charset="0"/>
                            </a:rPr>
                            <m:t>13.6 </m:t>
                          </m:r>
                          <m:r>
                            <m:rPr>
                              <m:nor/>
                            </m:rPr>
                            <a:rPr lang="en-US" sz="2800">
                              <a:latin typeface="Cambria Math" panose="02040503050406030204" pitchFamily="18" charset="0"/>
                            </a:rPr>
                            <m:t>g</m:t>
                          </m:r>
                        </m:den>
                      </m:f>
                      <m:r>
                        <a:rPr lang="en-US" sz="2800" i="1">
                          <a:latin typeface="Cambria Math" panose="02040503050406030204" pitchFamily="18" charset="0"/>
                        </a:rPr>
                        <m:t>×</m:t>
                      </m:r>
                      <m:r>
                        <a:rPr lang="en-US" sz="2800" b="0" i="1" smtClean="0">
                          <a:latin typeface="Cambria Math" panose="02040503050406030204" pitchFamily="18" charset="0"/>
                        </a:rPr>
                        <m:t>7</m:t>
                      </m:r>
                      <m:r>
                        <a:rPr lang="en-US" sz="2800" i="1">
                          <a:latin typeface="Cambria Math" panose="02040503050406030204" pitchFamily="18" charset="0"/>
                        </a:rPr>
                        <m:t>.50 </m:t>
                      </m:r>
                      <m:r>
                        <m:rPr>
                          <m:nor/>
                        </m:rPr>
                        <a:rPr lang="en-US" sz="2800">
                          <a:latin typeface="Cambria Math" panose="02040503050406030204" pitchFamily="18" charset="0"/>
                        </a:rPr>
                        <m:t>g</m:t>
                      </m:r>
                      <m:r>
                        <a:rPr lang="en-US" sz="2800" i="1">
                          <a:latin typeface="Cambria Math" panose="02040503050406030204" pitchFamily="18" charset="0"/>
                        </a:rPr>
                        <m:t>=</m:t>
                      </m:r>
                      <m:r>
                        <a:rPr lang="en-US" sz="2800" b="0" i="1" smtClean="0">
                          <a:latin typeface="Cambria Math" panose="02040503050406030204" pitchFamily="18" charset="0"/>
                        </a:rPr>
                        <m:t>0.55 </m:t>
                      </m:r>
                      <m:r>
                        <m:rPr>
                          <m:nor/>
                        </m:rPr>
                        <a:rPr lang="en-US" sz="2800" b="0" i="0" smtClean="0">
                          <a:latin typeface="Cambria Math" panose="02040503050406030204" pitchFamily="18" charset="0"/>
                        </a:rPr>
                        <m:t>mL</m:t>
                      </m:r>
                    </m:oMath>
                  </m:oMathPara>
                </a14:m>
                <a:endParaRPr lang="en-US" sz="3600" dirty="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Could be expressed as </a:t>
                </a:r>
                <a:r>
                  <a:rPr lang="en-US" dirty="0">
                    <a:solidFill>
                      <a:schemeClr val="accent1">
                        <a:lumMod val="60000"/>
                        <a:lumOff val="40000"/>
                      </a:schemeClr>
                    </a:solidFill>
                    <a:sym typeface="Wingdings" panose="05000000000000000000" pitchFamily="2" charset="2"/>
                  </a:rPr>
                  <a:t>5.5 x 10</a:t>
                </a:r>
                <a:r>
                  <a:rPr lang="en-US" baseline="30000" dirty="0">
                    <a:solidFill>
                      <a:schemeClr val="accent1">
                        <a:lumMod val="60000"/>
                        <a:lumOff val="40000"/>
                      </a:schemeClr>
                    </a:solidFill>
                    <a:sym typeface="Wingdings" panose="05000000000000000000" pitchFamily="2" charset="2"/>
                  </a:rPr>
                  <a:t>-1</a:t>
                </a:r>
                <a:r>
                  <a:rPr lang="en-US" dirty="0">
                    <a:solidFill>
                      <a:schemeClr val="accent1">
                        <a:lumMod val="60000"/>
                        <a:lumOff val="40000"/>
                      </a:schemeClr>
                    </a:solidFill>
                    <a:sym typeface="Wingdings" panose="05000000000000000000" pitchFamily="2" charset="2"/>
                  </a:rPr>
                  <a:t> mL</a:t>
                </a:r>
              </a:p>
              <a:p>
                <a:pPr marL="0" indent="0">
                  <a:buNone/>
                </a:pPr>
                <a:r>
                  <a:rPr lang="en-US" dirty="0">
                    <a:sym typeface="Wingdings" panose="05000000000000000000" pitchFamily="2" charset="2"/>
                  </a:rPr>
                  <a:t>Or converting to microliters (µL)</a:t>
                </a:r>
              </a:p>
              <a:p>
                <a:pPr marL="0" indent="0">
                  <a:buNone/>
                </a:pPr>
                <a:endParaRPr lang="en-US" dirty="0">
                  <a:sym typeface="Wingdings" panose="05000000000000000000" pitchFamily="2" charset="2"/>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0.55</m:t>
                      </m:r>
                      <m:r>
                        <a:rPr lang="en-US" i="1">
                          <a:latin typeface="Cambria Math" panose="02040503050406030204" pitchFamily="18" charset="0"/>
                        </a:rPr>
                        <m:t> </m:t>
                      </m:r>
                      <m:r>
                        <m:rPr>
                          <m:nor/>
                        </m:rPr>
                        <a:rPr lang="en-US" b="0" i="0" smtClean="0">
                          <a:latin typeface="Cambria Math" panose="02040503050406030204" pitchFamily="18" charset="0"/>
                        </a:rPr>
                        <m:t>mL</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b="0" i="1" smtClean="0">
                              <a:latin typeface="Cambria Math" panose="02040503050406030204" pitchFamily="18" charset="0"/>
                            </a:rPr>
                            <m:t>000 </m:t>
                          </m:r>
                          <m:r>
                            <m:rPr>
                              <m:nor/>
                            </m:rPr>
                            <a:rPr lang="en-US" b="0" i="0" smtClean="0">
                              <a:latin typeface="Cambria Math" panose="02040503050406030204" pitchFamily="18" charset="0"/>
                            </a:rPr>
                            <m:t>µ</m:t>
                          </m:r>
                          <m:r>
                            <m:rPr>
                              <m:nor/>
                            </m:rPr>
                            <a:rPr lang="en-US" b="0" i="0" smtClean="0">
                              <a:latin typeface="Cambria Math" panose="02040503050406030204" pitchFamily="18" charset="0"/>
                            </a:rPr>
                            <m:t>l</m:t>
                          </m:r>
                        </m:num>
                        <m:den>
                          <m:r>
                            <a:rPr lang="en-US" b="0" i="1" smtClean="0">
                              <a:latin typeface="Cambria Math" panose="02040503050406030204" pitchFamily="18" charset="0"/>
                            </a:rPr>
                            <m:t>1</m:t>
                          </m:r>
                          <m:r>
                            <m:rPr>
                              <m:nor/>
                            </m:rPr>
                            <a:rPr lang="en-US">
                              <a:latin typeface="Cambria Math" panose="02040503050406030204" pitchFamily="18" charset="0"/>
                            </a:rPr>
                            <m:t> </m:t>
                          </m:r>
                          <m:r>
                            <m:rPr>
                              <m:nor/>
                            </m:rPr>
                            <a:rPr lang="en-US">
                              <a:latin typeface="Cambria Math" panose="02040503050406030204" pitchFamily="18" charset="0"/>
                            </a:rPr>
                            <m:t>mL</m:t>
                          </m:r>
                        </m:den>
                      </m:f>
                      <m:r>
                        <a:rPr lang="en-US" i="1">
                          <a:latin typeface="Cambria Math" panose="02040503050406030204" pitchFamily="18" charset="0"/>
                        </a:rPr>
                        <m:t>=</m:t>
                      </m:r>
                      <m:r>
                        <a:rPr lang="en-US" b="0" i="1" smtClean="0">
                          <a:latin typeface="Cambria Math" panose="02040503050406030204" pitchFamily="18" charset="0"/>
                        </a:rPr>
                        <m:t>550</m:t>
                      </m:r>
                      <m:r>
                        <a:rPr lang="en-US" i="1">
                          <a:latin typeface="Cambria Math" panose="02040503050406030204" pitchFamily="18" charset="0"/>
                        </a:rPr>
                        <m:t> </m:t>
                      </m:r>
                      <m:r>
                        <m:rPr>
                          <m:nor/>
                        </m:rPr>
                        <a:rPr lang="en-US" b="0" i="0" smtClean="0">
                          <a:latin typeface="Cambria Math" panose="02040503050406030204" pitchFamily="18" charset="0"/>
                        </a:rPr>
                        <m:t>µ</m:t>
                      </m:r>
                      <m:r>
                        <m:rPr>
                          <m:nor/>
                        </m:rPr>
                        <a:rPr lang="en-US">
                          <a:latin typeface="Cambria Math" panose="02040503050406030204" pitchFamily="18" charset="0"/>
                        </a:rPr>
                        <m:t>L</m:t>
                      </m:r>
                    </m:oMath>
                  </m:oMathPara>
                </a14:m>
                <a:endParaRPr lang="en-US" sz="3200" dirty="0">
                  <a:sym typeface="Wingdings" panose="05000000000000000000" pitchFamily="2" charset="2"/>
                </a:endParaRPr>
              </a:p>
              <a:p>
                <a:pPr marL="0" indent="0">
                  <a:buNone/>
                </a:pPr>
                <a:endParaRPr lang="en-US" dirty="0">
                  <a:sym typeface="Wingdings" panose="05000000000000000000" pitchFamily="2" charset="2"/>
                </a:endParaRPr>
              </a:p>
            </p:txBody>
          </p:sp>
        </mc:Choice>
        <mc:Fallback xmlns="">
          <p:sp>
            <p:nvSpPr>
              <p:cNvPr id="2" name="Content Placeholder 1">
                <a:extLst>
                  <a:ext uri="{FF2B5EF4-FFF2-40B4-BE49-F238E27FC236}">
                    <a16:creationId xmlns:a16="http://schemas.microsoft.com/office/drawing/2014/main" id="{2F2B7684-5FDE-20B6-5C9E-7D4665084B51}"/>
                  </a:ext>
                </a:extLst>
              </p:cNvPr>
              <p:cNvSpPr txBox="1">
                <a:spLocks noGrp="1" noRot="1" noChangeAspect="1" noMove="1" noResize="1" noEditPoints="1" noAdjustHandles="1" noChangeArrowheads="1" noChangeShapeType="1" noTextEdit="1"/>
              </p:cNvSpPr>
              <p:nvPr>
                <p:ph idx="1"/>
              </p:nvPr>
            </p:nvSpPr>
            <p:spPr>
              <a:xfrm>
                <a:off x="372533" y="1345738"/>
                <a:ext cx="8387645" cy="5631606"/>
              </a:xfrm>
              <a:prstGeom prst="rect">
                <a:avLst/>
              </a:prstGeom>
              <a:blipFill>
                <a:blip r:embed="rId2"/>
                <a:stretch>
                  <a:fillRect l="-1090"/>
                </a:stretch>
              </a:blipFill>
              <a:ln w="28575">
                <a:noFill/>
              </a:ln>
            </p:spPr>
            <p:txBody>
              <a:bodyPr/>
              <a:lstStyle/>
              <a:p>
                <a:r>
                  <a:rPr lang="en-US">
                    <a:noFill/>
                  </a:rPr>
                  <a:t> </a:t>
                </a:r>
              </a:p>
            </p:txBody>
          </p:sp>
        </mc:Fallback>
      </mc:AlternateContent>
    </p:spTree>
    <p:extLst>
      <p:ext uri="{BB962C8B-B14F-4D97-AF65-F5344CB8AC3E}">
        <p14:creationId xmlns:p14="http://schemas.microsoft.com/office/powerpoint/2010/main" val="11378844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pic>
        <p:nvPicPr>
          <p:cNvPr id="1026" name="Picture 2">
            <a:extLst>
              <a:ext uri="{FF2B5EF4-FFF2-40B4-BE49-F238E27FC236}">
                <a16:creationId xmlns:a16="http://schemas.microsoft.com/office/drawing/2014/main" id="{AD199F0B-D17C-D6D3-55F3-74755658B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063" y="1580605"/>
            <a:ext cx="8386762" cy="47175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CE6475-A36D-80BA-1C65-FB4D262EAC11}"/>
              </a:ext>
            </a:extLst>
          </p:cNvPr>
          <p:cNvSpPr txBox="1"/>
          <p:nvPr/>
        </p:nvSpPr>
        <p:spPr>
          <a:xfrm>
            <a:off x="7137779" y="6298158"/>
            <a:ext cx="1552284" cy="276999"/>
          </a:xfrm>
          <a:prstGeom prst="rect">
            <a:avLst/>
          </a:prstGeom>
          <a:noFill/>
        </p:spPr>
        <p:txBody>
          <a:bodyPr wrap="none" rtlCol="0">
            <a:spAutoFit/>
          </a:bodyPr>
          <a:lstStyle/>
          <a:p>
            <a:r>
              <a:rPr lang="en-US" sz="1200" i="1" dirty="0">
                <a:solidFill>
                  <a:srgbClr val="FFFFCC"/>
                </a:solidFill>
                <a:latin typeface="Times New Roman" panose="02020603050405020304" pitchFamily="18" charset="0"/>
                <a:cs typeface="Times New Roman" panose="02020603050405020304" pitchFamily="18" charset="0"/>
              </a:rPr>
              <a:t>image from Study.com</a:t>
            </a:r>
          </a:p>
        </p:txBody>
      </p:sp>
    </p:spTree>
    <p:extLst>
      <p:ext uri="{BB962C8B-B14F-4D97-AF65-F5344CB8AC3E}">
        <p14:creationId xmlns:p14="http://schemas.microsoft.com/office/powerpoint/2010/main" val="1697733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383822" y="2931692"/>
            <a:ext cx="4085050" cy="3324729"/>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3188433419"/>
              </p:ext>
            </p:extLst>
          </p:nvPr>
        </p:nvGraphicFramePr>
        <p:xfrm>
          <a:off x="4468873" y="2931692"/>
          <a:ext cx="4441372" cy="3324729"/>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3977856566"/>
              </p:ext>
            </p:extLst>
          </p:nvPr>
        </p:nvGraphicFramePr>
        <p:xfrm>
          <a:off x="412389" y="2652253"/>
          <a:ext cx="3939605" cy="3384162"/>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3663486860"/>
              </p:ext>
            </p:extLst>
          </p:nvPr>
        </p:nvGraphicFramePr>
        <p:xfrm>
          <a:off x="4388786" y="2652252"/>
          <a:ext cx="4253325" cy="3384162"/>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 </a:t>
                </a:r>
                <a:r>
                  <a:rPr lang="en-US" dirty="0"/>
                  <a:t>= 1/10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den>
                    </m:f>
                  </m:oMath>
                </a14:m>
                <a:r>
                  <a:rPr lang="en-US" baseline="30000" dirty="0"/>
                  <a:t> </a:t>
                </a:r>
                <a:r>
                  <a:rPr lang="en-US" sz="1600" dirty="0"/>
                  <a:t> (expressed in various ways)</a:t>
                </a:r>
                <a:endParaRPr lang="en-US" baseline="30000" dirty="0"/>
              </a:p>
              <a:p>
                <a:pPr marL="0" indent="0">
                  <a:buNone/>
                </a:pPr>
                <a:r>
                  <a:rPr lang="en-US" dirty="0"/>
                  <a:t>0.01 = 10</a:t>
                </a:r>
                <a:r>
                  <a:rPr lang="en-US" baseline="30000" dirty="0"/>
                  <a:t>-2</a:t>
                </a:r>
                <a:r>
                  <a:rPr lang="en-US" dirty="0"/>
                  <a:t> = 1/100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r>
                          <a:rPr lang="en-US" b="0" i="1" smtClean="0">
                            <a:latin typeface="Cambria Math" panose="02040503050406030204" pitchFamily="18" charset="0"/>
                          </a:rPr>
                          <m:t>0</m:t>
                        </m:r>
                      </m:den>
                    </m:f>
                  </m:oMath>
                </a14:m>
                <a:endParaRPr lang="en-US" baseline="30000" dirty="0"/>
              </a:p>
              <a:p>
                <a:pPr marL="0" indent="0">
                  <a:buNone/>
                </a:pPr>
                <a:r>
                  <a:rPr lang="en-US" dirty="0"/>
                  <a:t>0.001 = 10</a:t>
                </a:r>
                <a:r>
                  <a:rPr lang="en-US" baseline="30000" dirty="0"/>
                  <a:t>-3</a:t>
                </a:r>
                <a:r>
                  <a:rPr lang="en-US" dirty="0"/>
                  <a:t> = 1/1000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10</m:t>
                        </m:r>
                        <m:r>
                          <a:rPr lang="en-US" i="1">
                            <a:latin typeface="Cambria Math" panose="02040503050406030204" pitchFamily="18" charset="0"/>
                          </a:rPr>
                          <m:t>0</m:t>
                        </m:r>
                        <m:r>
                          <a:rPr lang="en-US" b="0" i="1" smtClean="0">
                            <a:latin typeface="Cambria Math" panose="02040503050406030204" pitchFamily="18" charset="0"/>
                          </a:rPr>
                          <m:t>0</m:t>
                        </m:r>
                      </m:den>
                    </m:f>
                  </m:oMath>
                </a14:m>
                <a:endParaRPr lang="en-US" baseline="30000" dirty="0"/>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5714C4C0-0FC0-AD06-D333-60BD008C05EC}"/>
                  </a:ext>
                </a:extLst>
              </p:cNvPr>
              <p:cNvSpPr>
                <a:spLocks noGrp="1" noRot="1" noChangeAspect="1" noMove="1" noResize="1" noEditPoints="1" noAdjustHandles="1" noChangeArrowheads="1" noChangeShapeType="1" noTextEdit="1"/>
              </p:cNvSpPr>
              <p:nvPr>
                <p:ph idx="1"/>
              </p:nvPr>
            </p:nvSpPr>
            <p:spPr>
              <a:blipFill>
                <a:blip r:embed="rId2"/>
                <a:stretch>
                  <a:fillRect l="-1090" t="-936" b="-25848"/>
                </a:stretch>
              </a:blipFill>
            </p:spPr>
            <p:txBody>
              <a:bodyPr/>
              <a:lstStyle/>
              <a:p>
                <a:r>
                  <a:rPr lang="en-US">
                    <a:noFill/>
                  </a:rPr>
                  <a:t> </a:t>
                </a:r>
              </a:p>
            </p:txBody>
          </p:sp>
        </mc:Fallback>
      </mc:AlternateContent>
    </p:spTree>
    <p:extLst>
      <p:ext uri="{BB962C8B-B14F-4D97-AF65-F5344CB8AC3E}">
        <p14:creationId xmlns:p14="http://schemas.microsoft.com/office/powerpoint/2010/main" val="2418379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0" indent="0">
              <a:buNone/>
            </a:pPr>
            <a:r>
              <a:rPr lang="en-US" sz="1800" i="1" dirty="0">
                <a:solidFill>
                  <a:srgbClr val="CC99FF"/>
                </a:solidFill>
              </a:rPr>
              <a:t>Reiterating #3</a:t>
            </a:r>
          </a:p>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0" indent="0">
              <a:buNone/>
              <a:defRPr/>
            </a:pPr>
            <a:r>
              <a:rPr lang="en-US" i="1" dirty="0">
                <a:solidFill>
                  <a:srgbClr val="CC99FF"/>
                </a:solidFill>
              </a:rPr>
              <a:t>Reiterating #4</a:t>
            </a:r>
          </a:p>
          <a:p>
            <a:pPr marL="457200" lvl="0" indent="-457200">
              <a:buFont typeface="+mj-lt"/>
              <a:buAutoNum type="arabicPeriod" startAt="4"/>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30441</TotalTime>
  <Words>3762</Words>
  <Application>Microsoft Office PowerPoint</Application>
  <PresentationFormat>On-screen Show (4:3)</PresentationFormat>
  <Paragraphs>612</Paragraphs>
  <Slides>49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Aptos Narrow</vt:lpstr>
      <vt:lpstr>Arial</vt:lpstr>
      <vt:lpstr>Cambria</vt:lpstr>
      <vt:lpstr>Cambria Math</vt:lpstr>
      <vt:lpstr>Courier New</vt:lpstr>
      <vt:lpstr>Symbol</vt:lpstr>
      <vt:lpstr>Tahoma</vt:lpstr>
      <vt:lpstr>Times New Roman</vt:lpstr>
      <vt:lpstr>Verdana</vt:lpstr>
      <vt:lpstr>Wingdings</vt:lpstr>
      <vt:lpstr>Light-on-dark-standard-presentation</vt:lpstr>
      <vt:lpstr>Introductory General Chemistry</vt:lpstr>
      <vt:lpstr>Math in Chem: Algebra Review</vt:lpstr>
      <vt:lpstr>Quantities</vt:lpstr>
      <vt:lpstr>Scientific Notation</vt:lpstr>
      <vt:lpstr>Scientific Notation</vt:lpstr>
      <vt:lpstr>Scientific Notation</vt:lpstr>
      <vt:lpstr>Scientific Notation</vt:lpstr>
      <vt:lpstr>Scientific Notation</vt:lpstr>
      <vt:lpstr>Scientific Notation</vt:lpstr>
      <vt:lpstr>Scientific Notation</vt:lpstr>
      <vt:lpstr>Practicing Scientific Notation</vt:lpstr>
      <vt:lpstr>Practicing Scientific Notation</vt:lpstr>
      <vt:lpstr>Practicing Scientific Notation</vt:lpstr>
      <vt:lpstr>Practicing Scientific Notation</vt:lpstr>
      <vt:lpstr>Practicing Scientific Notation</vt:lpstr>
      <vt:lpstr>Significant Digits</vt:lpstr>
      <vt:lpstr>Significant Digits</vt:lpstr>
      <vt:lpstr>Significant Digits</vt:lpstr>
      <vt:lpstr>18 ≠ 18. ≠ 18.0 ≠ 18.00</vt:lpstr>
      <vt:lpstr>A Slight Tangent on “Precision”</vt:lpstr>
      <vt:lpstr>Significant Digits in Scientific Notation</vt:lpstr>
      <vt:lpstr>Doing Math with “Decimal Places”</vt:lpstr>
      <vt:lpstr>Doing Math with Sig Digits</vt:lpstr>
      <vt:lpstr>PowerPoint Presentation</vt:lpstr>
      <vt:lpstr>Doing Calculations: NO INTERMEDIATE ROUNDING!!!</vt:lpstr>
      <vt:lpstr>Doing Chem Math</vt:lpstr>
      <vt:lpstr>PEMDAS</vt:lpstr>
      <vt:lpstr>PEMDAS</vt:lpstr>
      <vt:lpstr>PEMDAS</vt:lpstr>
      <vt:lpstr>Conversion Factors</vt:lpstr>
      <vt:lpstr>Conversion Nomenclature</vt:lpstr>
      <vt:lpstr>Conversion Practice</vt:lpstr>
      <vt:lpstr>Conversion Practice</vt:lpstr>
      <vt:lpstr>Conversion Practice</vt:lpstr>
      <vt:lpstr>Conversion Practice</vt:lpstr>
      <vt:lpstr>Conversion Practice</vt:lpstr>
      <vt:lpstr>Conversion Practice</vt:lpstr>
      <vt:lpstr>Conversion Practice</vt:lpstr>
      <vt:lpstr>Density</vt:lpstr>
      <vt:lpstr>Densities of Natural Substances</vt:lpstr>
      <vt:lpstr>Problem Solving Process Using Density</vt:lpstr>
      <vt:lpstr>Problem Solving Process Using Density</vt:lpstr>
      <vt:lpstr>Problem Solving Process Using Density</vt:lpstr>
      <vt:lpstr>Problem Solving Process Using Density</vt:lpstr>
      <vt:lpstr>Temperature</vt:lpstr>
      <vt:lpstr>Measuring Temperature</vt:lpstr>
      <vt:lpstr>Temperature Scales</vt:lpstr>
      <vt:lpstr>Converting Temperature</vt:lpstr>
      <vt:lpstr>Converting Temperature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1023</cp:revision>
  <cp:lastPrinted>2016-03-14T04:22:58Z</cp:lastPrinted>
  <dcterms:created xsi:type="dcterms:W3CDTF">2005-12-08T13:54:14Z</dcterms:created>
  <dcterms:modified xsi:type="dcterms:W3CDTF">2025-08-15T15:36:56Z</dcterms:modified>
</cp:coreProperties>
</file>