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26"/>
  </p:notesMasterIdLst>
  <p:sldIdLst>
    <p:sldId id="608" r:id="rId2"/>
    <p:sldId id="830" r:id="rId3"/>
    <p:sldId id="837" r:id="rId4"/>
    <p:sldId id="839" r:id="rId5"/>
    <p:sldId id="838" r:id="rId6"/>
    <p:sldId id="840" r:id="rId7"/>
    <p:sldId id="841" r:id="rId8"/>
    <p:sldId id="836" r:id="rId9"/>
    <p:sldId id="835" r:id="rId10"/>
    <p:sldId id="842" r:id="rId11"/>
    <p:sldId id="843" r:id="rId12"/>
    <p:sldId id="844" r:id="rId13"/>
    <p:sldId id="845" r:id="rId14"/>
    <p:sldId id="846" r:id="rId15"/>
    <p:sldId id="848" r:id="rId16"/>
    <p:sldId id="849" r:id="rId17"/>
    <p:sldId id="850" r:id="rId18"/>
    <p:sldId id="851" r:id="rId19"/>
    <p:sldId id="847" r:id="rId20"/>
    <p:sldId id="732" r:id="rId21"/>
    <p:sldId id="733" r:id="rId22"/>
    <p:sldId id="716" r:id="rId23"/>
    <p:sldId id="717" r:id="rId24"/>
    <p:sldId id="757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CC"/>
    <a:srgbClr val="339933"/>
    <a:srgbClr val="CCFFFF"/>
    <a:srgbClr val="FFFF99"/>
    <a:srgbClr val="99FFCC"/>
    <a:srgbClr val="99FF66"/>
    <a:srgbClr val="FF9933"/>
    <a:srgbClr val="CC99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94620" autoAdjust="0"/>
  </p:normalViewPr>
  <p:slideViewPr>
    <p:cSldViewPr snapToGrid="0">
      <p:cViewPr varScale="1">
        <p:scale>
          <a:sx n="140" d="100"/>
          <a:sy n="140" d="100"/>
        </p:scale>
        <p:origin x="996" y="12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60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49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784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261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21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19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23FB8-0358-3D60-8C07-65208B092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71467" y="6547555"/>
            <a:ext cx="361884" cy="319867"/>
          </a:xfrm>
        </p:spPr>
        <p:txBody>
          <a:bodyPr/>
          <a:lstStyle>
            <a:lvl1pPr>
              <a:defRPr sz="1000" b="1" i="0" baseline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450AD36E-3ACA-4EBB-9678-E39944C078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1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27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36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260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399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71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17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0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C9ADB-7BB1-13B7-A3D1-559319C9C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1467" y="6439166"/>
            <a:ext cx="293802" cy="290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450AD36E-3ACA-4EBB-9678-E39944C078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3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AFE6B-EF53-EBDD-B83F-5701C66DB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0C77-5B26-F5C4-CA66-63DB002E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Orbitals and Electron Configurations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79732D-18DD-EF0A-9232-26AA38298C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0855" y="1335419"/>
            <a:ext cx="4231178" cy="520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FE998-B1BA-22C5-C025-E165F794B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7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D62B5-9046-63A5-6B8C-E3825B9ED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9A40-FCD5-C4F1-8720-1A75E1B7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Orbitals and Electron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C208-CADC-A4B4-1A6A-DD62F24F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F684C-FF96-364C-CBCC-635F7539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" y="4853940"/>
            <a:ext cx="8269039" cy="16628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16060-A21C-742A-23E2-BCE7FD95EB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1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43058-42AD-689A-21CB-8546421FE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FD10-A0D9-D919-6019-4B9ED0A8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Orbitals and Electron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C55B-3AB1-303D-312C-B1F7DBB5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Period elements</a:t>
            </a:r>
          </a:p>
          <a:p>
            <a:r>
              <a:rPr lang="en-US" dirty="0"/>
              <a:t>Aufbau Principle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29C97-6A22-EF32-AFB9-12F1CD92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3055920"/>
            <a:ext cx="7620000" cy="3352049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98DA2E2-8AF4-124C-CC26-61FBB57B3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212" y="2150745"/>
            <a:ext cx="49053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E9D0F-DB41-2989-00F7-2F583DED3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7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90474-0FF1-9674-83C0-E64F448A7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FA91-CE82-E42B-262B-82AADCFD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Orbitals and Electron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8BA2-38A1-606B-F270-7C672F7D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E8928-9635-1C45-FA92-5EFF7704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12" y="3369860"/>
            <a:ext cx="4146666" cy="30417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10272-194E-AF4A-E4A1-7E1C86207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6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E211F-5955-24CD-A0BC-F19AA3F16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A6CD-9B26-BB66-7ED5-C31F43BE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Orbitals and Electron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3DF7-ADA2-6F12-37C1-38B9039F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Pauli Exclusion Principle</a:t>
            </a:r>
          </a:p>
          <a:p>
            <a:r>
              <a:rPr lang="en-US" dirty="0"/>
              <a:t>Hund’s Rule</a:t>
            </a:r>
          </a:p>
          <a:p>
            <a:endParaRPr lang="en-US" dirty="0"/>
          </a:p>
          <a:p>
            <a:r>
              <a:rPr lang="en-US" dirty="0"/>
              <a:t>Core Electrons</a:t>
            </a:r>
          </a:p>
          <a:p>
            <a:r>
              <a:rPr lang="en-US" dirty="0"/>
              <a:t>Valence Electrons</a:t>
            </a:r>
          </a:p>
          <a:p>
            <a:endParaRPr lang="en-US" dirty="0"/>
          </a:p>
          <a:p>
            <a:r>
              <a:rPr lang="en-US" dirty="0"/>
              <a:t>Relationship of Electron Configurations and Periodic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4ABE3-1288-A58E-66A9-3CE2FD000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3939822"/>
            <a:ext cx="4233279" cy="24897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9692-A43F-B23F-4898-468129A72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2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09F2-0721-ED3B-2118-CC88B3C3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Radius (“size”)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B733-671A-B724-DEE0-CAFF84C2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F834E-A692-E9AF-F41D-E4CE049B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940" y="1791939"/>
            <a:ext cx="4877757" cy="41329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0AAC4-F4FA-0DDA-0F7B-EB052BC54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2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0B9-B3D3-E237-5957-1B9416E1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Ionization Energy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4B731-C581-E5CC-1F00-70B925984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692206" y="1390185"/>
            <a:ext cx="4162150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680CA-C6F9-024F-D55C-855C96E59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2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BF99C-6E7C-842E-00DC-121632861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7EE3-4ECB-7650-9AA8-E2446294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Affinity (EA)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DE933-39A4-94F1-D6A3-4638F733A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39714" y="1331913"/>
            <a:ext cx="4653459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8DD509-33BA-11FD-FF07-47F5778D0B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36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0516-E849-4E32-C1DD-C78375DE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Periodic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23F36-31F3-D845-799C-9FC44DD5D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98807" y="1824536"/>
            <a:ext cx="7335274" cy="422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E6E0F-143E-9242-6809-74A26BCFF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0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84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865D-5DA3-6C23-2A19-B874111D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Visible Light in the EM Spectrum</a:t>
            </a:r>
          </a:p>
          <a:p>
            <a:r>
              <a:rPr lang="en-US" sz="2800" dirty="0"/>
              <a:t>Light Energy and Electrons: Orbiting Particles</a:t>
            </a:r>
          </a:p>
          <a:p>
            <a:r>
              <a:rPr lang="en-US" sz="2800" dirty="0"/>
              <a:t>Quantum Mechanics Describing Electrons</a:t>
            </a:r>
          </a:p>
          <a:p>
            <a:r>
              <a:rPr lang="en-US" sz="2800" dirty="0"/>
              <a:t>Valence &amp; Core Electrons: Shells &amp; Subshells</a:t>
            </a:r>
          </a:p>
          <a:p>
            <a:r>
              <a:rPr lang="en-US" sz="2800" dirty="0"/>
              <a:t>Configurations of Electrons Explaining Periodic Table Patterns</a:t>
            </a:r>
          </a:p>
          <a:p>
            <a:r>
              <a:rPr lang="en-US" sz="2800" dirty="0"/>
              <a:t>Atomic Size, Ionization Energy, Metallic and Nonmetallic Elements</a:t>
            </a: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CFB736-14C5-7025-BB4C-306103A632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9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Atom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4067" y="1397530"/>
            <a:ext cx="8390466" cy="5152739"/>
          </a:xfrm>
        </p:spPr>
        <p:txBody>
          <a:bodyPr/>
          <a:lstStyle/>
          <a:p>
            <a:r>
              <a:rPr lang="en-US" dirty="0"/>
              <a:t>Atoms are made of three subatomic particles</a:t>
            </a:r>
          </a:p>
          <a:p>
            <a:pPr marL="533400" lvl="1" indent="-296863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Protons</a:t>
            </a:r>
          </a:p>
          <a:p>
            <a:pPr marL="519112" lvl="2" indent="0">
              <a:buNone/>
            </a:pPr>
            <a:r>
              <a:rPr lang="en-US" dirty="0"/>
              <a:t>which actually give the element its identity</a:t>
            </a:r>
          </a:p>
          <a:p>
            <a:pPr marL="533400" lvl="1" indent="-296863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Electrons</a:t>
            </a:r>
          </a:p>
          <a:p>
            <a:pPr marL="519112" lvl="2" indent="0">
              <a:buNone/>
            </a:pPr>
            <a:r>
              <a:rPr lang="en-US" dirty="0"/>
              <a:t>chemistry is really about electrons, because it is electrons that allow atoms to bond to each other</a:t>
            </a:r>
          </a:p>
          <a:p>
            <a:pPr marL="533400" lvl="1" indent="-296863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Neutrons</a:t>
            </a:r>
          </a:p>
          <a:p>
            <a:pPr marL="519112" lvl="2" indent="0">
              <a:buNone/>
            </a:pPr>
            <a:r>
              <a:rPr lang="en-US" dirty="0"/>
              <a:t>it takes about 1800 electrons to equal mass of a proton, and the neutron is slightly bigger than the proton by 0.15%.</a:t>
            </a:r>
          </a:p>
          <a:p>
            <a:pPr marL="519112" lvl="2" indent="0">
              <a:buNone/>
            </a:pPr>
            <a:endParaRPr lang="en-US" dirty="0"/>
          </a:p>
          <a:p>
            <a:pPr marL="519112" lvl="2" indent="0">
              <a:buNone/>
            </a:pPr>
            <a:endParaRPr lang="en-US" dirty="0"/>
          </a:p>
          <a:p>
            <a:pPr marL="519112" lvl="2" indent="0">
              <a:buNone/>
            </a:pPr>
            <a:endParaRPr lang="en-US" dirty="0"/>
          </a:p>
          <a:p>
            <a:pPr marL="0" indent="-1">
              <a:buNone/>
            </a:pPr>
            <a:r>
              <a:rPr lang="en-US" sz="1600" dirty="0">
                <a:solidFill>
                  <a:srgbClr val="FF99FF"/>
                </a:solidFill>
              </a:rPr>
              <a:t>Because neutrons have a mass that is slightly higher than sum of a proton &amp; electron, and because neutrons have been shown to decay to a proton, electron, and some other particles in physics, speculation is that a neutron is special gluing of a proton and electron.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D0BE8B-E19C-08E4-A9B8-770878ACF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Nucleus &amp; Orbitals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Protons and neutrons organized in the nucleus</a:t>
            </a:r>
          </a:p>
          <a:p>
            <a:r>
              <a:rPr lang="en-US" dirty="0"/>
              <a:t>Electrons spatially located outside of the nucleus</a:t>
            </a:r>
          </a:p>
          <a:p>
            <a:r>
              <a:rPr lang="en-US" dirty="0"/>
              <a:t>Electrons "orbit" the nucleus in </a:t>
            </a:r>
            <a:r>
              <a:rPr lang="en-US" dirty="0">
                <a:solidFill>
                  <a:srgbClr val="00FF00"/>
                </a:solidFill>
              </a:rPr>
              <a:t>orbitals</a:t>
            </a:r>
            <a:r>
              <a:rPr lang="en-US" dirty="0"/>
              <a:t> but not like planets revolving around the sun</a:t>
            </a:r>
          </a:p>
          <a:p>
            <a:r>
              <a:rPr lang="en-US" dirty="0">
                <a:solidFill>
                  <a:srgbClr val="FF99FF"/>
                </a:solidFill>
              </a:rPr>
              <a:t>Their position/location is determined by probabilities calculated by</a:t>
            </a:r>
            <a:br>
              <a:rPr lang="en-US" dirty="0">
                <a:solidFill>
                  <a:srgbClr val="FF99FF"/>
                </a:solidFill>
              </a:rPr>
            </a:br>
            <a:r>
              <a:rPr lang="en-US" dirty="0">
                <a:solidFill>
                  <a:srgbClr val="FF99FF"/>
                </a:solidFill>
              </a:rPr>
              <a:t>complex mathematical expressions</a:t>
            </a:r>
          </a:p>
          <a:p>
            <a:r>
              <a:rPr lang="en-US" dirty="0"/>
              <a:t>Each orbital pairs two electrons</a:t>
            </a:r>
            <a:br>
              <a:rPr lang="en-US" dirty="0"/>
            </a:br>
            <a:r>
              <a:rPr lang="en-US" dirty="0">
                <a:solidFill>
                  <a:srgbClr val="FF99FF"/>
                </a:solidFill>
              </a:rPr>
              <a:t>of opposite spin</a:t>
            </a:r>
          </a:p>
          <a:p>
            <a:pPr marL="292100" lvl="1" indent="0">
              <a:buNone/>
            </a:pPr>
            <a:r>
              <a:rPr lang="en-US" dirty="0">
                <a:solidFill>
                  <a:srgbClr val="FF99FF"/>
                </a:solidFill>
              </a:rPr>
              <a:t>Yes, electrons have a spin just</a:t>
            </a:r>
            <a:br>
              <a:rPr lang="en-US" dirty="0">
                <a:solidFill>
                  <a:srgbClr val="FF99FF"/>
                </a:solidFill>
              </a:rPr>
            </a:br>
            <a:r>
              <a:rPr lang="en-US" dirty="0">
                <a:solidFill>
                  <a:srgbClr val="FF99FF"/>
                </a:solidFill>
              </a:rPr>
              <a:t>as the Earth rotates on an axis,</a:t>
            </a:r>
            <a:br>
              <a:rPr lang="en-US" dirty="0">
                <a:solidFill>
                  <a:srgbClr val="FF99FF"/>
                </a:solidFill>
              </a:rPr>
            </a:br>
            <a:r>
              <a:rPr lang="en-US" dirty="0">
                <a:solidFill>
                  <a:srgbClr val="FF99FF"/>
                </a:solidFill>
              </a:rPr>
              <a:t>and this spin generates a </a:t>
            </a:r>
            <a:br>
              <a:rPr lang="en-US" dirty="0">
                <a:solidFill>
                  <a:srgbClr val="FF99FF"/>
                </a:solidFill>
              </a:rPr>
            </a:br>
            <a:r>
              <a:rPr lang="en-US" dirty="0">
                <a:solidFill>
                  <a:srgbClr val="FF99FF"/>
                </a:solidFill>
              </a:rPr>
              <a:t>magnetic field</a:t>
            </a:r>
          </a:p>
        </p:txBody>
      </p:sp>
      <p:pic>
        <p:nvPicPr>
          <p:cNvPr id="18434" name="Picture 2" descr="http://i.livescience.com/images/i/000/053/538/i02/atom-structure.jpg?1370472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73" y="3958032"/>
            <a:ext cx="2709849" cy="243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328B1-C0B6-6FD4-EA3E-CB1906811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55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Weight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does hydrogen (H) have an </a:t>
            </a:r>
            <a:r>
              <a:rPr lang="en-US" sz="3200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 weight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1.0079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calculated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3752748"/>
            <a:ext cx="1843514" cy="20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1EC78-D86C-527B-E89F-F6E956D81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0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Weight Explained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Atoms are made of three subatomic particles</a:t>
            </a:r>
          </a:p>
          <a:p>
            <a:pPr marL="533400" lvl="1" indent="-296863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Protons</a:t>
            </a:r>
          </a:p>
          <a:p>
            <a:pPr marL="519112" lvl="2" indent="0">
              <a:buNone/>
            </a:pPr>
            <a:r>
              <a:rPr lang="en-US" dirty="0"/>
              <a:t>which actually give the element its identity</a:t>
            </a:r>
          </a:p>
          <a:p>
            <a:pPr marL="533400" lvl="1" indent="-296863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Electrons</a:t>
            </a:r>
          </a:p>
          <a:p>
            <a:pPr marL="519112" lvl="2" indent="0">
              <a:buNone/>
            </a:pPr>
            <a:r>
              <a:rPr lang="en-US" dirty="0"/>
              <a:t>chemistry is really about electrons, because it is electrons that allow atoms to bond to each other</a:t>
            </a:r>
          </a:p>
          <a:p>
            <a:pPr marL="533400" lvl="1" indent="-296863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Neutrons</a:t>
            </a:r>
          </a:p>
          <a:p>
            <a:pPr marL="519112" lvl="2" indent="0">
              <a:buNone/>
            </a:pPr>
            <a:r>
              <a:rPr lang="en-US" dirty="0"/>
              <a:t>it takes about 1800 electrons to equal mass of a proton, and the neutron is slightly bigger than the proton by 0.15%.</a:t>
            </a:r>
          </a:p>
          <a:p>
            <a:pPr marL="0" indent="-1">
              <a:buNone/>
            </a:pPr>
            <a:r>
              <a:rPr lang="en-US" sz="2000" dirty="0"/>
              <a:t>In fact, a neutron may be the combination of the mass of both 1 proton and 1 electron plus the Einstein energy (</a:t>
            </a:r>
            <a:r>
              <a:rPr lang="en-US" sz="2000" i="1" dirty="0"/>
              <a:t>E</a:t>
            </a:r>
            <a:r>
              <a:rPr lang="en-US" sz="2000" dirty="0"/>
              <a:t> = </a:t>
            </a:r>
            <a:r>
              <a:rPr lang="en-US" sz="2000" i="1" dirty="0"/>
              <a:t>mc</a:t>
            </a:r>
            <a:r>
              <a:rPr lang="en-US" sz="2000" baseline="30000" dirty="0"/>
              <a:t>2</a:t>
            </a:r>
            <a:r>
              <a:rPr lang="en-US" sz="2000" dirty="0"/>
              <a:t>) necessary to slam them together.</a:t>
            </a:r>
          </a:p>
          <a:p>
            <a:pPr marL="0" indent="-1">
              <a:buNone/>
            </a:pPr>
            <a:endParaRPr lang="en-US" sz="1800" dirty="0"/>
          </a:p>
          <a:p>
            <a:pPr marL="0" indent="-1">
              <a:buNone/>
            </a:pPr>
            <a:r>
              <a:rPr lang="en-US" sz="1800" dirty="0"/>
              <a:t>Neutrons can undergo radioactive decay into a particle that is +1 (proton or anti-proton) and –1 (electron) particles</a:t>
            </a:r>
          </a:p>
          <a:p>
            <a:pPr marL="815975" lvl="2" indent="-296863">
              <a:buFont typeface="+mj-lt"/>
              <a:buAutoNum type="arabicPeriod"/>
            </a:pP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3493CC-57B7-DC1D-7C21-8C0BF9BA2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34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electrically charged atoms and molecules</a:t>
            </a:r>
          </a:p>
          <a:p>
            <a:r>
              <a:rPr lang="en-US" dirty="0"/>
              <a:t>ionized atoms: Na</a:t>
            </a:r>
            <a:r>
              <a:rPr lang="en-US" baseline="30000" dirty="0"/>
              <a:t>+</a:t>
            </a:r>
            <a:r>
              <a:rPr lang="en-US" dirty="0"/>
              <a:t>, Cl</a:t>
            </a:r>
            <a:r>
              <a:rPr lang="en-US" baseline="30000" dirty="0"/>
              <a:t>–</a:t>
            </a:r>
            <a:r>
              <a:rPr lang="en-US" dirty="0"/>
              <a:t>, K</a:t>
            </a:r>
            <a:r>
              <a:rPr lang="en-US" baseline="30000" dirty="0"/>
              <a:t>+</a:t>
            </a:r>
            <a:r>
              <a:rPr lang="en-US" dirty="0"/>
              <a:t>, Ca</a:t>
            </a:r>
            <a:r>
              <a:rPr lang="en-US" baseline="30000" dirty="0"/>
              <a:t>2+</a:t>
            </a:r>
            <a:r>
              <a:rPr lang="en-US" dirty="0"/>
              <a:t>, Mg</a:t>
            </a:r>
            <a:r>
              <a:rPr lang="en-US" baseline="30000" dirty="0"/>
              <a:t>2+</a:t>
            </a:r>
          </a:p>
          <a:p>
            <a:r>
              <a:rPr lang="en-US" dirty="0"/>
              <a:t>ionized molecules</a:t>
            </a:r>
          </a:p>
          <a:p>
            <a:pPr marL="228600" lvl="1" indent="0">
              <a:buNone/>
            </a:pPr>
            <a:r>
              <a:rPr lang="en-US" dirty="0"/>
              <a:t>H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30000" dirty="0"/>
              <a:t>+</a:t>
            </a:r>
            <a:r>
              <a:rPr lang="en-US" dirty="0"/>
              <a:t>, HPO</a:t>
            </a:r>
            <a:r>
              <a:rPr lang="en-US" baseline="-25000" dirty="0"/>
              <a:t>4</a:t>
            </a:r>
            <a:r>
              <a:rPr lang="en-US" baseline="30000" dirty="0"/>
              <a:t>2–</a:t>
            </a:r>
            <a:r>
              <a:rPr lang="en-US" dirty="0"/>
              <a:t>, NH</a:t>
            </a:r>
            <a:r>
              <a:rPr lang="en-US" baseline="-25000" dirty="0"/>
              <a:t>4</a:t>
            </a:r>
            <a:r>
              <a:rPr lang="en-US" baseline="30000" dirty="0"/>
              <a:t>+</a:t>
            </a:r>
            <a:br>
              <a:rPr lang="en-US" dirty="0"/>
            </a:br>
            <a:r>
              <a:rPr lang="en-US" dirty="0"/>
              <a:t>C</a:t>
            </a:r>
            <a:r>
              <a:rPr lang="en-US" baseline="-25000" dirty="0"/>
              <a:t>4</a:t>
            </a:r>
            <a:r>
              <a:rPr lang="en-US" dirty="0"/>
              <a:t>H</a:t>
            </a:r>
            <a:r>
              <a:rPr lang="en-US" baseline="-25000" dirty="0"/>
              <a:t>4</a:t>
            </a:r>
            <a:r>
              <a:rPr lang="en-US" dirty="0"/>
              <a:t>O</a:t>
            </a:r>
            <a:r>
              <a:rPr lang="en-US" baseline="-25000" dirty="0"/>
              <a:t>4</a:t>
            </a:r>
            <a:r>
              <a:rPr lang="en-US" baseline="30000" dirty="0"/>
              <a:t>2–</a:t>
            </a:r>
            <a:r>
              <a:rPr lang="en-US" dirty="0"/>
              <a:t> (succinate: molecular formula)</a:t>
            </a:r>
            <a:br>
              <a:rPr lang="en-US" dirty="0"/>
            </a:br>
            <a:r>
              <a:rPr lang="en-US" baseline="30000" dirty="0"/>
              <a:t>–</a:t>
            </a:r>
            <a:r>
              <a:rPr lang="en-US" dirty="0"/>
              <a:t>OOC-CH</a:t>
            </a:r>
            <a:r>
              <a:rPr lang="en-US" baseline="-25000" dirty="0"/>
              <a:t>2</a:t>
            </a:r>
            <a:r>
              <a:rPr lang="en-US" dirty="0"/>
              <a:t>-CH</a:t>
            </a:r>
            <a:r>
              <a:rPr lang="en-US" baseline="-25000" dirty="0"/>
              <a:t>2</a:t>
            </a:r>
            <a:r>
              <a:rPr lang="en-US" dirty="0"/>
              <a:t>-COO</a:t>
            </a:r>
            <a:r>
              <a:rPr lang="en-US" baseline="30000" dirty="0"/>
              <a:t>–</a:t>
            </a:r>
            <a:r>
              <a:rPr lang="en-US" dirty="0"/>
              <a:t> (succinate: structural formula)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00FF00"/>
                </a:solidFill>
              </a:rPr>
              <a:t>cations</a:t>
            </a:r>
            <a:r>
              <a:rPr lang="en-US" dirty="0"/>
              <a:t>: positively charged ions</a:t>
            </a:r>
          </a:p>
          <a:p>
            <a:pPr marL="228600" lvl="1" indent="0">
              <a:buNone/>
            </a:pPr>
            <a:r>
              <a:rPr lang="en-US" dirty="0"/>
              <a:t>move toward </a:t>
            </a:r>
            <a:r>
              <a:rPr lang="en-US" u="sng" dirty="0"/>
              <a:t>cat</a:t>
            </a:r>
            <a:r>
              <a:rPr lang="en-US" dirty="0"/>
              <a:t>hode (– pole)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anions</a:t>
            </a:r>
            <a:r>
              <a:rPr lang="en-US" dirty="0"/>
              <a:t>: negatively charged ions</a:t>
            </a:r>
          </a:p>
          <a:p>
            <a:pPr marL="228600" lvl="1" indent="0">
              <a:buNone/>
            </a:pPr>
            <a:r>
              <a:rPr lang="en-US" dirty="0"/>
              <a:t>move toward </a:t>
            </a:r>
            <a:r>
              <a:rPr lang="en-US" u="sng" dirty="0"/>
              <a:t>an</a:t>
            </a:r>
            <a:r>
              <a:rPr lang="en-US" dirty="0"/>
              <a:t>ode (+ pole)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67022-048D-0C5D-9808-220F8D12B7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9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EAA0-7545-FE36-95F2-61432C01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A60D-7A0F-B97A-34C1-0C59D200A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Crests, Troughs</a:t>
            </a:r>
          </a:p>
          <a:p>
            <a:r>
              <a:rPr lang="en-US" dirty="0"/>
              <a:t>Wavelength</a:t>
            </a:r>
          </a:p>
          <a:p>
            <a:r>
              <a:rPr lang="en-US" dirty="0"/>
              <a:t>Frequency/Period</a:t>
            </a:r>
          </a:p>
          <a:p>
            <a:r>
              <a:rPr lang="en-US" dirty="0"/>
              <a:t>Amplitude</a:t>
            </a:r>
          </a:p>
          <a:p>
            <a:r>
              <a:rPr lang="en-US" dirty="0"/>
              <a:t>Wave speed</a:t>
            </a:r>
          </a:p>
          <a:p>
            <a:r>
              <a:rPr lang="en-US" dirty="0"/>
              <a:t>Light as a wave</a:t>
            </a:r>
          </a:p>
          <a:p>
            <a:r>
              <a:rPr lang="en-US" dirty="0"/>
              <a:t>Speed/Frequency/Wavelength</a:t>
            </a:r>
          </a:p>
          <a:p>
            <a:r>
              <a:rPr lang="en-US" dirty="0"/>
              <a:t>Dimensional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9840B-DB2B-CA97-83CF-40C0B90CE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33" y="2381104"/>
            <a:ext cx="5258534" cy="20957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6C47D-D53F-58FF-7E04-807E4CEE6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7258A-E608-7CC4-197A-B6C0574B8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9040-7847-5B2A-F911-41C06F63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98D-0149-7864-AC8E-5F3CD69F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Electromagnetic waves | National Oceanic and Atmospheric Administration">
            <a:extLst>
              <a:ext uri="{FF2B5EF4-FFF2-40B4-BE49-F238E27FC236}">
                <a16:creationId xmlns:a16="http://schemas.microsoft.com/office/drawing/2014/main" id="{291667ED-0923-B756-3F9C-F1C32794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2547938"/>
            <a:ext cx="40290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BB959-EAFF-4E19-0B8B-A610B57AC9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1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FCA8-BDA2-A6D1-A908-BAC86079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Electromagnetic Spectrum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2E65B-67C8-3E8A-2251-027A46D1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41CB8-7B4C-E82F-851C-095E75D33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1307087"/>
            <a:ext cx="8253248" cy="43320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878BF-FA77-B226-EAE8-DE145FD9BF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7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0C38A-4549-66D8-84B9-215A5588C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01FF-441B-1EE7-BC9E-F3E5E537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Electromagnetic Spectrum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58C4-ED48-B0C9-5078-EB481F2F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A0479-56E9-3574-CE04-9B27D657E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24467-4AB2-B060-C0AE-A97138739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3C13-E454-1C3D-B80B-C1378EBA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 Spectrum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FC6D-4F9A-8B3D-0995-0B9048E6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Observations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7C7AEA-63C0-345C-9F53-EA60606B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61" y="3067796"/>
            <a:ext cx="6972300" cy="1914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BAC28C-6C84-9C37-D952-2FE0AB2A7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61" y="5375816"/>
            <a:ext cx="6830378" cy="11717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80035-86A0-3261-6584-FE4D5D01D2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3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BB18-6E5D-F1C1-5EBB-14D6217D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56012"/>
            <a:ext cx="8421512" cy="1446550"/>
          </a:xfrm>
        </p:spPr>
        <p:txBody>
          <a:bodyPr/>
          <a:lstStyle/>
          <a:p>
            <a:r>
              <a:rPr lang="en-US" sz="4400" dirty="0"/>
              <a:t>Atoms &amp; Orbiting Electrons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0C45-4E2F-A3CD-E155-705003CA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Bohr Model</a:t>
            </a:r>
          </a:p>
          <a:p>
            <a:r>
              <a:rPr lang="en-US" dirty="0"/>
              <a:t>Energy Levels</a:t>
            </a:r>
          </a:p>
          <a:p>
            <a:r>
              <a:rPr lang="en-US" dirty="0"/>
              <a:t>Ground state</a:t>
            </a:r>
          </a:p>
          <a:p>
            <a:r>
              <a:rPr lang="en-US" dirty="0"/>
              <a:t>Excited state</a:t>
            </a:r>
          </a:p>
          <a:p>
            <a:r>
              <a:rPr lang="en-US" dirty="0"/>
              <a:t>Photon</a:t>
            </a:r>
          </a:p>
          <a:p>
            <a:r>
              <a:rPr lang="en-US" dirty="0"/>
              <a:t>Quantized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09146-47C8-7201-98B3-C76D2985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0" y="3669172"/>
            <a:ext cx="2625374" cy="25394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6728-A9F0-2EB4-6FF1-6FC243274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7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1687-33B0-2B68-2E09-892A31E0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279667"/>
            <a:ext cx="8421512" cy="830997"/>
          </a:xfrm>
        </p:spPr>
        <p:txBody>
          <a:bodyPr/>
          <a:lstStyle/>
          <a:p>
            <a:r>
              <a:rPr lang="en-US" dirty="0"/>
              <a:t>Quantum Mechanics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06AB1-056E-05F2-0706-B16329E46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Quantum Mechanics</a:t>
                </a:r>
              </a:p>
              <a:p>
                <a:r>
                  <a:rPr lang="en-US" dirty="0"/>
                  <a:t>Quanta</a:t>
                </a:r>
              </a:p>
              <a:p>
                <a:r>
                  <a:rPr lang="en-US" dirty="0"/>
                  <a:t>Orbits (orbital)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1600" dirty="0"/>
                  <a:t>Schrodinger Equations (trivia only: no need to know this!)</a:t>
                </a:r>
              </a:p>
              <a:p>
                <a:pPr lvl="1"/>
                <a:r>
                  <a:rPr lang="en-US" sz="1400" dirty="0"/>
                  <a:t>Time-dependent: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Time-independent: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06AB1-056E-05F2-0706-B16329E46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642E0-6477-6A2C-A1AB-5B3C18F47F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58558"/>
      </p:ext>
    </p:extLst>
  </p:cSld>
  <p:clrMapOvr>
    <a:masterClrMapping/>
  </p:clrMapOvr>
</p:sld>
</file>

<file path=ppt/theme/theme1.xml><?xml version="1.0" encoding="utf-8"?>
<a:theme xmlns:a="http://schemas.openxmlformats.org/drawingml/2006/main" name="1_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27821</TotalTime>
  <Words>626</Words>
  <Application>Microsoft Office PowerPoint</Application>
  <PresentationFormat>On-screen Show (4:3)</PresentationFormat>
  <Paragraphs>126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Aptos</vt:lpstr>
      <vt:lpstr>Arial</vt:lpstr>
      <vt:lpstr>Cambria</vt:lpstr>
      <vt:lpstr>Cambria Math</vt:lpstr>
      <vt:lpstr>Courier New</vt:lpstr>
      <vt:lpstr>Tahoma</vt:lpstr>
      <vt:lpstr>Times New Roman</vt:lpstr>
      <vt:lpstr>Verdana</vt:lpstr>
      <vt:lpstr>Wingdings</vt:lpstr>
      <vt:lpstr>1_Light-on-dark-standard-presentation</vt:lpstr>
      <vt:lpstr>Introductory General Chemistry</vt:lpstr>
      <vt:lpstr>PowerPoint Presentation</vt:lpstr>
      <vt:lpstr>Waves</vt:lpstr>
      <vt:lpstr>Waves</vt:lpstr>
      <vt:lpstr>Electromagnetic Spectrum</vt:lpstr>
      <vt:lpstr>Electromagnetic Spectrum</vt:lpstr>
      <vt:lpstr>Emission Spectrum</vt:lpstr>
      <vt:lpstr>Atoms &amp; Orbiting Electrons </vt:lpstr>
      <vt:lpstr>Quantum Mechanics Model</vt:lpstr>
      <vt:lpstr>Orbitals and Electron Configurations</vt:lpstr>
      <vt:lpstr>Orbitals and Electron Configurations</vt:lpstr>
      <vt:lpstr>Orbitals and Electron Configurations</vt:lpstr>
      <vt:lpstr>Orbitals and Electron Configurations</vt:lpstr>
      <vt:lpstr>Orbitals and Electron Configurations</vt:lpstr>
      <vt:lpstr>Atomic Radius (“size”)</vt:lpstr>
      <vt:lpstr>Ionization Energy</vt:lpstr>
      <vt:lpstr>Electron Affinity (EA)</vt:lpstr>
      <vt:lpstr>Summary of Periodic Trends</vt:lpstr>
      <vt:lpstr>PowerPoint Presentation</vt:lpstr>
      <vt:lpstr>The Atom</vt:lpstr>
      <vt:lpstr>Nucleus &amp; Orbitals</vt:lpstr>
      <vt:lpstr>Atomic Weight </vt:lpstr>
      <vt:lpstr>Atomic Weight Explained</vt:lpstr>
      <vt:lpstr>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992</cp:revision>
  <cp:lastPrinted>2016-03-14T04:22:58Z</cp:lastPrinted>
  <dcterms:created xsi:type="dcterms:W3CDTF">2005-12-08T13:54:14Z</dcterms:created>
  <dcterms:modified xsi:type="dcterms:W3CDTF">2025-08-19T18:14:15Z</dcterms:modified>
</cp:coreProperties>
</file>