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64"/>
  </p:notesMasterIdLst>
  <p:sldIdLst>
    <p:sldId id="608" r:id="rId2"/>
    <p:sldId id="830" r:id="rId3"/>
    <p:sldId id="831" r:id="rId4"/>
    <p:sldId id="832" r:id="rId5"/>
    <p:sldId id="833" r:id="rId6"/>
    <p:sldId id="834" r:id="rId7"/>
    <p:sldId id="835" r:id="rId8"/>
    <p:sldId id="836" r:id="rId9"/>
    <p:sldId id="837" r:id="rId10"/>
    <p:sldId id="838" r:id="rId11"/>
    <p:sldId id="766" r:id="rId12"/>
    <p:sldId id="767" r:id="rId13"/>
    <p:sldId id="768" r:id="rId14"/>
    <p:sldId id="769" r:id="rId15"/>
    <p:sldId id="770" r:id="rId16"/>
    <p:sldId id="771" r:id="rId17"/>
    <p:sldId id="772" r:id="rId18"/>
    <p:sldId id="707" r:id="rId19"/>
    <p:sldId id="708" r:id="rId20"/>
    <p:sldId id="773" r:id="rId21"/>
    <p:sldId id="774" r:id="rId22"/>
    <p:sldId id="775" r:id="rId23"/>
    <p:sldId id="776" r:id="rId24"/>
    <p:sldId id="777" r:id="rId25"/>
    <p:sldId id="778" r:id="rId26"/>
    <p:sldId id="779" r:id="rId27"/>
    <p:sldId id="780" r:id="rId28"/>
    <p:sldId id="709" r:id="rId29"/>
    <p:sldId id="724" r:id="rId30"/>
    <p:sldId id="710" r:id="rId31"/>
    <p:sldId id="725" r:id="rId32"/>
    <p:sldId id="711" r:id="rId33"/>
    <p:sldId id="726" r:id="rId34"/>
    <p:sldId id="712" r:id="rId35"/>
    <p:sldId id="786" r:id="rId36"/>
    <p:sldId id="787" r:id="rId37"/>
    <p:sldId id="788" r:id="rId38"/>
    <p:sldId id="791" r:id="rId39"/>
    <p:sldId id="789" r:id="rId40"/>
    <p:sldId id="790" r:id="rId41"/>
    <p:sldId id="792" r:id="rId42"/>
    <p:sldId id="793" r:id="rId43"/>
    <p:sldId id="794" r:id="rId44"/>
    <p:sldId id="795" r:id="rId45"/>
    <p:sldId id="713" r:id="rId46"/>
    <p:sldId id="781" r:id="rId47"/>
    <p:sldId id="782" r:id="rId48"/>
    <p:sldId id="783" r:id="rId49"/>
    <p:sldId id="784" r:id="rId50"/>
    <p:sldId id="785" r:id="rId51"/>
    <p:sldId id="714" r:id="rId52"/>
    <p:sldId id="729" r:id="rId53"/>
    <p:sldId id="715" r:id="rId54"/>
    <p:sldId id="730" r:id="rId55"/>
    <p:sldId id="755" r:id="rId56"/>
    <p:sldId id="756" r:id="rId57"/>
    <p:sldId id="757" r:id="rId58"/>
    <p:sldId id="758" r:id="rId59"/>
    <p:sldId id="761" r:id="rId60"/>
    <p:sldId id="762" r:id="rId61"/>
    <p:sldId id="763" r:id="rId62"/>
    <p:sldId id="764" r:id="rId63"/>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FFCC"/>
    <a:srgbClr val="339933"/>
    <a:srgbClr val="CCFFFF"/>
    <a:srgbClr val="FFFF99"/>
    <a:srgbClr val="99FFCC"/>
    <a:srgbClr val="99FF66"/>
    <a:srgbClr val="FF9933"/>
    <a:srgbClr val="CC99FF"/>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2" autoAdjust="0"/>
    <p:restoredTop sz="94620" autoAdjust="0"/>
  </p:normalViewPr>
  <p:slideViewPr>
    <p:cSldViewPr snapToGrid="0">
      <p:cViewPr varScale="1">
        <p:scale>
          <a:sx n="129" d="100"/>
          <a:sy n="129" d="100"/>
        </p:scale>
        <p:origin x="138" y="114"/>
      </p:cViewPr>
      <p:guideLst>
        <p:guide orient="horz"/>
        <p:guide/>
      </p:guideLst>
    </p:cSldViewPr>
  </p:slideViewPr>
  <p:notesTextViewPr>
    <p:cViewPr>
      <p:scale>
        <a:sx n="100" d="100"/>
        <a:sy n="100" d="100"/>
      </p:scale>
      <p:origin x="0" y="0"/>
    </p:cViewPr>
  </p:notesTextViewPr>
  <p:sorterViewPr>
    <p:cViewPr>
      <p:scale>
        <a:sx n="80" d="100"/>
        <a:sy n="80" d="100"/>
      </p:scale>
      <p:origin x="0" y="329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4099"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41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4103"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F80B39F9-9779-49E4-9061-3C452DBF8DE4}" type="slidenum">
              <a:rPr lang="en-US"/>
              <a:pPr/>
              <a:t>‹#›</a:t>
            </a:fld>
            <a:endParaRPr lang="en-US"/>
          </a:p>
        </p:txBody>
      </p:sp>
    </p:spTree>
    <p:extLst>
      <p:ext uri="{BB962C8B-B14F-4D97-AF65-F5344CB8AC3E}">
        <p14:creationId xmlns:p14="http://schemas.microsoft.com/office/powerpoint/2010/main" val="41776710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0B39F9-9779-49E4-9061-3C452DBF8DE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08000" y="1355676"/>
            <a:ext cx="8111067" cy="2308324"/>
          </a:xfrm>
        </p:spPr>
        <p:txBody>
          <a:bodyPr/>
          <a:lstStyle>
            <a:lvl1pPr>
              <a:defRPr sz="7200"/>
            </a:lvl1pPr>
          </a:lstStyle>
          <a:p>
            <a:r>
              <a:rPr lang="en-US"/>
              <a:t>Click to edit Master title style</a:t>
            </a:r>
          </a:p>
        </p:txBody>
      </p:sp>
      <p:sp>
        <p:nvSpPr>
          <p:cNvPr id="3" name="Subtitle 2"/>
          <p:cNvSpPr>
            <a:spLocks noGrp="1"/>
          </p:cNvSpPr>
          <p:nvPr>
            <p:ph type="subTitle" idx="1"/>
          </p:nvPr>
        </p:nvSpPr>
        <p:spPr>
          <a:xfrm>
            <a:off x="521208" y="4297679"/>
            <a:ext cx="6793992" cy="1157901"/>
          </a:xfrm>
        </p:spPr>
        <p:txBody>
          <a:bodyPr/>
          <a:lstStyle>
            <a:lvl1pPr marL="0" indent="0" algn="l">
              <a:buNone/>
              <a:defRPr sz="3200" i="1">
                <a:solidFill>
                  <a:schemeClr val="accent1">
                    <a:lumMod val="60000"/>
                    <a:lumOff val="40000"/>
                  </a:schemeClr>
                </a:solidFill>
                <a:latin typeface="Times New Roman" panose="02020603050405020304" pitchFamily="18" charset="0"/>
                <a:cs typeface="Times New Roman" panose="020206030504050203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14629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1713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247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612775"/>
            <a:ext cx="1943100" cy="57372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8500" y="612775"/>
            <a:ext cx="5676900" cy="5737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8643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98500" y="612775"/>
            <a:ext cx="7772400" cy="573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0159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Text Placeholder 2"/>
          <p:cNvSpPr>
            <a:spLocks noGrp="1"/>
          </p:cNvSpPr>
          <p:nvPr>
            <p:ph type="body" sz="half" idx="1"/>
          </p:nvPr>
        </p:nvSpPr>
        <p:spPr>
          <a:xfrm>
            <a:off x="698500" y="1617663"/>
            <a:ext cx="77724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98500" y="4059238"/>
            <a:ext cx="77724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1021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0900" y="1617663"/>
            <a:ext cx="38100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0900" y="4059238"/>
            <a:ext cx="38100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1062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dirty="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263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a:t>Click to edit Master text styles</a:t>
            </a:r>
          </a:p>
        </p:txBody>
      </p:sp>
    </p:spTree>
    <p:extLst>
      <p:ext uri="{BB962C8B-B14F-4D97-AF65-F5344CB8AC3E}">
        <p14:creationId xmlns:p14="http://schemas.microsoft.com/office/powerpoint/2010/main" val="506351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66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5246" y="1512554"/>
            <a:ext cx="8167688" cy="1754326"/>
          </a:xfrm>
        </p:spPr>
        <p:txBody>
          <a:bodyPr anchor="ctr" anchorCtr="0"/>
          <a:lstStyle>
            <a:lvl1pPr algn="l">
              <a:defRPr sz="5400" b="0" i="0" cap="none" baseline="0">
                <a:solidFill>
                  <a:srgbClr val="FFFF99"/>
                </a:solidFi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482600" y="4075113"/>
            <a:ext cx="816186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6780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09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7344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00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7905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8690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4859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tx1"/>
            </a:gs>
            <a:gs pos="100000">
              <a:srgbClr val="333399"/>
            </a:gs>
          </a:gsLst>
          <a:lin ang="2700000" scaled="1"/>
        </a:gra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349955" y="363788"/>
            <a:ext cx="8421512"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dirty="0"/>
              <a:t>This is the Master </a:t>
            </a:r>
            <a:r>
              <a:rPr lang="en-US" dirty="0" err="1"/>
              <a:t>supraTitle</a:t>
            </a:r>
            <a:endParaRPr lang="en-US" dirty="0"/>
          </a:p>
        </p:txBody>
      </p:sp>
      <p:sp>
        <p:nvSpPr>
          <p:cNvPr id="38915" name="Rectangle 3"/>
          <p:cNvSpPr>
            <a:spLocks noGrp="1" noChangeArrowheads="1"/>
          </p:cNvSpPr>
          <p:nvPr>
            <p:ph type="body" idx="1"/>
          </p:nvPr>
        </p:nvSpPr>
        <p:spPr bwMode="auto">
          <a:xfrm>
            <a:off x="372533" y="1332090"/>
            <a:ext cx="8387645" cy="52154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244357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02" r:id="rId16"/>
  </p:sldLayoutIdLst>
  <p:hf sldNum="0" hdr="0" ftr="0" dt="0"/>
  <p:txStyles>
    <p:titleStyle>
      <a:lvl1pPr algn="l" rtl="0" eaLnBrk="1" fontAlgn="base" hangingPunct="1">
        <a:spcBef>
          <a:spcPct val="0"/>
        </a:spcBef>
        <a:spcAft>
          <a:spcPct val="0"/>
        </a:spcAft>
        <a:defRPr sz="48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p:titleStyle>
    <p:body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gi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2436" y="2274838"/>
            <a:ext cx="8111067" cy="2308324"/>
          </a:xfrm>
        </p:spPr>
        <p:txBody>
          <a:bodyPr/>
          <a:lstStyle/>
          <a:p>
            <a:r>
              <a:rPr lang="en-US" sz="7200" dirty="0"/>
              <a:t>Introductory General Chemistry</a:t>
            </a:r>
          </a:p>
        </p:txBody>
      </p:sp>
      <p:sp>
        <p:nvSpPr>
          <p:cNvPr id="3" name="Subtitle 2"/>
          <p:cNvSpPr>
            <a:spLocks noGrp="1"/>
          </p:cNvSpPr>
          <p:nvPr>
            <p:ph type="subTitle" idx="1"/>
          </p:nvPr>
        </p:nvSpPr>
        <p:spPr>
          <a:xfrm>
            <a:off x="524933" y="335982"/>
            <a:ext cx="6793992" cy="1466314"/>
          </a:xfrm>
        </p:spPr>
        <p:txBody>
          <a:bodyPr/>
          <a:lstStyle/>
          <a:p>
            <a:r>
              <a:rPr lang="en-US" sz="4800" dirty="0">
                <a:latin typeface="Cambria" panose="02040503050406030204" pitchFamily="18" charset="0"/>
                <a:ea typeface="Cambria" panose="02040503050406030204" pitchFamily="18" charset="0"/>
              </a:rPr>
              <a:t>Chemistry 3A</a:t>
            </a:r>
          </a:p>
        </p:txBody>
      </p:sp>
      <p:sp>
        <p:nvSpPr>
          <p:cNvPr id="5" name="Rectangle 3"/>
          <p:cNvSpPr txBox="1">
            <a:spLocks noChangeArrowheads="1"/>
          </p:cNvSpPr>
          <p:nvPr/>
        </p:nvSpPr>
        <p:spPr bwMode="auto">
          <a:xfrm>
            <a:off x="452436" y="6183465"/>
            <a:ext cx="8212591" cy="3385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kern="0" cap="none" spc="0" normalizeH="0" baseline="0" noProof="0" dirty="0">
                <a:ln>
                  <a:noFill/>
                </a:ln>
                <a:solidFill>
                  <a:srgbClr val="99FFCC"/>
                </a:solidFill>
                <a:effectLst/>
                <a:uLnTx/>
                <a:uFillTx/>
                <a:latin typeface="Tahoma" pitchFamily="34" charset="0"/>
                <a:ea typeface="+mn-ea"/>
                <a:cs typeface="+mn-cs"/>
              </a:rPr>
              <a:t>S. M. Halloran</a:t>
            </a:r>
          </a:p>
        </p:txBody>
      </p:sp>
      <p:grpSp>
        <p:nvGrpSpPr>
          <p:cNvPr id="7" name="Graphic 5">
            <a:extLst>
              <a:ext uri="{FF2B5EF4-FFF2-40B4-BE49-F238E27FC236}">
                <a16:creationId xmlns:a16="http://schemas.microsoft.com/office/drawing/2014/main" id="{5B52E0F6-8842-2F84-F5D5-89B62A99B5B8}"/>
              </a:ext>
            </a:extLst>
          </p:cNvPr>
          <p:cNvGrpSpPr/>
          <p:nvPr/>
        </p:nvGrpSpPr>
        <p:grpSpPr>
          <a:xfrm>
            <a:off x="6173698" y="6065033"/>
            <a:ext cx="2491329" cy="325030"/>
            <a:chOff x="3790393" y="2022509"/>
            <a:chExt cx="3776519" cy="492702"/>
          </a:xfrm>
          <a:solidFill>
            <a:schemeClr val="bg1"/>
          </a:solidFill>
        </p:grpSpPr>
        <p:sp>
          <p:nvSpPr>
            <p:cNvPr id="8" name="Freeform: Shape 7">
              <a:extLst>
                <a:ext uri="{FF2B5EF4-FFF2-40B4-BE49-F238E27FC236}">
                  <a16:creationId xmlns:a16="http://schemas.microsoft.com/office/drawing/2014/main" id="{4445359E-6CDB-90C0-FF05-8856FBB015CC}"/>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path>
              </a:pathLst>
            </a:custGeom>
            <a:grpFill/>
            <a:ln w="455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909A04D-0D5D-01FD-7DB9-AC8C8BC673AF}"/>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close/>
                </a:path>
              </a:pathLst>
            </a:custGeom>
            <a:grpFill/>
            <a:ln w="7968" cap="flat">
              <a:solidFill>
                <a:srgbClr val="232020"/>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6EE4331-1540-5318-0722-CE5188B33B81}"/>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854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854" y="0"/>
                  </a:cubicBezTo>
                </a:path>
              </a:pathLst>
            </a:custGeom>
            <a:grpFill/>
            <a:ln w="455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72C943D-29C0-01D5-C496-31B31C02ECE3}"/>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717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717" y="0"/>
                  </a:cubicBezTo>
                  <a:close/>
                </a:path>
              </a:pathLst>
            </a:custGeom>
            <a:solidFill>
              <a:srgbClr val="C00000"/>
            </a:solidFill>
            <a:ln w="820" cap="flat">
              <a:solidFill>
                <a:srgbClr val="DB003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0741ADA-80E5-F192-86C1-F7E0C41F5B41}"/>
                </a:ext>
              </a:extLst>
            </p:cNvPr>
            <p:cNvSpPr/>
            <p:nvPr/>
          </p:nvSpPr>
          <p:spPr>
            <a:xfrm>
              <a:off x="4352622" y="2133413"/>
              <a:ext cx="200183" cy="271807"/>
            </a:xfrm>
            <a:custGeom>
              <a:avLst/>
              <a:gdLst>
                <a:gd name="connsiteX0" fmla="*/ 75913 w 200183"/>
                <a:gd name="connsiteY0" fmla="*/ 14736 h 271807"/>
                <a:gd name="connsiteX1" fmla="*/ 75913 w 200183"/>
                <a:gd name="connsiteY1" fmla="*/ 121670 h 271807"/>
                <a:gd name="connsiteX2" fmla="*/ 124179 w 200183"/>
                <a:gd name="connsiteY2" fmla="*/ 121670 h 271807"/>
                <a:gd name="connsiteX3" fmla="*/ 148586 w 200183"/>
                <a:gd name="connsiteY3" fmla="*/ 114143 h 271807"/>
                <a:gd name="connsiteX4" fmla="*/ 158851 w 200183"/>
                <a:gd name="connsiteY4" fmla="*/ 84444 h 271807"/>
                <a:gd name="connsiteX5" fmla="*/ 166196 w 200183"/>
                <a:gd name="connsiteY5" fmla="*/ 84444 h 271807"/>
                <a:gd name="connsiteX6" fmla="*/ 166196 w 200183"/>
                <a:gd name="connsiteY6" fmla="*/ 176415 h 271807"/>
                <a:gd name="connsiteX7" fmla="*/ 158851 w 200183"/>
                <a:gd name="connsiteY7" fmla="*/ 176415 h 271807"/>
                <a:gd name="connsiteX8" fmla="*/ 154836 w 200183"/>
                <a:gd name="connsiteY8" fmla="*/ 153148 h 271807"/>
                <a:gd name="connsiteX9" fmla="*/ 144298 w 200183"/>
                <a:gd name="connsiteY9" fmla="*/ 142063 h 271807"/>
                <a:gd name="connsiteX10" fmla="*/ 124179 w 200183"/>
                <a:gd name="connsiteY10" fmla="*/ 138367 h 271807"/>
                <a:gd name="connsiteX11" fmla="*/ 75913 w 200183"/>
                <a:gd name="connsiteY11" fmla="*/ 138367 h 271807"/>
                <a:gd name="connsiteX12" fmla="*/ 75913 w 200183"/>
                <a:gd name="connsiteY12" fmla="*/ 223541 h 271807"/>
                <a:gd name="connsiteX13" fmla="*/ 78467 w 200183"/>
                <a:gd name="connsiteY13" fmla="*/ 250913 h 271807"/>
                <a:gd name="connsiteX14" fmla="*/ 86725 w 200183"/>
                <a:gd name="connsiteY14" fmla="*/ 259490 h 271807"/>
                <a:gd name="connsiteX15" fmla="*/ 104745 w 200183"/>
                <a:gd name="connsiteY15" fmla="*/ 264326 h 271807"/>
                <a:gd name="connsiteX16" fmla="*/ 114371 w 200183"/>
                <a:gd name="connsiteY16" fmla="*/ 264326 h 271807"/>
                <a:gd name="connsiteX17" fmla="*/ 114371 w 200183"/>
                <a:gd name="connsiteY17" fmla="*/ 271808 h 271807"/>
                <a:gd name="connsiteX18" fmla="*/ 319 w 200183"/>
                <a:gd name="connsiteY18" fmla="*/ 271808 h 271807"/>
                <a:gd name="connsiteX19" fmla="*/ 319 w 200183"/>
                <a:gd name="connsiteY19" fmla="*/ 264326 h 271807"/>
                <a:gd name="connsiteX20" fmla="*/ 9717 w 200183"/>
                <a:gd name="connsiteY20" fmla="*/ 264326 h 271807"/>
                <a:gd name="connsiteX21" fmla="*/ 33668 w 200183"/>
                <a:gd name="connsiteY21" fmla="*/ 254517 h 271807"/>
                <a:gd name="connsiteX22" fmla="*/ 38230 w 200183"/>
                <a:gd name="connsiteY22" fmla="*/ 223678 h 271807"/>
                <a:gd name="connsiteX23" fmla="*/ 38230 w 200183"/>
                <a:gd name="connsiteY23" fmla="*/ 48084 h 271807"/>
                <a:gd name="connsiteX24" fmla="*/ 35675 w 200183"/>
                <a:gd name="connsiteY24" fmla="*/ 20712 h 271807"/>
                <a:gd name="connsiteX25" fmla="*/ 27646 w 200183"/>
                <a:gd name="connsiteY25" fmla="*/ 12089 h 271807"/>
                <a:gd name="connsiteX26" fmla="*/ 9398 w 200183"/>
                <a:gd name="connsiteY26" fmla="*/ 7299 h 271807"/>
                <a:gd name="connsiteX27" fmla="*/ 0 w 200183"/>
                <a:gd name="connsiteY27" fmla="*/ 7299 h 271807"/>
                <a:gd name="connsiteX28" fmla="*/ 0 w 200183"/>
                <a:gd name="connsiteY28" fmla="*/ 0 h 271807"/>
                <a:gd name="connsiteX29" fmla="*/ 197446 w 200183"/>
                <a:gd name="connsiteY29" fmla="*/ 0 h 271807"/>
                <a:gd name="connsiteX30" fmla="*/ 200183 w 200183"/>
                <a:gd name="connsiteY30" fmla="*/ 59672 h 271807"/>
                <a:gd name="connsiteX31" fmla="*/ 193295 w 200183"/>
                <a:gd name="connsiteY31" fmla="*/ 59672 h 271807"/>
                <a:gd name="connsiteX32" fmla="*/ 181479 w 200183"/>
                <a:gd name="connsiteY32" fmla="*/ 31706 h 271807"/>
                <a:gd name="connsiteX33" fmla="*/ 164827 w 200183"/>
                <a:gd name="connsiteY33" fmla="*/ 18750 h 271807"/>
                <a:gd name="connsiteX34" fmla="*/ 134170 w 200183"/>
                <a:gd name="connsiteY34" fmla="*/ 14736 h 271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0183" h="271807">
                  <a:moveTo>
                    <a:pt x="75913" y="14736"/>
                  </a:moveTo>
                  <a:lnTo>
                    <a:pt x="75913" y="121670"/>
                  </a:lnTo>
                  <a:lnTo>
                    <a:pt x="124179" y="121670"/>
                  </a:lnTo>
                  <a:cubicBezTo>
                    <a:pt x="135311" y="121670"/>
                    <a:pt x="143445" y="119161"/>
                    <a:pt x="148586" y="114143"/>
                  </a:cubicBezTo>
                  <a:cubicBezTo>
                    <a:pt x="153728" y="109125"/>
                    <a:pt x="157149" y="99225"/>
                    <a:pt x="158851" y="84444"/>
                  </a:cubicBezTo>
                  <a:lnTo>
                    <a:pt x="166196" y="84444"/>
                  </a:lnTo>
                  <a:lnTo>
                    <a:pt x="166196" y="176415"/>
                  </a:lnTo>
                  <a:lnTo>
                    <a:pt x="158851" y="176415"/>
                  </a:lnTo>
                  <a:cubicBezTo>
                    <a:pt x="159234" y="168459"/>
                    <a:pt x="157866" y="160516"/>
                    <a:pt x="154836" y="153148"/>
                  </a:cubicBezTo>
                  <a:cubicBezTo>
                    <a:pt x="152523" y="148472"/>
                    <a:pt x="148851" y="144608"/>
                    <a:pt x="144298" y="142063"/>
                  </a:cubicBezTo>
                  <a:cubicBezTo>
                    <a:pt x="137984" y="139239"/>
                    <a:pt x="131086" y="137970"/>
                    <a:pt x="124179" y="138367"/>
                  </a:cubicBezTo>
                  <a:lnTo>
                    <a:pt x="75913" y="138367"/>
                  </a:lnTo>
                  <a:lnTo>
                    <a:pt x="75913" y="223541"/>
                  </a:lnTo>
                  <a:cubicBezTo>
                    <a:pt x="75393" y="232743"/>
                    <a:pt x="76255" y="241967"/>
                    <a:pt x="78467" y="250913"/>
                  </a:cubicBezTo>
                  <a:cubicBezTo>
                    <a:pt x="80146" y="254641"/>
                    <a:pt x="83066" y="257670"/>
                    <a:pt x="86725" y="259490"/>
                  </a:cubicBezTo>
                  <a:cubicBezTo>
                    <a:pt x="92213" y="262638"/>
                    <a:pt x="98422" y="264303"/>
                    <a:pt x="104745" y="264326"/>
                  </a:cubicBezTo>
                  <a:lnTo>
                    <a:pt x="114371" y="264326"/>
                  </a:lnTo>
                  <a:lnTo>
                    <a:pt x="114371" y="271808"/>
                  </a:lnTo>
                  <a:lnTo>
                    <a:pt x="319" y="271808"/>
                  </a:lnTo>
                  <a:lnTo>
                    <a:pt x="319" y="264326"/>
                  </a:lnTo>
                  <a:lnTo>
                    <a:pt x="9717" y="264326"/>
                  </a:lnTo>
                  <a:cubicBezTo>
                    <a:pt x="20698" y="264326"/>
                    <a:pt x="28682" y="261055"/>
                    <a:pt x="33668" y="254517"/>
                  </a:cubicBezTo>
                  <a:cubicBezTo>
                    <a:pt x="36770" y="250229"/>
                    <a:pt x="38230" y="239964"/>
                    <a:pt x="38230" y="223678"/>
                  </a:cubicBezTo>
                  <a:lnTo>
                    <a:pt x="38230" y="48084"/>
                  </a:lnTo>
                  <a:cubicBezTo>
                    <a:pt x="38759" y="38882"/>
                    <a:pt x="37897" y="29658"/>
                    <a:pt x="35675" y="20712"/>
                  </a:cubicBezTo>
                  <a:cubicBezTo>
                    <a:pt x="34024" y="17030"/>
                    <a:pt x="31204" y="13996"/>
                    <a:pt x="27646" y="12089"/>
                  </a:cubicBezTo>
                  <a:cubicBezTo>
                    <a:pt x="22099" y="8901"/>
                    <a:pt x="15798" y="7249"/>
                    <a:pt x="9398" y="7299"/>
                  </a:cubicBezTo>
                  <a:lnTo>
                    <a:pt x="0" y="7299"/>
                  </a:lnTo>
                  <a:lnTo>
                    <a:pt x="0" y="0"/>
                  </a:lnTo>
                  <a:lnTo>
                    <a:pt x="197446" y="0"/>
                  </a:lnTo>
                  <a:lnTo>
                    <a:pt x="200183" y="59672"/>
                  </a:lnTo>
                  <a:lnTo>
                    <a:pt x="193295" y="59672"/>
                  </a:lnTo>
                  <a:cubicBezTo>
                    <a:pt x="191109" y="49704"/>
                    <a:pt x="187104" y="40224"/>
                    <a:pt x="181479" y="31706"/>
                  </a:cubicBezTo>
                  <a:cubicBezTo>
                    <a:pt x="177227" y="25940"/>
                    <a:pt x="171465" y="21455"/>
                    <a:pt x="164827" y="18750"/>
                  </a:cubicBezTo>
                  <a:cubicBezTo>
                    <a:pt x="154928" y="15602"/>
                    <a:pt x="144544" y="14243"/>
                    <a:pt x="134170" y="14736"/>
                  </a:cubicBezTo>
                  <a:close/>
                </a:path>
              </a:pathLst>
            </a:custGeom>
            <a:grpFill/>
            <a:ln w="455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C2904AC-BC83-A3A1-4615-D3F6C57D071B}"/>
                </a:ext>
              </a:extLst>
            </p:cNvPr>
            <p:cNvSpPr/>
            <p:nvPr/>
          </p:nvSpPr>
          <p:spPr>
            <a:xfrm>
              <a:off x="4572239" y="2216155"/>
              <a:ext cx="133308" cy="189156"/>
            </a:xfrm>
            <a:custGeom>
              <a:avLst/>
              <a:gdLst>
                <a:gd name="connsiteX0" fmla="*/ 62683 w 133308"/>
                <a:gd name="connsiteY0" fmla="*/ 14 h 189156"/>
                <a:gd name="connsiteX1" fmla="*/ 62683 w 133308"/>
                <a:gd name="connsiteY1" fmla="*/ 41072 h 189156"/>
                <a:gd name="connsiteX2" fmla="*/ 108577 w 133308"/>
                <a:gd name="connsiteY2" fmla="*/ 14 h 189156"/>
                <a:gd name="connsiteX3" fmla="*/ 126278 w 133308"/>
                <a:gd name="connsiteY3" fmla="*/ 6720 h 189156"/>
                <a:gd name="connsiteX4" fmla="*/ 133303 w 133308"/>
                <a:gd name="connsiteY4" fmla="*/ 22231 h 189156"/>
                <a:gd name="connsiteX5" fmla="*/ 128239 w 133308"/>
                <a:gd name="connsiteY5" fmla="*/ 35461 h 189156"/>
                <a:gd name="connsiteX6" fmla="*/ 116196 w 133308"/>
                <a:gd name="connsiteY6" fmla="*/ 40844 h 189156"/>
                <a:gd name="connsiteX7" fmla="*/ 100913 w 133308"/>
                <a:gd name="connsiteY7" fmla="*/ 34001 h 189156"/>
                <a:gd name="connsiteX8" fmla="*/ 88367 w 133308"/>
                <a:gd name="connsiteY8" fmla="*/ 27158 h 189156"/>
                <a:gd name="connsiteX9" fmla="*/ 80749 w 133308"/>
                <a:gd name="connsiteY9" fmla="*/ 31173 h 189156"/>
                <a:gd name="connsiteX10" fmla="*/ 62500 w 133308"/>
                <a:gd name="connsiteY10" fmla="*/ 58089 h 189156"/>
                <a:gd name="connsiteX11" fmla="*/ 62500 w 133308"/>
                <a:gd name="connsiteY11" fmla="*/ 146045 h 189156"/>
                <a:gd name="connsiteX12" fmla="*/ 66196 w 133308"/>
                <a:gd name="connsiteY12" fmla="*/ 169175 h 189156"/>
                <a:gd name="connsiteX13" fmla="*/ 75320 w 133308"/>
                <a:gd name="connsiteY13" fmla="*/ 178299 h 189156"/>
                <a:gd name="connsiteX14" fmla="*/ 93933 w 133308"/>
                <a:gd name="connsiteY14" fmla="*/ 181857 h 189156"/>
                <a:gd name="connsiteX15" fmla="*/ 93933 w 133308"/>
                <a:gd name="connsiteY15" fmla="*/ 189157 h 189156"/>
                <a:gd name="connsiteX16" fmla="*/ 1779 w 133308"/>
                <a:gd name="connsiteY16" fmla="*/ 189157 h 189156"/>
                <a:gd name="connsiteX17" fmla="*/ 1779 w 133308"/>
                <a:gd name="connsiteY17" fmla="*/ 181857 h 189156"/>
                <a:gd name="connsiteX18" fmla="*/ 22126 w 133308"/>
                <a:gd name="connsiteY18" fmla="*/ 177295 h 189156"/>
                <a:gd name="connsiteX19" fmla="*/ 29015 w 133308"/>
                <a:gd name="connsiteY19" fmla="*/ 167031 h 189156"/>
                <a:gd name="connsiteX20" fmla="*/ 29973 w 133308"/>
                <a:gd name="connsiteY20" fmla="*/ 147505 h 189156"/>
                <a:gd name="connsiteX21" fmla="*/ 29973 w 133308"/>
                <a:gd name="connsiteY21" fmla="*/ 76565 h 189156"/>
                <a:gd name="connsiteX22" fmla="*/ 28695 w 133308"/>
                <a:gd name="connsiteY22" fmla="*/ 38426 h 189156"/>
                <a:gd name="connsiteX23" fmla="*/ 24133 w 133308"/>
                <a:gd name="connsiteY23" fmla="*/ 29530 h 189156"/>
                <a:gd name="connsiteX24" fmla="*/ 15648 w 133308"/>
                <a:gd name="connsiteY24" fmla="*/ 26702 h 189156"/>
                <a:gd name="connsiteX25" fmla="*/ 1962 w 133308"/>
                <a:gd name="connsiteY25" fmla="*/ 29713 h 189156"/>
                <a:gd name="connsiteX26" fmla="*/ 0 w 133308"/>
                <a:gd name="connsiteY26" fmla="*/ 22459 h 189156"/>
                <a:gd name="connsiteX27" fmla="*/ 54471 w 133308"/>
                <a:gd name="connsiteY27" fmla="*/ 14 h 189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3308" h="189156">
                  <a:moveTo>
                    <a:pt x="62683" y="14"/>
                  </a:moveTo>
                  <a:lnTo>
                    <a:pt x="62683" y="41072"/>
                  </a:lnTo>
                  <a:cubicBezTo>
                    <a:pt x="77555" y="13700"/>
                    <a:pt x="92852" y="14"/>
                    <a:pt x="108577" y="14"/>
                  </a:cubicBezTo>
                  <a:cubicBezTo>
                    <a:pt x="115137" y="-205"/>
                    <a:pt x="121511" y="2208"/>
                    <a:pt x="126278" y="6720"/>
                  </a:cubicBezTo>
                  <a:cubicBezTo>
                    <a:pt x="130712" y="10661"/>
                    <a:pt x="133262" y="16300"/>
                    <a:pt x="133303" y="22231"/>
                  </a:cubicBezTo>
                  <a:cubicBezTo>
                    <a:pt x="133422" y="27135"/>
                    <a:pt x="131602" y="31889"/>
                    <a:pt x="128239" y="35461"/>
                  </a:cubicBezTo>
                  <a:cubicBezTo>
                    <a:pt x="125192" y="38914"/>
                    <a:pt x="120799" y="40876"/>
                    <a:pt x="116196" y="40844"/>
                  </a:cubicBezTo>
                  <a:cubicBezTo>
                    <a:pt x="110475" y="40351"/>
                    <a:pt x="105092" y="37938"/>
                    <a:pt x="100913" y="34001"/>
                  </a:cubicBezTo>
                  <a:cubicBezTo>
                    <a:pt x="97482" y="30552"/>
                    <a:pt x="93125" y="28171"/>
                    <a:pt x="88367" y="27158"/>
                  </a:cubicBezTo>
                  <a:cubicBezTo>
                    <a:pt x="85402" y="27450"/>
                    <a:pt x="82665" y="28891"/>
                    <a:pt x="80749" y="31173"/>
                  </a:cubicBezTo>
                  <a:cubicBezTo>
                    <a:pt x="73166" y="39028"/>
                    <a:pt x="66994" y="48134"/>
                    <a:pt x="62500" y="58089"/>
                  </a:cubicBezTo>
                  <a:lnTo>
                    <a:pt x="62500" y="146045"/>
                  </a:lnTo>
                  <a:cubicBezTo>
                    <a:pt x="62090" y="153928"/>
                    <a:pt x="63349" y="161812"/>
                    <a:pt x="66196" y="169175"/>
                  </a:cubicBezTo>
                  <a:cubicBezTo>
                    <a:pt x="68162" y="173126"/>
                    <a:pt x="71369" y="176333"/>
                    <a:pt x="75320" y="178299"/>
                  </a:cubicBezTo>
                  <a:cubicBezTo>
                    <a:pt x="81141" y="180991"/>
                    <a:pt x="87532" y="182213"/>
                    <a:pt x="93933" y="181857"/>
                  </a:cubicBezTo>
                  <a:lnTo>
                    <a:pt x="93933" y="189157"/>
                  </a:lnTo>
                  <a:lnTo>
                    <a:pt x="1779" y="189157"/>
                  </a:lnTo>
                  <a:lnTo>
                    <a:pt x="1779" y="181857"/>
                  </a:lnTo>
                  <a:cubicBezTo>
                    <a:pt x="8859" y="182313"/>
                    <a:pt x="15922" y="180731"/>
                    <a:pt x="22126" y="177295"/>
                  </a:cubicBezTo>
                  <a:cubicBezTo>
                    <a:pt x="25616" y="174846"/>
                    <a:pt x="28070" y="171187"/>
                    <a:pt x="29015" y="167031"/>
                  </a:cubicBezTo>
                  <a:cubicBezTo>
                    <a:pt x="29923" y="160566"/>
                    <a:pt x="30242" y="154029"/>
                    <a:pt x="29973" y="147505"/>
                  </a:cubicBezTo>
                  <a:lnTo>
                    <a:pt x="29973" y="76565"/>
                  </a:lnTo>
                  <a:cubicBezTo>
                    <a:pt x="30361" y="63837"/>
                    <a:pt x="29936" y="51100"/>
                    <a:pt x="28695" y="38426"/>
                  </a:cubicBezTo>
                  <a:cubicBezTo>
                    <a:pt x="28244" y="35023"/>
                    <a:pt x="26633" y="31884"/>
                    <a:pt x="24133" y="29530"/>
                  </a:cubicBezTo>
                  <a:cubicBezTo>
                    <a:pt x="21729" y="27610"/>
                    <a:pt x="18723" y="26606"/>
                    <a:pt x="15648" y="26702"/>
                  </a:cubicBezTo>
                  <a:cubicBezTo>
                    <a:pt x="10940" y="26871"/>
                    <a:pt x="6305" y="27892"/>
                    <a:pt x="1962" y="29713"/>
                  </a:cubicBezTo>
                  <a:lnTo>
                    <a:pt x="0" y="22459"/>
                  </a:lnTo>
                  <a:lnTo>
                    <a:pt x="54471" y="14"/>
                  </a:lnTo>
                  <a:close/>
                </a:path>
              </a:pathLst>
            </a:custGeom>
            <a:grpFill/>
            <a:ln w="455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5C475EE-EFC4-76F2-B18E-BD376DF85512}"/>
                </a:ext>
              </a:extLst>
            </p:cNvPr>
            <p:cNvSpPr/>
            <p:nvPr/>
          </p:nvSpPr>
          <p:spPr>
            <a:xfrm>
              <a:off x="4717951" y="2216088"/>
              <a:ext cx="151916" cy="194663"/>
            </a:xfrm>
            <a:custGeom>
              <a:avLst/>
              <a:gdLst>
                <a:gd name="connsiteX0" fmla="*/ 27783 w 151916"/>
                <a:gd name="connsiteY0" fmla="*/ 74716 h 194663"/>
                <a:gd name="connsiteX1" fmla="*/ 47217 w 151916"/>
                <a:gd name="connsiteY1" fmla="*/ 138585 h 194663"/>
                <a:gd name="connsiteX2" fmla="*/ 93294 w 151916"/>
                <a:gd name="connsiteY2" fmla="*/ 161760 h 194663"/>
                <a:gd name="connsiteX3" fmla="*/ 123951 w 151916"/>
                <a:gd name="connsiteY3" fmla="*/ 151906 h 194663"/>
                <a:gd name="connsiteX4" fmla="*/ 145849 w 151916"/>
                <a:gd name="connsiteY4" fmla="*/ 117919 h 194663"/>
                <a:gd name="connsiteX5" fmla="*/ 151917 w 151916"/>
                <a:gd name="connsiteY5" fmla="*/ 121933 h 194663"/>
                <a:gd name="connsiteX6" fmla="*/ 127966 w 151916"/>
                <a:gd name="connsiteY6" fmla="*/ 172116 h 194663"/>
                <a:gd name="connsiteX7" fmla="*/ 78376 w 151916"/>
                <a:gd name="connsiteY7" fmla="*/ 194653 h 194663"/>
                <a:gd name="connsiteX8" fmla="*/ 23038 w 151916"/>
                <a:gd name="connsiteY8" fmla="*/ 168923 h 194663"/>
                <a:gd name="connsiteX9" fmla="*/ 0 w 151916"/>
                <a:gd name="connsiteY9" fmla="*/ 99716 h 194663"/>
                <a:gd name="connsiteX10" fmla="*/ 23586 w 151916"/>
                <a:gd name="connsiteY10" fmla="*/ 26358 h 194663"/>
                <a:gd name="connsiteX11" fmla="*/ 82893 w 151916"/>
                <a:gd name="connsiteY11" fmla="*/ 35 h 194663"/>
                <a:gd name="connsiteX12" fmla="*/ 132482 w 151916"/>
                <a:gd name="connsiteY12" fmla="*/ 20336 h 194663"/>
                <a:gd name="connsiteX13" fmla="*/ 151917 w 151916"/>
                <a:gd name="connsiteY13" fmla="*/ 74670 h 194663"/>
                <a:gd name="connsiteX14" fmla="*/ 27783 w 151916"/>
                <a:gd name="connsiteY14" fmla="*/ 63174 h 194663"/>
                <a:gd name="connsiteX15" fmla="*/ 111132 w 151916"/>
                <a:gd name="connsiteY15" fmla="*/ 63174 h 194663"/>
                <a:gd name="connsiteX16" fmla="*/ 107026 w 151916"/>
                <a:gd name="connsiteY16" fmla="*/ 38402 h 194663"/>
                <a:gd name="connsiteX17" fmla="*/ 92382 w 151916"/>
                <a:gd name="connsiteY17" fmla="*/ 20792 h 194663"/>
                <a:gd name="connsiteX18" fmla="*/ 72035 w 151916"/>
                <a:gd name="connsiteY18" fmla="*/ 14406 h 194663"/>
                <a:gd name="connsiteX19" fmla="*/ 42838 w 151916"/>
                <a:gd name="connsiteY19" fmla="*/ 27316 h 194663"/>
                <a:gd name="connsiteX20" fmla="*/ 27783 w 151916"/>
                <a:gd name="connsiteY20" fmla="*/ 63174 h 19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3">
                  <a:moveTo>
                    <a:pt x="27783" y="74716"/>
                  </a:moveTo>
                  <a:cubicBezTo>
                    <a:pt x="27783" y="101906"/>
                    <a:pt x="34261" y="123197"/>
                    <a:pt x="47217" y="138585"/>
                  </a:cubicBezTo>
                  <a:cubicBezTo>
                    <a:pt x="60174" y="153973"/>
                    <a:pt x="75534" y="161701"/>
                    <a:pt x="93294" y="161760"/>
                  </a:cubicBezTo>
                  <a:cubicBezTo>
                    <a:pt x="104325" y="161993"/>
                    <a:pt x="115119" y="158521"/>
                    <a:pt x="123951" y="151906"/>
                  </a:cubicBezTo>
                  <a:cubicBezTo>
                    <a:pt x="132651" y="145337"/>
                    <a:pt x="139950" y="134009"/>
                    <a:pt x="145849" y="117919"/>
                  </a:cubicBezTo>
                  <a:lnTo>
                    <a:pt x="151917" y="121933"/>
                  </a:lnTo>
                  <a:cubicBezTo>
                    <a:pt x="149029" y="140647"/>
                    <a:pt x="140699" y="158101"/>
                    <a:pt x="127966" y="172116"/>
                  </a:cubicBezTo>
                  <a:cubicBezTo>
                    <a:pt x="115685" y="186728"/>
                    <a:pt x="97459" y="195008"/>
                    <a:pt x="78376" y="194653"/>
                  </a:cubicBezTo>
                  <a:cubicBezTo>
                    <a:pt x="57021" y="194744"/>
                    <a:pt x="36734" y="185310"/>
                    <a:pt x="23038" y="168923"/>
                  </a:cubicBezTo>
                  <a:cubicBezTo>
                    <a:pt x="7651" y="151769"/>
                    <a:pt x="-32" y="128699"/>
                    <a:pt x="0" y="99716"/>
                  </a:cubicBezTo>
                  <a:cubicBezTo>
                    <a:pt x="0" y="68361"/>
                    <a:pt x="7860" y="43909"/>
                    <a:pt x="23586" y="26358"/>
                  </a:cubicBezTo>
                  <a:cubicBezTo>
                    <a:pt x="38449" y="9196"/>
                    <a:pt x="60192" y="-458"/>
                    <a:pt x="82893" y="35"/>
                  </a:cubicBezTo>
                  <a:cubicBezTo>
                    <a:pt x="101561" y="-576"/>
                    <a:pt x="119604" y="6810"/>
                    <a:pt x="132482" y="20336"/>
                  </a:cubicBezTo>
                  <a:cubicBezTo>
                    <a:pt x="145439" y="33899"/>
                    <a:pt x="151917" y="52011"/>
                    <a:pt x="151917" y="74670"/>
                  </a:cubicBezTo>
                  <a:close/>
                  <a:moveTo>
                    <a:pt x="27783" y="63174"/>
                  </a:moveTo>
                  <a:lnTo>
                    <a:pt x="111132" y="63174"/>
                  </a:lnTo>
                  <a:cubicBezTo>
                    <a:pt x="111091" y="54752"/>
                    <a:pt x="109709" y="46386"/>
                    <a:pt x="107026" y="38402"/>
                  </a:cubicBezTo>
                  <a:cubicBezTo>
                    <a:pt x="103979" y="31221"/>
                    <a:pt x="98887" y="25099"/>
                    <a:pt x="92382" y="20792"/>
                  </a:cubicBezTo>
                  <a:cubicBezTo>
                    <a:pt x="86378" y="16700"/>
                    <a:pt x="79298" y="14479"/>
                    <a:pt x="72035" y="14406"/>
                  </a:cubicBezTo>
                  <a:cubicBezTo>
                    <a:pt x="60936" y="14483"/>
                    <a:pt x="50365" y="19159"/>
                    <a:pt x="42838" y="27316"/>
                  </a:cubicBezTo>
                  <a:cubicBezTo>
                    <a:pt x="33695" y="37084"/>
                    <a:pt x="28353" y="49807"/>
                    <a:pt x="27783" y="63174"/>
                  </a:cubicBezTo>
                </a:path>
              </a:pathLst>
            </a:custGeom>
            <a:grpFill/>
            <a:ln w="455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42E6D0B-515E-6869-B7D3-2582328136FD}"/>
                </a:ext>
              </a:extLst>
            </p:cNvPr>
            <p:cNvSpPr/>
            <p:nvPr/>
          </p:nvSpPr>
          <p:spPr>
            <a:xfrm>
              <a:off x="4900760" y="2216169"/>
              <a:ext cx="122511" cy="194800"/>
            </a:xfrm>
            <a:custGeom>
              <a:avLst/>
              <a:gdLst>
                <a:gd name="connsiteX0" fmla="*/ 108890 w 122511"/>
                <a:gd name="connsiteY0" fmla="*/ 0 h 194800"/>
                <a:gd name="connsiteX1" fmla="*/ 108890 w 122511"/>
                <a:gd name="connsiteY1" fmla="*/ 62637 h 194800"/>
                <a:gd name="connsiteX2" fmla="*/ 102594 w 122511"/>
                <a:gd name="connsiteY2" fmla="*/ 62637 h 194800"/>
                <a:gd name="connsiteX3" fmla="*/ 83570 w 122511"/>
                <a:gd name="connsiteY3" fmla="*/ 22400 h 194800"/>
                <a:gd name="connsiteX4" fmla="*/ 53917 w 122511"/>
                <a:gd name="connsiteY4" fmla="*/ 11770 h 194800"/>
                <a:gd name="connsiteX5" fmla="*/ 31837 w 122511"/>
                <a:gd name="connsiteY5" fmla="*/ 19161 h 194800"/>
                <a:gd name="connsiteX6" fmla="*/ 23214 w 122511"/>
                <a:gd name="connsiteY6" fmla="*/ 35858 h 194800"/>
                <a:gd name="connsiteX7" fmla="*/ 29464 w 122511"/>
                <a:gd name="connsiteY7" fmla="*/ 55110 h 194800"/>
                <a:gd name="connsiteX8" fmla="*/ 54100 w 122511"/>
                <a:gd name="connsiteY8" fmla="*/ 72537 h 194800"/>
                <a:gd name="connsiteX9" fmla="*/ 82749 w 122511"/>
                <a:gd name="connsiteY9" fmla="*/ 86770 h 194800"/>
                <a:gd name="connsiteX10" fmla="*/ 122485 w 122511"/>
                <a:gd name="connsiteY10" fmla="*/ 139097 h 194800"/>
                <a:gd name="connsiteX11" fmla="*/ 103963 w 122511"/>
                <a:gd name="connsiteY11" fmla="*/ 179471 h 194800"/>
                <a:gd name="connsiteX12" fmla="*/ 62585 w 122511"/>
                <a:gd name="connsiteY12" fmla="*/ 194800 h 194800"/>
                <a:gd name="connsiteX13" fmla="*/ 24994 w 122511"/>
                <a:gd name="connsiteY13" fmla="*/ 188732 h 194800"/>
                <a:gd name="connsiteX14" fmla="*/ 14410 w 122511"/>
                <a:gd name="connsiteY14" fmla="*/ 186679 h 194800"/>
                <a:gd name="connsiteX15" fmla="*/ 7338 w 122511"/>
                <a:gd name="connsiteY15" fmla="*/ 192063 h 194800"/>
                <a:gd name="connsiteX16" fmla="*/ 860 w 122511"/>
                <a:gd name="connsiteY16" fmla="*/ 192063 h 194800"/>
                <a:gd name="connsiteX17" fmla="*/ 860 w 122511"/>
                <a:gd name="connsiteY17" fmla="*/ 126369 h 194800"/>
                <a:gd name="connsiteX18" fmla="*/ 7338 w 122511"/>
                <a:gd name="connsiteY18" fmla="*/ 126369 h 194800"/>
                <a:gd name="connsiteX19" fmla="*/ 28278 w 122511"/>
                <a:gd name="connsiteY19" fmla="*/ 168796 h 194800"/>
                <a:gd name="connsiteX20" fmla="*/ 62904 w 122511"/>
                <a:gd name="connsiteY20" fmla="*/ 183076 h 194800"/>
                <a:gd name="connsiteX21" fmla="*/ 84939 w 122511"/>
                <a:gd name="connsiteY21" fmla="*/ 174955 h 194800"/>
                <a:gd name="connsiteX22" fmla="*/ 93425 w 122511"/>
                <a:gd name="connsiteY22" fmla="*/ 155384 h 194800"/>
                <a:gd name="connsiteX23" fmla="*/ 83981 w 122511"/>
                <a:gd name="connsiteY23" fmla="*/ 132117 h 194800"/>
                <a:gd name="connsiteX24" fmla="*/ 46070 w 122511"/>
                <a:gd name="connsiteY24" fmla="*/ 108303 h 194800"/>
                <a:gd name="connsiteX25" fmla="*/ 8844 w 122511"/>
                <a:gd name="connsiteY25" fmla="*/ 82299 h 194800"/>
                <a:gd name="connsiteX26" fmla="*/ 39 w 122511"/>
                <a:gd name="connsiteY26" fmla="*/ 53422 h 194800"/>
                <a:gd name="connsiteX27" fmla="*/ 15231 w 122511"/>
                <a:gd name="connsiteY27" fmla="*/ 15465 h 194800"/>
                <a:gd name="connsiteX28" fmla="*/ 54465 w 122511"/>
                <a:gd name="connsiteY28" fmla="*/ 228 h 194800"/>
                <a:gd name="connsiteX29" fmla="*/ 80103 w 122511"/>
                <a:gd name="connsiteY29" fmla="*/ 4790 h 194800"/>
                <a:gd name="connsiteX30" fmla="*/ 93425 w 122511"/>
                <a:gd name="connsiteY30" fmla="*/ 7847 h 194800"/>
                <a:gd name="connsiteX31" fmla="*/ 98306 w 122511"/>
                <a:gd name="connsiteY31" fmla="*/ 6432 h 194800"/>
                <a:gd name="connsiteX32" fmla="*/ 102412 w 122511"/>
                <a:gd name="connsiteY32" fmla="*/ 137 h 19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2511" h="194800">
                  <a:moveTo>
                    <a:pt x="108890" y="0"/>
                  </a:moveTo>
                  <a:lnTo>
                    <a:pt x="108890" y="62637"/>
                  </a:lnTo>
                  <a:lnTo>
                    <a:pt x="102594" y="62637"/>
                  </a:lnTo>
                  <a:cubicBezTo>
                    <a:pt x="97667" y="42929"/>
                    <a:pt x="91326" y="29516"/>
                    <a:pt x="83570" y="22400"/>
                  </a:cubicBezTo>
                  <a:cubicBezTo>
                    <a:pt x="75418" y="15182"/>
                    <a:pt x="64798" y="11378"/>
                    <a:pt x="53917" y="11770"/>
                  </a:cubicBezTo>
                  <a:cubicBezTo>
                    <a:pt x="45893" y="11396"/>
                    <a:pt x="38018" y="14028"/>
                    <a:pt x="31837" y="19161"/>
                  </a:cubicBezTo>
                  <a:cubicBezTo>
                    <a:pt x="26590" y="23139"/>
                    <a:pt x="23420" y="29275"/>
                    <a:pt x="23214" y="35858"/>
                  </a:cubicBezTo>
                  <a:cubicBezTo>
                    <a:pt x="23041" y="42801"/>
                    <a:pt x="25249" y="49590"/>
                    <a:pt x="29464" y="55110"/>
                  </a:cubicBezTo>
                  <a:cubicBezTo>
                    <a:pt x="33479" y="60584"/>
                    <a:pt x="41691" y="66424"/>
                    <a:pt x="54100" y="72537"/>
                  </a:cubicBezTo>
                  <a:lnTo>
                    <a:pt x="82749" y="86770"/>
                  </a:lnTo>
                  <a:cubicBezTo>
                    <a:pt x="109269" y="100000"/>
                    <a:pt x="122517" y="117441"/>
                    <a:pt x="122485" y="139097"/>
                  </a:cubicBezTo>
                  <a:cubicBezTo>
                    <a:pt x="122991" y="154718"/>
                    <a:pt x="116134" y="169668"/>
                    <a:pt x="103963" y="179471"/>
                  </a:cubicBezTo>
                  <a:cubicBezTo>
                    <a:pt x="92462" y="189389"/>
                    <a:pt x="77772" y="194832"/>
                    <a:pt x="62585" y="194800"/>
                  </a:cubicBezTo>
                  <a:cubicBezTo>
                    <a:pt x="49834" y="194526"/>
                    <a:pt x="37183" y="192487"/>
                    <a:pt x="24994" y="188732"/>
                  </a:cubicBezTo>
                  <a:cubicBezTo>
                    <a:pt x="21586" y="187533"/>
                    <a:pt x="18018" y="186839"/>
                    <a:pt x="14410" y="186679"/>
                  </a:cubicBezTo>
                  <a:cubicBezTo>
                    <a:pt x="11175" y="186862"/>
                    <a:pt x="8374" y="188993"/>
                    <a:pt x="7338" y="192063"/>
                  </a:cubicBezTo>
                  <a:lnTo>
                    <a:pt x="860" y="192063"/>
                  </a:lnTo>
                  <a:lnTo>
                    <a:pt x="860" y="126369"/>
                  </a:lnTo>
                  <a:lnTo>
                    <a:pt x="7338" y="126369"/>
                  </a:lnTo>
                  <a:cubicBezTo>
                    <a:pt x="10988" y="145165"/>
                    <a:pt x="17968" y="159261"/>
                    <a:pt x="28278" y="168796"/>
                  </a:cubicBezTo>
                  <a:cubicBezTo>
                    <a:pt x="37544" y="177847"/>
                    <a:pt x="49953" y="182961"/>
                    <a:pt x="62904" y="183076"/>
                  </a:cubicBezTo>
                  <a:cubicBezTo>
                    <a:pt x="71034" y="183399"/>
                    <a:pt x="78963" y="180480"/>
                    <a:pt x="84939" y="174955"/>
                  </a:cubicBezTo>
                  <a:cubicBezTo>
                    <a:pt x="90423" y="169937"/>
                    <a:pt x="93507" y="162815"/>
                    <a:pt x="93425" y="155384"/>
                  </a:cubicBezTo>
                  <a:cubicBezTo>
                    <a:pt x="93625" y="146656"/>
                    <a:pt x="90204" y="138235"/>
                    <a:pt x="83981" y="132117"/>
                  </a:cubicBezTo>
                  <a:cubicBezTo>
                    <a:pt x="77626" y="125821"/>
                    <a:pt x="64989" y="117884"/>
                    <a:pt x="46070" y="108303"/>
                  </a:cubicBezTo>
                  <a:cubicBezTo>
                    <a:pt x="27152" y="98723"/>
                    <a:pt x="14743" y="90055"/>
                    <a:pt x="8844" y="82299"/>
                  </a:cubicBezTo>
                  <a:cubicBezTo>
                    <a:pt x="2717" y="73951"/>
                    <a:pt x="-390" y="63768"/>
                    <a:pt x="39" y="53422"/>
                  </a:cubicBezTo>
                  <a:cubicBezTo>
                    <a:pt x="-335" y="39220"/>
                    <a:pt x="5162" y="25488"/>
                    <a:pt x="15231" y="15465"/>
                  </a:cubicBezTo>
                  <a:cubicBezTo>
                    <a:pt x="25632" y="5169"/>
                    <a:pt x="39839" y="-347"/>
                    <a:pt x="54465" y="228"/>
                  </a:cubicBezTo>
                  <a:cubicBezTo>
                    <a:pt x="63187" y="488"/>
                    <a:pt x="71828" y="2026"/>
                    <a:pt x="80103" y="4790"/>
                  </a:cubicBezTo>
                  <a:cubicBezTo>
                    <a:pt x="84415" y="6309"/>
                    <a:pt x="88881" y="7336"/>
                    <a:pt x="93425" y="7847"/>
                  </a:cubicBezTo>
                  <a:cubicBezTo>
                    <a:pt x="95163" y="7938"/>
                    <a:pt x="96883" y="7441"/>
                    <a:pt x="98306" y="6432"/>
                  </a:cubicBezTo>
                  <a:cubicBezTo>
                    <a:pt x="100071" y="4621"/>
                    <a:pt x="101467" y="2482"/>
                    <a:pt x="102412" y="137"/>
                  </a:cubicBezTo>
                  <a:close/>
                </a:path>
              </a:pathLst>
            </a:custGeom>
            <a:grpFill/>
            <a:ln w="455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9BDD159-DC9A-CECF-B4BD-755C737B9356}"/>
                </a:ext>
              </a:extLst>
            </p:cNvPr>
            <p:cNvSpPr/>
            <p:nvPr/>
          </p:nvSpPr>
          <p:spPr>
            <a:xfrm>
              <a:off x="5039531" y="2216032"/>
              <a:ext cx="196488" cy="189279"/>
            </a:xfrm>
            <a:custGeom>
              <a:avLst/>
              <a:gdLst>
                <a:gd name="connsiteX0" fmla="*/ 62957 w 196488"/>
                <a:gd name="connsiteY0" fmla="*/ 38960 h 189279"/>
                <a:gd name="connsiteX1" fmla="*/ 122993 w 196488"/>
                <a:gd name="connsiteY1" fmla="*/ 137 h 189279"/>
                <a:gd name="connsiteX2" fmla="*/ 148176 w 196488"/>
                <a:gd name="connsiteY2" fmla="*/ 7664 h 189279"/>
                <a:gd name="connsiteX3" fmla="*/ 165010 w 196488"/>
                <a:gd name="connsiteY3" fmla="*/ 32391 h 189279"/>
                <a:gd name="connsiteX4" fmla="*/ 169298 w 196488"/>
                <a:gd name="connsiteY4" fmla="*/ 69298 h 189279"/>
                <a:gd name="connsiteX5" fmla="*/ 169298 w 196488"/>
                <a:gd name="connsiteY5" fmla="*/ 147674 h 189279"/>
                <a:gd name="connsiteX6" fmla="*/ 172035 w 196488"/>
                <a:gd name="connsiteY6" fmla="*/ 171305 h 189279"/>
                <a:gd name="connsiteX7" fmla="*/ 178970 w 196488"/>
                <a:gd name="connsiteY7" fmla="*/ 179107 h 189279"/>
                <a:gd name="connsiteX8" fmla="*/ 196488 w 196488"/>
                <a:gd name="connsiteY8" fmla="*/ 181981 h 189279"/>
                <a:gd name="connsiteX9" fmla="*/ 196488 w 196488"/>
                <a:gd name="connsiteY9" fmla="*/ 189280 h 189279"/>
                <a:gd name="connsiteX10" fmla="*/ 107665 w 196488"/>
                <a:gd name="connsiteY10" fmla="*/ 189280 h 189279"/>
                <a:gd name="connsiteX11" fmla="*/ 107665 w 196488"/>
                <a:gd name="connsiteY11" fmla="*/ 181981 h 189279"/>
                <a:gd name="connsiteX12" fmla="*/ 111406 w 196488"/>
                <a:gd name="connsiteY12" fmla="*/ 181981 h 189279"/>
                <a:gd name="connsiteX13" fmla="*/ 128970 w 196488"/>
                <a:gd name="connsiteY13" fmla="*/ 178103 h 189279"/>
                <a:gd name="connsiteX14" fmla="*/ 135950 w 196488"/>
                <a:gd name="connsiteY14" fmla="*/ 166607 h 189279"/>
                <a:gd name="connsiteX15" fmla="*/ 136725 w 196488"/>
                <a:gd name="connsiteY15" fmla="*/ 147765 h 189279"/>
                <a:gd name="connsiteX16" fmla="*/ 136725 w 196488"/>
                <a:gd name="connsiteY16" fmla="*/ 72491 h 189279"/>
                <a:gd name="connsiteX17" fmla="*/ 130384 w 196488"/>
                <a:gd name="connsiteY17" fmla="*/ 35995 h 189279"/>
                <a:gd name="connsiteX18" fmla="*/ 109079 w 196488"/>
                <a:gd name="connsiteY18" fmla="*/ 24681 h 189279"/>
                <a:gd name="connsiteX19" fmla="*/ 62957 w 196488"/>
                <a:gd name="connsiteY19" fmla="*/ 50730 h 189279"/>
                <a:gd name="connsiteX20" fmla="*/ 62957 w 196488"/>
                <a:gd name="connsiteY20" fmla="*/ 147628 h 189279"/>
                <a:gd name="connsiteX21" fmla="*/ 65101 w 196488"/>
                <a:gd name="connsiteY21" fmla="*/ 170439 h 189279"/>
                <a:gd name="connsiteX22" fmla="*/ 72674 w 196488"/>
                <a:gd name="connsiteY22" fmla="*/ 178924 h 189279"/>
                <a:gd name="connsiteX23" fmla="*/ 92199 w 196488"/>
                <a:gd name="connsiteY23" fmla="*/ 181616 h 189279"/>
                <a:gd name="connsiteX24" fmla="*/ 92199 w 196488"/>
                <a:gd name="connsiteY24" fmla="*/ 188915 h 189279"/>
                <a:gd name="connsiteX25" fmla="*/ 3193 w 196488"/>
                <a:gd name="connsiteY25" fmla="*/ 188915 h 189279"/>
                <a:gd name="connsiteX26" fmla="*/ 3193 w 196488"/>
                <a:gd name="connsiteY26" fmla="*/ 181981 h 189279"/>
                <a:gd name="connsiteX27" fmla="*/ 7117 w 196488"/>
                <a:gd name="connsiteY27" fmla="*/ 181981 h 189279"/>
                <a:gd name="connsiteX28" fmla="*/ 25365 w 196488"/>
                <a:gd name="connsiteY28" fmla="*/ 174910 h 189279"/>
                <a:gd name="connsiteX29" fmla="*/ 30155 w 196488"/>
                <a:gd name="connsiteY29" fmla="*/ 147765 h 189279"/>
                <a:gd name="connsiteX30" fmla="*/ 30155 w 196488"/>
                <a:gd name="connsiteY30" fmla="*/ 79334 h 189279"/>
                <a:gd name="connsiteX31" fmla="*/ 28695 w 196488"/>
                <a:gd name="connsiteY31" fmla="*/ 39097 h 189279"/>
                <a:gd name="connsiteX32" fmla="*/ 24133 w 196488"/>
                <a:gd name="connsiteY32" fmla="*/ 29334 h 189279"/>
                <a:gd name="connsiteX33" fmla="*/ 16013 w 196488"/>
                <a:gd name="connsiteY33" fmla="*/ 26734 h 189279"/>
                <a:gd name="connsiteX34" fmla="*/ 2920 w 196488"/>
                <a:gd name="connsiteY34" fmla="*/ 29699 h 189279"/>
                <a:gd name="connsiteX35" fmla="*/ 0 w 196488"/>
                <a:gd name="connsiteY35" fmla="*/ 22445 h 189279"/>
                <a:gd name="connsiteX36" fmla="*/ 54243 w 196488"/>
                <a:gd name="connsiteY36" fmla="*/ 0 h 189279"/>
                <a:gd name="connsiteX37" fmla="*/ 62683 w 196488"/>
                <a:gd name="connsiteY37" fmla="*/ 0 h 18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96488" h="189279">
                  <a:moveTo>
                    <a:pt x="62957" y="38960"/>
                  </a:moveTo>
                  <a:cubicBezTo>
                    <a:pt x="83942" y="13107"/>
                    <a:pt x="103956" y="169"/>
                    <a:pt x="122993" y="137"/>
                  </a:cubicBezTo>
                  <a:cubicBezTo>
                    <a:pt x="131976" y="-100"/>
                    <a:pt x="140799" y="2537"/>
                    <a:pt x="148176" y="7664"/>
                  </a:cubicBezTo>
                  <a:cubicBezTo>
                    <a:pt x="156168" y="14006"/>
                    <a:pt x="162045" y="22628"/>
                    <a:pt x="165010" y="32391"/>
                  </a:cubicBezTo>
                  <a:cubicBezTo>
                    <a:pt x="168390" y="44389"/>
                    <a:pt x="169836" y="56848"/>
                    <a:pt x="169298" y="69298"/>
                  </a:cubicBezTo>
                  <a:lnTo>
                    <a:pt x="169298" y="147674"/>
                  </a:lnTo>
                  <a:cubicBezTo>
                    <a:pt x="168805" y="155653"/>
                    <a:pt x="169732" y="163650"/>
                    <a:pt x="172035" y="171305"/>
                  </a:cubicBezTo>
                  <a:cubicBezTo>
                    <a:pt x="173440" y="174590"/>
                    <a:pt x="175872" y="177327"/>
                    <a:pt x="178970" y="179107"/>
                  </a:cubicBezTo>
                  <a:cubicBezTo>
                    <a:pt x="184508" y="181410"/>
                    <a:pt x="190503" y="182396"/>
                    <a:pt x="196488" y="181981"/>
                  </a:cubicBezTo>
                  <a:lnTo>
                    <a:pt x="196488" y="189280"/>
                  </a:lnTo>
                  <a:lnTo>
                    <a:pt x="107665" y="189280"/>
                  </a:lnTo>
                  <a:lnTo>
                    <a:pt x="107665" y="181981"/>
                  </a:lnTo>
                  <a:lnTo>
                    <a:pt x="111406" y="181981"/>
                  </a:lnTo>
                  <a:cubicBezTo>
                    <a:pt x="117523" y="182546"/>
                    <a:pt x="123659" y="181192"/>
                    <a:pt x="128970" y="178103"/>
                  </a:cubicBezTo>
                  <a:cubicBezTo>
                    <a:pt x="132514" y="175160"/>
                    <a:pt x="134973" y="171109"/>
                    <a:pt x="135950" y="166607"/>
                  </a:cubicBezTo>
                  <a:cubicBezTo>
                    <a:pt x="136689" y="160357"/>
                    <a:pt x="136949" y="154056"/>
                    <a:pt x="136725" y="147765"/>
                  </a:cubicBezTo>
                  <a:lnTo>
                    <a:pt x="136725" y="72491"/>
                  </a:lnTo>
                  <a:cubicBezTo>
                    <a:pt x="136725" y="55794"/>
                    <a:pt x="134613" y="43627"/>
                    <a:pt x="130384" y="35995"/>
                  </a:cubicBezTo>
                  <a:cubicBezTo>
                    <a:pt x="126086" y="28403"/>
                    <a:pt x="117774" y="23992"/>
                    <a:pt x="109079" y="24681"/>
                  </a:cubicBezTo>
                  <a:cubicBezTo>
                    <a:pt x="93659" y="24681"/>
                    <a:pt x="78239" y="33349"/>
                    <a:pt x="62957" y="50730"/>
                  </a:cubicBezTo>
                  <a:lnTo>
                    <a:pt x="62957" y="147628"/>
                  </a:lnTo>
                  <a:cubicBezTo>
                    <a:pt x="62957" y="160037"/>
                    <a:pt x="63686" y="167701"/>
                    <a:pt x="65101" y="170439"/>
                  </a:cubicBezTo>
                  <a:cubicBezTo>
                    <a:pt x="66656" y="174002"/>
                    <a:pt x="69311" y="176976"/>
                    <a:pt x="72674" y="178924"/>
                  </a:cubicBezTo>
                  <a:cubicBezTo>
                    <a:pt x="78910" y="181233"/>
                    <a:pt x="85571" y="182154"/>
                    <a:pt x="92199" y="181616"/>
                  </a:cubicBezTo>
                  <a:lnTo>
                    <a:pt x="92199" y="188915"/>
                  </a:lnTo>
                  <a:lnTo>
                    <a:pt x="3193" y="188915"/>
                  </a:lnTo>
                  <a:lnTo>
                    <a:pt x="3193" y="181981"/>
                  </a:lnTo>
                  <a:lnTo>
                    <a:pt x="7117" y="181981"/>
                  </a:lnTo>
                  <a:cubicBezTo>
                    <a:pt x="16241" y="181981"/>
                    <a:pt x="22400" y="179608"/>
                    <a:pt x="25365" y="174910"/>
                  </a:cubicBezTo>
                  <a:cubicBezTo>
                    <a:pt x="28331" y="170210"/>
                    <a:pt x="30155" y="161223"/>
                    <a:pt x="30155" y="147765"/>
                  </a:cubicBezTo>
                  <a:lnTo>
                    <a:pt x="30155" y="79334"/>
                  </a:lnTo>
                  <a:cubicBezTo>
                    <a:pt x="30575" y="65904"/>
                    <a:pt x="30087" y="52459"/>
                    <a:pt x="28695" y="39097"/>
                  </a:cubicBezTo>
                  <a:cubicBezTo>
                    <a:pt x="28257" y="35438"/>
                    <a:pt x="26656" y="32017"/>
                    <a:pt x="24133" y="29334"/>
                  </a:cubicBezTo>
                  <a:cubicBezTo>
                    <a:pt x="21834" y="27505"/>
                    <a:pt x="18946" y="26583"/>
                    <a:pt x="16013" y="26734"/>
                  </a:cubicBezTo>
                  <a:cubicBezTo>
                    <a:pt x="11501" y="26902"/>
                    <a:pt x="7062" y="27911"/>
                    <a:pt x="2920" y="29699"/>
                  </a:cubicBezTo>
                  <a:lnTo>
                    <a:pt x="0" y="22445"/>
                  </a:lnTo>
                  <a:lnTo>
                    <a:pt x="54243" y="0"/>
                  </a:lnTo>
                  <a:lnTo>
                    <a:pt x="62683" y="0"/>
                  </a:lnTo>
                  <a:close/>
                </a:path>
              </a:pathLst>
            </a:custGeom>
            <a:grpFill/>
            <a:ln w="455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19D5DED-3EF9-AF86-EB61-9CD3E816C78F}"/>
                </a:ext>
              </a:extLst>
            </p:cNvPr>
            <p:cNvSpPr/>
            <p:nvPr/>
          </p:nvSpPr>
          <p:spPr>
            <a:xfrm>
              <a:off x="5251388" y="2216137"/>
              <a:ext cx="173326" cy="194631"/>
            </a:xfrm>
            <a:custGeom>
              <a:avLst/>
              <a:gdLst>
                <a:gd name="connsiteX0" fmla="*/ 86912 w 173326"/>
                <a:gd name="connsiteY0" fmla="*/ 32 h 194631"/>
                <a:gd name="connsiteX1" fmla="*/ 152332 w 173326"/>
                <a:gd name="connsiteY1" fmla="*/ 31693 h 194631"/>
                <a:gd name="connsiteX2" fmla="*/ 173318 w 173326"/>
                <a:gd name="connsiteY2" fmla="*/ 93828 h 194631"/>
                <a:gd name="connsiteX3" fmla="*/ 161730 w 173326"/>
                <a:gd name="connsiteY3" fmla="*/ 143737 h 194631"/>
                <a:gd name="connsiteX4" fmla="*/ 129796 w 173326"/>
                <a:gd name="connsiteY4" fmla="*/ 181784 h 194631"/>
                <a:gd name="connsiteX5" fmla="*/ 84631 w 173326"/>
                <a:gd name="connsiteY5" fmla="*/ 194604 h 194631"/>
                <a:gd name="connsiteX6" fmla="*/ 20169 w 173326"/>
                <a:gd name="connsiteY6" fmla="*/ 161574 h 194631"/>
                <a:gd name="connsiteX7" fmla="*/ 5 w 173326"/>
                <a:gd name="connsiteY7" fmla="*/ 99029 h 194631"/>
                <a:gd name="connsiteX8" fmla="*/ 12231 w 173326"/>
                <a:gd name="connsiteY8" fmla="*/ 48846 h 194631"/>
                <a:gd name="connsiteX9" fmla="*/ 44485 w 173326"/>
                <a:gd name="connsiteY9" fmla="*/ 11939 h 194631"/>
                <a:gd name="connsiteX10" fmla="*/ 86821 w 173326"/>
                <a:gd name="connsiteY10" fmla="*/ 32 h 194631"/>
                <a:gd name="connsiteX11" fmla="*/ 80799 w 173326"/>
                <a:gd name="connsiteY11" fmla="*/ 13079 h 194631"/>
                <a:gd name="connsiteX12" fmla="*/ 59905 w 173326"/>
                <a:gd name="connsiteY12" fmla="*/ 19375 h 194631"/>
                <a:gd name="connsiteX13" fmla="*/ 42934 w 173326"/>
                <a:gd name="connsiteY13" fmla="*/ 41501 h 194631"/>
                <a:gd name="connsiteX14" fmla="*/ 36456 w 173326"/>
                <a:gd name="connsiteY14" fmla="*/ 82149 h 194631"/>
                <a:gd name="connsiteX15" fmla="*/ 52058 w 173326"/>
                <a:gd name="connsiteY15" fmla="*/ 151264 h 194631"/>
                <a:gd name="connsiteX16" fmla="*/ 93117 w 173326"/>
                <a:gd name="connsiteY16" fmla="*/ 180279 h 194631"/>
                <a:gd name="connsiteX17" fmla="*/ 124549 w 173326"/>
                <a:gd name="connsiteY17" fmla="*/ 164266 h 194631"/>
                <a:gd name="connsiteX18" fmla="*/ 136912 w 173326"/>
                <a:gd name="connsiteY18" fmla="*/ 109202 h 194631"/>
                <a:gd name="connsiteX19" fmla="*/ 116292 w 173326"/>
                <a:gd name="connsiteY19" fmla="*/ 32286 h 194631"/>
                <a:gd name="connsiteX20" fmla="*/ 80753 w 173326"/>
                <a:gd name="connsiteY20" fmla="*/ 13079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6" h="194631">
                  <a:moveTo>
                    <a:pt x="86912" y="32"/>
                  </a:moveTo>
                  <a:cubicBezTo>
                    <a:pt x="112574" y="-698"/>
                    <a:pt x="136981" y="11118"/>
                    <a:pt x="152332" y="31693"/>
                  </a:cubicBezTo>
                  <a:cubicBezTo>
                    <a:pt x="166224" y="49398"/>
                    <a:pt x="173628" y="71328"/>
                    <a:pt x="173318" y="93828"/>
                  </a:cubicBezTo>
                  <a:cubicBezTo>
                    <a:pt x="173117" y="111109"/>
                    <a:pt x="169162" y="128134"/>
                    <a:pt x="161730" y="143737"/>
                  </a:cubicBezTo>
                  <a:cubicBezTo>
                    <a:pt x="155092" y="159303"/>
                    <a:pt x="143975" y="172546"/>
                    <a:pt x="129796" y="181784"/>
                  </a:cubicBezTo>
                  <a:cubicBezTo>
                    <a:pt x="116301" y="190343"/>
                    <a:pt x="100612" y="194800"/>
                    <a:pt x="84631" y="194604"/>
                  </a:cubicBezTo>
                  <a:cubicBezTo>
                    <a:pt x="58919" y="195302"/>
                    <a:pt x="34622" y="182852"/>
                    <a:pt x="20169" y="161574"/>
                  </a:cubicBezTo>
                  <a:cubicBezTo>
                    <a:pt x="6862" y="143454"/>
                    <a:pt x="-214" y="121510"/>
                    <a:pt x="5" y="99029"/>
                  </a:cubicBezTo>
                  <a:cubicBezTo>
                    <a:pt x="142" y="81579"/>
                    <a:pt x="4330" y="64403"/>
                    <a:pt x="12231" y="48846"/>
                  </a:cubicBezTo>
                  <a:cubicBezTo>
                    <a:pt x="19134" y="33650"/>
                    <a:pt x="30352" y="20817"/>
                    <a:pt x="44485" y="11939"/>
                  </a:cubicBezTo>
                  <a:cubicBezTo>
                    <a:pt x="57236" y="4156"/>
                    <a:pt x="71885" y="36"/>
                    <a:pt x="86821" y="32"/>
                  </a:cubicBezTo>
                  <a:moveTo>
                    <a:pt x="80799" y="13079"/>
                  </a:moveTo>
                  <a:cubicBezTo>
                    <a:pt x="73390" y="13216"/>
                    <a:pt x="66159" y="15397"/>
                    <a:pt x="59905" y="19375"/>
                  </a:cubicBezTo>
                  <a:cubicBezTo>
                    <a:pt x="51985" y="24704"/>
                    <a:pt x="46027" y="32473"/>
                    <a:pt x="42934" y="41501"/>
                  </a:cubicBezTo>
                  <a:cubicBezTo>
                    <a:pt x="38194" y="54512"/>
                    <a:pt x="35995" y="68312"/>
                    <a:pt x="36456" y="82149"/>
                  </a:cubicBezTo>
                  <a:cubicBezTo>
                    <a:pt x="35817" y="106127"/>
                    <a:pt x="41182" y="129886"/>
                    <a:pt x="52058" y="151264"/>
                  </a:cubicBezTo>
                  <a:cubicBezTo>
                    <a:pt x="62460" y="170607"/>
                    <a:pt x="76146" y="180279"/>
                    <a:pt x="93117" y="180279"/>
                  </a:cubicBezTo>
                  <a:cubicBezTo>
                    <a:pt x="105580" y="180398"/>
                    <a:pt x="117318" y="174421"/>
                    <a:pt x="124549" y="164266"/>
                  </a:cubicBezTo>
                  <a:cubicBezTo>
                    <a:pt x="132761" y="153591"/>
                    <a:pt x="136880" y="135238"/>
                    <a:pt x="136912" y="109202"/>
                  </a:cubicBezTo>
                  <a:cubicBezTo>
                    <a:pt x="136912" y="76629"/>
                    <a:pt x="130037" y="50990"/>
                    <a:pt x="116292" y="32286"/>
                  </a:cubicBezTo>
                  <a:cubicBezTo>
                    <a:pt x="108468" y="20274"/>
                    <a:pt x="95087" y="13043"/>
                    <a:pt x="80753" y="13079"/>
                  </a:cubicBezTo>
                </a:path>
              </a:pathLst>
            </a:custGeom>
            <a:grpFill/>
            <a:ln w="455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EF4E4A4-7E69-F563-3842-24536A42E614}"/>
                </a:ext>
              </a:extLst>
            </p:cNvPr>
            <p:cNvSpPr/>
            <p:nvPr/>
          </p:nvSpPr>
          <p:spPr>
            <a:xfrm>
              <a:off x="5553456" y="2127023"/>
              <a:ext cx="239088" cy="284304"/>
            </a:xfrm>
            <a:custGeom>
              <a:avLst/>
              <a:gdLst>
                <a:gd name="connsiteX0" fmla="*/ 226863 w 239088"/>
                <a:gd name="connsiteY0" fmla="*/ 185 h 284304"/>
                <a:gd name="connsiteX1" fmla="*/ 232930 w 239088"/>
                <a:gd name="connsiteY1" fmla="*/ 92567 h 284304"/>
                <a:gd name="connsiteX2" fmla="*/ 226863 w 239088"/>
                <a:gd name="connsiteY2" fmla="*/ 92567 h 284304"/>
                <a:gd name="connsiteX3" fmla="*/ 192282 w 239088"/>
                <a:gd name="connsiteY3" fmla="*/ 32758 h 284304"/>
                <a:gd name="connsiteX4" fmla="*/ 138313 w 239088"/>
                <a:gd name="connsiteY4" fmla="*/ 14510 h 284304"/>
                <a:gd name="connsiteX5" fmla="*/ 90594 w 239088"/>
                <a:gd name="connsiteY5" fmla="*/ 28196 h 284304"/>
                <a:gd name="connsiteX6" fmla="*/ 57108 w 239088"/>
                <a:gd name="connsiteY6" fmla="*/ 71992 h 284304"/>
                <a:gd name="connsiteX7" fmla="*/ 44882 w 239088"/>
                <a:gd name="connsiteY7" fmla="*/ 146719 h 284304"/>
                <a:gd name="connsiteX8" fmla="*/ 56424 w 239088"/>
                <a:gd name="connsiteY8" fmla="*/ 210588 h 284304"/>
                <a:gd name="connsiteX9" fmla="*/ 91096 w 239088"/>
                <a:gd name="connsiteY9" fmla="*/ 252057 h 284304"/>
                <a:gd name="connsiteX10" fmla="*/ 143970 w 239088"/>
                <a:gd name="connsiteY10" fmla="*/ 266519 h 284304"/>
                <a:gd name="connsiteX11" fmla="*/ 189591 w 239088"/>
                <a:gd name="connsiteY11" fmla="*/ 255204 h 284304"/>
                <a:gd name="connsiteX12" fmla="*/ 233021 w 239088"/>
                <a:gd name="connsiteY12" fmla="*/ 210268 h 284304"/>
                <a:gd name="connsiteX13" fmla="*/ 239089 w 239088"/>
                <a:gd name="connsiteY13" fmla="*/ 214329 h 284304"/>
                <a:gd name="connsiteX14" fmla="*/ 192465 w 239088"/>
                <a:gd name="connsiteY14" fmla="*/ 267431 h 284304"/>
                <a:gd name="connsiteX15" fmla="*/ 129234 w 239088"/>
                <a:gd name="connsiteY15" fmla="*/ 284265 h 284304"/>
                <a:gd name="connsiteX16" fmla="*/ 27044 w 239088"/>
                <a:gd name="connsiteY16" fmla="*/ 234082 h 284304"/>
                <a:gd name="connsiteX17" fmla="*/ 37 w 239088"/>
                <a:gd name="connsiteY17" fmla="*/ 146308 h 284304"/>
                <a:gd name="connsiteX18" fmla="*/ 17875 w 239088"/>
                <a:gd name="connsiteY18" fmla="*/ 71536 h 284304"/>
                <a:gd name="connsiteX19" fmla="*/ 135120 w 239088"/>
                <a:gd name="connsiteY19" fmla="*/ 3 h 284304"/>
                <a:gd name="connsiteX20" fmla="*/ 191872 w 239088"/>
                <a:gd name="connsiteY20" fmla="*/ 14419 h 284304"/>
                <a:gd name="connsiteX21" fmla="*/ 203642 w 239088"/>
                <a:gd name="connsiteY21" fmla="*/ 18981 h 284304"/>
                <a:gd name="connsiteX22" fmla="*/ 212766 w 239088"/>
                <a:gd name="connsiteY22" fmla="*/ 15194 h 284304"/>
                <a:gd name="connsiteX23" fmla="*/ 220019 w 239088"/>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88" h="284304">
                  <a:moveTo>
                    <a:pt x="226863" y="185"/>
                  </a:moveTo>
                  <a:lnTo>
                    <a:pt x="232930" y="92567"/>
                  </a:lnTo>
                  <a:lnTo>
                    <a:pt x="226863" y="92567"/>
                  </a:lnTo>
                  <a:cubicBezTo>
                    <a:pt x="218802" y="64862"/>
                    <a:pt x="207278" y="44925"/>
                    <a:pt x="192282" y="32758"/>
                  </a:cubicBezTo>
                  <a:cubicBezTo>
                    <a:pt x="177013" y="20491"/>
                    <a:pt x="157893" y="14027"/>
                    <a:pt x="138313" y="14510"/>
                  </a:cubicBezTo>
                  <a:cubicBezTo>
                    <a:pt x="121406" y="14291"/>
                    <a:pt x="104814" y="19049"/>
                    <a:pt x="90594" y="28196"/>
                  </a:cubicBezTo>
                  <a:cubicBezTo>
                    <a:pt x="76406" y="37321"/>
                    <a:pt x="65229" y="51965"/>
                    <a:pt x="57108" y="71992"/>
                  </a:cubicBezTo>
                  <a:cubicBezTo>
                    <a:pt x="48988" y="92020"/>
                    <a:pt x="44882" y="116929"/>
                    <a:pt x="44882" y="146719"/>
                  </a:cubicBezTo>
                  <a:cubicBezTo>
                    <a:pt x="44380" y="168571"/>
                    <a:pt x="48308" y="190296"/>
                    <a:pt x="56424" y="210588"/>
                  </a:cubicBezTo>
                  <a:cubicBezTo>
                    <a:pt x="63345" y="227705"/>
                    <a:pt x="75475" y="242212"/>
                    <a:pt x="91096" y="252057"/>
                  </a:cubicBezTo>
                  <a:cubicBezTo>
                    <a:pt x="106981" y="261815"/>
                    <a:pt x="125329" y="266833"/>
                    <a:pt x="143970" y="266519"/>
                  </a:cubicBezTo>
                  <a:cubicBezTo>
                    <a:pt x="159910" y="266856"/>
                    <a:pt x="175653" y="262951"/>
                    <a:pt x="189591" y="255204"/>
                  </a:cubicBezTo>
                  <a:cubicBezTo>
                    <a:pt x="202761" y="247632"/>
                    <a:pt x="217237" y="232654"/>
                    <a:pt x="233021" y="210268"/>
                  </a:cubicBezTo>
                  <a:lnTo>
                    <a:pt x="239089" y="214329"/>
                  </a:lnTo>
                  <a:cubicBezTo>
                    <a:pt x="225768" y="238507"/>
                    <a:pt x="210225" y="256208"/>
                    <a:pt x="192465" y="267431"/>
                  </a:cubicBezTo>
                  <a:cubicBezTo>
                    <a:pt x="173445" y="279000"/>
                    <a:pt x="151493" y="284849"/>
                    <a:pt x="129234" y="284265"/>
                  </a:cubicBezTo>
                  <a:cubicBezTo>
                    <a:pt x="85256" y="284265"/>
                    <a:pt x="51191" y="267536"/>
                    <a:pt x="27044" y="234082"/>
                  </a:cubicBezTo>
                  <a:cubicBezTo>
                    <a:pt x="8805" y="208507"/>
                    <a:pt x="-670" y="177713"/>
                    <a:pt x="37" y="146308"/>
                  </a:cubicBezTo>
                  <a:cubicBezTo>
                    <a:pt x="-241" y="120300"/>
                    <a:pt x="5886" y="94620"/>
                    <a:pt x="17875" y="71536"/>
                  </a:cubicBezTo>
                  <a:cubicBezTo>
                    <a:pt x="40220" y="27380"/>
                    <a:pt x="85630" y="-326"/>
                    <a:pt x="135120" y="3"/>
                  </a:cubicBezTo>
                  <a:cubicBezTo>
                    <a:pt x="154923" y="153"/>
                    <a:pt x="174399" y="5099"/>
                    <a:pt x="191872" y="14419"/>
                  </a:cubicBezTo>
                  <a:cubicBezTo>
                    <a:pt x="195435" y="16746"/>
                    <a:pt x="199440" y="18301"/>
                    <a:pt x="203642" y="18981"/>
                  </a:cubicBezTo>
                  <a:cubicBezTo>
                    <a:pt x="207072" y="19008"/>
                    <a:pt x="210366" y="17644"/>
                    <a:pt x="212766" y="15194"/>
                  </a:cubicBezTo>
                  <a:cubicBezTo>
                    <a:pt x="216502" y="10943"/>
                    <a:pt x="219011" y="5756"/>
                    <a:pt x="220019" y="185"/>
                  </a:cubicBezTo>
                  <a:close/>
                </a:path>
              </a:pathLst>
            </a:custGeom>
            <a:grpFill/>
            <a:ln w="455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B2DAFA1-CC4A-1850-5E4F-AC454EEBD689}"/>
                </a:ext>
              </a:extLst>
            </p:cNvPr>
            <p:cNvSpPr/>
            <p:nvPr/>
          </p:nvSpPr>
          <p:spPr>
            <a:xfrm>
              <a:off x="5818275" y="2120133"/>
              <a:ext cx="89826" cy="284996"/>
            </a:xfrm>
            <a:custGeom>
              <a:avLst/>
              <a:gdLst>
                <a:gd name="connsiteX0" fmla="*/ 62683 w 89826"/>
                <a:gd name="connsiteY0" fmla="*/ 96036 h 284996"/>
                <a:gd name="connsiteX1" fmla="*/ 62683 w 89826"/>
                <a:gd name="connsiteY1" fmla="*/ 243573 h 284996"/>
                <a:gd name="connsiteX2" fmla="*/ 65146 w 89826"/>
                <a:gd name="connsiteY2" fmla="*/ 266383 h 284996"/>
                <a:gd name="connsiteX3" fmla="*/ 72354 w 89826"/>
                <a:gd name="connsiteY3" fmla="*/ 274914 h 284996"/>
                <a:gd name="connsiteX4" fmla="*/ 89827 w 89826"/>
                <a:gd name="connsiteY4" fmla="*/ 277697 h 284996"/>
                <a:gd name="connsiteX5" fmla="*/ 89827 w 89826"/>
                <a:gd name="connsiteY5" fmla="*/ 284997 h 284996"/>
                <a:gd name="connsiteX6" fmla="*/ 2737 w 89826"/>
                <a:gd name="connsiteY6" fmla="*/ 284997 h 284996"/>
                <a:gd name="connsiteX7" fmla="*/ 2737 w 89826"/>
                <a:gd name="connsiteY7" fmla="*/ 277880 h 284996"/>
                <a:gd name="connsiteX8" fmla="*/ 20301 w 89826"/>
                <a:gd name="connsiteY8" fmla="*/ 275279 h 284996"/>
                <a:gd name="connsiteX9" fmla="*/ 27464 w 89826"/>
                <a:gd name="connsiteY9" fmla="*/ 266703 h 284996"/>
                <a:gd name="connsiteX10" fmla="*/ 30109 w 89826"/>
                <a:gd name="connsiteY10" fmla="*/ 243892 h 284996"/>
                <a:gd name="connsiteX11" fmla="*/ 30109 w 89826"/>
                <a:gd name="connsiteY11" fmla="*/ 172952 h 284996"/>
                <a:gd name="connsiteX12" fmla="*/ 28331 w 89826"/>
                <a:gd name="connsiteY12" fmla="*/ 134312 h 284996"/>
                <a:gd name="connsiteX13" fmla="*/ 24042 w 89826"/>
                <a:gd name="connsiteY13" fmla="*/ 125188 h 284996"/>
                <a:gd name="connsiteX14" fmla="*/ 16013 w 89826"/>
                <a:gd name="connsiteY14" fmla="*/ 122724 h 284996"/>
                <a:gd name="connsiteX15" fmla="*/ 2737 w 89826"/>
                <a:gd name="connsiteY15" fmla="*/ 125690 h 284996"/>
                <a:gd name="connsiteX16" fmla="*/ 0 w 89826"/>
                <a:gd name="connsiteY16" fmla="*/ 118436 h 284996"/>
                <a:gd name="connsiteX17" fmla="*/ 54060 w 89826"/>
                <a:gd name="connsiteY17" fmla="*/ 95990 h 284996"/>
                <a:gd name="connsiteX18" fmla="*/ 46487 w 89826"/>
                <a:gd name="connsiteY18" fmla="*/ 5 h 284996"/>
                <a:gd name="connsiteX19" fmla="*/ 60493 w 89826"/>
                <a:gd name="connsiteY19" fmla="*/ 5935 h 284996"/>
                <a:gd name="connsiteX20" fmla="*/ 66241 w 89826"/>
                <a:gd name="connsiteY20" fmla="*/ 20215 h 284996"/>
                <a:gd name="connsiteX21" fmla="*/ 60493 w 89826"/>
                <a:gd name="connsiteY21" fmla="*/ 34631 h 284996"/>
                <a:gd name="connsiteX22" fmla="*/ 46487 w 89826"/>
                <a:gd name="connsiteY22" fmla="*/ 40653 h 284996"/>
                <a:gd name="connsiteX23" fmla="*/ 32391 w 89826"/>
                <a:gd name="connsiteY23" fmla="*/ 34631 h 284996"/>
                <a:gd name="connsiteX24" fmla="*/ 26551 w 89826"/>
                <a:gd name="connsiteY24" fmla="*/ 20215 h 284996"/>
                <a:gd name="connsiteX25" fmla="*/ 32299 w 89826"/>
                <a:gd name="connsiteY25" fmla="*/ 5935 h 284996"/>
                <a:gd name="connsiteX26" fmla="*/ 46487 w 89826"/>
                <a:gd name="connsiteY26" fmla="*/ 5 h 284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9826" h="284996">
                  <a:moveTo>
                    <a:pt x="62683" y="96036"/>
                  </a:moveTo>
                  <a:lnTo>
                    <a:pt x="62683" y="243573"/>
                  </a:lnTo>
                  <a:cubicBezTo>
                    <a:pt x="62213" y="251260"/>
                    <a:pt x="63048" y="258975"/>
                    <a:pt x="65146" y="266383"/>
                  </a:cubicBezTo>
                  <a:cubicBezTo>
                    <a:pt x="66533" y="269951"/>
                    <a:pt x="69070" y="272953"/>
                    <a:pt x="72354" y="274914"/>
                  </a:cubicBezTo>
                  <a:cubicBezTo>
                    <a:pt x="77879" y="277209"/>
                    <a:pt x="83864" y="278163"/>
                    <a:pt x="89827" y="277697"/>
                  </a:cubicBezTo>
                  <a:lnTo>
                    <a:pt x="89827" y="284997"/>
                  </a:lnTo>
                  <a:lnTo>
                    <a:pt x="2737" y="284997"/>
                  </a:lnTo>
                  <a:lnTo>
                    <a:pt x="2737" y="277880"/>
                  </a:lnTo>
                  <a:cubicBezTo>
                    <a:pt x="8713" y="278354"/>
                    <a:pt x="14717" y="277465"/>
                    <a:pt x="20301" y="275279"/>
                  </a:cubicBezTo>
                  <a:cubicBezTo>
                    <a:pt x="23545" y="273258"/>
                    <a:pt x="26054" y="270252"/>
                    <a:pt x="27464" y="266703"/>
                  </a:cubicBezTo>
                  <a:cubicBezTo>
                    <a:pt x="29653" y="259308"/>
                    <a:pt x="30552" y="251593"/>
                    <a:pt x="30109" y="243892"/>
                  </a:cubicBezTo>
                  <a:lnTo>
                    <a:pt x="30109" y="172952"/>
                  </a:lnTo>
                  <a:cubicBezTo>
                    <a:pt x="30507" y="160046"/>
                    <a:pt x="29909" y="147127"/>
                    <a:pt x="28331" y="134312"/>
                  </a:cubicBezTo>
                  <a:cubicBezTo>
                    <a:pt x="27929" y="130886"/>
                    <a:pt x="26423" y="127683"/>
                    <a:pt x="24042" y="125188"/>
                  </a:cubicBezTo>
                  <a:cubicBezTo>
                    <a:pt x="21747" y="123431"/>
                    <a:pt x="18896" y="122560"/>
                    <a:pt x="16013" y="122724"/>
                  </a:cubicBezTo>
                  <a:cubicBezTo>
                    <a:pt x="11446" y="122902"/>
                    <a:pt x="6948" y="123910"/>
                    <a:pt x="2737" y="125690"/>
                  </a:cubicBezTo>
                  <a:lnTo>
                    <a:pt x="0" y="118436"/>
                  </a:lnTo>
                  <a:lnTo>
                    <a:pt x="54060" y="95990"/>
                  </a:lnTo>
                  <a:close/>
                  <a:moveTo>
                    <a:pt x="46487" y="5"/>
                  </a:moveTo>
                  <a:cubicBezTo>
                    <a:pt x="51784" y="-73"/>
                    <a:pt x="56866" y="2080"/>
                    <a:pt x="60493" y="5935"/>
                  </a:cubicBezTo>
                  <a:cubicBezTo>
                    <a:pt x="64270" y="9717"/>
                    <a:pt x="66346" y="14872"/>
                    <a:pt x="66241" y="20215"/>
                  </a:cubicBezTo>
                  <a:cubicBezTo>
                    <a:pt x="66332" y="25593"/>
                    <a:pt x="64261" y="30790"/>
                    <a:pt x="60493" y="34631"/>
                  </a:cubicBezTo>
                  <a:cubicBezTo>
                    <a:pt x="56889" y="38531"/>
                    <a:pt x="51798" y="40721"/>
                    <a:pt x="46487" y="40653"/>
                  </a:cubicBezTo>
                  <a:cubicBezTo>
                    <a:pt x="41150" y="40712"/>
                    <a:pt x="36036" y="38527"/>
                    <a:pt x="32391" y="34631"/>
                  </a:cubicBezTo>
                  <a:cubicBezTo>
                    <a:pt x="28581" y="30808"/>
                    <a:pt x="26474" y="25612"/>
                    <a:pt x="26551" y="20215"/>
                  </a:cubicBezTo>
                  <a:cubicBezTo>
                    <a:pt x="26446" y="14872"/>
                    <a:pt x="28522" y="9717"/>
                    <a:pt x="32299" y="5935"/>
                  </a:cubicBezTo>
                  <a:cubicBezTo>
                    <a:pt x="35976" y="2039"/>
                    <a:pt x="41132" y="-114"/>
                    <a:pt x="46487" y="5"/>
                  </a:cubicBezTo>
                </a:path>
              </a:pathLst>
            </a:custGeom>
            <a:grpFill/>
            <a:ln w="455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E5C8E78-CE94-DB29-587C-3136C70F4E76}"/>
                </a:ext>
              </a:extLst>
            </p:cNvPr>
            <p:cNvSpPr/>
            <p:nvPr/>
          </p:nvSpPr>
          <p:spPr>
            <a:xfrm>
              <a:off x="5921606" y="2161196"/>
              <a:ext cx="108257" cy="246989"/>
            </a:xfrm>
            <a:custGeom>
              <a:avLst/>
              <a:gdLst>
                <a:gd name="connsiteX0" fmla="*/ 61223 w 108257"/>
                <a:gd name="connsiteY0" fmla="*/ 0 h 246989"/>
                <a:gd name="connsiteX1" fmla="*/ 61223 w 108257"/>
                <a:gd name="connsiteY1" fmla="*/ 60310 h 246989"/>
                <a:gd name="connsiteX2" fmla="*/ 103102 w 108257"/>
                <a:gd name="connsiteY2" fmla="*/ 60310 h 246989"/>
                <a:gd name="connsiteX3" fmla="*/ 103102 w 108257"/>
                <a:gd name="connsiteY3" fmla="*/ 74407 h 246989"/>
                <a:gd name="connsiteX4" fmla="*/ 61223 w 108257"/>
                <a:gd name="connsiteY4" fmla="*/ 74407 h 246989"/>
                <a:gd name="connsiteX5" fmla="*/ 61223 w 108257"/>
                <a:gd name="connsiteY5" fmla="*/ 193431 h 246989"/>
                <a:gd name="connsiteX6" fmla="*/ 66150 w 108257"/>
                <a:gd name="connsiteY6" fmla="*/ 217474 h 246989"/>
                <a:gd name="connsiteX7" fmla="*/ 78924 w 108257"/>
                <a:gd name="connsiteY7" fmla="*/ 223678 h 246989"/>
                <a:gd name="connsiteX8" fmla="*/ 91378 w 108257"/>
                <a:gd name="connsiteY8" fmla="*/ 219572 h 246989"/>
                <a:gd name="connsiteX9" fmla="*/ 100502 w 108257"/>
                <a:gd name="connsiteY9" fmla="*/ 207437 h 246989"/>
                <a:gd name="connsiteX10" fmla="*/ 108258 w 108257"/>
                <a:gd name="connsiteY10" fmla="*/ 207437 h 246989"/>
                <a:gd name="connsiteX11" fmla="*/ 88823 w 108257"/>
                <a:gd name="connsiteY11" fmla="*/ 237045 h 246989"/>
                <a:gd name="connsiteX12" fmla="*/ 62956 w 108257"/>
                <a:gd name="connsiteY12" fmla="*/ 246990 h 246989"/>
                <a:gd name="connsiteX13" fmla="*/ 45301 w 108257"/>
                <a:gd name="connsiteY13" fmla="*/ 241880 h 246989"/>
                <a:gd name="connsiteX14" fmla="*/ 32527 w 108257"/>
                <a:gd name="connsiteY14" fmla="*/ 227282 h 246989"/>
                <a:gd name="connsiteX15" fmla="*/ 28422 w 108257"/>
                <a:gd name="connsiteY15" fmla="*/ 197902 h 246989"/>
                <a:gd name="connsiteX16" fmla="*/ 28422 w 108257"/>
                <a:gd name="connsiteY16" fmla="*/ 74407 h 246989"/>
                <a:gd name="connsiteX17" fmla="*/ 0 w 108257"/>
                <a:gd name="connsiteY17" fmla="*/ 74407 h 246989"/>
                <a:gd name="connsiteX18" fmla="*/ 0 w 108257"/>
                <a:gd name="connsiteY18" fmla="*/ 68020 h 246989"/>
                <a:gd name="connsiteX19" fmla="*/ 22080 w 108257"/>
                <a:gd name="connsiteY19" fmla="*/ 53057 h 246989"/>
                <a:gd name="connsiteX20" fmla="*/ 42290 w 108257"/>
                <a:gd name="connsiteY20" fmla="*/ 28102 h 246989"/>
                <a:gd name="connsiteX21" fmla="*/ 54973 w 108257"/>
                <a:gd name="connsiteY21" fmla="*/ 228 h 24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8257" h="246989">
                  <a:moveTo>
                    <a:pt x="61223" y="0"/>
                  </a:moveTo>
                  <a:lnTo>
                    <a:pt x="61223" y="60310"/>
                  </a:lnTo>
                  <a:lnTo>
                    <a:pt x="103102" y="60310"/>
                  </a:lnTo>
                  <a:lnTo>
                    <a:pt x="103102" y="74407"/>
                  </a:lnTo>
                  <a:lnTo>
                    <a:pt x="61223" y="74407"/>
                  </a:lnTo>
                  <a:lnTo>
                    <a:pt x="61223" y="193431"/>
                  </a:lnTo>
                  <a:cubicBezTo>
                    <a:pt x="61223" y="205338"/>
                    <a:pt x="62865" y="213322"/>
                    <a:pt x="66150" y="217474"/>
                  </a:cubicBezTo>
                  <a:cubicBezTo>
                    <a:pt x="69165" y="221470"/>
                    <a:pt x="73919" y="223778"/>
                    <a:pt x="78924" y="223678"/>
                  </a:cubicBezTo>
                  <a:cubicBezTo>
                    <a:pt x="83394" y="223605"/>
                    <a:pt x="87738" y="222172"/>
                    <a:pt x="91378" y="219572"/>
                  </a:cubicBezTo>
                  <a:cubicBezTo>
                    <a:pt x="95548" y="216515"/>
                    <a:pt x="98723" y="212291"/>
                    <a:pt x="100502" y="207437"/>
                  </a:cubicBezTo>
                  <a:lnTo>
                    <a:pt x="108258" y="207437"/>
                  </a:lnTo>
                  <a:cubicBezTo>
                    <a:pt x="104731" y="218956"/>
                    <a:pt x="97988" y="229225"/>
                    <a:pt x="88823" y="237045"/>
                  </a:cubicBezTo>
                  <a:cubicBezTo>
                    <a:pt x="81615" y="243258"/>
                    <a:pt x="72473" y="246771"/>
                    <a:pt x="62956" y="246990"/>
                  </a:cubicBezTo>
                  <a:cubicBezTo>
                    <a:pt x="56715" y="246935"/>
                    <a:pt x="50607" y="245170"/>
                    <a:pt x="45301" y="241880"/>
                  </a:cubicBezTo>
                  <a:cubicBezTo>
                    <a:pt x="39571" y="238532"/>
                    <a:pt x="35087" y="233409"/>
                    <a:pt x="32527" y="227282"/>
                  </a:cubicBezTo>
                  <a:cubicBezTo>
                    <a:pt x="29311" y="217839"/>
                    <a:pt x="27920" y="207866"/>
                    <a:pt x="28422" y="197902"/>
                  </a:cubicBezTo>
                  <a:lnTo>
                    <a:pt x="28422" y="74407"/>
                  </a:lnTo>
                  <a:lnTo>
                    <a:pt x="0" y="74407"/>
                  </a:lnTo>
                  <a:lnTo>
                    <a:pt x="0" y="68020"/>
                  </a:lnTo>
                  <a:cubicBezTo>
                    <a:pt x="8198" y="64398"/>
                    <a:pt x="15675" y="59330"/>
                    <a:pt x="22080" y="53057"/>
                  </a:cubicBezTo>
                  <a:cubicBezTo>
                    <a:pt x="29895" y="45671"/>
                    <a:pt x="36693" y="37281"/>
                    <a:pt x="42290" y="28102"/>
                  </a:cubicBezTo>
                  <a:cubicBezTo>
                    <a:pt x="47121" y="19097"/>
                    <a:pt x="51360" y="9786"/>
                    <a:pt x="54973" y="228"/>
                  </a:cubicBezTo>
                  <a:close/>
                </a:path>
              </a:pathLst>
            </a:custGeom>
            <a:grpFill/>
            <a:ln w="455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82FE560-55AF-791C-CF8A-410455028AF7}"/>
                </a:ext>
              </a:extLst>
            </p:cNvPr>
            <p:cNvSpPr/>
            <p:nvPr/>
          </p:nvSpPr>
          <p:spPr>
            <a:xfrm>
              <a:off x="6031186" y="2221506"/>
              <a:ext cx="195940" cy="272599"/>
            </a:xfrm>
            <a:custGeom>
              <a:avLst/>
              <a:gdLst>
                <a:gd name="connsiteX0" fmla="*/ 228 w 195940"/>
                <a:gd name="connsiteY0" fmla="*/ 0 h 272599"/>
                <a:gd name="connsiteX1" fmla="*/ 83988 w 195940"/>
                <a:gd name="connsiteY1" fmla="*/ 0 h 272599"/>
                <a:gd name="connsiteX2" fmla="*/ 83988 w 195940"/>
                <a:gd name="connsiteY2" fmla="*/ 7254 h 272599"/>
                <a:gd name="connsiteX3" fmla="*/ 79882 w 195940"/>
                <a:gd name="connsiteY3" fmla="*/ 7254 h 272599"/>
                <a:gd name="connsiteX4" fmla="*/ 66652 w 195940"/>
                <a:gd name="connsiteY4" fmla="*/ 11223 h 272599"/>
                <a:gd name="connsiteX5" fmla="*/ 62090 w 195940"/>
                <a:gd name="connsiteY5" fmla="*/ 20986 h 272599"/>
                <a:gd name="connsiteX6" fmla="*/ 68568 w 195940"/>
                <a:gd name="connsiteY6" fmla="*/ 42746 h 272599"/>
                <a:gd name="connsiteX7" fmla="*/ 112364 w 195940"/>
                <a:gd name="connsiteY7" fmla="*/ 135813 h 272599"/>
                <a:gd name="connsiteX8" fmla="*/ 152327 w 195940"/>
                <a:gd name="connsiteY8" fmla="*/ 33896 h 272599"/>
                <a:gd name="connsiteX9" fmla="*/ 155658 w 195940"/>
                <a:gd name="connsiteY9" fmla="*/ 17564 h 272599"/>
                <a:gd name="connsiteX10" fmla="*/ 154289 w 195940"/>
                <a:gd name="connsiteY10" fmla="*/ 12135 h 272599"/>
                <a:gd name="connsiteX11" fmla="*/ 149408 w 195940"/>
                <a:gd name="connsiteY11" fmla="*/ 8577 h 272599"/>
                <a:gd name="connsiteX12" fmla="*/ 137637 w 195940"/>
                <a:gd name="connsiteY12" fmla="*/ 7254 h 272599"/>
                <a:gd name="connsiteX13" fmla="*/ 137637 w 195940"/>
                <a:gd name="connsiteY13" fmla="*/ 0 h 272599"/>
                <a:gd name="connsiteX14" fmla="*/ 195941 w 195940"/>
                <a:gd name="connsiteY14" fmla="*/ 0 h 272599"/>
                <a:gd name="connsiteX15" fmla="*/ 195941 w 195940"/>
                <a:gd name="connsiteY15" fmla="*/ 7254 h 272599"/>
                <a:gd name="connsiteX16" fmla="*/ 184763 w 195940"/>
                <a:gd name="connsiteY16" fmla="*/ 10493 h 272599"/>
                <a:gd name="connsiteX17" fmla="*/ 176141 w 195940"/>
                <a:gd name="connsiteY17" fmla="*/ 19617 h 272599"/>
                <a:gd name="connsiteX18" fmla="*/ 169481 w 195940"/>
                <a:gd name="connsiteY18" fmla="*/ 35128 h 272599"/>
                <a:gd name="connsiteX19" fmla="*/ 96488 w 195940"/>
                <a:gd name="connsiteY19" fmla="*/ 218660 h 272599"/>
                <a:gd name="connsiteX20" fmla="*/ 68796 w 195940"/>
                <a:gd name="connsiteY20" fmla="*/ 258897 h 272599"/>
                <a:gd name="connsiteX21" fmla="*/ 35812 w 195940"/>
                <a:gd name="connsiteY21" fmla="*/ 272583 h 272599"/>
                <a:gd name="connsiteX22" fmla="*/ 16788 w 195940"/>
                <a:gd name="connsiteY22" fmla="*/ 265786 h 272599"/>
                <a:gd name="connsiteX23" fmla="*/ 9352 w 195940"/>
                <a:gd name="connsiteY23" fmla="*/ 250138 h 272599"/>
                <a:gd name="connsiteX24" fmla="*/ 14736 w 195940"/>
                <a:gd name="connsiteY24" fmla="*/ 236452 h 272599"/>
                <a:gd name="connsiteX25" fmla="*/ 29517 w 195940"/>
                <a:gd name="connsiteY25" fmla="*/ 231342 h 272599"/>
                <a:gd name="connsiteX26" fmla="*/ 47172 w 195940"/>
                <a:gd name="connsiteY26" fmla="*/ 235904 h 272599"/>
                <a:gd name="connsiteX27" fmla="*/ 56935 w 195940"/>
                <a:gd name="connsiteY27" fmla="*/ 238961 h 272599"/>
                <a:gd name="connsiteX28" fmla="*/ 69754 w 195940"/>
                <a:gd name="connsiteY28" fmla="*/ 232711 h 272599"/>
                <a:gd name="connsiteX29" fmla="*/ 83759 w 195940"/>
                <a:gd name="connsiteY29" fmla="*/ 208623 h 272599"/>
                <a:gd name="connsiteX30" fmla="*/ 96396 w 195940"/>
                <a:gd name="connsiteY30" fmla="*/ 176689 h 272599"/>
                <a:gd name="connsiteX31" fmla="*/ 31934 w 195940"/>
                <a:gd name="connsiteY31" fmla="*/ 38367 h 272599"/>
                <a:gd name="connsiteX32" fmla="*/ 22537 w 195940"/>
                <a:gd name="connsiteY32" fmla="*/ 22765 h 272599"/>
                <a:gd name="connsiteX33" fmla="*/ 14462 w 195940"/>
                <a:gd name="connsiteY33" fmla="*/ 13276 h 272599"/>
                <a:gd name="connsiteX34" fmla="*/ 0 w 195940"/>
                <a:gd name="connsiteY34" fmla="*/ 7573 h 27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95940" h="272599">
                  <a:moveTo>
                    <a:pt x="228" y="0"/>
                  </a:moveTo>
                  <a:lnTo>
                    <a:pt x="83988" y="0"/>
                  </a:lnTo>
                  <a:lnTo>
                    <a:pt x="83988" y="7254"/>
                  </a:lnTo>
                  <a:lnTo>
                    <a:pt x="79882" y="7254"/>
                  </a:lnTo>
                  <a:cubicBezTo>
                    <a:pt x="75133" y="6893"/>
                    <a:pt x="70420" y="8308"/>
                    <a:pt x="66652" y="11223"/>
                  </a:cubicBezTo>
                  <a:cubicBezTo>
                    <a:pt x="63737" y="13622"/>
                    <a:pt x="62058" y="17208"/>
                    <a:pt x="62090" y="20986"/>
                  </a:cubicBezTo>
                  <a:cubicBezTo>
                    <a:pt x="62742" y="28604"/>
                    <a:pt x="64950" y="36008"/>
                    <a:pt x="68568" y="42746"/>
                  </a:cubicBezTo>
                  <a:lnTo>
                    <a:pt x="112364" y="135813"/>
                  </a:lnTo>
                  <a:lnTo>
                    <a:pt x="152327" y="33896"/>
                  </a:lnTo>
                  <a:cubicBezTo>
                    <a:pt x="154490" y="28723"/>
                    <a:pt x="155621" y="23171"/>
                    <a:pt x="155658" y="17564"/>
                  </a:cubicBezTo>
                  <a:cubicBezTo>
                    <a:pt x="155781" y="15657"/>
                    <a:pt x="155302" y="13755"/>
                    <a:pt x="154289" y="12135"/>
                  </a:cubicBezTo>
                  <a:cubicBezTo>
                    <a:pt x="153048" y="10493"/>
                    <a:pt x="151351" y="9252"/>
                    <a:pt x="149408" y="8577"/>
                  </a:cubicBezTo>
                  <a:cubicBezTo>
                    <a:pt x="145580" y="7495"/>
                    <a:pt x="141607" y="7053"/>
                    <a:pt x="137637" y="7254"/>
                  </a:cubicBezTo>
                  <a:lnTo>
                    <a:pt x="137637" y="0"/>
                  </a:lnTo>
                  <a:lnTo>
                    <a:pt x="195941" y="0"/>
                  </a:lnTo>
                  <a:lnTo>
                    <a:pt x="195941" y="7254"/>
                  </a:lnTo>
                  <a:cubicBezTo>
                    <a:pt x="192026" y="7527"/>
                    <a:pt x="188217" y="8631"/>
                    <a:pt x="184763" y="10493"/>
                  </a:cubicBezTo>
                  <a:cubicBezTo>
                    <a:pt x="181333" y="12956"/>
                    <a:pt x="178404" y="16049"/>
                    <a:pt x="176141" y="19617"/>
                  </a:cubicBezTo>
                  <a:cubicBezTo>
                    <a:pt x="173596" y="24640"/>
                    <a:pt x="171374" y="29822"/>
                    <a:pt x="169481" y="35128"/>
                  </a:cubicBezTo>
                  <a:lnTo>
                    <a:pt x="96488" y="218660"/>
                  </a:lnTo>
                  <a:cubicBezTo>
                    <a:pt x="90945" y="234266"/>
                    <a:pt x="81392" y="248144"/>
                    <a:pt x="68796" y="258897"/>
                  </a:cubicBezTo>
                  <a:cubicBezTo>
                    <a:pt x="57391" y="268021"/>
                    <a:pt x="46396" y="272583"/>
                    <a:pt x="35812" y="272583"/>
                  </a:cubicBezTo>
                  <a:cubicBezTo>
                    <a:pt x="28837" y="272825"/>
                    <a:pt x="22030" y="270393"/>
                    <a:pt x="16788" y="265786"/>
                  </a:cubicBezTo>
                  <a:cubicBezTo>
                    <a:pt x="12158" y="261894"/>
                    <a:pt x="9444" y="256187"/>
                    <a:pt x="9352" y="250138"/>
                  </a:cubicBezTo>
                  <a:cubicBezTo>
                    <a:pt x="9101" y="245015"/>
                    <a:pt x="11063" y="240028"/>
                    <a:pt x="14736" y="236452"/>
                  </a:cubicBezTo>
                  <a:cubicBezTo>
                    <a:pt x="18800" y="232870"/>
                    <a:pt x="24111" y="231032"/>
                    <a:pt x="29517" y="231342"/>
                  </a:cubicBezTo>
                  <a:cubicBezTo>
                    <a:pt x="35625" y="231794"/>
                    <a:pt x="41606" y="233340"/>
                    <a:pt x="47172" y="235904"/>
                  </a:cubicBezTo>
                  <a:cubicBezTo>
                    <a:pt x="50283" y="237337"/>
                    <a:pt x="53563" y="238363"/>
                    <a:pt x="56935" y="238961"/>
                  </a:cubicBezTo>
                  <a:cubicBezTo>
                    <a:pt x="61830" y="238514"/>
                    <a:pt x="66387" y="236287"/>
                    <a:pt x="69754" y="232711"/>
                  </a:cubicBezTo>
                  <a:cubicBezTo>
                    <a:pt x="76091" y="225776"/>
                    <a:pt x="80867" y="217560"/>
                    <a:pt x="83759" y="208623"/>
                  </a:cubicBezTo>
                  <a:lnTo>
                    <a:pt x="96396" y="176689"/>
                  </a:lnTo>
                  <a:lnTo>
                    <a:pt x="31934" y="38367"/>
                  </a:lnTo>
                  <a:cubicBezTo>
                    <a:pt x="29225" y="32924"/>
                    <a:pt x="26081" y="27705"/>
                    <a:pt x="22537" y="22765"/>
                  </a:cubicBezTo>
                  <a:cubicBezTo>
                    <a:pt x="20297" y="19243"/>
                    <a:pt x="17578" y="16049"/>
                    <a:pt x="14462" y="13276"/>
                  </a:cubicBezTo>
                  <a:cubicBezTo>
                    <a:pt x="10032" y="10502"/>
                    <a:pt x="5128" y="8568"/>
                    <a:pt x="0" y="7573"/>
                  </a:cubicBezTo>
                  <a:close/>
                </a:path>
              </a:pathLst>
            </a:custGeom>
            <a:grpFill/>
            <a:ln w="455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4FA22E4-5909-9CFC-550C-0DF99FF7FC49}"/>
                </a:ext>
              </a:extLst>
            </p:cNvPr>
            <p:cNvSpPr/>
            <p:nvPr/>
          </p:nvSpPr>
          <p:spPr>
            <a:xfrm>
              <a:off x="6344882" y="2127024"/>
              <a:ext cx="239043" cy="284304"/>
            </a:xfrm>
            <a:custGeom>
              <a:avLst/>
              <a:gdLst>
                <a:gd name="connsiteX0" fmla="*/ 226862 w 239043"/>
                <a:gd name="connsiteY0" fmla="*/ 185 h 284304"/>
                <a:gd name="connsiteX1" fmla="*/ 232930 w 239043"/>
                <a:gd name="connsiteY1" fmla="*/ 92567 h 284304"/>
                <a:gd name="connsiteX2" fmla="*/ 226862 w 239043"/>
                <a:gd name="connsiteY2" fmla="*/ 92567 h 284304"/>
                <a:gd name="connsiteX3" fmla="*/ 192237 w 239043"/>
                <a:gd name="connsiteY3" fmla="*/ 32758 h 284304"/>
                <a:gd name="connsiteX4" fmla="*/ 138313 w 239043"/>
                <a:gd name="connsiteY4" fmla="*/ 14510 h 284304"/>
                <a:gd name="connsiteX5" fmla="*/ 90594 w 239043"/>
                <a:gd name="connsiteY5" fmla="*/ 28196 h 284304"/>
                <a:gd name="connsiteX6" fmla="*/ 57063 w 239043"/>
                <a:gd name="connsiteY6" fmla="*/ 71992 h 284304"/>
                <a:gd name="connsiteX7" fmla="*/ 44836 w 239043"/>
                <a:gd name="connsiteY7" fmla="*/ 146718 h 284304"/>
                <a:gd name="connsiteX8" fmla="*/ 56378 w 239043"/>
                <a:gd name="connsiteY8" fmla="*/ 210587 h 284304"/>
                <a:gd name="connsiteX9" fmla="*/ 91096 w 239043"/>
                <a:gd name="connsiteY9" fmla="*/ 252056 h 284304"/>
                <a:gd name="connsiteX10" fmla="*/ 143970 w 239043"/>
                <a:gd name="connsiteY10" fmla="*/ 266518 h 284304"/>
                <a:gd name="connsiteX11" fmla="*/ 189590 w 239043"/>
                <a:gd name="connsiteY11" fmla="*/ 255204 h 284304"/>
                <a:gd name="connsiteX12" fmla="*/ 232976 w 239043"/>
                <a:gd name="connsiteY12" fmla="*/ 210268 h 284304"/>
                <a:gd name="connsiteX13" fmla="*/ 239043 w 239043"/>
                <a:gd name="connsiteY13" fmla="*/ 214328 h 284304"/>
                <a:gd name="connsiteX14" fmla="*/ 192465 w 239043"/>
                <a:gd name="connsiteY14" fmla="*/ 267430 h 284304"/>
                <a:gd name="connsiteX15" fmla="*/ 129235 w 239043"/>
                <a:gd name="connsiteY15" fmla="*/ 284264 h 284304"/>
                <a:gd name="connsiteX16" fmla="*/ 27044 w 239043"/>
                <a:gd name="connsiteY16" fmla="*/ 234082 h 284304"/>
                <a:gd name="connsiteX17" fmla="*/ 37 w 239043"/>
                <a:gd name="connsiteY17" fmla="*/ 146308 h 284304"/>
                <a:gd name="connsiteX18" fmla="*/ 17829 w 239043"/>
                <a:gd name="connsiteY18" fmla="*/ 71535 h 284304"/>
                <a:gd name="connsiteX19" fmla="*/ 135074 w 239043"/>
                <a:gd name="connsiteY19" fmla="*/ 2 h 284304"/>
                <a:gd name="connsiteX20" fmla="*/ 191872 w 239043"/>
                <a:gd name="connsiteY20" fmla="*/ 14418 h 284304"/>
                <a:gd name="connsiteX21" fmla="*/ 203596 w 239043"/>
                <a:gd name="connsiteY21" fmla="*/ 18981 h 284304"/>
                <a:gd name="connsiteX22" fmla="*/ 212720 w 239043"/>
                <a:gd name="connsiteY22" fmla="*/ 15194 h 284304"/>
                <a:gd name="connsiteX23" fmla="*/ 219928 w 239043"/>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43" h="284304">
                  <a:moveTo>
                    <a:pt x="226862" y="185"/>
                  </a:moveTo>
                  <a:lnTo>
                    <a:pt x="232930" y="92567"/>
                  </a:lnTo>
                  <a:lnTo>
                    <a:pt x="226862" y="92567"/>
                  </a:lnTo>
                  <a:cubicBezTo>
                    <a:pt x="218742" y="64861"/>
                    <a:pt x="207200" y="44925"/>
                    <a:pt x="192237" y="32758"/>
                  </a:cubicBezTo>
                  <a:cubicBezTo>
                    <a:pt x="176986" y="20491"/>
                    <a:pt x="157880" y="14026"/>
                    <a:pt x="138313" y="14510"/>
                  </a:cubicBezTo>
                  <a:cubicBezTo>
                    <a:pt x="121406" y="14286"/>
                    <a:pt x="104809" y="19044"/>
                    <a:pt x="90594" y="28196"/>
                  </a:cubicBezTo>
                  <a:cubicBezTo>
                    <a:pt x="76406" y="37320"/>
                    <a:pt x="65229" y="51964"/>
                    <a:pt x="57063" y="71992"/>
                  </a:cubicBezTo>
                  <a:cubicBezTo>
                    <a:pt x="48897" y="92019"/>
                    <a:pt x="44836" y="116928"/>
                    <a:pt x="44836" y="146718"/>
                  </a:cubicBezTo>
                  <a:cubicBezTo>
                    <a:pt x="44357" y="168566"/>
                    <a:pt x="48281" y="190286"/>
                    <a:pt x="56378" y="210587"/>
                  </a:cubicBezTo>
                  <a:cubicBezTo>
                    <a:pt x="63317" y="227708"/>
                    <a:pt x="75462" y="242216"/>
                    <a:pt x="91096" y="252056"/>
                  </a:cubicBezTo>
                  <a:cubicBezTo>
                    <a:pt x="106981" y="261824"/>
                    <a:pt x="125325" y="266842"/>
                    <a:pt x="143970" y="266518"/>
                  </a:cubicBezTo>
                  <a:cubicBezTo>
                    <a:pt x="159910" y="266846"/>
                    <a:pt x="175653" y="262941"/>
                    <a:pt x="189590" y="255204"/>
                  </a:cubicBezTo>
                  <a:cubicBezTo>
                    <a:pt x="202761" y="247631"/>
                    <a:pt x="217223" y="232654"/>
                    <a:pt x="232976" y="210268"/>
                  </a:cubicBezTo>
                  <a:lnTo>
                    <a:pt x="239043" y="214328"/>
                  </a:lnTo>
                  <a:cubicBezTo>
                    <a:pt x="225722" y="238507"/>
                    <a:pt x="210197" y="256208"/>
                    <a:pt x="192465" y="267430"/>
                  </a:cubicBezTo>
                  <a:cubicBezTo>
                    <a:pt x="173445" y="279000"/>
                    <a:pt x="151493" y="284848"/>
                    <a:pt x="129235" y="284264"/>
                  </a:cubicBezTo>
                  <a:cubicBezTo>
                    <a:pt x="85256" y="284264"/>
                    <a:pt x="51191" y="267535"/>
                    <a:pt x="27044" y="234082"/>
                  </a:cubicBezTo>
                  <a:cubicBezTo>
                    <a:pt x="8805" y="208507"/>
                    <a:pt x="-670" y="177713"/>
                    <a:pt x="37" y="146308"/>
                  </a:cubicBezTo>
                  <a:cubicBezTo>
                    <a:pt x="-237" y="120304"/>
                    <a:pt x="5872" y="94629"/>
                    <a:pt x="17829" y="71535"/>
                  </a:cubicBezTo>
                  <a:cubicBezTo>
                    <a:pt x="40201" y="27402"/>
                    <a:pt x="85594" y="-294"/>
                    <a:pt x="135074" y="2"/>
                  </a:cubicBezTo>
                  <a:cubicBezTo>
                    <a:pt x="154891" y="148"/>
                    <a:pt x="174381" y="5094"/>
                    <a:pt x="191872" y="14418"/>
                  </a:cubicBezTo>
                  <a:cubicBezTo>
                    <a:pt x="195421" y="16736"/>
                    <a:pt x="199413" y="18292"/>
                    <a:pt x="203596" y="18981"/>
                  </a:cubicBezTo>
                  <a:cubicBezTo>
                    <a:pt x="207022" y="18999"/>
                    <a:pt x="210311" y="17635"/>
                    <a:pt x="212720" y="15194"/>
                  </a:cubicBezTo>
                  <a:cubicBezTo>
                    <a:pt x="216429" y="10928"/>
                    <a:pt x="218915" y="5746"/>
                    <a:pt x="219928" y="185"/>
                  </a:cubicBezTo>
                  <a:close/>
                </a:path>
              </a:pathLst>
            </a:custGeom>
            <a:grpFill/>
            <a:ln w="455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F3FA0E1-3054-E30B-F974-F2373423682A}"/>
                </a:ext>
              </a:extLst>
            </p:cNvPr>
            <p:cNvSpPr/>
            <p:nvPr/>
          </p:nvSpPr>
          <p:spPr>
            <a:xfrm>
              <a:off x="6611248" y="2216137"/>
              <a:ext cx="173325" cy="194631"/>
            </a:xfrm>
            <a:custGeom>
              <a:avLst/>
              <a:gdLst>
                <a:gd name="connsiteX0" fmla="*/ 86911 w 173325"/>
                <a:gd name="connsiteY0" fmla="*/ 32 h 194631"/>
                <a:gd name="connsiteX1" fmla="*/ 152377 w 173325"/>
                <a:gd name="connsiteY1" fmla="*/ 31693 h 194631"/>
                <a:gd name="connsiteX2" fmla="*/ 173317 w 173325"/>
                <a:gd name="connsiteY2" fmla="*/ 93828 h 194631"/>
                <a:gd name="connsiteX3" fmla="*/ 161775 w 173325"/>
                <a:gd name="connsiteY3" fmla="*/ 143737 h 194631"/>
                <a:gd name="connsiteX4" fmla="*/ 129840 w 173325"/>
                <a:gd name="connsiteY4" fmla="*/ 181785 h 194631"/>
                <a:gd name="connsiteX5" fmla="*/ 84676 w 173325"/>
                <a:gd name="connsiteY5" fmla="*/ 194604 h 194631"/>
                <a:gd name="connsiteX6" fmla="*/ 20214 w 173325"/>
                <a:gd name="connsiteY6" fmla="*/ 161575 h 194631"/>
                <a:gd name="connsiteX7" fmla="*/ 4 w 173325"/>
                <a:gd name="connsiteY7" fmla="*/ 99029 h 194631"/>
                <a:gd name="connsiteX8" fmla="*/ 12276 w 173325"/>
                <a:gd name="connsiteY8" fmla="*/ 48846 h 194631"/>
                <a:gd name="connsiteX9" fmla="*/ 44484 w 173325"/>
                <a:gd name="connsiteY9" fmla="*/ 11939 h 194631"/>
                <a:gd name="connsiteX10" fmla="*/ 86820 w 173325"/>
                <a:gd name="connsiteY10" fmla="*/ 32 h 194631"/>
                <a:gd name="connsiteX11" fmla="*/ 80844 w 173325"/>
                <a:gd name="connsiteY11" fmla="*/ 13080 h 194631"/>
                <a:gd name="connsiteX12" fmla="*/ 59904 w 173325"/>
                <a:gd name="connsiteY12" fmla="*/ 19375 h 194631"/>
                <a:gd name="connsiteX13" fmla="*/ 42933 w 173325"/>
                <a:gd name="connsiteY13" fmla="*/ 41501 h 194631"/>
                <a:gd name="connsiteX14" fmla="*/ 36455 w 173325"/>
                <a:gd name="connsiteY14" fmla="*/ 82149 h 194631"/>
                <a:gd name="connsiteX15" fmla="*/ 52057 w 173325"/>
                <a:gd name="connsiteY15" fmla="*/ 151265 h 194631"/>
                <a:gd name="connsiteX16" fmla="*/ 93116 w 173325"/>
                <a:gd name="connsiteY16" fmla="*/ 180279 h 194631"/>
                <a:gd name="connsiteX17" fmla="*/ 124503 w 173325"/>
                <a:gd name="connsiteY17" fmla="*/ 164267 h 194631"/>
                <a:gd name="connsiteX18" fmla="*/ 136866 w 173325"/>
                <a:gd name="connsiteY18" fmla="*/ 109202 h 194631"/>
                <a:gd name="connsiteX19" fmla="*/ 116245 w 173325"/>
                <a:gd name="connsiteY19" fmla="*/ 32286 h 194631"/>
                <a:gd name="connsiteX20" fmla="*/ 80753 w 173325"/>
                <a:gd name="connsiteY20" fmla="*/ 13080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5" h="194631">
                  <a:moveTo>
                    <a:pt x="86911" y="32"/>
                  </a:moveTo>
                  <a:cubicBezTo>
                    <a:pt x="112587" y="-702"/>
                    <a:pt x="137012" y="11109"/>
                    <a:pt x="152377" y="31693"/>
                  </a:cubicBezTo>
                  <a:cubicBezTo>
                    <a:pt x="166236" y="49412"/>
                    <a:pt x="173623" y="71337"/>
                    <a:pt x="173317" y="93828"/>
                  </a:cubicBezTo>
                  <a:cubicBezTo>
                    <a:pt x="173134" y="111105"/>
                    <a:pt x="169193" y="128135"/>
                    <a:pt x="161775" y="143737"/>
                  </a:cubicBezTo>
                  <a:cubicBezTo>
                    <a:pt x="155119" y="159294"/>
                    <a:pt x="144010" y="172533"/>
                    <a:pt x="129840" y="181785"/>
                  </a:cubicBezTo>
                  <a:cubicBezTo>
                    <a:pt x="116341" y="190334"/>
                    <a:pt x="100652" y="194787"/>
                    <a:pt x="84676" y="194604"/>
                  </a:cubicBezTo>
                  <a:cubicBezTo>
                    <a:pt x="58964" y="195302"/>
                    <a:pt x="34667" y="182852"/>
                    <a:pt x="20214" y="161575"/>
                  </a:cubicBezTo>
                  <a:cubicBezTo>
                    <a:pt x="6893" y="143459"/>
                    <a:pt x="-197" y="121515"/>
                    <a:pt x="4" y="99029"/>
                  </a:cubicBezTo>
                  <a:cubicBezTo>
                    <a:pt x="159" y="81579"/>
                    <a:pt x="4361" y="64398"/>
                    <a:pt x="12276" y="48846"/>
                  </a:cubicBezTo>
                  <a:cubicBezTo>
                    <a:pt x="19160" y="33655"/>
                    <a:pt x="30360" y="20817"/>
                    <a:pt x="44484" y="11939"/>
                  </a:cubicBezTo>
                  <a:cubicBezTo>
                    <a:pt x="57235" y="4156"/>
                    <a:pt x="71884" y="37"/>
                    <a:pt x="86820" y="32"/>
                  </a:cubicBezTo>
                  <a:moveTo>
                    <a:pt x="80844" y="13080"/>
                  </a:moveTo>
                  <a:cubicBezTo>
                    <a:pt x="73421" y="13226"/>
                    <a:pt x="66177" y="15402"/>
                    <a:pt x="59904" y="19375"/>
                  </a:cubicBezTo>
                  <a:cubicBezTo>
                    <a:pt x="52011" y="24731"/>
                    <a:pt x="46058" y="32491"/>
                    <a:pt x="42933" y="41501"/>
                  </a:cubicBezTo>
                  <a:cubicBezTo>
                    <a:pt x="38193" y="54512"/>
                    <a:pt x="35994" y="68313"/>
                    <a:pt x="36455" y="82149"/>
                  </a:cubicBezTo>
                  <a:cubicBezTo>
                    <a:pt x="35816" y="106128"/>
                    <a:pt x="41181" y="129887"/>
                    <a:pt x="52057" y="151265"/>
                  </a:cubicBezTo>
                  <a:cubicBezTo>
                    <a:pt x="62459" y="170608"/>
                    <a:pt x="76145" y="180279"/>
                    <a:pt x="93116" y="180279"/>
                  </a:cubicBezTo>
                  <a:cubicBezTo>
                    <a:pt x="105566" y="180393"/>
                    <a:pt x="117286" y="174413"/>
                    <a:pt x="124503" y="164267"/>
                  </a:cubicBezTo>
                  <a:cubicBezTo>
                    <a:pt x="132774" y="153591"/>
                    <a:pt x="136898" y="135238"/>
                    <a:pt x="136866" y="109202"/>
                  </a:cubicBezTo>
                  <a:cubicBezTo>
                    <a:pt x="136866" y="76629"/>
                    <a:pt x="129991" y="50990"/>
                    <a:pt x="116245" y="32286"/>
                  </a:cubicBezTo>
                  <a:cubicBezTo>
                    <a:pt x="108449" y="20270"/>
                    <a:pt x="95077" y="13034"/>
                    <a:pt x="80753" y="13080"/>
                  </a:cubicBezTo>
                </a:path>
              </a:pathLst>
            </a:custGeom>
            <a:grpFill/>
            <a:ln w="455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AA0948F-C7F0-344B-8FBA-3F08EAAC389D}"/>
                </a:ext>
              </a:extLst>
            </p:cNvPr>
            <p:cNvSpPr/>
            <p:nvPr/>
          </p:nvSpPr>
          <p:spPr>
            <a:xfrm>
              <a:off x="6810341" y="2120137"/>
              <a:ext cx="91651" cy="285083"/>
            </a:xfrm>
            <a:custGeom>
              <a:avLst/>
              <a:gdLst>
                <a:gd name="connsiteX0" fmla="*/ 62637 w 91651"/>
                <a:gd name="connsiteY0" fmla="*/ 0 h 285083"/>
                <a:gd name="connsiteX1" fmla="*/ 62637 w 91651"/>
                <a:gd name="connsiteY1" fmla="*/ 243568 h 285083"/>
                <a:gd name="connsiteX2" fmla="*/ 65055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30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63" y="251255"/>
                    <a:pt x="62984" y="258965"/>
                    <a:pt x="65055" y="266379"/>
                  </a:cubicBezTo>
                  <a:cubicBezTo>
                    <a:pt x="66570" y="269978"/>
                    <a:pt x="69234"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07" y="27322"/>
                    <a:pt x="19147" y="26396"/>
                    <a:pt x="16332" y="26506"/>
                  </a:cubicBezTo>
                  <a:cubicBezTo>
                    <a:pt x="11834" y="26766"/>
                    <a:pt x="7427" y="27865"/>
                    <a:pt x="3330"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ADAAF86-E777-6606-9547-36B0E3A5AB12}"/>
                </a:ext>
              </a:extLst>
            </p:cNvPr>
            <p:cNvSpPr/>
            <p:nvPr/>
          </p:nvSpPr>
          <p:spPr>
            <a:xfrm>
              <a:off x="6921792" y="2120137"/>
              <a:ext cx="91651" cy="285083"/>
            </a:xfrm>
            <a:custGeom>
              <a:avLst/>
              <a:gdLst>
                <a:gd name="connsiteX0" fmla="*/ 62637 w 91651"/>
                <a:gd name="connsiteY0" fmla="*/ 0 h 285083"/>
                <a:gd name="connsiteX1" fmla="*/ 62637 w 91651"/>
                <a:gd name="connsiteY1" fmla="*/ 243568 h 285083"/>
                <a:gd name="connsiteX2" fmla="*/ 65100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76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49" y="251255"/>
                    <a:pt x="62984" y="258970"/>
                    <a:pt x="65100" y="266379"/>
                  </a:cubicBezTo>
                  <a:cubicBezTo>
                    <a:pt x="66602" y="269974"/>
                    <a:pt x="69247"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11" y="27313"/>
                    <a:pt x="19152" y="26387"/>
                    <a:pt x="16332" y="26506"/>
                  </a:cubicBezTo>
                  <a:cubicBezTo>
                    <a:pt x="11848" y="26761"/>
                    <a:pt x="7454" y="27860"/>
                    <a:pt x="3376"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DEE901E-7A41-7C7F-DD7B-9D29A15C4950}"/>
                </a:ext>
              </a:extLst>
            </p:cNvPr>
            <p:cNvSpPr/>
            <p:nvPr/>
          </p:nvSpPr>
          <p:spPr>
            <a:xfrm>
              <a:off x="7036345" y="2216089"/>
              <a:ext cx="151916" cy="194661"/>
            </a:xfrm>
            <a:custGeom>
              <a:avLst/>
              <a:gdLst>
                <a:gd name="connsiteX0" fmla="*/ 27555 w 151916"/>
                <a:gd name="connsiteY0" fmla="*/ 74715 h 194661"/>
                <a:gd name="connsiteX1" fmla="*/ 46989 w 151916"/>
                <a:gd name="connsiteY1" fmla="*/ 138584 h 194661"/>
                <a:gd name="connsiteX2" fmla="*/ 93066 w 151916"/>
                <a:gd name="connsiteY2" fmla="*/ 161759 h 194661"/>
                <a:gd name="connsiteX3" fmla="*/ 123769 w 151916"/>
                <a:gd name="connsiteY3" fmla="*/ 151905 h 194661"/>
                <a:gd name="connsiteX4" fmla="*/ 145621 w 151916"/>
                <a:gd name="connsiteY4" fmla="*/ 117918 h 194661"/>
                <a:gd name="connsiteX5" fmla="*/ 151689 w 151916"/>
                <a:gd name="connsiteY5" fmla="*/ 121932 h 194661"/>
                <a:gd name="connsiteX6" fmla="*/ 127783 w 151916"/>
                <a:gd name="connsiteY6" fmla="*/ 172115 h 194661"/>
                <a:gd name="connsiteX7" fmla="*/ 78194 w 151916"/>
                <a:gd name="connsiteY7" fmla="*/ 194652 h 194661"/>
                <a:gd name="connsiteX8" fmla="*/ 22810 w 151916"/>
                <a:gd name="connsiteY8" fmla="*/ 168922 h 194661"/>
                <a:gd name="connsiteX9" fmla="*/ 0 w 151916"/>
                <a:gd name="connsiteY9" fmla="*/ 99715 h 194661"/>
                <a:gd name="connsiteX10" fmla="*/ 23631 w 151916"/>
                <a:gd name="connsiteY10" fmla="*/ 26357 h 194661"/>
                <a:gd name="connsiteX11" fmla="*/ 82938 w 151916"/>
                <a:gd name="connsiteY11" fmla="*/ 34 h 194661"/>
                <a:gd name="connsiteX12" fmla="*/ 132528 w 151916"/>
                <a:gd name="connsiteY12" fmla="*/ 20335 h 194661"/>
                <a:gd name="connsiteX13" fmla="*/ 151917 w 151916"/>
                <a:gd name="connsiteY13" fmla="*/ 74669 h 194661"/>
                <a:gd name="connsiteX14" fmla="*/ 27555 w 151916"/>
                <a:gd name="connsiteY14" fmla="*/ 63173 h 194661"/>
                <a:gd name="connsiteX15" fmla="*/ 111177 w 151916"/>
                <a:gd name="connsiteY15" fmla="*/ 63173 h 194661"/>
                <a:gd name="connsiteX16" fmla="*/ 107026 w 151916"/>
                <a:gd name="connsiteY16" fmla="*/ 38401 h 194661"/>
                <a:gd name="connsiteX17" fmla="*/ 92382 w 151916"/>
                <a:gd name="connsiteY17" fmla="*/ 20791 h 194661"/>
                <a:gd name="connsiteX18" fmla="*/ 72035 w 151916"/>
                <a:gd name="connsiteY18" fmla="*/ 14405 h 194661"/>
                <a:gd name="connsiteX19" fmla="*/ 42838 w 151916"/>
                <a:gd name="connsiteY19" fmla="*/ 27315 h 194661"/>
                <a:gd name="connsiteX20" fmla="*/ 27783 w 151916"/>
                <a:gd name="connsiteY20" fmla="*/ 63173 h 194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1">
                  <a:moveTo>
                    <a:pt x="27555" y="74715"/>
                  </a:moveTo>
                  <a:cubicBezTo>
                    <a:pt x="27555" y="101905"/>
                    <a:pt x="34033" y="123196"/>
                    <a:pt x="46989" y="138584"/>
                  </a:cubicBezTo>
                  <a:cubicBezTo>
                    <a:pt x="59946" y="153972"/>
                    <a:pt x="75306"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89" y="186709"/>
                    <a:pt x="97272" y="19498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86"/>
                    <a:pt x="60237" y="-463"/>
                    <a:pt x="82938" y="34"/>
                  </a:cubicBezTo>
                  <a:cubicBezTo>
                    <a:pt x="101606" y="-568"/>
                    <a:pt x="119640" y="6818"/>
                    <a:pt x="132528" y="20335"/>
                  </a:cubicBezTo>
                  <a:cubicBezTo>
                    <a:pt x="145452" y="33898"/>
                    <a:pt x="151917" y="52010"/>
                    <a:pt x="151917" y="74669"/>
                  </a:cubicBezTo>
                  <a:close/>
                  <a:moveTo>
                    <a:pt x="27555" y="63173"/>
                  </a:moveTo>
                  <a:lnTo>
                    <a:pt x="111177" y="63173"/>
                  </a:lnTo>
                  <a:cubicBezTo>
                    <a:pt x="111127" y="54747"/>
                    <a:pt x="109727" y="46385"/>
                    <a:pt x="107026" y="38401"/>
                  </a:cubicBezTo>
                  <a:cubicBezTo>
                    <a:pt x="104010" y="31202"/>
                    <a:pt x="98910" y="25071"/>
                    <a:pt x="92382" y="20791"/>
                  </a:cubicBezTo>
                  <a:cubicBezTo>
                    <a:pt x="86387" y="16686"/>
                    <a:pt x="79302" y="14459"/>
                    <a:pt x="72035" y="14405"/>
                  </a:cubicBezTo>
                  <a:cubicBezTo>
                    <a:pt x="60935" y="14491"/>
                    <a:pt x="50370" y="19167"/>
                    <a:pt x="42838" y="27315"/>
                  </a:cubicBezTo>
                  <a:cubicBezTo>
                    <a:pt x="33727" y="37105"/>
                    <a:pt x="28394" y="49815"/>
                    <a:pt x="27783" y="63173"/>
                  </a:cubicBezTo>
                </a:path>
              </a:pathLst>
            </a:custGeom>
            <a:grpFill/>
            <a:ln w="455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1F4C010-6487-1B56-B492-F585DC2F0D68}"/>
                </a:ext>
              </a:extLst>
            </p:cNvPr>
            <p:cNvSpPr/>
            <p:nvPr/>
          </p:nvSpPr>
          <p:spPr>
            <a:xfrm>
              <a:off x="7211391" y="2216256"/>
              <a:ext cx="181796" cy="277621"/>
            </a:xfrm>
            <a:custGeom>
              <a:avLst/>
              <a:gdLst>
                <a:gd name="connsiteX0" fmla="*/ 48586 w 181796"/>
                <a:gd name="connsiteY0" fmla="*/ 121948 h 277621"/>
                <a:gd name="connsiteX1" fmla="*/ 23312 w 181796"/>
                <a:gd name="connsiteY1" fmla="*/ 99137 h 277621"/>
                <a:gd name="connsiteX2" fmla="*/ 14507 w 181796"/>
                <a:gd name="connsiteY2" fmla="*/ 66564 h 277621"/>
                <a:gd name="connsiteX3" fmla="*/ 34626 w 181796"/>
                <a:gd name="connsiteY3" fmla="*/ 19666 h 277621"/>
                <a:gd name="connsiteX4" fmla="*/ 86132 w 181796"/>
                <a:gd name="connsiteY4" fmla="*/ 50 h 277621"/>
                <a:gd name="connsiteX5" fmla="*/ 130657 w 181796"/>
                <a:gd name="connsiteY5" fmla="*/ 12869 h 277621"/>
                <a:gd name="connsiteX6" fmla="*/ 168796 w 181796"/>
                <a:gd name="connsiteY6" fmla="*/ 12869 h 277621"/>
                <a:gd name="connsiteX7" fmla="*/ 178605 w 181796"/>
                <a:gd name="connsiteY7" fmla="*/ 13371 h 277621"/>
                <a:gd name="connsiteX8" fmla="*/ 180566 w 181796"/>
                <a:gd name="connsiteY8" fmla="*/ 15059 h 277621"/>
                <a:gd name="connsiteX9" fmla="*/ 181753 w 181796"/>
                <a:gd name="connsiteY9" fmla="*/ 21445 h 277621"/>
                <a:gd name="connsiteX10" fmla="*/ 180749 w 181796"/>
                <a:gd name="connsiteY10" fmla="*/ 28654 h 277621"/>
                <a:gd name="connsiteX11" fmla="*/ 178696 w 181796"/>
                <a:gd name="connsiteY11" fmla="*/ 30250 h 277621"/>
                <a:gd name="connsiteX12" fmla="*/ 168705 w 181796"/>
                <a:gd name="connsiteY12" fmla="*/ 30843 h 277621"/>
                <a:gd name="connsiteX13" fmla="*/ 145302 w 181796"/>
                <a:gd name="connsiteY13" fmla="*/ 30843 h 277621"/>
                <a:gd name="connsiteX14" fmla="*/ 156251 w 181796"/>
                <a:gd name="connsiteY14" fmla="*/ 67796 h 277621"/>
                <a:gd name="connsiteX15" fmla="*/ 137044 w 181796"/>
                <a:gd name="connsiteY15" fmla="*/ 111774 h 277621"/>
                <a:gd name="connsiteX16" fmla="*/ 85539 w 181796"/>
                <a:gd name="connsiteY16" fmla="*/ 130022 h 277621"/>
                <a:gd name="connsiteX17" fmla="*/ 58166 w 181796"/>
                <a:gd name="connsiteY17" fmla="*/ 125917 h 277621"/>
                <a:gd name="connsiteX18" fmla="*/ 46533 w 181796"/>
                <a:gd name="connsiteY18" fmla="*/ 139238 h 277621"/>
                <a:gd name="connsiteX19" fmla="*/ 43522 w 181796"/>
                <a:gd name="connsiteY19" fmla="*/ 148955 h 277621"/>
                <a:gd name="connsiteX20" fmla="*/ 46715 w 181796"/>
                <a:gd name="connsiteY20" fmla="*/ 155570 h 277621"/>
                <a:gd name="connsiteX21" fmla="*/ 59352 w 181796"/>
                <a:gd name="connsiteY21" fmla="*/ 160132 h 277621"/>
                <a:gd name="connsiteX22" fmla="*/ 86725 w 181796"/>
                <a:gd name="connsiteY22" fmla="*/ 161546 h 277621"/>
                <a:gd name="connsiteX23" fmla="*/ 138960 w 181796"/>
                <a:gd name="connsiteY23" fmla="*/ 164421 h 277621"/>
                <a:gd name="connsiteX24" fmla="*/ 168021 w 181796"/>
                <a:gd name="connsiteY24" fmla="*/ 178107 h 277621"/>
                <a:gd name="connsiteX25" fmla="*/ 178879 w 181796"/>
                <a:gd name="connsiteY25" fmla="*/ 205799 h 277621"/>
                <a:gd name="connsiteX26" fmla="*/ 158167 w 181796"/>
                <a:gd name="connsiteY26" fmla="*/ 248317 h 277621"/>
                <a:gd name="connsiteX27" fmla="*/ 78559 w 181796"/>
                <a:gd name="connsiteY27" fmla="*/ 277560 h 277621"/>
                <a:gd name="connsiteX28" fmla="*/ 14690 w 181796"/>
                <a:gd name="connsiteY28" fmla="*/ 260087 h 277621"/>
                <a:gd name="connsiteX29" fmla="*/ 0 w 181796"/>
                <a:gd name="connsiteY29" fmla="*/ 239193 h 277621"/>
                <a:gd name="connsiteX30" fmla="*/ 2144 w 181796"/>
                <a:gd name="connsiteY30" fmla="*/ 229567 h 277621"/>
                <a:gd name="connsiteX31" fmla="*/ 15830 w 181796"/>
                <a:gd name="connsiteY31" fmla="*/ 208901 h 277621"/>
                <a:gd name="connsiteX32" fmla="*/ 35767 w 181796"/>
                <a:gd name="connsiteY32" fmla="*/ 187185 h 277621"/>
                <a:gd name="connsiteX33" fmla="*/ 21350 w 181796"/>
                <a:gd name="connsiteY33" fmla="*/ 176054 h 277621"/>
                <a:gd name="connsiteX34" fmla="*/ 17108 w 181796"/>
                <a:gd name="connsiteY34" fmla="*/ 164922 h 277621"/>
                <a:gd name="connsiteX35" fmla="*/ 22719 w 181796"/>
                <a:gd name="connsiteY35" fmla="*/ 148499 h 277621"/>
                <a:gd name="connsiteX36" fmla="*/ 48495 w 181796"/>
                <a:gd name="connsiteY36" fmla="*/ 121811 h 277621"/>
                <a:gd name="connsiteX37" fmla="*/ 46533 w 181796"/>
                <a:gd name="connsiteY37" fmla="*/ 188827 h 277621"/>
                <a:gd name="connsiteX38" fmla="*/ 32847 w 181796"/>
                <a:gd name="connsiteY38" fmla="*/ 207851 h 277621"/>
                <a:gd name="connsiteX39" fmla="*/ 28285 w 181796"/>
                <a:gd name="connsiteY39" fmla="*/ 224092 h 277621"/>
                <a:gd name="connsiteX40" fmla="*/ 39644 w 181796"/>
                <a:gd name="connsiteY40" fmla="*/ 240972 h 277621"/>
                <a:gd name="connsiteX41" fmla="*/ 96214 w 181796"/>
                <a:gd name="connsiteY41" fmla="*/ 253381 h 277621"/>
                <a:gd name="connsiteX42" fmla="*/ 148176 w 181796"/>
                <a:gd name="connsiteY42" fmla="*/ 240652 h 277621"/>
                <a:gd name="connsiteX43" fmla="*/ 164919 w 181796"/>
                <a:gd name="connsiteY43" fmla="*/ 213554 h 277621"/>
                <a:gd name="connsiteX44" fmla="*/ 154928 w 181796"/>
                <a:gd name="connsiteY44" fmla="*/ 198727 h 277621"/>
                <a:gd name="connsiteX45" fmla="*/ 114553 w 181796"/>
                <a:gd name="connsiteY45" fmla="*/ 193527 h 277621"/>
                <a:gd name="connsiteX46" fmla="*/ 46807 w 181796"/>
                <a:gd name="connsiteY46" fmla="*/ 188964 h 277621"/>
                <a:gd name="connsiteX47" fmla="*/ 82893 w 181796"/>
                <a:gd name="connsiteY47" fmla="*/ 9539 h 277621"/>
                <a:gd name="connsiteX48" fmla="*/ 58531 w 181796"/>
                <a:gd name="connsiteY48" fmla="*/ 21354 h 277621"/>
                <a:gd name="connsiteX49" fmla="*/ 48723 w 181796"/>
                <a:gd name="connsiteY49" fmla="*/ 57577 h 277621"/>
                <a:gd name="connsiteX50" fmla="*/ 62090 w 181796"/>
                <a:gd name="connsiteY50" fmla="*/ 106665 h 277621"/>
                <a:gd name="connsiteX51" fmla="*/ 87957 w 181796"/>
                <a:gd name="connsiteY51" fmla="*/ 119895 h 277621"/>
                <a:gd name="connsiteX52" fmla="*/ 112455 w 181796"/>
                <a:gd name="connsiteY52" fmla="*/ 108444 h 277621"/>
                <a:gd name="connsiteX53" fmla="*/ 122081 w 181796"/>
                <a:gd name="connsiteY53" fmla="*/ 72586 h 277621"/>
                <a:gd name="connsiteX54" fmla="*/ 108395 w 181796"/>
                <a:gd name="connsiteY54" fmla="*/ 22768 h 277621"/>
                <a:gd name="connsiteX55" fmla="*/ 82756 w 181796"/>
                <a:gd name="connsiteY55" fmla="*/ 9539 h 277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81796" h="277621">
                  <a:moveTo>
                    <a:pt x="48586" y="121948"/>
                  </a:moveTo>
                  <a:cubicBezTo>
                    <a:pt x="38134" y="116948"/>
                    <a:pt x="29357" y="109023"/>
                    <a:pt x="23312" y="99137"/>
                  </a:cubicBezTo>
                  <a:cubicBezTo>
                    <a:pt x="17432" y="89297"/>
                    <a:pt x="14389" y="78024"/>
                    <a:pt x="14507" y="66564"/>
                  </a:cubicBezTo>
                  <a:cubicBezTo>
                    <a:pt x="14334" y="48800"/>
                    <a:pt x="21633" y="31783"/>
                    <a:pt x="34626" y="19666"/>
                  </a:cubicBezTo>
                  <a:cubicBezTo>
                    <a:pt x="48422" y="6414"/>
                    <a:pt x="67012" y="-667"/>
                    <a:pt x="86132" y="50"/>
                  </a:cubicBezTo>
                  <a:cubicBezTo>
                    <a:pt x="101935" y="-316"/>
                    <a:pt x="117469" y="4160"/>
                    <a:pt x="130657" y="12869"/>
                  </a:cubicBezTo>
                  <a:lnTo>
                    <a:pt x="168796" y="12869"/>
                  </a:lnTo>
                  <a:cubicBezTo>
                    <a:pt x="172076" y="12714"/>
                    <a:pt x="175361" y="12883"/>
                    <a:pt x="178605" y="13371"/>
                  </a:cubicBezTo>
                  <a:cubicBezTo>
                    <a:pt x="179462" y="13640"/>
                    <a:pt x="180169" y="14251"/>
                    <a:pt x="180566" y="15059"/>
                  </a:cubicBezTo>
                  <a:cubicBezTo>
                    <a:pt x="181515" y="17048"/>
                    <a:pt x="181921" y="19251"/>
                    <a:pt x="181753" y="21445"/>
                  </a:cubicBezTo>
                  <a:cubicBezTo>
                    <a:pt x="181926" y="23891"/>
                    <a:pt x="181584" y="26345"/>
                    <a:pt x="180749" y="28654"/>
                  </a:cubicBezTo>
                  <a:cubicBezTo>
                    <a:pt x="180261" y="29397"/>
                    <a:pt x="179540" y="29958"/>
                    <a:pt x="178696" y="30250"/>
                  </a:cubicBezTo>
                  <a:cubicBezTo>
                    <a:pt x="175402" y="30834"/>
                    <a:pt x="172049" y="31035"/>
                    <a:pt x="168705" y="30843"/>
                  </a:cubicBezTo>
                  <a:lnTo>
                    <a:pt x="145302" y="30843"/>
                  </a:lnTo>
                  <a:cubicBezTo>
                    <a:pt x="152961" y="41601"/>
                    <a:pt x="156816" y="54603"/>
                    <a:pt x="156251" y="67796"/>
                  </a:cubicBezTo>
                  <a:cubicBezTo>
                    <a:pt x="156442" y="84530"/>
                    <a:pt x="149448" y="100543"/>
                    <a:pt x="137044" y="111774"/>
                  </a:cubicBezTo>
                  <a:cubicBezTo>
                    <a:pt x="124271" y="123941"/>
                    <a:pt x="107103" y="130022"/>
                    <a:pt x="85539" y="130022"/>
                  </a:cubicBezTo>
                  <a:cubicBezTo>
                    <a:pt x="76264" y="129986"/>
                    <a:pt x="67044" y="128604"/>
                    <a:pt x="58166" y="125917"/>
                  </a:cubicBezTo>
                  <a:cubicBezTo>
                    <a:pt x="53559" y="129662"/>
                    <a:pt x="49622" y="134165"/>
                    <a:pt x="46533" y="139238"/>
                  </a:cubicBezTo>
                  <a:cubicBezTo>
                    <a:pt x="44772" y="142190"/>
                    <a:pt x="43741" y="145524"/>
                    <a:pt x="43522" y="148955"/>
                  </a:cubicBezTo>
                  <a:cubicBezTo>
                    <a:pt x="43641" y="151505"/>
                    <a:pt x="44795" y="153891"/>
                    <a:pt x="46715" y="155570"/>
                  </a:cubicBezTo>
                  <a:cubicBezTo>
                    <a:pt x="50397" y="158284"/>
                    <a:pt x="54786" y="159872"/>
                    <a:pt x="59352" y="160132"/>
                  </a:cubicBezTo>
                  <a:cubicBezTo>
                    <a:pt x="63002" y="160680"/>
                    <a:pt x="72126" y="161149"/>
                    <a:pt x="86725" y="161546"/>
                  </a:cubicBezTo>
                  <a:cubicBezTo>
                    <a:pt x="113609" y="162245"/>
                    <a:pt x="131022" y="163202"/>
                    <a:pt x="138960" y="164421"/>
                  </a:cubicBezTo>
                  <a:cubicBezTo>
                    <a:pt x="149918" y="165547"/>
                    <a:pt x="160169" y="170374"/>
                    <a:pt x="168021" y="178107"/>
                  </a:cubicBezTo>
                  <a:cubicBezTo>
                    <a:pt x="175233" y="185488"/>
                    <a:pt x="179152" y="195479"/>
                    <a:pt x="178879" y="205799"/>
                  </a:cubicBezTo>
                  <a:cubicBezTo>
                    <a:pt x="178879" y="221004"/>
                    <a:pt x="171976" y="235178"/>
                    <a:pt x="158167" y="248317"/>
                  </a:cubicBezTo>
                  <a:cubicBezTo>
                    <a:pt x="137879" y="267810"/>
                    <a:pt x="111346" y="277560"/>
                    <a:pt x="78559" y="277560"/>
                  </a:cubicBezTo>
                  <a:cubicBezTo>
                    <a:pt x="55995" y="278312"/>
                    <a:pt x="33727" y="272222"/>
                    <a:pt x="14690" y="260087"/>
                  </a:cubicBezTo>
                  <a:cubicBezTo>
                    <a:pt x="4881" y="253381"/>
                    <a:pt x="0" y="246401"/>
                    <a:pt x="0" y="239193"/>
                  </a:cubicBezTo>
                  <a:cubicBezTo>
                    <a:pt x="14" y="235867"/>
                    <a:pt x="748" y="232582"/>
                    <a:pt x="2144" y="229567"/>
                  </a:cubicBezTo>
                  <a:cubicBezTo>
                    <a:pt x="5899" y="222176"/>
                    <a:pt x="10493" y="215242"/>
                    <a:pt x="15830" y="208901"/>
                  </a:cubicBezTo>
                  <a:cubicBezTo>
                    <a:pt x="16743" y="207669"/>
                    <a:pt x="23358" y="200461"/>
                    <a:pt x="35767" y="187185"/>
                  </a:cubicBezTo>
                  <a:cubicBezTo>
                    <a:pt x="30424" y="184224"/>
                    <a:pt x="25566" y="180474"/>
                    <a:pt x="21350" y="176054"/>
                  </a:cubicBezTo>
                  <a:cubicBezTo>
                    <a:pt x="18600" y="173002"/>
                    <a:pt x="17089" y="169033"/>
                    <a:pt x="17108" y="164922"/>
                  </a:cubicBezTo>
                  <a:cubicBezTo>
                    <a:pt x="17496" y="159046"/>
                    <a:pt x="19434" y="153380"/>
                    <a:pt x="22719" y="148499"/>
                  </a:cubicBezTo>
                  <a:cubicBezTo>
                    <a:pt x="26414" y="142203"/>
                    <a:pt x="35037" y="133307"/>
                    <a:pt x="48495" y="121811"/>
                  </a:cubicBezTo>
                  <a:moveTo>
                    <a:pt x="46533" y="188827"/>
                  </a:moveTo>
                  <a:cubicBezTo>
                    <a:pt x="41223" y="194594"/>
                    <a:pt x="36624" y="200981"/>
                    <a:pt x="32847" y="207851"/>
                  </a:cubicBezTo>
                  <a:cubicBezTo>
                    <a:pt x="30037" y="212815"/>
                    <a:pt x="28472" y="218390"/>
                    <a:pt x="28285" y="224092"/>
                  </a:cubicBezTo>
                  <a:cubicBezTo>
                    <a:pt x="28285" y="230538"/>
                    <a:pt x="32071" y="236168"/>
                    <a:pt x="39644" y="240972"/>
                  </a:cubicBezTo>
                  <a:cubicBezTo>
                    <a:pt x="52692" y="249243"/>
                    <a:pt x="71547" y="253381"/>
                    <a:pt x="96214" y="253381"/>
                  </a:cubicBezTo>
                  <a:cubicBezTo>
                    <a:pt x="119722" y="253381"/>
                    <a:pt x="137044" y="249138"/>
                    <a:pt x="148176" y="240652"/>
                  </a:cubicBezTo>
                  <a:cubicBezTo>
                    <a:pt x="159353" y="232213"/>
                    <a:pt x="164919" y="223134"/>
                    <a:pt x="164919" y="213554"/>
                  </a:cubicBezTo>
                  <a:cubicBezTo>
                    <a:pt x="165170" y="206962"/>
                    <a:pt x="161132" y="200967"/>
                    <a:pt x="154928" y="198727"/>
                  </a:cubicBezTo>
                  <a:cubicBezTo>
                    <a:pt x="148116" y="195684"/>
                    <a:pt x="134658" y="193951"/>
                    <a:pt x="114553" y="193527"/>
                  </a:cubicBezTo>
                  <a:cubicBezTo>
                    <a:pt x="91907" y="193230"/>
                    <a:pt x="69289" y="191706"/>
                    <a:pt x="46807" y="188964"/>
                  </a:cubicBezTo>
                  <a:moveTo>
                    <a:pt x="82893" y="9539"/>
                  </a:moveTo>
                  <a:cubicBezTo>
                    <a:pt x="73372" y="9447"/>
                    <a:pt x="64357" y="13822"/>
                    <a:pt x="58531" y="21354"/>
                  </a:cubicBezTo>
                  <a:cubicBezTo>
                    <a:pt x="52008" y="29247"/>
                    <a:pt x="48723" y="41290"/>
                    <a:pt x="48723" y="57577"/>
                  </a:cubicBezTo>
                  <a:cubicBezTo>
                    <a:pt x="48723" y="78713"/>
                    <a:pt x="53180" y="95077"/>
                    <a:pt x="62090" y="106665"/>
                  </a:cubicBezTo>
                  <a:cubicBezTo>
                    <a:pt x="68029" y="115041"/>
                    <a:pt x="77687" y="119981"/>
                    <a:pt x="87957" y="119895"/>
                  </a:cubicBezTo>
                  <a:cubicBezTo>
                    <a:pt x="97459" y="120096"/>
                    <a:pt x="106515" y="115862"/>
                    <a:pt x="112455" y="108444"/>
                  </a:cubicBezTo>
                  <a:cubicBezTo>
                    <a:pt x="118874" y="100871"/>
                    <a:pt x="122081" y="88918"/>
                    <a:pt x="122081" y="72586"/>
                  </a:cubicBezTo>
                  <a:cubicBezTo>
                    <a:pt x="122081" y="51295"/>
                    <a:pt x="117519" y="34689"/>
                    <a:pt x="108395" y="22768"/>
                  </a:cubicBezTo>
                  <a:cubicBezTo>
                    <a:pt x="102583" y="14370"/>
                    <a:pt x="92970" y="9406"/>
                    <a:pt x="82756" y="9539"/>
                  </a:cubicBezTo>
                </a:path>
              </a:pathLst>
            </a:custGeom>
            <a:grpFill/>
            <a:ln w="455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A188572-6908-5846-7F7A-EA9130A2071E}"/>
                </a:ext>
              </a:extLst>
            </p:cNvPr>
            <p:cNvSpPr/>
            <p:nvPr/>
          </p:nvSpPr>
          <p:spPr>
            <a:xfrm>
              <a:off x="7414996" y="2216089"/>
              <a:ext cx="151916" cy="194662"/>
            </a:xfrm>
            <a:custGeom>
              <a:avLst/>
              <a:gdLst>
                <a:gd name="connsiteX0" fmla="*/ 27600 w 151916"/>
                <a:gd name="connsiteY0" fmla="*/ 74715 h 194662"/>
                <a:gd name="connsiteX1" fmla="*/ 46989 w 151916"/>
                <a:gd name="connsiteY1" fmla="*/ 138584 h 194662"/>
                <a:gd name="connsiteX2" fmla="*/ 93066 w 151916"/>
                <a:gd name="connsiteY2" fmla="*/ 161759 h 194662"/>
                <a:gd name="connsiteX3" fmla="*/ 123769 w 151916"/>
                <a:gd name="connsiteY3" fmla="*/ 151905 h 194662"/>
                <a:gd name="connsiteX4" fmla="*/ 145621 w 151916"/>
                <a:gd name="connsiteY4" fmla="*/ 117918 h 194662"/>
                <a:gd name="connsiteX5" fmla="*/ 151689 w 151916"/>
                <a:gd name="connsiteY5" fmla="*/ 121932 h 194662"/>
                <a:gd name="connsiteX6" fmla="*/ 127783 w 151916"/>
                <a:gd name="connsiteY6" fmla="*/ 172115 h 194662"/>
                <a:gd name="connsiteX7" fmla="*/ 78194 w 151916"/>
                <a:gd name="connsiteY7" fmla="*/ 194652 h 194662"/>
                <a:gd name="connsiteX8" fmla="*/ 22810 w 151916"/>
                <a:gd name="connsiteY8" fmla="*/ 168922 h 194662"/>
                <a:gd name="connsiteX9" fmla="*/ 0 w 151916"/>
                <a:gd name="connsiteY9" fmla="*/ 99715 h 194662"/>
                <a:gd name="connsiteX10" fmla="*/ 23631 w 151916"/>
                <a:gd name="connsiteY10" fmla="*/ 26357 h 194662"/>
                <a:gd name="connsiteX11" fmla="*/ 82938 w 151916"/>
                <a:gd name="connsiteY11" fmla="*/ 34 h 194662"/>
                <a:gd name="connsiteX12" fmla="*/ 132528 w 151916"/>
                <a:gd name="connsiteY12" fmla="*/ 20335 h 194662"/>
                <a:gd name="connsiteX13" fmla="*/ 151917 w 151916"/>
                <a:gd name="connsiteY13" fmla="*/ 74669 h 194662"/>
                <a:gd name="connsiteX14" fmla="*/ 27600 w 151916"/>
                <a:gd name="connsiteY14" fmla="*/ 63173 h 194662"/>
                <a:gd name="connsiteX15" fmla="*/ 111177 w 151916"/>
                <a:gd name="connsiteY15" fmla="*/ 63173 h 194662"/>
                <a:gd name="connsiteX16" fmla="*/ 107071 w 151916"/>
                <a:gd name="connsiteY16" fmla="*/ 38401 h 194662"/>
                <a:gd name="connsiteX17" fmla="*/ 92382 w 151916"/>
                <a:gd name="connsiteY17" fmla="*/ 20791 h 194662"/>
                <a:gd name="connsiteX18" fmla="*/ 72035 w 151916"/>
                <a:gd name="connsiteY18" fmla="*/ 14405 h 194662"/>
                <a:gd name="connsiteX19" fmla="*/ 42838 w 151916"/>
                <a:gd name="connsiteY19" fmla="*/ 27315 h 194662"/>
                <a:gd name="connsiteX20" fmla="*/ 27828 w 151916"/>
                <a:gd name="connsiteY20" fmla="*/ 63173 h 19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2">
                  <a:moveTo>
                    <a:pt x="27600" y="74715"/>
                  </a:moveTo>
                  <a:cubicBezTo>
                    <a:pt x="27600" y="101905"/>
                    <a:pt x="34065" y="123196"/>
                    <a:pt x="46989" y="138584"/>
                  </a:cubicBezTo>
                  <a:cubicBezTo>
                    <a:pt x="59914" y="153972"/>
                    <a:pt x="75274"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93" y="186718"/>
                    <a:pt x="97277" y="19499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95"/>
                    <a:pt x="60237" y="-459"/>
                    <a:pt x="82938" y="34"/>
                  </a:cubicBezTo>
                  <a:cubicBezTo>
                    <a:pt x="101606" y="-568"/>
                    <a:pt x="119640" y="6818"/>
                    <a:pt x="132528" y="20335"/>
                  </a:cubicBezTo>
                  <a:cubicBezTo>
                    <a:pt x="145452" y="33898"/>
                    <a:pt x="151917" y="52010"/>
                    <a:pt x="151917" y="74669"/>
                  </a:cubicBezTo>
                  <a:close/>
                  <a:moveTo>
                    <a:pt x="27600" y="63173"/>
                  </a:moveTo>
                  <a:lnTo>
                    <a:pt x="111177" y="63173"/>
                  </a:lnTo>
                  <a:cubicBezTo>
                    <a:pt x="111114" y="54751"/>
                    <a:pt x="109731" y="46394"/>
                    <a:pt x="107071" y="38401"/>
                  </a:cubicBezTo>
                  <a:cubicBezTo>
                    <a:pt x="104024" y="31207"/>
                    <a:pt x="98910" y="25080"/>
                    <a:pt x="92382" y="20791"/>
                  </a:cubicBezTo>
                  <a:cubicBezTo>
                    <a:pt x="86387" y="16686"/>
                    <a:pt x="79302" y="14459"/>
                    <a:pt x="72035" y="14405"/>
                  </a:cubicBezTo>
                  <a:cubicBezTo>
                    <a:pt x="60935" y="14491"/>
                    <a:pt x="50370" y="19167"/>
                    <a:pt x="42838" y="27315"/>
                  </a:cubicBezTo>
                  <a:cubicBezTo>
                    <a:pt x="33727" y="37101"/>
                    <a:pt x="28403" y="49815"/>
                    <a:pt x="27828" y="63173"/>
                  </a:cubicBezTo>
                </a:path>
              </a:pathLst>
            </a:custGeom>
            <a:grpFill/>
            <a:ln w="4553" cap="flat">
              <a:noFill/>
              <a:prstDash val="solid"/>
              <a:miter/>
            </a:ln>
          </p:spPr>
          <p:txBody>
            <a:bodyPr rtlCol="0" anchor="ctr"/>
            <a:lstStyle/>
            <a:p>
              <a:endParaRPr 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D3AD5-49DF-B000-54A6-671CF846D3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AF9698-6342-0032-ABE8-AD2425720F87}"/>
              </a:ext>
            </a:extLst>
          </p:cNvPr>
          <p:cNvSpPr>
            <a:spLocks noGrp="1"/>
          </p:cNvSpPr>
          <p:nvPr>
            <p:ph type="title"/>
          </p:nvPr>
        </p:nvSpPr>
        <p:spPr>
          <a:xfrm>
            <a:off x="333985" y="461665"/>
            <a:ext cx="8421512" cy="646331"/>
          </a:xfrm>
        </p:spPr>
        <p:txBody>
          <a:bodyPr/>
          <a:lstStyle/>
          <a:p>
            <a:r>
              <a:rPr lang="en-US" sz="3600" dirty="0"/>
              <a:t>Converting Mass/Moles/Gas Volume</a:t>
            </a:r>
          </a:p>
        </p:txBody>
      </p:sp>
      <p:sp>
        <p:nvSpPr>
          <p:cNvPr id="3" name="Content Placeholder 2">
            <a:extLst>
              <a:ext uri="{FF2B5EF4-FFF2-40B4-BE49-F238E27FC236}">
                <a16:creationId xmlns:a16="http://schemas.microsoft.com/office/drawing/2014/main" id="{7C8669C9-5528-6C61-9E63-C17648F6395E}"/>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F703DCC7-DDC7-5230-F36E-327E0DDBE4F3}"/>
              </a:ext>
            </a:extLst>
          </p:cNvPr>
          <p:cNvPicPr>
            <a:picLocks noChangeAspect="1"/>
          </p:cNvPicPr>
          <p:nvPr/>
        </p:nvPicPr>
        <p:blipFill>
          <a:blip r:embed="rId2"/>
          <a:stretch>
            <a:fillRect/>
          </a:stretch>
        </p:blipFill>
        <p:spPr>
          <a:xfrm>
            <a:off x="734052" y="2266613"/>
            <a:ext cx="7664605" cy="3544101"/>
          </a:xfrm>
          <a:prstGeom prst="rect">
            <a:avLst/>
          </a:prstGeom>
        </p:spPr>
      </p:pic>
    </p:spTree>
    <p:extLst>
      <p:ext uri="{BB962C8B-B14F-4D97-AF65-F5344CB8AC3E}">
        <p14:creationId xmlns:p14="http://schemas.microsoft.com/office/powerpoint/2010/main" val="3688761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Hydrogen</a:t>
            </a:r>
          </a:p>
        </p:txBody>
      </p:sp>
      <p:sp>
        <p:nvSpPr>
          <p:cNvPr id="3" name="Content Placeholder 2"/>
          <p:cNvSpPr>
            <a:spLocks noGrp="1"/>
          </p:cNvSpPr>
          <p:nvPr>
            <p:ph idx="1"/>
          </p:nvPr>
        </p:nvSpPr>
        <p:spPr/>
        <p:txBody>
          <a:bodyPr/>
          <a:lstStyle/>
          <a:p>
            <a:pPr marL="0" indent="0">
              <a:buNone/>
            </a:pPr>
            <a:r>
              <a:rPr lang="en-US" dirty="0"/>
              <a:t>Hydrogen has three isotopes:</a:t>
            </a:r>
          </a:p>
          <a:p>
            <a:pPr marL="457200" indent="-457200">
              <a:buFont typeface="+mj-lt"/>
              <a:buAutoNum type="arabicPeriod"/>
            </a:pPr>
            <a:r>
              <a:rPr lang="en-US" dirty="0" err="1"/>
              <a:t>Protium</a:t>
            </a:r>
            <a:r>
              <a:rPr lang="en-US" dirty="0"/>
              <a:t> (</a:t>
            </a:r>
            <a:r>
              <a:rPr lang="en-US" baseline="30000" dirty="0"/>
              <a:t>1</a:t>
            </a:r>
            <a:r>
              <a:rPr lang="en-US" baseline="-25000" dirty="0"/>
              <a:t>1</a:t>
            </a:r>
            <a:r>
              <a:rPr lang="en-US" dirty="0"/>
              <a:t>H)</a:t>
            </a:r>
          </a:p>
          <a:p>
            <a:pPr marL="579438" lvl="1" indent="-342900"/>
            <a:r>
              <a:rPr lang="en-US" dirty="0"/>
              <a:t>1 proton, 0 neutrons</a:t>
            </a:r>
          </a:p>
          <a:p>
            <a:pPr marL="579438" lvl="1" indent="-342900"/>
            <a:r>
              <a:rPr lang="en-US" dirty="0"/>
              <a:t>usually just called "hydrogen"</a:t>
            </a:r>
          </a:p>
          <a:p>
            <a:pPr marL="579438" lvl="1" indent="-342900"/>
            <a:r>
              <a:rPr lang="en-US" dirty="0"/>
              <a:t>99.9885% of all hydrogen isotopes in nature is this isotope</a:t>
            </a:r>
          </a:p>
          <a:p>
            <a:pPr marL="457200" indent="-457200">
              <a:buFont typeface="+mj-lt"/>
              <a:buAutoNum type="arabicPeriod"/>
            </a:pPr>
            <a:r>
              <a:rPr lang="en-US" dirty="0"/>
              <a:t>Deuterium (</a:t>
            </a:r>
            <a:r>
              <a:rPr lang="en-US" baseline="30000" dirty="0"/>
              <a:t>2</a:t>
            </a:r>
            <a:r>
              <a:rPr lang="en-US" baseline="-25000" dirty="0"/>
              <a:t>1</a:t>
            </a:r>
            <a:r>
              <a:rPr lang="en-US" dirty="0"/>
              <a:t>H)</a:t>
            </a:r>
          </a:p>
          <a:p>
            <a:pPr marL="579438" lvl="1" indent="-342900"/>
            <a:r>
              <a:rPr lang="en-US" dirty="0"/>
              <a:t>1 proton, 1 neutron</a:t>
            </a:r>
          </a:p>
          <a:p>
            <a:pPr marL="579438" lvl="1" indent="-342900"/>
            <a:r>
              <a:rPr lang="en-US" dirty="0"/>
              <a:t>It is a </a:t>
            </a:r>
            <a:r>
              <a:rPr lang="en-US" dirty="0">
                <a:solidFill>
                  <a:srgbClr val="00FF00"/>
                </a:solidFill>
              </a:rPr>
              <a:t>stable</a:t>
            </a:r>
            <a:r>
              <a:rPr lang="en-US" dirty="0"/>
              <a:t> isotope</a:t>
            </a:r>
          </a:p>
          <a:p>
            <a:pPr marL="579438" lvl="1" indent="-342900"/>
            <a:r>
              <a:rPr lang="en-US" dirty="0"/>
              <a:t>0.0115% of hydrogen isotopes is deuterium in nature</a:t>
            </a:r>
          </a:p>
          <a:p>
            <a:pPr marL="457200" indent="-457200">
              <a:buFont typeface="+mj-lt"/>
              <a:buAutoNum type="arabicPeriod"/>
            </a:pPr>
            <a:r>
              <a:rPr lang="en-US" dirty="0"/>
              <a:t>Tritium (</a:t>
            </a:r>
            <a:r>
              <a:rPr lang="en-US" baseline="30000" dirty="0"/>
              <a:t>3</a:t>
            </a:r>
            <a:r>
              <a:rPr lang="en-US" baseline="-25000" dirty="0"/>
              <a:t>1</a:t>
            </a:r>
            <a:r>
              <a:rPr lang="en-US" dirty="0"/>
              <a:t>H)</a:t>
            </a:r>
          </a:p>
          <a:p>
            <a:pPr marL="579438" lvl="1" indent="-342900"/>
            <a:r>
              <a:rPr lang="en-US" dirty="0"/>
              <a:t>1 proton, 2 neutrons</a:t>
            </a:r>
          </a:p>
          <a:p>
            <a:pPr marL="579438" lvl="1" indent="-342900"/>
            <a:r>
              <a:rPr lang="en-US" dirty="0"/>
              <a:t>It is an </a:t>
            </a:r>
            <a:r>
              <a:rPr lang="en-US" dirty="0">
                <a:solidFill>
                  <a:srgbClr val="00FF00"/>
                </a:solidFill>
              </a:rPr>
              <a:t>unstable</a:t>
            </a:r>
            <a:r>
              <a:rPr lang="en-US" dirty="0"/>
              <a:t> isotope, meaning it is radioactive</a:t>
            </a:r>
          </a:p>
          <a:p>
            <a:pPr marL="579438" lvl="1" indent="-342900"/>
            <a:r>
              <a:rPr lang="en-US" dirty="0"/>
              <a:t>Probably less than 0.00000001% in natural abundance</a:t>
            </a:r>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0645" y="625510"/>
            <a:ext cx="3814012" cy="1880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2596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Carbon</a:t>
            </a:r>
          </a:p>
        </p:txBody>
      </p:sp>
      <p:sp>
        <p:nvSpPr>
          <p:cNvPr id="3" name="Content Placeholder 2"/>
          <p:cNvSpPr>
            <a:spLocks noGrp="1"/>
          </p:cNvSpPr>
          <p:nvPr>
            <p:ph idx="1"/>
          </p:nvPr>
        </p:nvSpPr>
        <p:spPr/>
        <p:txBody>
          <a:bodyPr/>
          <a:lstStyle/>
          <a:p>
            <a:r>
              <a:rPr lang="en-US" dirty="0"/>
              <a:t>Organic chemistry </a:t>
            </a:r>
            <a:r>
              <a:rPr lang="en-US" i="1" dirty="0"/>
              <a:t>is</a:t>
            </a:r>
            <a:r>
              <a:rPr lang="en-US" dirty="0"/>
              <a:t> the chemistry of carbon</a:t>
            </a:r>
          </a:p>
          <a:p>
            <a:r>
              <a:rPr lang="en-US" dirty="0"/>
              <a:t>Total of 6 electrons in two shells (</a:t>
            </a:r>
            <a:r>
              <a:rPr lang="en-US" i="1" dirty="0"/>
              <a:t>n</a:t>
            </a:r>
            <a:r>
              <a:rPr lang="en-US" dirty="0"/>
              <a:t> =1 and </a:t>
            </a:r>
            <a:r>
              <a:rPr lang="en-US" i="1" dirty="0"/>
              <a:t>n</a:t>
            </a:r>
            <a:r>
              <a:rPr lang="en-US" dirty="0"/>
              <a:t> = 2)</a:t>
            </a:r>
          </a:p>
          <a:p>
            <a:r>
              <a:rPr lang="en-US" dirty="0"/>
              <a:t>Will use 4 electrons in its valence shell to bond with other atoms</a:t>
            </a:r>
          </a:p>
          <a:p>
            <a:r>
              <a:rPr lang="en-US" dirty="0"/>
              <a:t>Other atoms it bonds with in biological organisms:</a:t>
            </a:r>
          </a:p>
          <a:p>
            <a:pPr lvl="1"/>
            <a:r>
              <a:rPr lang="en-US" dirty="0"/>
              <a:t>H, N, O, and other C atoms mostly</a:t>
            </a:r>
          </a:p>
          <a:p>
            <a:pPr lvl="1"/>
            <a:r>
              <a:rPr lang="en-US" dirty="0"/>
              <a:t>S, P atoms also</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4338" y="4924425"/>
            <a:ext cx="4505325"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7153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Periodic Table of Elements</a:t>
            </a:r>
          </a:p>
        </p:txBody>
      </p:sp>
      <p:sp>
        <p:nvSpPr>
          <p:cNvPr id="3" name="Content Placeholder 2"/>
          <p:cNvSpPr>
            <a:spLocks noGrp="1"/>
          </p:cNvSpPr>
          <p:nvPr>
            <p:ph idx="1"/>
          </p:nvPr>
        </p:nvSpPr>
        <p:spPr/>
        <p:txBody>
          <a:bodyPr/>
          <a:lstStyle/>
          <a:p>
            <a:pPr marL="0" indent="0">
              <a:buNone/>
            </a:pPr>
            <a:r>
              <a:rPr lang="en-US" dirty="0"/>
              <a:t>Biologists should know what elements are</a:t>
            </a:r>
            <a:br>
              <a:rPr lang="en-US" dirty="0"/>
            </a:br>
            <a:r>
              <a:rPr lang="en-US" dirty="0"/>
              <a:t>(1) metals and (2) nonmetals generally</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33" y="2355180"/>
            <a:ext cx="6329222" cy="4369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rot="16200000">
            <a:off x="-2067895" y="4264254"/>
            <a:ext cx="4423410" cy="215445"/>
          </a:xfrm>
          <a:prstGeom prst="rect">
            <a:avLst/>
          </a:prstGeom>
          <a:noFill/>
        </p:spPr>
        <p:txBody>
          <a:bodyPr wrap="square" rtlCol="0">
            <a:spAutoFit/>
          </a:bodyPr>
          <a:lstStyle/>
          <a:p>
            <a:r>
              <a:rPr lang="en-US" sz="800" dirty="0" err="1">
                <a:solidFill>
                  <a:schemeClr val="bg1">
                    <a:lumMod val="50000"/>
                  </a:schemeClr>
                </a:solidFill>
              </a:rPr>
              <a:t>McMurry</a:t>
            </a:r>
            <a:r>
              <a:rPr lang="en-US" sz="800" dirty="0">
                <a:solidFill>
                  <a:schemeClr val="bg1">
                    <a:lumMod val="50000"/>
                  </a:schemeClr>
                </a:solidFill>
              </a:rPr>
              <a:t> </a:t>
            </a:r>
            <a:r>
              <a:rPr lang="en-US" sz="800" i="1" dirty="0">
                <a:solidFill>
                  <a:schemeClr val="bg1">
                    <a:lumMod val="50000"/>
                  </a:schemeClr>
                </a:solidFill>
              </a:rPr>
              <a:t>et al</a:t>
            </a:r>
            <a:r>
              <a:rPr lang="en-US" sz="800" dirty="0">
                <a:solidFill>
                  <a:schemeClr val="bg1">
                    <a:lumMod val="50000"/>
                  </a:schemeClr>
                </a:solidFill>
              </a:rPr>
              <a:t>, </a:t>
            </a:r>
            <a:r>
              <a:rPr lang="en-US" sz="800" i="1" dirty="0">
                <a:solidFill>
                  <a:schemeClr val="bg1">
                    <a:lumMod val="50000"/>
                  </a:schemeClr>
                </a:solidFill>
              </a:rPr>
              <a:t>Fundamentals of General, Organic and Biological Chemistry</a:t>
            </a:r>
            <a:r>
              <a:rPr lang="en-US" sz="800" dirty="0">
                <a:solidFill>
                  <a:schemeClr val="bg1">
                    <a:lumMod val="50000"/>
                  </a:schemeClr>
                </a:solidFill>
              </a:rPr>
              <a:t>, 6 Ed, p 58</a:t>
            </a:r>
          </a:p>
        </p:txBody>
      </p:sp>
      <p:sp>
        <p:nvSpPr>
          <p:cNvPr id="6" name="Rectangle 5"/>
          <p:cNvSpPr/>
          <p:nvPr/>
        </p:nvSpPr>
        <p:spPr>
          <a:xfrm>
            <a:off x="6702106" y="2055781"/>
            <a:ext cx="2137094" cy="4801314"/>
          </a:xfrm>
          <a:prstGeom prst="rect">
            <a:avLst/>
          </a:prstGeom>
        </p:spPr>
        <p:txBody>
          <a:bodyPr wrap="square">
            <a:spAutoFit/>
          </a:bodyPr>
          <a:lstStyle/>
          <a:p>
            <a:r>
              <a:rPr lang="en-US" sz="900" b="1" dirty="0">
                <a:solidFill>
                  <a:schemeClr val="bg1"/>
                </a:solidFill>
              </a:rPr>
              <a:t>The periodic table of the elements. </a:t>
            </a:r>
            <a:r>
              <a:rPr lang="en-US" sz="900" dirty="0">
                <a:solidFill>
                  <a:schemeClr val="bg1"/>
                </a:solidFill>
              </a:rPr>
              <a:t>Each element is identified by a one- or two-letter symbol and is characterized by an </a:t>
            </a:r>
            <a:r>
              <a:rPr lang="en-US" sz="900" i="1" dirty="0">
                <a:solidFill>
                  <a:schemeClr val="bg1"/>
                </a:solidFill>
              </a:rPr>
              <a:t>atomic number</a:t>
            </a:r>
            <a:r>
              <a:rPr lang="en-US" sz="900" dirty="0">
                <a:solidFill>
                  <a:schemeClr val="bg1"/>
                </a:solidFill>
              </a:rPr>
              <a:t>. The table begins with hydrogen (H, atomic number 1) in the upper left-hand corner and continues to the yet unnamed element with atomic number 118. The 14 elements following lanthanum (La, atomic number 57) and the 14 elements following actinium (Ac, atomic number 89) are pulled out and shown below the others.</a:t>
            </a:r>
          </a:p>
          <a:p>
            <a:r>
              <a:rPr lang="en-US" sz="900" dirty="0">
                <a:solidFill>
                  <a:schemeClr val="bg1"/>
                </a:solidFill>
              </a:rPr>
              <a:t>Elements are organized into 18 vertical columns, or </a:t>
            </a:r>
            <a:r>
              <a:rPr lang="en-US" sz="900" i="1" dirty="0">
                <a:solidFill>
                  <a:schemeClr val="bg1"/>
                </a:solidFill>
              </a:rPr>
              <a:t>groups</a:t>
            </a:r>
            <a:r>
              <a:rPr lang="en-US" sz="900" dirty="0">
                <a:solidFill>
                  <a:schemeClr val="bg1"/>
                </a:solidFill>
              </a:rPr>
              <a:t>, and 7 horizontal rows, or </a:t>
            </a:r>
            <a:r>
              <a:rPr lang="en-US" sz="900" i="1" dirty="0">
                <a:solidFill>
                  <a:schemeClr val="bg1"/>
                </a:solidFill>
              </a:rPr>
              <a:t>periods</a:t>
            </a:r>
            <a:r>
              <a:rPr lang="en-US" sz="900" dirty="0">
                <a:solidFill>
                  <a:schemeClr val="bg1"/>
                </a:solidFill>
              </a:rPr>
              <a:t>. The two groups on the left and the six on the right are the </a:t>
            </a:r>
            <a:r>
              <a:rPr lang="en-US" sz="900" i="1" dirty="0">
                <a:solidFill>
                  <a:schemeClr val="bg1"/>
                </a:solidFill>
              </a:rPr>
              <a:t>main groups</a:t>
            </a:r>
            <a:r>
              <a:rPr lang="en-US" sz="900" dirty="0">
                <a:solidFill>
                  <a:schemeClr val="bg1"/>
                </a:solidFill>
              </a:rPr>
              <a:t>; the ten in the middle are the </a:t>
            </a:r>
            <a:r>
              <a:rPr lang="en-US" sz="900" i="1" dirty="0">
                <a:solidFill>
                  <a:schemeClr val="bg1"/>
                </a:solidFill>
              </a:rPr>
              <a:t>transition metal groups</a:t>
            </a:r>
            <a:r>
              <a:rPr lang="en-US" sz="900" dirty="0">
                <a:solidFill>
                  <a:schemeClr val="bg1"/>
                </a:solidFill>
              </a:rPr>
              <a:t>. The 14 elements following lanthanum are the </a:t>
            </a:r>
            <a:r>
              <a:rPr lang="en-US" sz="900" i="1" dirty="0">
                <a:solidFill>
                  <a:schemeClr val="bg1"/>
                </a:solidFill>
              </a:rPr>
              <a:t>lanthanides</a:t>
            </a:r>
            <a:r>
              <a:rPr lang="en-US" sz="900" dirty="0">
                <a:solidFill>
                  <a:schemeClr val="bg1"/>
                </a:solidFill>
              </a:rPr>
              <a:t>, and the 14 elements following actinium are the </a:t>
            </a:r>
            <a:r>
              <a:rPr lang="en-US" sz="900" i="1" dirty="0">
                <a:solidFill>
                  <a:schemeClr val="bg1"/>
                </a:solidFill>
              </a:rPr>
              <a:t>actinides</a:t>
            </a:r>
            <a:r>
              <a:rPr lang="en-US" sz="900" dirty="0">
                <a:solidFill>
                  <a:schemeClr val="bg1"/>
                </a:solidFill>
              </a:rPr>
              <a:t>; together these are known as the </a:t>
            </a:r>
            <a:r>
              <a:rPr lang="en-US" sz="900" i="1" dirty="0">
                <a:solidFill>
                  <a:schemeClr val="bg1"/>
                </a:solidFill>
              </a:rPr>
              <a:t>inner transition metals</a:t>
            </a:r>
            <a:r>
              <a:rPr lang="en-US" sz="900" dirty="0">
                <a:solidFill>
                  <a:schemeClr val="bg1"/>
                </a:solidFill>
              </a:rPr>
              <a:t>. Two systems for numbering the groups are explained in the text. Those elements (except hydrogen) on the left-hand side of the zigzag line running from boron (B) to astatine (At) are </a:t>
            </a:r>
            <a:r>
              <a:rPr lang="en-US" sz="900" i="1" dirty="0">
                <a:solidFill>
                  <a:schemeClr val="bg1"/>
                </a:solidFill>
              </a:rPr>
              <a:t>metals</a:t>
            </a:r>
            <a:r>
              <a:rPr lang="en-US" sz="900" dirty="0">
                <a:solidFill>
                  <a:schemeClr val="bg1"/>
                </a:solidFill>
              </a:rPr>
              <a:t>, those elements to the right of the line are </a:t>
            </a:r>
            <a:r>
              <a:rPr lang="en-US" sz="900" i="1" dirty="0">
                <a:solidFill>
                  <a:schemeClr val="bg1"/>
                </a:solidFill>
              </a:rPr>
              <a:t>nonmetals</a:t>
            </a:r>
            <a:r>
              <a:rPr lang="en-US" sz="900" dirty="0">
                <a:solidFill>
                  <a:schemeClr val="bg1"/>
                </a:solidFill>
              </a:rPr>
              <a:t>, and most elements abutting the line are </a:t>
            </a:r>
            <a:r>
              <a:rPr lang="en-US" sz="900" i="1" dirty="0">
                <a:solidFill>
                  <a:schemeClr val="bg1"/>
                </a:solidFill>
              </a:rPr>
              <a:t>metalloids</a:t>
            </a:r>
            <a:r>
              <a:rPr lang="en-US" sz="900" dirty="0">
                <a:solidFill>
                  <a:schemeClr val="bg1"/>
                </a:solidFill>
              </a:rPr>
              <a:t>.</a:t>
            </a:r>
          </a:p>
        </p:txBody>
      </p:sp>
    </p:spTree>
    <p:extLst>
      <p:ext uri="{BB962C8B-B14F-4D97-AF65-F5344CB8AC3E}">
        <p14:creationId xmlns:p14="http://schemas.microsoft.com/office/powerpoint/2010/main" val="4012997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428164"/>
            <a:ext cx="8407400" cy="707886"/>
          </a:xfrm>
        </p:spPr>
        <p:txBody>
          <a:bodyPr/>
          <a:lstStyle/>
          <a:p>
            <a:r>
              <a:rPr lang="en-US" sz="4000" dirty="0"/>
              <a:t>Shells of Electrons &amp; Periodic Table</a:t>
            </a:r>
          </a:p>
        </p:txBody>
      </p:sp>
      <p:sp>
        <p:nvSpPr>
          <p:cNvPr id="3" name="Content Placeholder 2"/>
          <p:cNvSpPr>
            <a:spLocks noGrp="1"/>
          </p:cNvSpPr>
          <p:nvPr>
            <p:ph idx="1"/>
          </p:nvPr>
        </p:nvSpPr>
        <p:spPr/>
        <p:txBody>
          <a:bodyPr/>
          <a:lstStyle/>
          <a:p>
            <a:r>
              <a:rPr lang="en-US" sz="2000" dirty="0"/>
              <a:t>Each period (row) of the Periodic Table corresponds to a "shell" of electrons</a:t>
            </a:r>
          </a:p>
          <a:p>
            <a:r>
              <a:rPr lang="en-US" sz="2000" dirty="0"/>
              <a:t>Shells are designated by the principal quantum number </a:t>
            </a:r>
            <a:r>
              <a:rPr lang="en-US" sz="2000" i="1" dirty="0"/>
              <a:t>n</a:t>
            </a:r>
            <a:r>
              <a:rPr lang="en-US" sz="2000" dirty="0"/>
              <a:t> by chemists: </a:t>
            </a:r>
            <a:r>
              <a:rPr lang="en-US" sz="2000" i="1" dirty="0"/>
              <a:t>n</a:t>
            </a:r>
            <a:r>
              <a:rPr lang="en-US" sz="2000" dirty="0"/>
              <a:t> = 1, 2, 3, … </a:t>
            </a:r>
          </a:p>
          <a:p>
            <a:pPr marL="228600" lvl="1" indent="0">
              <a:buNone/>
            </a:pPr>
            <a:r>
              <a:rPr lang="en-US" sz="1800" dirty="0">
                <a:solidFill>
                  <a:srgbClr val="FF99FF"/>
                </a:solidFill>
              </a:rPr>
              <a:t>letters </a:t>
            </a:r>
            <a:r>
              <a:rPr lang="en-US" sz="1800" i="1" dirty="0">
                <a:solidFill>
                  <a:srgbClr val="FF99FF"/>
                </a:solidFill>
              </a:rPr>
              <a:t>K</a:t>
            </a:r>
            <a:r>
              <a:rPr lang="en-US" sz="1800" dirty="0">
                <a:solidFill>
                  <a:srgbClr val="FF99FF"/>
                </a:solidFill>
              </a:rPr>
              <a:t>, </a:t>
            </a:r>
            <a:r>
              <a:rPr lang="en-US" sz="1800" i="1" dirty="0">
                <a:solidFill>
                  <a:srgbClr val="FF99FF"/>
                </a:solidFill>
              </a:rPr>
              <a:t>L</a:t>
            </a:r>
            <a:r>
              <a:rPr lang="en-US" sz="1800" dirty="0">
                <a:solidFill>
                  <a:srgbClr val="FF99FF"/>
                </a:solidFill>
              </a:rPr>
              <a:t>, </a:t>
            </a:r>
            <a:r>
              <a:rPr lang="en-US" sz="1800" i="1" dirty="0">
                <a:solidFill>
                  <a:srgbClr val="FF99FF"/>
                </a:solidFill>
              </a:rPr>
              <a:t>M</a:t>
            </a:r>
            <a:r>
              <a:rPr lang="en-US" sz="1800" dirty="0">
                <a:solidFill>
                  <a:srgbClr val="FF99FF"/>
                </a:solidFill>
              </a:rPr>
              <a:t>, </a:t>
            </a:r>
            <a:r>
              <a:rPr lang="en-US" sz="1800" i="1" dirty="0">
                <a:solidFill>
                  <a:srgbClr val="FF99FF"/>
                </a:solidFill>
              </a:rPr>
              <a:t>N, O, </a:t>
            </a:r>
            <a:r>
              <a:rPr lang="en-US" sz="1800" dirty="0">
                <a:solidFill>
                  <a:srgbClr val="FF99FF"/>
                </a:solidFill>
              </a:rPr>
              <a:t>… by physicists</a:t>
            </a:r>
          </a:p>
          <a:p>
            <a:pPr lvl="1"/>
            <a:r>
              <a:rPr lang="en-US" sz="1600" dirty="0">
                <a:solidFill>
                  <a:srgbClr val="FF99FF"/>
                </a:solidFill>
              </a:rPr>
              <a:t>Within the shells are subshells: </a:t>
            </a:r>
            <a:r>
              <a:rPr lang="en-US" sz="1600" i="1" dirty="0">
                <a:solidFill>
                  <a:srgbClr val="FF99FF"/>
                </a:solidFill>
              </a:rPr>
              <a:t>s</a:t>
            </a:r>
            <a:r>
              <a:rPr lang="en-US" sz="1600" dirty="0">
                <a:solidFill>
                  <a:srgbClr val="FF99FF"/>
                </a:solidFill>
              </a:rPr>
              <a:t>, </a:t>
            </a:r>
            <a:r>
              <a:rPr lang="en-US" sz="1600" i="1" dirty="0">
                <a:solidFill>
                  <a:srgbClr val="FF99FF"/>
                </a:solidFill>
              </a:rPr>
              <a:t>p</a:t>
            </a:r>
            <a:r>
              <a:rPr lang="en-US" sz="1600" dirty="0">
                <a:solidFill>
                  <a:srgbClr val="FF99FF"/>
                </a:solidFill>
              </a:rPr>
              <a:t>, </a:t>
            </a:r>
            <a:r>
              <a:rPr lang="en-US" sz="1600" i="1" dirty="0">
                <a:solidFill>
                  <a:srgbClr val="FF99FF"/>
                </a:solidFill>
              </a:rPr>
              <a:t>d</a:t>
            </a:r>
            <a:r>
              <a:rPr lang="en-US" sz="1600" dirty="0">
                <a:solidFill>
                  <a:srgbClr val="FF99FF"/>
                </a:solidFill>
              </a:rPr>
              <a:t>, </a:t>
            </a:r>
            <a:r>
              <a:rPr lang="en-US" sz="1600" i="1" dirty="0">
                <a:solidFill>
                  <a:srgbClr val="FF99FF"/>
                </a:solidFill>
              </a:rPr>
              <a:t>f</a:t>
            </a:r>
          </a:p>
          <a:p>
            <a:pPr lvl="1"/>
            <a:r>
              <a:rPr lang="en-US" sz="1600" dirty="0">
                <a:solidFill>
                  <a:srgbClr val="FF99FF"/>
                </a:solidFill>
              </a:rPr>
              <a:t>In quantum chemistry/physics, each electron is described by  a set of four quantum numbers: {</a:t>
            </a:r>
            <a:r>
              <a:rPr lang="en-US" sz="1600" dirty="0">
                <a:solidFill>
                  <a:srgbClr val="FF99FF"/>
                </a:solidFill>
                <a:latin typeface="Script MT Bold" panose="03040602040607080904" pitchFamily="66" charset="0"/>
              </a:rPr>
              <a:t>n, l, m</a:t>
            </a:r>
            <a:r>
              <a:rPr lang="en-US" sz="1600" baseline="-25000" dirty="0">
                <a:solidFill>
                  <a:srgbClr val="FF99FF"/>
                </a:solidFill>
                <a:latin typeface="Script MT Bold" panose="03040602040607080904" pitchFamily="66" charset="0"/>
              </a:rPr>
              <a:t>l</a:t>
            </a:r>
            <a:r>
              <a:rPr lang="en-US" sz="1600" dirty="0">
                <a:solidFill>
                  <a:srgbClr val="FF99FF"/>
                </a:solidFill>
                <a:latin typeface="Script MT Bold" panose="03040602040607080904" pitchFamily="66" charset="0"/>
              </a:rPr>
              <a:t>, </a:t>
            </a:r>
            <a:r>
              <a:rPr lang="en-US" sz="1600" dirty="0" err="1">
                <a:solidFill>
                  <a:srgbClr val="FF99FF"/>
                </a:solidFill>
                <a:latin typeface="Script MT Bold" panose="03040602040607080904" pitchFamily="66" charset="0"/>
              </a:rPr>
              <a:t>m</a:t>
            </a:r>
            <a:r>
              <a:rPr lang="en-US" sz="1600" baseline="-25000" dirty="0" err="1">
                <a:solidFill>
                  <a:srgbClr val="FF99FF"/>
                </a:solidFill>
                <a:latin typeface="Script MT Bold" panose="03040602040607080904" pitchFamily="66" charset="0"/>
              </a:rPr>
              <a:t>s</a:t>
            </a:r>
            <a:r>
              <a:rPr lang="en-US" sz="1600" dirty="0">
                <a:solidFill>
                  <a:srgbClr val="FF99FF"/>
                </a:solidFill>
              </a:rPr>
              <a:t>}</a:t>
            </a:r>
            <a:endParaRPr lang="en-US" sz="1600" baseline="-25000" dirty="0">
              <a:solidFill>
                <a:srgbClr val="FF99FF"/>
              </a:solidFill>
            </a:endParaRPr>
          </a:p>
          <a:p>
            <a:r>
              <a:rPr lang="en-US" sz="2000" dirty="0">
                <a:latin typeface="+mj-lt"/>
              </a:rPr>
              <a:t>There is a correspondence between</a:t>
            </a:r>
            <a:br>
              <a:rPr lang="en-US" sz="2000" dirty="0">
                <a:latin typeface="+mj-lt"/>
              </a:rPr>
            </a:br>
            <a:r>
              <a:rPr lang="en-US" sz="2000" dirty="0">
                <a:latin typeface="+mj-lt"/>
              </a:rPr>
              <a:t>a shell's energy and its</a:t>
            </a:r>
            <a:br>
              <a:rPr lang="en-US" sz="2000" dirty="0">
                <a:latin typeface="+mj-lt"/>
              </a:rPr>
            </a:br>
            <a:r>
              <a:rPr lang="en-US" sz="2000" dirty="0">
                <a:latin typeface="+mj-lt"/>
              </a:rPr>
              <a:t>shell number/letter (distance from</a:t>
            </a:r>
            <a:br>
              <a:rPr lang="en-US" sz="2000" dirty="0">
                <a:latin typeface="+mj-lt"/>
              </a:rPr>
            </a:br>
            <a:r>
              <a:rPr lang="en-US" sz="2000" dirty="0">
                <a:latin typeface="+mj-lt"/>
              </a:rPr>
              <a:t>nucleus):  higher shell number relates</a:t>
            </a:r>
            <a:br>
              <a:rPr lang="en-US" sz="2000" dirty="0">
                <a:latin typeface="+mj-lt"/>
              </a:rPr>
            </a:br>
            <a:r>
              <a:rPr lang="en-US" sz="2000" dirty="0">
                <a:latin typeface="+mj-lt"/>
              </a:rPr>
              <a:t>to higher energy of the electron</a:t>
            </a:r>
          </a:p>
          <a:p>
            <a:r>
              <a:rPr lang="en-US" sz="2000" dirty="0">
                <a:latin typeface="+mj-lt"/>
              </a:rPr>
              <a:t>The maximum number of electrons in</a:t>
            </a:r>
            <a:br>
              <a:rPr lang="en-US" sz="2000" dirty="0">
                <a:latin typeface="+mj-lt"/>
              </a:rPr>
            </a:br>
            <a:r>
              <a:rPr lang="en-US" sz="2000" dirty="0">
                <a:latin typeface="+mj-lt"/>
              </a:rPr>
              <a:t>each shell (period) is</a:t>
            </a:r>
            <a:br>
              <a:rPr lang="en-US" sz="2000" dirty="0">
                <a:latin typeface="+mj-lt"/>
              </a:rPr>
            </a:br>
            <a:r>
              <a:rPr lang="en-US" sz="2000" dirty="0">
                <a:latin typeface="+mj-lt"/>
              </a:rPr>
              <a:t>2, 8, 8, 18, 18, 32, 32, ..</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0472" y="3756289"/>
            <a:ext cx="1824512" cy="2661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descr="http://3.bp.blogspot.com/-m8gBV8LADec/Uv-hoyzlrZI/AAAAAAAAC3I/b62bgaz3Ym0/s1600/Screen+Shot+2014-02-04+at+2.48.16+P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3142" y="3965231"/>
            <a:ext cx="1867330" cy="2473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723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Valence Shell</a:t>
            </a:r>
          </a:p>
        </p:txBody>
      </p:sp>
      <p:sp>
        <p:nvSpPr>
          <p:cNvPr id="3" name="Content Placeholder 2"/>
          <p:cNvSpPr>
            <a:spLocks noGrp="1"/>
          </p:cNvSpPr>
          <p:nvPr>
            <p:ph idx="1"/>
          </p:nvPr>
        </p:nvSpPr>
        <p:spPr/>
        <p:txBody>
          <a:bodyPr/>
          <a:lstStyle/>
          <a:p>
            <a:r>
              <a:rPr lang="en-US" dirty="0"/>
              <a:t>The outermost shell of electrons is where all the chemistry happens</a:t>
            </a:r>
          </a:p>
          <a:p>
            <a:r>
              <a:rPr lang="en-US" dirty="0"/>
              <a:t>Atoms want to have "complete" shells</a:t>
            </a:r>
          </a:p>
          <a:p>
            <a:pPr lvl="1"/>
            <a:r>
              <a:rPr lang="en-US" dirty="0"/>
              <a:t>This means shedding or giving up electrons if there are too few</a:t>
            </a:r>
          </a:p>
          <a:p>
            <a:pPr lvl="1"/>
            <a:r>
              <a:rPr lang="en-US" dirty="0"/>
              <a:t>Grabbing electrons from other atoms if they need only a few</a:t>
            </a:r>
          </a:p>
          <a:p>
            <a:pPr lvl="1"/>
            <a:r>
              <a:rPr lang="en-US" dirty="0"/>
              <a:t>Giving up electrons means acquiring a positive + charge</a:t>
            </a:r>
          </a:p>
          <a:p>
            <a:pPr lvl="1"/>
            <a:r>
              <a:rPr lang="en-US" dirty="0"/>
              <a:t>Grabbing electrons means acquiring a negative – charge</a:t>
            </a:r>
          </a:p>
          <a:p>
            <a:r>
              <a:rPr lang="en-US" dirty="0"/>
              <a:t>In forming molecules or crystals, atoms form complete stable shells by having the complete set of electrons in their valence shell, whether or not they share them with other atoms</a:t>
            </a:r>
          </a:p>
          <a:p>
            <a:endParaRPr lang="en-US" dirty="0"/>
          </a:p>
        </p:txBody>
      </p:sp>
    </p:spTree>
    <p:extLst>
      <p:ext uri="{BB962C8B-B14F-4D97-AF65-F5344CB8AC3E}">
        <p14:creationId xmlns:p14="http://schemas.microsoft.com/office/powerpoint/2010/main" val="23810869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Electronegativity</a:t>
            </a:r>
          </a:p>
        </p:txBody>
      </p:sp>
      <p:sp>
        <p:nvSpPr>
          <p:cNvPr id="3" name="Content Placeholder 2"/>
          <p:cNvSpPr>
            <a:spLocks noGrp="1"/>
          </p:cNvSpPr>
          <p:nvPr>
            <p:ph idx="1"/>
          </p:nvPr>
        </p:nvSpPr>
        <p:spPr/>
        <p:txBody>
          <a:bodyPr/>
          <a:lstStyle/>
          <a:p>
            <a:r>
              <a:rPr lang="en-US" dirty="0"/>
              <a:t>The affinity of an atom for one or more electrons</a:t>
            </a:r>
          </a:p>
          <a:p>
            <a:r>
              <a:rPr lang="en-US" dirty="0"/>
              <a:t>The factors affecting electronegativity are</a:t>
            </a:r>
          </a:p>
          <a:p>
            <a:pPr lvl="1"/>
            <a:r>
              <a:rPr lang="en-US" dirty="0"/>
              <a:t>atom's need to acquire electrons to complete shell</a:t>
            </a:r>
          </a:p>
          <a:p>
            <a:pPr lvl="1"/>
            <a:r>
              <a:rPr lang="en-US" dirty="0"/>
              <a:t>size of atom:  smaller atoms more electronegative</a:t>
            </a:r>
          </a:p>
          <a:p>
            <a:r>
              <a:rPr lang="en-US" dirty="0"/>
              <a:t>atoms are given a value that indicates their electronegativity:  the higher the value, the higher the affinity (the more the atom wants electrons)</a:t>
            </a:r>
          </a:p>
          <a:p>
            <a:r>
              <a:rPr lang="en-US" dirty="0"/>
              <a:t>decreasing order of electronegativity:  F, O, Cl, N, Br, I, C, S, Se, H, P</a:t>
            </a:r>
          </a:p>
          <a:p>
            <a:pPr marL="292100" lvl="1" indent="0">
              <a:buNone/>
            </a:pPr>
            <a:r>
              <a:rPr lang="en-US"/>
              <a:t>that </a:t>
            </a:r>
            <a:r>
              <a:rPr lang="en-US" dirty="0"/>
              <a:t>is, F wants it most, P wants it least in that list</a:t>
            </a:r>
          </a:p>
          <a:p>
            <a:r>
              <a:rPr lang="en-US"/>
              <a:t>Differences </a:t>
            </a:r>
            <a:r>
              <a:rPr lang="en-US" dirty="0"/>
              <a:t>in electronegativity account for type/character of bonding (shown in later slide)</a:t>
            </a:r>
          </a:p>
        </p:txBody>
      </p:sp>
    </p:spTree>
    <p:extLst>
      <p:ext uri="{BB962C8B-B14F-4D97-AF65-F5344CB8AC3E}">
        <p14:creationId xmlns:p14="http://schemas.microsoft.com/office/powerpoint/2010/main" val="28584184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Electronegativity Quantitated</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2416" y="1274885"/>
            <a:ext cx="6889889" cy="5328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286000" y="6603025"/>
            <a:ext cx="4572000" cy="215444"/>
          </a:xfrm>
          <a:prstGeom prst="rect">
            <a:avLst/>
          </a:prstGeom>
        </p:spPr>
        <p:txBody>
          <a:bodyPr>
            <a:spAutoFit/>
          </a:bodyPr>
          <a:lstStyle/>
          <a:p>
            <a:r>
              <a:rPr lang="en-US" sz="800" dirty="0">
                <a:solidFill>
                  <a:schemeClr val="bg1"/>
                </a:solidFill>
              </a:rPr>
              <a:t>http://en.wikipedia.org/wiki/Electronegativity</a:t>
            </a:r>
          </a:p>
        </p:txBody>
      </p:sp>
    </p:spTree>
    <p:extLst>
      <p:ext uri="{BB962C8B-B14F-4D97-AF65-F5344CB8AC3E}">
        <p14:creationId xmlns:p14="http://schemas.microsoft.com/office/powerpoint/2010/main" val="3771634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Nuclear Chemistry</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6612996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Chemical Bonding</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926829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078178-09A5-760C-4B2B-FE5DCFDCDAC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24B865D-5DA3-6C23-2A19-B874111D5765}"/>
              </a:ext>
            </a:extLst>
          </p:cNvPr>
          <p:cNvSpPr>
            <a:spLocks noGrp="1"/>
          </p:cNvSpPr>
          <p:nvPr>
            <p:ph type="title"/>
          </p:nvPr>
        </p:nvSpPr>
        <p:spPr>
          <a:xfrm>
            <a:off x="364067" y="306073"/>
            <a:ext cx="8421512" cy="707886"/>
          </a:xfrm>
        </p:spPr>
        <p:txBody>
          <a:bodyPr/>
          <a:lstStyle/>
          <a:p>
            <a:endParaRPr lang="en-US" sz="4000" dirty="0"/>
          </a:p>
        </p:txBody>
      </p:sp>
      <p:sp>
        <p:nvSpPr>
          <p:cNvPr id="5" name="Content Placeholder 4">
            <a:extLst>
              <a:ext uri="{FF2B5EF4-FFF2-40B4-BE49-F238E27FC236}">
                <a16:creationId xmlns:a16="http://schemas.microsoft.com/office/drawing/2014/main" id="{661649CD-26F3-FDAC-6641-475A24C14B07}"/>
              </a:ext>
            </a:extLst>
          </p:cNvPr>
          <p:cNvSpPr>
            <a:spLocks noGrp="1"/>
          </p:cNvSpPr>
          <p:nvPr>
            <p:ph idx="1"/>
          </p:nvPr>
        </p:nvSpPr>
        <p:spPr/>
        <p:txBody>
          <a:bodyPr/>
          <a:lstStyle/>
          <a:p>
            <a:r>
              <a:rPr lang="en-US" sz="2800" dirty="0"/>
              <a:t>The Mole: Avogadro’s Number</a:t>
            </a:r>
          </a:p>
          <a:p>
            <a:r>
              <a:rPr lang="en-US" sz="2800" dirty="0"/>
              <a:t>Moles and Atoms: Conversions</a:t>
            </a:r>
          </a:p>
          <a:p>
            <a:r>
              <a:rPr lang="en-US" sz="2800" dirty="0"/>
              <a:t>Molar Mass</a:t>
            </a:r>
          </a:p>
          <a:p>
            <a:r>
              <a:rPr lang="en-US" sz="2800" dirty="0"/>
              <a:t>Moles and Mass: Conversions</a:t>
            </a:r>
          </a:p>
          <a:p>
            <a:r>
              <a:rPr lang="en-US" sz="2800" dirty="0"/>
              <a:t>Mass and Particle Number</a:t>
            </a:r>
          </a:p>
          <a:p>
            <a:r>
              <a:rPr lang="en-US" sz="2800" dirty="0"/>
              <a:t>Percent Composition</a:t>
            </a:r>
          </a:p>
          <a:p>
            <a:r>
              <a:rPr lang="en-US" sz="2800" dirty="0"/>
              <a:t>Empirical Formulas</a:t>
            </a:r>
          </a:p>
          <a:p>
            <a:r>
              <a:rPr lang="en-US" sz="2800" dirty="0"/>
              <a:t>Percent of Water in a Hydrate</a:t>
            </a:r>
          </a:p>
          <a:p>
            <a:r>
              <a:rPr lang="en-US" sz="2800" dirty="0"/>
              <a:t>Molecular Formulas</a:t>
            </a:r>
          </a:p>
          <a:p>
            <a:endParaRPr lang="en-US" sz="2800" dirty="0"/>
          </a:p>
          <a:p>
            <a:pPr marL="0" indent="0">
              <a:buNone/>
            </a:pPr>
            <a:endParaRPr lang="en-US" sz="2800" dirty="0"/>
          </a:p>
          <a:p>
            <a:endParaRPr lang="en-US" sz="2800" dirty="0"/>
          </a:p>
        </p:txBody>
      </p:sp>
    </p:spTree>
    <p:extLst>
      <p:ext uri="{BB962C8B-B14F-4D97-AF65-F5344CB8AC3E}">
        <p14:creationId xmlns:p14="http://schemas.microsoft.com/office/powerpoint/2010/main" val="4269390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Bonding</a:t>
            </a:r>
          </a:p>
        </p:txBody>
      </p:sp>
      <p:sp>
        <p:nvSpPr>
          <p:cNvPr id="3" name="Content Placeholder 2"/>
          <p:cNvSpPr>
            <a:spLocks noGrp="1"/>
          </p:cNvSpPr>
          <p:nvPr>
            <p:ph idx="1"/>
          </p:nvPr>
        </p:nvSpPr>
        <p:spPr>
          <a:xfrm>
            <a:off x="364067" y="1831870"/>
            <a:ext cx="8390466" cy="4732337"/>
          </a:xfrm>
        </p:spPr>
        <p:txBody>
          <a:bodyPr/>
          <a:lstStyle/>
          <a:p>
            <a:r>
              <a:rPr lang="en-US" dirty="0"/>
              <a:t>Atoms bond using electrons</a:t>
            </a:r>
          </a:p>
          <a:p>
            <a:pPr marL="292100" lvl="1" indent="0">
              <a:buNone/>
            </a:pPr>
            <a:r>
              <a:rPr lang="en-US" dirty="0"/>
              <a:t>remember: chemistry is really about the electrons</a:t>
            </a:r>
          </a:p>
          <a:p>
            <a:r>
              <a:rPr lang="en-US" dirty="0"/>
              <a:t>Electrons in atomic orbitals (AOs) come together between atoms in molecular orbitals (MOs), forming a bonding MO</a:t>
            </a:r>
          </a:p>
          <a:p>
            <a:r>
              <a:rPr lang="en-US" dirty="0"/>
              <a:t>MOs have two paired (opposite spin) electrons just like AOs</a:t>
            </a:r>
          </a:p>
          <a:p>
            <a:pPr lvl="1"/>
            <a:r>
              <a:rPr lang="en-US" i="1" dirty="0">
                <a:solidFill>
                  <a:srgbClr val="FF99FF"/>
                </a:solidFill>
              </a:rPr>
              <a:t>s</a:t>
            </a:r>
            <a:r>
              <a:rPr lang="en-US" dirty="0">
                <a:solidFill>
                  <a:srgbClr val="FF99FF"/>
                </a:solidFill>
              </a:rPr>
              <a:t> subshell AOs form </a:t>
            </a:r>
            <a:r>
              <a:rPr lang="en-US" i="1" dirty="0">
                <a:solidFill>
                  <a:srgbClr val="FF99FF"/>
                </a:solidFill>
                <a:latin typeface="Symbol" panose="05050102010706020507" pitchFamily="18" charset="2"/>
              </a:rPr>
              <a:t>s</a:t>
            </a:r>
            <a:r>
              <a:rPr lang="en-US" dirty="0">
                <a:solidFill>
                  <a:srgbClr val="FF99FF"/>
                </a:solidFill>
              </a:rPr>
              <a:t> (sigma)-type MOs (bonds)</a:t>
            </a:r>
          </a:p>
          <a:p>
            <a:pPr lvl="1"/>
            <a:r>
              <a:rPr lang="en-US" i="1" dirty="0">
                <a:solidFill>
                  <a:srgbClr val="FF99FF"/>
                </a:solidFill>
              </a:rPr>
              <a:t>p</a:t>
            </a:r>
            <a:r>
              <a:rPr lang="en-US" dirty="0">
                <a:solidFill>
                  <a:srgbClr val="FF99FF"/>
                </a:solidFill>
              </a:rPr>
              <a:t> subshell AOs form </a:t>
            </a:r>
            <a:r>
              <a:rPr lang="en-US" i="1" dirty="0">
                <a:solidFill>
                  <a:srgbClr val="FF99FF"/>
                </a:solidFill>
                <a:latin typeface="Symbol" panose="05050102010706020507" pitchFamily="18" charset="2"/>
              </a:rPr>
              <a:t>p</a:t>
            </a:r>
            <a:r>
              <a:rPr lang="en-US" dirty="0">
                <a:solidFill>
                  <a:srgbClr val="FF99FF"/>
                </a:solidFill>
              </a:rPr>
              <a:t> (pi)-type MOs (bonds)</a:t>
            </a:r>
          </a:p>
          <a:p>
            <a:pPr lvl="1"/>
            <a:r>
              <a:rPr lang="en-US" dirty="0">
                <a:solidFill>
                  <a:srgbClr val="FF99FF"/>
                </a:solidFill>
              </a:rPr>
              <a:t>there are anti-bonding MOs:  they are an excited state type of orbital which, when filled with electrons, actually result in bond-breaking between atoms, not bond-making</a:t>
            </a:r>
          </a:p>
          <a:p>
            <a:endParaRPr lang="en-US" dirty="0"/>
          </a:p>
        </p:txBody>
      </p:sp>
      <p:pic>
        <p:nvPicPr>
          <p:cNvPr id="39938" name="Picture 2" descr="http://www.tannerm.com/images/diatomic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7900" y="344819"/>
            <a:ext cx="2776854" cy="1777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2972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275377"/>
            <a:ext cx="8407400" cy="762000"/>
          </a:xfrm>
        </p:spPr>
        <p:txBody>
          <a:bodyPr/>
          <a:lstStyle/>
          <a:p>
            <a:r>
              <a:rPr lang="en-US" dirty="0"/>
              <a:t>Bonding Types &amp; Strength</a:t>
            </a:r>
          </a:p>
        </p:txBody>
      </p:sp>
      <p:sp>
        <p:nvSpPr>
          <p:cNvPr id="3" name="Content Placeholder 2"/>
          <p:cNvSpPr>
            <a:spLocks noGrp="1"/>
          </p:cNvSpPr>
          <p:nvPr>
            <p:ph idx="1"/>
          </p:nvPr>
        </p:nvSpPr>
        <p:spPr/>
        <p:txBody>
          <a:bodyPr/>
          <a:lstStyle/>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61781177"/>
              </p:ext>
            </p:extLst>
          </p:nvPr>
        </p:nvGraphicFramePr>
        <p:xfrm>
          <a:off x="274321" y="1083638"/>
          <a:ext cx="8641079" cy="5242560"/>
        </p:xfrm>
        <a:graphic>
          <a:graphicData uri="http://schemas.openxmlformats.org/drawingml/2006/table">
            <a:tbl>
              <a:tblPr firstRow="1" bandRow="1">
                <a:tableStyleId>{8A107856-5554-42FB-B03E-39F5DBC370BA}</a:tableStyleId>
              </a:tblPr>
              <a:tblGrid>
                <a:gridCol w="1837833">
                  <a:extLst>
                    <a:ext uri="{9D8B030D-6E8A-4147-A177-3AD203B41FA5}">
                      <a16:colId xmlns:a16="http://schemas.microsoft.com/office/drawing/2014/main" val="20000"/>
                    </a:ext>
                  </a:extLst>
                </a:gridCol>
                <a:gridCol w="4736188">
                  <a:extLst>
                    <a:ext uri="{9D8B030D-6E8A-4147-A177-3AD203B41FA5}">
                      <a16:colId xmlns:a16="http://schemas.microsoft.com/office/drawing/2014/main" val="20001"/>
                    </a:ext>
                  </a:extLst>
                </a:gridCol>
                <a:gridCol w="2067058">
                  <a:extLst>
                    <a:ext uri="{9D8B030D-6E8A-4147-A177-3AD203B41FA5}">
                      <a16:colId xmlns:a16="http://schemas.microsoft.com/office/drawing/2014/main" val="20002"/>
                    </a:ext>
                  </a:extLst>
                </a:gridCol>
              </a:tblGrid>
              <a:tr h="324000">
                <a:tc>
                  <a:txBody>
                    <a:bodyPr/>
                    <a:lstStyle/>
                    <a:p>
                      <a:r>
                        <a:rPr lang="en-US" dirty="0"/>
                        <a:t>Type</a:t>
                      </a:r>
                    </a:p>
                  </a:txBody>
                  <a:tcPr anchor="b"/>
                </a:tc>
                <a:tc>
                  <a:txBody>
                    <a:bodyPr/>
                    <a:lstStyle/>
                    <a:p>
                      <a:r>
                        <a:rPr lang="en-US" dirty="0"/>
                        <a:t>Description</a:t>
                      </a:r>
                    </a:p>
                  </a:txBody>
                  <a:tcPr anchor="b"/>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Strength</a:t>
                      </a:r>
                      <a:br>
                        <a:rPr lang="en-US" dirty="0"/>
                      </a:br>
                      <a:r>
                        <a:rPr lang="en-US" sz="1600" b="0" dirty="0"/>
                        <a:t>(kcal/</a:t>
                      </a:r>
                      <a:r>
                        <a:rPr lang="en-US" sz="1600" b="0" dirty="0" err="1"/>
                        <a:t>mol</a:t>
                      </a:r>
                      <a:r>
                        <a:rPr lang="en-US" sz="1600" b="0" dirty="0"/>
                        <a:t>)</a:t>
                      </a:r>
                    </a:p>
                  </a:txBody>
                  <a:tcPr anchor="b"/>
                </a:tc>
                <a:extLst>
                  <a:ext uri="{0D108BD9-81ED-4DB2-BD59-A6C34878D82A}">
                    <a16:rowId xmlns:a16="http://schemas.microsoft.com/office/drawing/2014/main" val="10000"/>
                  </a:ext>
                </a:extLst>
              </a:tr>
              <a:tr h="324000">
                <a:tc>
                  <a:txBody>
                    <a:bodyPr/>
                    <a:lstStyle/>
                    <a:p>
                      <a:r>
                        <a:rPr lang="en-US" dirty="0"/>
                        <a:t>Ionic / Electrostatic</a:t>
                      </a:r>
                    </a:p>
                  </a:txBody>
                  <a:tcPr/>
                </a:tc>
                <a:tc>
                  <a:txBody>
                    <a:bodyPr/>
                    <a:lstStyle/>
                    <a:p>
                      <a:r>
                        <a:rPr lang="en-US" sz="1700" dirty="0"/>
                        <a:t>One atom gives up its electron(s) to another which really wants them:  the result is </a:t>
                      </a:r>
                      <a:r>
                        <a:rPr lang="en-US" sz="1700" baseline="0" dirty="0"/>
                        <a:t>ionized atoms bonding because of electrical attraction (unlike charges)</a:t>
                      </a:r>
                      <a:endParaRPr lang="en-US" sz="1700" dirty="0"/>
                    </a:p>
                  </a:txBody>
                  <a:tcPr/>
                </a:tc>
                <a:tc>
                  <a:txBody>
                    <a:bodyPr/>
                    <a:lstStyle/>
                    <a:p>
                      <a:pPr algn="ctr"/>
                      <a:r>
                        <a:rPr lang="en-US" dirty="0"/>
                        <a:t>50-150</a:t>
                      </a:r>
                    </a:p>
                  </a:txBody>
                  <a:tcPr/>
                </a:tc>
                <a:extLst>
                  <a:ext uri="{0D108BD9-81ED-4DB2-BD59-A6C34878D82A}">
                    <a16:rowId xmlns:a16="http://schemas.microsoft.com/office/drawing/2014/main" val="10001"/>
                  </a:ext>
                </a:extLst>
              </a:tr>
              <a:tr h="324000">
                <a:tc>
                  <a:txBody>
                    <a:bodyPr/>
                    <a:lstStyle/>
                    <a:p>
                      <a:r>
                        <a:rPr lang="en-US" dirty="0"/>
                        <a:t>Covalent</a:t>
                      </a:r>
                    </a:p>
                  </a:txBody>
                  <a:tcPr/>
                </a:tc>
                <a:tc>
                  <a:txBody>
                    <a:bodyPr/>
                    <a:lstStyle/>
                    <a:p>
                      <a:r>
                        <a:rPr lang="en-US" sz="1700" dirty="0"/>
                        <a:t>Two atoms share the electrons in the bond,</a:t>
                      </a:r>
                      <a:r>
                        <a:rPr lang="en-US" sz="1700" baseline="0" dirty="0"/>
                        <a:t> neither having a strongly competitive affinity for the electrons (small difference in electronegativity)</a:t>
                      </a:r>
                      <a:endParaRPr lang="en-US" sz="1700" dirty="0"/>
                    </a:p>
                  </a:txBody>
                  <a:tcPr/>
                </a:tc>
                <a:tc>
                  <a:txBody>
                    <a:bodyPr/>
                    <a:lstStyle/>
                    <a:p>
                      <a:pPr algn="l"/>
                      <a:r>
                        <a:rPr lang="en-US" sz="1800" dirty="0"/>
                        <a:t>50-100</a:t>
                      </a:r>
                      <a:r>
                        <a:rPr lang="en-US" sz="1600" dirty="0"/>
                        <a:t> </a:t>
                      </a:r>
                      <a:r>
                        <a:rPr lang="en-US" sz="1400" dirty="0"/>
                        <a:t>(single)</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100-200</a:t>
                      </a:r>
                      <a:r>
                        <a:rPr lang="en-US" sz="1400" dirty="0"/>
                        <a:t> (double)</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200-250</a:t>
                      </a:r>
                      <a:r>
                        <a:rPr lang="en-US" sz="1400" dirty="0"/>
                        <a:t> (triple)</a:t>
                      </a:r>
                    </a:p>
                    <a:p>
                      <a:pPr algn="ctr"/>
                      <a:endParaRPr lang="en-US" sz="1400" dirty="0"/>
                    </a:p>
                  </a:txBody>
                  <a:tcPr/>
                </a:tc>
                <a:extLst>
                  <a:ext uri="{0D108BD9-81ED-4DB2-BD59-A6C34878D82A}">
                    <a16:rowId xmlns:a16="http://schemas.microsoft.com/office/drawing/2014/main" val="10002"/>
                  </a:ext>
                </a:extLst>
              </a:tr>
              <a:tr h="324000">
                <a:tc>
                  <a:txBody>
                    <a:bodyPr/>
                    <a:lstStyle/>
                    <a:p>
                      <a:r>
                        <a:rPr lang="en-US" dirty="0"/>
                        <a:t>Hydrogen</a:t>
                      </a:r>
                      <a:r>
                        <a:rPr lang="en-US" baseline="0" dirty="0"/>
                        <a:t> Bonding</a:t>
                      </a:r>
                      <a:endParaRPr lang="en-US" dirty="0"/>
                    </a:p>
                  </a:txBody>
                  <a:tcPr/>
                </a:tc>
                <a:tc>
                  <a:txBody>
                    <a:bodyPr/>
                    <a:lstStyle/>
                    <a:p>
                      <a:r>
                        <a:rPr lang="en-US" sz="1700" dirty="0"/>
                        <a:t>The hydrogen (H) atom is "shared" between two </a:t>
                      </a:r>
                      <a:r>
                        <a:rPr lang="en-US" sz="1700" i="1" u="sng" dirty="0"/>
                        <a:t>more</a:t>
                      </a:r>
                      <a:r>
                        <a:rPr lang="en-US" sz="1700" dirty="0"/>
                        <a:t> electronegative atoms</a:t>
                      </a:r>
                    </a:p>
                  </a:txBody>
                  <a:tcPr/>
                </a:tc>
                <a:tc>
                  <a:txBody>
                    <a:bodyPr/>
                    <a:lstStyle/>
                    <a:p>
                      <a:pPr algn="ctr"/>
                      <a:r>
                        <a:rPr lang="en-US" dirty="0"/>
                        <a:t>2-10</a:t>
                      </a:r>
                    </a:p>
                  </a:txBody>
                  <a:tcPr/>
                </a:tc>
                <a:extLst>
                  <a:ext uri="{0D108BD9-81ED-4DB2-BD59-A6C34878D82A}">
                    <a16:rowId xmlns:a16="http://schemas.microsoft.com/office/drawing/2014/main" val="10003"/>
                  </a:ext>
                </a:extLst>
              </a:tr>
              <a:tr h="324000">
                <a:tc>
                  <a:txBody>
                    <a:bodyPr/>
                    <a:lstStyle/>
                    <a:p>
                      <a:r>
                        <a:rPr lang="en-US" dirty="0"/>
                        <a:t>Hydrophobic</a:t>
                      </a:r>
                    </a:p>
                  </a:txBody>
                  <a:tcPr/>
                </a:tc>
                <a:tc>
                  <a:txBody>
                    <a:bodyPr/>
                    <a:lstStyle/>
                    <a:p>
                      <a:r>
                        <a:rPr lang="en-US" sz="1700" dirty="0"/>
                        <a:t>A "bonding" driven</a:t>
                      </a:r>
                      <a:r>
                        <a:rPr lang="en-US" sz="1700" baseline="0" dirty="0"/>
                        <a:t> by solvent with polar molecule (H</a:t>
                      </a:r>
                      <a:r>
                        <a:rPr lang="en-US" sz="1700" baseline="-25000" dirty="0"/>
                        <a:t>2</a:t>
                      </a:r>
                      <a:r>
                        <a:rPr lang="en-US" sz="1700" baseline="0" dirty="0"/>
                        <a:t>O) that prefers to bond to itself (oil &amp; water don't mix)</a:t>
                      </a:r>
                      <a:endParaRPr lang="en-US" sz="1700" dirty="0"/>
                    </a:p>
                  </a:txBody>
                  <a:tcPr/>
                </a:tc>
                <a:tc>
                  <a:txBody>
                    <a:bodyPr/>
                    <a:lstStyle/>
                    <a:p>
                      <a:pPr algn="ctr"/>
                      <a:r>
                        <a:rPr lang="en-US" dirty="0"/>
                        <a:t>ND</a:t>
                      </a:r>
                    </a:p>
                  </a:txBody>
                  <a:tcPr/>
                </a:tc>
                <a:extLst>
                  <a:ext uri="{0D108BD9-81ED-4DB2-BD59-A6C34878D82A}">
                    <a16:rowId xmlns:a16="http://schemas.microsoft.com/office/drawing/2014/main" val="10004"/>
                  </a:ext>
                </a:extLst>
              </a:tr>
              <a:tr h="324000">
                <a:tc>
                  <a:txBody>
                    <a:bodyPr/>
                    <a:lstStyle/>
                    <a:p>
                      <a:r>
                        <a:rPr lang="en-US" dirty="0"/>
                        <a:t>van</a:t>
                      </a:r>
                      <a:r>
                        <a:rPr lang="en-US" baseline="0" dirty="0"/>
                        <a:t> der Waals</a:t>
                      </a:r>
                    </a:p>
                  </a:txBody>
                  <a:tcPr/>
                </a:tc>
                <a:tc>
                  <a:txBody>
                    <a:bodyPr/>
                    <a:lstStyle/>
                    <a:p>
                      <a:r>
                        <a:rPr lang="en-US" sz="1700" dirty="0"/>
                        <a:t>bonding caused</a:t>
                      </a:r>
                      <a:r>
                        <a:rPr lang="en-US" sz="1700" baseline="0" dirty="0"/>
                        <a:t> by "induced polarity" from one molecule to another causing a temporary weak electrical attraction</a:t>
                      </a:r>
                      <a:endParaRPr lang="en-US" sz="1700" dirty="0"/>
                    </a:p>
                  </a:txBody>
                  <a:tcPr/>
                </a:tc>
                <a:tc>
                  <a:txBody>
                    <a:bodyPr/>
                    <a:lstStyle/>
                    <a:p>
                      <a:pPr algn="ctr"/>
                      <a:r>
                        <a:rPr lang="en-US" dirty="0"/>
                        <a:t>0.5-1.0</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86744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Covalent Bond</a:t>
            </a:r>
          </a:p>
        </p:txBody>
      </p:sp>
      <p:sp>
        <p:nvSpPr>
          <p:cNvPr id="3" name="Content Placeholder 2"/>
          <p:cNvSpPr>
            <a:spLocks noGrp="1"/>
          </p:cNvSpPr>
          <p:nvPr>
            <p:ph idx="1"/>
          </p:nvPr>
        </p:nvSpPr>
        <p:spPr/>
        <p:txBody>
          <a:bodyPr/>
          <a:lstStyle/>
          <a:p>
            <a:r>
              <a:rPr lang="en-US" dirty="0"/>
              <a:t>Two atoms that share equally the pair(s) of electrons</a:t>
            </a:r>
          </a:p>
          <a:p>
            <a:pPr marL="292100" lvl="1" indent="0">
              <a:buNone/>
            </a:pPr>
            <a:r>
              <a:rPr lang="en-US" dirty="0"/>
              <a:t>Atoms bonding with selves (diatomic molecules) should always be covalent</a:t>
            </a:r>
            <a:br>
              <a:rPr lang="en-US" dirty="0"/>
            </a:br>
            <a:r>
              <a:rPr lang="en-US" dirty="0"/>
              <a:t>H</a:t>
            </a:r>
            <a:r>
              <a:rPr lang="en-US" baseline="-25000" dirty="0"/>
              <a:t>2</a:t>
            </a:r>
            <a:r>
              <a:rPr lang="en-US" dirty="0"/>
              <a:t>, O</a:t>
            </a:r>
            <a:r>
              <a:rPr lang="en-US" baseline="-25000" dirty="0"/>
              <a:t>2</a:t>
            </a:r>
            <a:r>
              <a:rPr lang="en-US" dirty="0"/>
              <a:t>, N</a:t>
            </a:r>
            <a:r>
              <a:rPr lang="en-US" baseline="-25000" dirty="0"/>
              <a:t>2</a:t>
            </a:r>
            <a:r>
              <a:rPr lang="en-US" dirty="0"/>
              <a:t>, F</a:t>
            </a:r>
            <a:r>
              <a:rPr lang="en-US" baseline="-25000" dirty="0"/>
              <a:t>2</a:t>
            </a:r>
            <a:r>
              <a:rPr lang="en-US" dirty="0"/>
              <a:t>, Cl</a:t>
            </a:r>
            <a:r>
              <a:rPr lang="en-US" baseline="-25000" dirty="0"/>
              <a:t>2</a:t>
            </a:r>
            <a:r>
              <a:rPr lang="en-US" dirty="0"/>
              <a:t>, Br</a:t>
            </a:r>
            <a:r>
              <a:rPr lang="en-US" baseline="-25000" dirty="0"/>
              <a:t>2</a:t>
            </a:r>
            <a:r>
              <a:rPr lang="en-US" dirty="0"/>
              <a:t>, I</a:t>
            </a:r>
            <a:r>
              <a:rPr lang="en-US" baseline="-25000" dirty="0"/>
              <a:t>2</a:t>
            </a:r>
          </a:p>
          <a:p>
            <a:r>
              <a:rPr lang="en-US" dirty="0"/>
              <a:t>Can be single, double, and triple bonds between atoms </a:t>
            </a:r>
          </a:p>
          <a:p>
            <a:pPr lvl="1"/>
            <a:r>
              <a:rPr lang="en-US" dirty="0"/>
              <a:t>H</a:t>
            </a:r>
            <a:r>
              <a:rPr lang="en-US" baseline="-25000" dirty="0"/>
              <a:t>3</a:t>
            </a:r>
            <a:r>
              <a:rPr lang="en-US" dirty="0"/>
              <a:t>C—CH</a:t>
            </a:r>
            <a:r>
              <a:rPr lang="en-US" baseline="-25000" dirty="0"/>
              <a:t>3</a:t>
            </a:r>
            <a:r>
              <a:rPr lang="en-US" dirty="0"/>
              <a:t>  (ethane)                  sigma bond</a:t>
            </a:r>
            <a:endParaRPr lang="en-US" baseline="-25000" dirty="0"/>
          </a:p>
          <a:p>
            <a:pPr lvl="1"/>
            <a:r>
              <a:rPr lang="en-US" dirty="0"/>
              <a:t>H</a:t>
            </a:r>
            <a:r>
              <a:rPr lang="en-US" baseline="-25000" dirty="0"/>
              <a:t>2</a:t>
            </a:r>
            <a:r>
              <a:rPr lang="en-US" dirty="0"/>
              <a:t>C=CH</a:t>
            </a:r>
            <a:r>
              <a:rPr lang="en-US" baseline="-25000" dirty="0"/>
              <a:t>2</a:t>
            </a:r>
            <a:r>
              <a:rPr lang="en-US" dirty="0"/>
              <a:t>   (</a:t>
            </a:r>
            <a:r>
              <a:rPr lang="en-US" dirty="0" err="1"/>
              <a:t>ethene</a:t>
            </a:r>
            <a:r>
              <a:rPr lang="en-US" dirty="0"/>
              <a:t>)                  sigma + pi bond</a:t>
            </a:r>
            <a:endParaRPr lang="en-US" baseline="-25000" dirty="0"/>
          </a:p>
          <a:p>
            <a:pPr lvl="1"/>
            <a:r>
              <a:rPr lang="en-US" dirty="0"/>
              <a:t> HC≡CH     (</a:t>
            </a:r>
            <a:r>
              <a:rPr lang="en-US" dirty="0" err="1"/>
              <a:t>ethyne</a:t>
            </a:r>
            <a:r>
              <a:rPr lang="en-US" dirty="0"/>
              <a:t>/acetylene)  sigma + 2 pi bonds</a:t>
            </a:r>
          </a:p>
          <a:p>
            <a:pPr lvl="1"/>
            <a:r>
              <a:rPr lang="en-US" dirty="0"/>
              <a:t>H—H, O=O, N≡N, F—F, Cl—Cl, Br—Br</a:t>
            </a:r>
          </a:p>
        </p:txBody>
      </p:sp>
      <p:sp>
        <p:nvSpPr>
          <p:cNvPr id="4" name="AutoShape 2" descr="Image result for phosphate molecule structu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phosphate molecule structur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991" name="Picture 7"/>
          <p:cNvPicPr>
            <a:picLocks noChangeAspect="1" noChangeArrowheads="1"/>
          </p:cNvPicPr>
          <p:nvPr/>
        </p:nvPicPr>
        <p:blipFill>
          <a:blip r:embed="rId2" cstate="print">
            <a:clrChange>
              <a:clrFrom>
                <a:srgbClr val="000097"/>
              </a:clrFrom>
              <a:clrTo>
                <a:srgbClr val="000097">
                  <a:alpha val="0"/>
                </a:srgbClr>
              </a:clrTo>
            </a:clrChange>
            <a:extLst>
              <a:ext uri="{28A0092B-C50C-407E-A947-70E740481C1C}">
                <a14:useLocalDpi xmlns:a14="http://schemas.microsoft.com/office/drawing/2010/main" val="0"/>
              </a:ext>
            </a:extLst>
          </a:blip>
          <a:srcRect/>
          <a:stretch>
            <a:fillRect/>
          </a:stretch>
        </p:blipFill>
        <p:spPr bwMode="auto">
          <a:xfrm>
            <a:off x="1657147" y="5612130"/>
            <a:ext cx="1556425"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31879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Ionic / Electrostatic Bond</a:t>
            </a:r>
          </a:p>
        </p:txBody>
      </p:sp>
      <p:sp>
        <p:nvSpPr>
          <p:cNvPr id="3" name="Content Placeholder 2"/>
          <p:cNvSpPr>
            <a:spLocks noGrp="1"/>
          </p:cNvSpPr>
          <p:nvPr>
            <p:ph idx="1"/>
          </p:nvPr>
        </p:nvSpPr>
        <p:spPr/>
        <p:txBody>
          <a:bodyPr/>
          <a:lstStyle/>
          <a:p>
            <a:pPr marL="0" indent="0">
              <a:buNone/>
            </a:pPr>
            <a:r>
              <a:rPr lang="en-US" dirty="0"/>
              <a:t>The bond created by an electrostatic attraction between positive and negative charges resulting from the complete transfer of electrons from one atom to another</a:t>
            </a:r>
            <a:br>
              <a:rPr lang="en-US" dirty="0"/>
            </a:br>
            <a:r>
              <a:rPr lang="en-US" dirty="0"/>
              <a:t>   Na </a:t>
            </a:r>
            <a:r>
              <a:rPr lang="en-US" dirty="0">
                <a:sym typeface="Wingdings" panose="05000000000000000000" pitchFamily="2" charset="2"/>
              </a:rPr>
              <a:t>  Na</a:t>
            </a:r>
            <a:r>
              <a:rPr lang="en-US" baseline="30000" dirty="0">
                <a:sym typeface="Wingdings" panose="05000000000000000000" pitchFamily="2" charset="2"/>
              </a:rPr>
              <a:t>+</a:t>
            </a:r>
            <a:r>
              <a:rPr lang="en-US" dirty="0">
                <a:sym typeface="Wingdings" panose="05000000000000000000" pitchFamily="2" charset="2"/>
              </a:rPr>
              <a:t> +  e</a:t>
            </a:r>
            <a:r>
              <a:rPr lang="en-US" baseline="30000" dirty="0">
                <a:sym typeface="Wingdings" panose="05000000000000000000" pitchFamily="2" charset="2"/>
              </a:rPr>
              <a:t>–</a:t>
            </a:r>
            <a:br>
              <a:rPr lang="en-US" dirty="0">
                <a:sym typeface="Wingdings" panose="05000000000000000000" pitchFamily="2" charset="2"/>
              </a:rPr>
            </a:br>
            <a:r>
              <a:rPr lang="en-US" dirty="0">
                <a:sym typeface="Wingdings" panose="05000000000000000000" pitchFamily="2" charset="2"/>
              </a:rPr>
              <a:t>   Cl + e</a:t>
            </a:r>
            <a:r>
              <a:rPr lang="en-US" baseline="30000" dirty="0">
                <a:sym typeface="Wingdings" panose="05000000000000000000" pitchFamily="2" charset="2"/>
              </a:rPr>
              <a:t>–</a:t>
            </a:r>
            <a:r>
              <a:rPr lang="en-US" dirty="0">
                <a:sym typeface="Wingdings" panose="05000000000000000000" pitchFamily="2" charset="2"/>
              </a:rPr>
              <a:t>    Cl</a:t>
            </a:r>
            <a:r>
              <a:rPr lang="en-US" baseline="30000" dirty="0">
                <a:sym typeface="Wingdings" panose="05000000000000000000" pitchFamily="2" charset="2"/>
              </a:rPr>
              <a:t>–</a:t>
            </a:r>
            <a:br>
              <a:rPr lang="en-US" baseline="30000" dirty="0">
                <a:sym typeface="Wingdings" panose="05000000000000000000" pitchFamily="2" charset="2"/>
              </a:rPr>
            </a:br>
            <a:r>
              <a:rPr lang="en-US" baseline="30000" dirty="0">
                <a:sym typeface="Wingdings" panose="05000000000000000000" pitchFamily="2" charset="2"/>
              </a:rPr>
              <a:t>---------------------------------</a:t>
            </a:r>
            <a:br>
              <a:rPr lang="en-US" dirty="0">
                <a:sym typeface="Wingdings" panose="05000000000000000000" pitchFamily="2" charset="2"/>
              </a:rPr>
            </a:br>
            <a:r>
              <a:rPr lang="en-US" dirty="0">
                <a:sym typeface="Wingdings" panose="05000000000000000000" pitchFamily="2" charset="2"/>
              </a:rPr>
              <a:t>Na</a:t>
            </a:r>
            <a:r>
              <a:rPr lang="en-US" baseline="30000" dirty="0">
                <a:sym typeface="Wingdings" panose="05000000000000000000" pitchFamily="2" charset="2"/>
              </a:rPr>
              <a:t> </a:t>
            </a:r>
            <a:r>
              <a:rPr lang="en-US" dirty="0">
                <a:sym typeface="Wingdings" panose="05000000000000000000" pitchFamily="2" charset="2"/>
              </a:rPr>
              <a:t> + Cl    Na</a:t>
            </a:r>
            <a:r>
              <a:rPr lang="en-US" baseline="30000" dirty="0">
                <a:sym typeface="Wingdings" panose="05000000000000000000" pitchFamily="2" charset="2"/>
              </a:rPr>
              <a:t>+</a:t>
            </a:r>
            <a:r>
              <a:rPr lang="en-US" dirty="0">
                <a:sym typeface="Wingdings" panose="05000000000000000000" pitchFamily="2" charset="2"/>
              </a:rPr>
              <a:t>  + Cl</a:t>
            </a:r>
            <a:r>
              <a:rPr lang="en-US" baseline="30000" dirty="0">
                <a:sym typeface="Wingdings" panose="05000000000000000000" pitchFamily="2" charset="2"/>
              </a:rPr>
              <a:t>–</a:t>
            </a:r>
            <a:endParaRPr lang="en-US" baseline="30000" dirty="0"/>
          </a:p>
        </p:txBody>
      </p:sp>
      <p:pic>
        <p:nvPicPr>
          <p:cNvPr id="46082" name="Picture 2" descr="http://www.geo.arizona.edu/xtal/geos306/9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470" y="4554854"/>
            <a:ext cx="4341750" cy="1885948"/>
          </a:xfrm>
          <a:prstGeom prst="rect">
            <a:avLst/>
          </a:prstGeom>
          <a:noFill/>
          <a:extLst>
            <a:ext uri="{909E8E84-426E-40DD-AFC4-6F175D3DCCD1}">
              <a14:hiddenFill xmlns:a14="http://schemas.microsoft.com/office/drawing/2010/main">
                <a:solidFill>
                  <a:srgbClr val="FFFFFF"/>
                </a:solidFill>
              </a14:hiddenFill>
            </a:ext>
          </a:extLst>
        </p:spPr>
      </p:pic>
      <p:pic>
        <p:nvPicPr>
          <p:cNvPr id="46084" name="Picture 4" descr="http://www.geo.arizona.edu/xtal/geos306/9_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6321" y="4041152"/>
            <a:ext cx="3930966" cy="2568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33738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Polar Covalent Bond</a:t>
            </a:r>
          </a:p>
        </p:txBody>
      </p:sp>
      <p:sp>
        <p:nvSpPr>
          <p:cNvPr id="3" name="Content Placeholder 2"/>
          <p:cNvSpPr>
            <a:spLocks noGrp="1"/>
          </p:cNvSpPr>
          <p:nvPr>
            <p:ph idx="1"/>
          </p:nvPr>
        </p:nvSpPr>
        <p:spPr/>
        <p:txBody>
          <a:bodyPr/>
          <a:lstStyle/>
          <a:p>
            <a:r>
              <a:rPr lang="en-US" dirty="0"/>
              <a:t>A type of bond that has a mix of covalent and ionic character</a:t>
            </a:r>
          </a:p>
          <a:p>
            <a:r>
              <a:rPr lang="en-US" dirty="0"/>
              <a:t>The difference in electronegativity of atoms is not such that one atom fully grabs another</a:t>
            </a:r>
          </a:p>
          <a:p>
            <a:r>
              <a:rPr lang="en-US" dirty="0"/>
              <a:t>Bonds that are polar covalent: </a:t>
            </a:r>
            <a:br>
              <a:rPr lang="en-US" dirty="0"/>
            </a:br>
            <a:r>
              <a:rPr lang="en-US" dirty="0"/>
              <a:t>O–H, N–H, H–Cl/F (list shown later)</a:t>
            </a:r>
          </a:p>
          <a:p>
            <a:r>
              <a:rPr lang="en-US" dirty="0"/>
              <a:t>The polar covalent bond</a:t>
            </a:r>
            <a:br>
              <a:rPr lang="en-US" dirty="0"/>
            </a:br>
            <a:r>
              <a:rPr lang="en-US" dirty="0"/>
              <a:t>accounts for the</a:t>
            </a:r>
            <a:br>
              <a:rPr lang="en-US" dirty="0"/>
            </a:br>
            <a:r>
              <a:rPr lang="en-US" dirty="0"/>
              <a:t>hydrogen bond</a:t>
            </a:r>
          </a:p>
        </p:txBody>
      </p:sp>
      <p:pic>
        <p:nvPicPr>
          <p:cNvPr id="491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1290" y="3919207"/>
            <a:ext cx="4241735" cy="2484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0648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654" y="263947"/>
            <a:ext cx="8407400" cy="762000"/>
          </a:xfrm>
        </p:spPr>
        <p:txBody>
          <a:bodyPr/>
          <a:lstStyle/>
          <a:p>
            <a:r>
              <a:rPr lang="en-US" dirty="0"/>
              <a:t>The Hydrogen Bond</a:t>
            </a:r>
          </a:p>
        </p:txBody>
      </p:sp>
      <p:sp>
        <p:nvSpPr>
          <p:cNvPr id="3" name="Content Placeholder 2"/>
          <p:cNvSpPr>
            <a:spLocks noGrp="1"/>
          </p:cNvSpPr>
          <p:nvPr>
            <p:ph idx="1"/>
          </p:nvPr>
        </p:nvSpPr>
        <p:spPr>
          <a:xfrm>
            <a:off x="364067" y="1200150"/>
            <a:ext cx="8390466" cy="4929717"/>
          </a:xfrm>
        </p:spPr>
        <p:txBody>
          <a:bodyPr/>
          <a:lstStyle/>
          <a:p>
            <a:r>
              <a:rPr lang="en-US" dirty="0"/>
              <a:t>The bonding of an H atom already covalently bonded to a more electronegative atom to another more electronegative atom on different molecule</a:t>
            </a:r>
          </a:p>
          <a:p>
            <a:r>
              <a:rPr lang="en-US" dirty="0"/>
              <a:t>The presence of (a) nonbonding electron pairs in the more electronegative atom is a factor</a:t>
            </a:r>
          </a:p>
          <a:p>
            <a:endParaRPr lang="en-US" dirty="0"/>
          </a:p>
          <a:p>
            <a:r>
              <a:rPr lang="en-US" sz="1800" dirty="0"/>
              <a:t>The presence of N–H and O–H groups</a:t>
            </a:r>
            <a:br>
              <a:rPr lang="en-US" sz="1800" dirty="0"/>
            </a:br>
            <a:r>
              <a:rPr lang="en-US" sz="1800" dirty="0"/>
              <a:t>in countless biomolecules makes the</a:t>
            </a:r>
            <a:br>
              <a:rPr lang="en-US" sz="1800" dirty="0"/>
            </a:br>
            <a:r>
              <a:rPr lang="en-US" sz="1800" dirty="0"/>
              <a:t>hydrogen bond significant in all aspects</a:t>
            </a:r>
            <a:br>
              <a:rPr lang="en-US" sz="1800" dirty="0"/>
            </a:br>
            <a:r>
              <a:rPr lang="en-US" sz="1800" dirty="0"/>
              <a:t>of biochemistry</a:t>
            </a:r>
          </a:p>
          <a:p>
            <a:r>
              <a:rPr lang="en-US" sz="1800" dirty="0"/>
              <a:t>The double-</a:t>
            </a:r>
            <a:r>
              <a:rPr lang="en-US" sz="1800" dirty="0" err="1"/>
              <a:t>strandedness</a:t>
            </a:r>
            <a:r>
              <a:rPr lang="en-US" sz="1800" dirty="0"/>
              <a:t> of DNA and</a:t>
            </a:r>
            <a:br>
              <a:rPr lang="en-US" sz="1800" dirty="0"/>
            </a:br>
            <a:r>
              <a:rPr lang="en-US" sz="1800" dirty="0"/>
              <a:t>RNA is because of H-bonding.</a:t>
            </a:r>
            <a:br>
              <a:rPr lang="en-US" sz="1800" dirty="0"/>
            </a:br>
            <a:r>
              <a:rPr lang="en-US" sz="1800" dirty="0"/>
              <a:t>Polypeptide folding in proteins makes</a:t>
            </a:r>
            <a:br>
              <a:rPr lang="en-US" sz="1800" dirty="0"/>
            </a:br>
            <a:r>
              <a:rPr lang="en-US" sz="1800" dirty="0"/>
              <a:t>use of H-bonding</a:t>
            </a:r>
          </a:p>
        </p:txBody>
      </p:sp>
      <p:grpSp>
        <p:nvGrpSpPr>
          <p:cNvPr id="5" name="Group 4"/>
          <p:cNvGrpSpPr/>
          <p:nvPr/>
        </p:nvGrpSpPr>
        <p:grpSpPr>
          <a:xfrm>
            <a:off x="5623560" y="3215745"/>
            <a:ext cx="2952114" cy="1800790"/>
            <a:chOff x="3749039" y="3390754"/>
            <a:chExt cx="3900805" cy="2379491"/>
          </a:xfrm>
        </p:grpSpPr>
        <p:sp>
          <p:nvSpPr>
            <p:cNvPr id="4" name="Rectangle 3"/>
            <p:cNvSpPr/>
            <p:nvPr/>
          </p:nvSpPr>
          <p:spPr>
            <a:xfrm>
              <a:off x="3749039" y="3390754"/>
              <a:ext cx="3900805" cy="23794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178" name="Picture 2" descr="http://upload.wikimedia.org/wikipedia/commons/b/b5/Hydrogen-bonding-in-water-2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49039" y="3390754"/>
              <a:ext cx="3900805" cy="2379491"/>
            </a:xfrm>
            <a:prstGeom prst="rect">
              <a:avLst/>
            </a:prstGeom>
            <a:noFill/>
            <a:extLst>
              <a:ext uri="{909E8E84-426E-40DD-AFC4-6F175D3DCCD1}">
                <a14:hiddenFill xmlns:a14="http://schemas.microsoft.com/office/drawing/2010/main">
                  <a:solidFill>
                    <a:srgbClr val="FFFFFF"/>
                  </a:solidFill>
                </a14:hiddenFill>
              </a:ext>
            </a:extLst>
          </p:spPr>
        </p:pic>
      </p:grpSp>
      <p:pic>
        <p:nvPicPr>
          <p:cNvPr id="50180" name="Picture 4" descr="http://www.webanswers.com/post-images/C/CB/50B8CA44-3635-454B-9DBD545731790C2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3560" y="5016535"/>
            <a:ext cx="2945764" cy="1749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8794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Hydrophobic Interactions</a:t>
            </a:r>
          </a:p>
        </p:txBody>
      </p:sp>
      <p:sp>
        <p:nvSpPr>
          <p:cNvPr id="3" name="Content Placeholder 2"/>
          <p:cNvSpPr>
            <a:spLocks noGrp="1"/>
          </p:cNvSpPr>
          <p:nvPr>
            <p:ph idx="1"/>
          </p:nvPr>
        </p:nvSpPr>
        <p:spPr/>
        <p:txBody>
          <a:bodyPr/>
          <a:lstStyle/>
          <a:p>
            <a:r>
              <a:rPr lang="en-US" sz="2200" dirty="0"/>
              <a:t>There are no real forces between molecules in hydrophobic molecules associating or clustering together</a:t>
            </a:r>
          </a:p>
          <a:p>
            <a:r>
              <a:rPr lang="en-US" sz="2200" dirty="0"/>
              <a:t>Instead, the free energy (G) of the solution favors water bonding with itself (by H-bonding) rather than interacting with molecules with which it has no affinity</a:t>
            </a:r>
          </a:p>
        </p:txBody>
      </p:sp>
      <p:pic>
        <p:nvPicPr>
          <p:cNvPr id="48130" name="Picture 2" descr="http://chemwiki.ucdavis.edu/@api/deki/files/8648/image9.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7271" y="3641907"/>
            <a:ext cx="3889375" cy="287192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307271" y="6517412"/>
            <a:ext cx="3739199" cy="215444"/>
          </a:xfrm>
          <a:prstGeom prst="rect">
            <a:avLst/>
          </a:prstGeom>
        </p:spPr>
        <p:txBody>
          <a:bodyPr wrap="square">
            <a:spAutoFit/>
          </a:bodyPr>
          <a:lstStyle/>
          <a:p>
            <a:r>
              <a:rPr lang="en-US" sz="800" dirty="0">
                <a:solidFill>
                  <a:schemeClr val="bg1">
                    <a:lumMod val="50000"/>
                  </a:schemeClr>
                </a:solidFill>
              </a:rPr>
              <a:t>http://chemwiki.ucdavis.edu/@api/deki/files/8648/image9.GIF</a:t>
            </a:r>
          </a:p>
        </p:txBody>
      </p:sp>
    </p:spTree>
    <p:extLst>
      <p:ext uri="{BB962C8B-B14F-4D97-AF65-F5344CB8AC3E}">
        <p14:creationId xmlns:p14="http://schemas.microsoft.com/office/powerpoint/2010/main" val="42257604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van der Waals Forces</a:t>
            </a:r>
          </a:p>
        </p:txBody>
      </p:sp>
      <p:sp>
        <p:nvSpPr>
          <p:cNvPr id="3" name="Content Placeholder 2"/>
          <p:cNvSpPr>
            <a:spLocks noGrp="1"/>
          </p:cNvSpPr>
          <p:nvPr>
            <p:ph idx="1"/>
          </p:nvPr>
        </p:nvSpPr>
        <p:spPr/>
        <p:txBody>
          <a:bodyPr/>
          <a:lstStyle/>
          <a:p>
            <a:r>
              <a:rPr lang="en-US" dirty="0"/>
              <a:t>The spatial location of negative charge ("electron cloud") is not perfectly radially distributed about the spherical atom at each moment in time</a:t>
            </a:r>
          </a:p>
          <a:p>
            <a:r>
              <a:rPr lang="en-US" dirty="0"/>
              <a:t>This transient change in charge symmetry in one atom affects neighboring atoms</a:t>
            </a:r>
          </a:p>
        </p:txBody>
      </p:sp>
      <p:grpSp>
        <p:nvGrpSpPr>
          <p:cNvPr id="5" name="Group 4"/>
          <p:cNvGrpSpPr/>
          <p:nvPr/>
        </p:nvGrpSpPr>
        <p:grpSpPr>
          <a:xfrm>
            <a:off x="5646420" y="4091940"/>
            <a:ext cx="3360420" cy="880110"/>
            <a:chOff x="5646420" y="4091940"/>
            <a:chExt cx="3360420" cy="880110"/>
          </a:xfrm>
        </p:grpSpPr>
        <p:sp>
          <p:nvSpPr>
            <p:cNvPr id="4" name="Rectangle 3"/>
            <p:cNvSpPr/>
            <p:nvPr/>
          </p:nvSpPr>
          <p:spPr>
            <a:xfrm>
              <a:off x="5646420" y="4091940"/>
              <a:ext cx="3360420" cy="8801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108" name="Picture 4" descr="http://www.marietta.edu/~spilatrs/MnQuiry/Images/AniVanderwaals2.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746750" y="4184332"/>
              <a:ext cx="3171825" cy="676276"/>
            </a:xfrm>
            <a:prstGeom prst="rect">
              <a:avLst/>
            </a:prstGeom>
            <a:noFill/>
            <a:extLst>
              <a:ext uri="{909E8E84-426E-40DD-AFC4-6F175D3DCCD1}">
                <a14:hiddenFill xmlns:a14="http://schemas.microsoft.com/office/drawing/2010/main">
                  <a:solidFill>
                    <a:srgbClr val="FFFFFF"/>
                  </a:solidFill>
                </a14:hiddenFill>
              </a:ext>
            </a:extLst>
          </p:spPr>
        </p:pic>
      </p:grpSp>
      <p:pic>
        <p:nvPicPr>
          <p:cNvPr id="47110" name="Picture 6" descr="http://www.meritnation.com/img/shared/userimages/mn_images/image/1(18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935" y="4018598"/>
            <a:ext cx="4450080" cy="2225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83258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Liquids &amp; Solids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9586603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E551C-BE5C-F1B0-CAE3-3926ED5A5D22}"/>
              </a:ext>
            </a:extLst>
          </p:cNvPr>
          <p:cNvSpPr>
            <a:spLocks noGrp="1"/>
          </p:cNvSpPr>
          <p:nvPr>
            <p:ph type="title"/>
          </p:nvPr>
        </p:nvSpPr>
        <p:spPr/>
        <p:txBody>
          <a:bodyPr/>
          <a:lstStyle/>
          <a:p>
            <a:r>
              <a:rPr lang="en-US" dirty="0"/>
              <a:t>Avogadro’s Number</a:t>
            </a:r>
          </a:p>
        </p:txBody>
      </p:sp>
      <p:sp>
        <p:nvSpPr>
          <p:cNvPr id="3" name="Content Placeholder 2">
            <a:extLst>
              <a:ext uri="{FF2B5EF4-FFF2-40B4-BE49-F238E27FC236}">
                <a16:creationId xmlns:a16="http://schemas.microsoft.com/office/drawing/2014/main" id="{DB2B1037-3C8B-6133-A0F9-DCF00056D7FD}"/>
              </a:ext>
            </a:extLst>
          </p:cNvPr>
          <p:cNvSpPr>
            <a:spLocks noGrp="1"/>
          </p:cNvSpPr>
          <p:nvPr>
            <p:ph idx="1"/>
          </p:nvPr>
        </p:nvSpPr>
        <p:spPr/>
        <p:txBody>
          <a:bodyPr/>
          <a:lstStyle/>
          <a:p>
            <a:r>
              <a:rPr lang="en-US" dirty="0"/>
              <a:t>Mole</a:t>
            </a:r>
          </a:p>
          <a:p>
            <a:r>
              <a:rPr lang="en-US" dirty="0"/>
              <a:t>Converting Moles to Atoms and Back</a:t>
            </a:r>
          </a:p>
          <a:p>
            <a:r>
              <a:rPr lang="en-US" dirty="0"/>
              <a:t>Number of Particles</a:t>
            </a:r>
          </a:p>
          <a:p>
            <a:endParaRPr lang="en-US" dirty="0"/>
          </a:p>
        </p:txBody>
      </p:sp>
    </p:spTree>
    <p:extLst>
      <p:ext uri="{BB962C8B-B14F-4D97-AF65-F5344CB8AC3E}">
        <p14:creationId xmlns:p14="http://schemas.microsoft.com/office/powerpoint/2010/main" val="4620965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Gases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7711029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Solutions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4780059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Stoichiometry</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0064796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Substance Quantitation</a:t>
            </a:r>
          </a:p>
        </p:txBody>
      </p:sp>
      <p:sp>
        <p:nvSpPr>
          <p:cNvPr id="3" name="Content Placeholder 2"/>
          <p:cNvSpPr>
            <a:spLocks noGrp="1"/>
          </p:cNvSpPr>
          <p:nvPr>
            <p:ph idx="1"/>
          </p:nvPr>
        </p:nvSpPr>
        <p:spPr/>
        <p:txBody>
          <a:bodyPr/>
          <a:lstStyle/>
          <a:p>
            <a:pPr marL="0" indent="0">
              <a:buNone/>
            </a:pPr>
            <a:r>
              <a:rPr lang="en-US" dirty="0">
                <a:solidFill>
                  <a:srgbClr val="FFFF00"/>
                </a:solidFill>
              </a:rPr>
              <a:t>prefixes</a:t>
            </a:r>
            <a:r>
              <a:rPr lang="en-US" dirty="0"/>
              <a:t>:  </a:t>
            </a:r>
            <a:r>
              <a:rPr lang="en-US" dirty="0" err="1">
                <a:latin typeface="+mj-lt"/>
              </a:rPr>
              <a:t>giga</a:t>
            </a:r>
            <a:r>
              <a:rPr lang="en-US" dirty="0">
                <a:latin typeface="+mj-lt"/>
              </a:rPr>
              <a:t> 10</a:t>
            </a:r>
            <a:r>
              <a:rPr lang="en-US" baseline="30000" dirty="0">
                <a:latin typeface="+mj-lt"/>
              </a:rPr>
              <a:t>9</a:t>
            </a:r>
            <a:r>
              <a:rPr lang="en-US" dirty="0">
                <a:latin typeface="+mj-lt"/>
              </a:rPr>
              <a:t>, mega 10</a:t>
            </a:r>
            <a:r>
              <a:rPr lang="en-US" baseline="30000" dirty="0">
                <a:latin typeface="+mj-lt"/>
              </a:rPr>
              <a:t>6</a:t>
            </a:r>
            <a:r>
              <a:rPr lang="en-US" dirty="0">
                <a:latin typeface="+mj-lt"/>
              </a:rPr>
              <a:t>, kilo 10</a:t>
            </a:r>
            <a:r>
              <a:rPr lang="en-US" baseline="30000" dirty="0">
                <a:latin typeface="+mj-lt"/>
              </a:rPr>
              <a:t>3</a:t>
            </a:r>
            <a:r>
              <a:rPr lang="en-US" dirty="0">
                <a:latin typeface="+mj-lt"/>
              </a:rPr>
              <a:t>, </a:t>
            </a:r>
            <a:r>
              <a:rPr lang="en-US" dirty="0" err="1">
                <a:latin typeface="+mj-lt"/>
              </a:rPr>
              <a:t>deca</a:t>
            </a:r>
            <a:r>
              <a:rPr lang="en-US" dirty="0">
                <a:latin typeface="+mj-lt"/>
              </a:rPr>
              <a:t> 10</a:t>
            </a:r>
            <a:r>
              <a:rPr lang="en-US" baseline="30000" dirty="0">
                <a:latin typeface="+mj-lt"/>
              </a:rPr>
              <a:t>1</a:t>
            </a:r>
            <a:r>
              <a:rPr lang="en-US" dirty="0">
                <a:latin typeface="+mj-lt"/>
              </a:rPr>
              <a:t>,</a:t>
            </a:r>
            <a:br>
              <a:rPr lang="en-US" dirty="0">
                <a:latin typeface="+mj-lt"/>
              </a:rPr>
            </a:br>
            <a:r>
              <a:rPr lang="en-US" dirty="0" err="1">
                <a:latin typeface="+mj-lt"/>
              </a:rPr>
              <a:t>deci</a:t>
            </a:r>
            <a:r>
              <a:rPr lang="en-US" dirty="0">
                <a:latin typeface="+mj-lt"/>
              </a:rPr>
              <a:t> 10</a:t>
            </a:r>
            <a:r>
              <a:rPr lang="en-US" baseline="30000" dirty="0">
                <a:latin typeface="+mj-lt"/>
              </a:rPr>
              <a:t>–1</a:t>
            </a:r>
            <a:r>
              <a:rPr lang="en-US" dirty="0">
                <a:latin typeface="+mj-lt"/>
              </a:rPr>
              <a:t>, </a:t>
            </a:r>
            <a:r>
              <a:rPr lang="en-US" dirty="0" err="1">
                <a:latin typeface="+mj-lt"/>
              </a:rPr>
              <a:t>centi</a:t>
            </a:r>
            <a:r>
              <a:rPr lang="en-US" dirty="0">
                <a:latin typeface="+mj-lt"/>
              </a:rPr>
              <a:t> 10</a:t>
            </a:r>
            <a:r>
              <a:rPr lang="en-US" baseline="30000" dirty="0">
                <a:latin typeface="+mj-lt"/>
              </a:rPr>
              <a:t>–2</a:t>
            </a:r>
            <a:r>
              <a:rPr lang="en-US" dirty="0">
                <a:latin typeface="+mj-lt"/>
              </a:rPr>
              <a:t>, </a:t>
            </a:r>
            <a:r>
              <a:rPr lang="en-US" dirty="0" err="1">
                <a:latin typeface="+mj-lt"/>
              </a:rPr>
              <a:t>milli</a:t>
            </a:r>
            <a:r>
              <a:rPr lang="en-US" dirty="0">
                <a:latin typeface="+mj-lt"/>
              </a:rPr>
              <a:t> 10</a:t>
            </a:r>
            <a:r>
              <a:rPr lang="en-US" baseline="30000" dirty="0">
                <a:latin typeface="+mj-lt"/>
              </a:rPr>
              <a:t>–3</a:t>
            </a:r>
            <a:r>
              <a:rPr lang="en-US" dirty="0">
                <a:latin typeface="+mj-lt"/>
              </a:rPr>
              <a:t>, micro 10</a:t>
            </a:r>
            <a:r>
              <a:rPr lang="en-US" baseline="30000" dirty="0">
                <a:latin typeface="+mj-lt"/>
              </a:rPr>
              <a:t>–6</a:t>
            </a:r>
            <a:r>
              <a:rPr lang="en-US" dirty="0">
                <a:latin typeface="+mj-lt"/>
              </a:rPr>
              <a:t>, </a:t>
            </a:r>
            <a:r>
              <a:rPr lang="en-US" dirty="0" err="1">
                <a:latin typeface="+mj-lt"/>
              </a:rPr>
              <a:t>nano</a:t>
            </a:r>
            <a:r>
              <a:rPr lang="en-US" dirty="0">
                <a:latin typeface="+mj-lt"/>
              </a:rPr>
              <a:t> 10</a:t>
            </a:r>
            <a:r>
              <a:rPr lang="en-US" baseline="30000" dirty="0">
                <a:latin typeface="+mj-lt"/>
              </a:rPr>
              <a:t>–9</a:t>
            </a:r>
            <a:r>
              <a:rPr lang="en-US" dirty="0">
                <a:latin typeface="+mj-lt"/>
              </a:rPr>
              <a:t>,</a:t>
            </a:r>
            <a:br>
              <a:rPr lang="en-US" dirty="0">
                <a:latin typeface="+mj-lt"/>
              </a:rPr>
            </a:br>
            <a:r>
              <a:rPr lang="en-US" dirty="0" err="1">
                <a:latin typeface="+mj-lt"/>
              </a:rPr>
              <a:t>pico</a:t>
            </a:r>
            <a:r>
              <a:rPr lang="en-US" dirty="0">
                <a:latin typeface="+mj-lt"/>
              </a:rPr>
              <a:t> 10</a:t>
            </a:r>
            <a:r>
              <a:rPr lang="en-US" baseline="30000" dirty="0">
                <a:latin typeface="+mj-lt"/>
              </a:rPr>
              <a:t>–12</a:t>
            </a:r>
            <a:r>
              <a:rPr lang="en-US" dirty="0">
                <a:latin typeface="+mj-lt"/>
              </a:rPr>
              <a:t>, </a:t>
            </a:r>
            <a:r>
              <a:rPr lang="en-US" dirty="0" err="1">
                <a:latin typeface="+mj-lt"/>
              </a:rPr>
              <a:t>femto</a:t>
            </a:r>
            <a:r>
              <a:rPr lang="en-US" dirty="0">
                <a:latin typeface="+mj-lt"/>
              </a:rPr>
              <a:t> 10</a:t>
            </a:r>
            <a:r>
              <a:rPr lang="en-US" baseline="30000" dirty="0">
                <a:latin typeface="+mj-lt"/>
              </a:rPr>
              <a:t>–15</a:t>
            </a:r>
            <a:r>
              <a:rPr lang="en-US" dirty="0">
                <a:latin typeface="+mj-lt"/>
              </a:rPr>
              <a:t>, </a:t>
            </a:r>
            <a:r>
              <a:rPr lang="en-US" dirty="0" err="1">
                <a:latin typeface="+mj-lt"/>
              </a:rPr>
              <a:t>atto</a:t>
            </a:r>
            <a:r>
              <a:rPr lang="en-US" dirty="0">
                <a:latin typeface="+mj-lt"/>
              </a:rPr>
              <a:t> 10</a:t>
            </a:r>
            <a:r>
              <a:rPr lang="en-US" baseline="30000" dirty="0">
                <a:latin typeface="+mj-lt"/>
              </a:rPr>
              <a:t>–18</a:t>
            </a:r>
            <a:endParaRPr lang="en-US" dirty="0">
              <a:latin typeface="+mj-lt"/>
            </a:endParaRPr>
          </a:p>
          <a:p>
            <a:r>
              <a:rPr lang="en-US" dirty="0"/>
              <a:t> </a:t>
            </a:r>
            <a:r>
              <a:rPr lang="en-US" dirty="0">
                <a:solidFill>
                  <a:srgbClr val="FFFF00"/>
                </a:solidFill>
              </a:rPr>
              <a:t>Mass</a:t>
            </a:r>
          </a:p>
          <a:p>
            <a:pPr lvl="1"/>
            <a:r>
              <a:rPr lang="en-US" dirty="0"/>
              <a:t>units: grams, kilograms, moles, # molecules</a:t>
            </a:r>
          </a:p>
          <a:p>
            <a:pPr lvl="1"/>
            <a:r>
              <a:rPr lang="en-US" dirty="0"/>
              <a:t>not weight!</a:t>
            </a:r>
          </a:p>
          <a:p>
            <a:pPr marL="228600" lvl="1" indent="0">
              <a:buNone/>
            </a:pPr>
            <a:r>
              <a:rPr lang="en-US" dirty="0"/>
              <a:t>Conversions:</a:t>
            </a:r>
          </a:p>
          <a:p>
            <a:pPr marL="228600" lvl="1" indent="0">
              <a:buNone/>
            </a:pPr>
            <a:r>
              <a:rPr lang="en-US" dirty="0"/>
              <a:t>When balancing or determining yields from chemical equations, always convert to moles first</a:t>
            </a:r>
          </a:p>
          <a:p>
            <a:pPr marL="279400" indent="-342900"/>
            <a:r>
              <a:rPr lang="en-US" dirty="0"/>
              <a:t> </a:t>
            </a:r>
            <a:r>
              <a:rPr lang="en-US" dirty="0">
                <a:solidFill>
                  <a:srgbClr val="FFFF00"/>
                </a:solidFill>
              </a:rPr>
              <a:t>Volume</a:t>
            </a:r>
          </a:p>
          <a:p>
            <a:pPr marL="571500" lvl="1" indent="-342900"/>
            <a:r>
              <a:rPr lang="en-US" sz="1600" dirty="0"/>
              <a:t>units:  cubic ___meters:  cm</a:t>
            </a:r>
            <a:r>
              <a:rPr lang="en-US" sz="1600" baseline="30000" dirty="0"/>
              <a:t>3</a:t>
            </a:r>
            <a:r>
              <a:rPr lang="en-US" sz="1600" dirty="0"/>
              <a:t>, mm</a:t>
            </a:r>
            <a:r>
              <a:rPr lang="en-US" sz="1600" baseline="30000" dirty="0"/>
              <a:t>3</a:t>
            </a:r>
            <a:r>
              <a:rPr lang="en-US" sz="1600" dirty="0"/>
              <a:t>, L(</a:t>
            </a:r>
            <a:r>
              <a:rPr lang="en-US" sz="1600" dirty="0" err="1"/>
              <a:t>iters</a:t>
            </a:r>
            <a:r>
              <a:rPr lang="en-US" sz="1600" dirty="0"/>
              <a:t>)</a:t>
            </a:r>
          </a:p>
          <a:p>
            <a:pPr marL="571500" lvl="1" indent="-342900"/>
            <a:r>
              <a:rPr lang="en-US" sz="1600" dirty="0"/>
              <a:t>Conversions:  1 mL = 1 cm</a:t>
            </a:r>
            <a:r>
              <a:rPr lang="en-US" sz="1600" baseline="30000" dirty="0"/>
              <a:t>3</a:t>
            </a:r>
            <a:r>
              <a:rPr lang="en-US" sz="1600" dirty="0"/>
              <a:t>, 1 L = 1000 ml</a:t>
            </a:r>
          </a:p>
          <a:p>
            <a:pPr marL="228600" lvl="1" indent="0">
              <a:buNone/>
            </a:pPr>
            <a:endParaRPr lang="en-US" dirty="0"/>
          </a:p>
        </p:txBody>
      </p:sp>
    </p:spTree>
    <p:extLst>
      <p:ext uri="{BB962C8B-B14F-4D97-AF65-F5344CB8AC3E}">
        <p14:creationId xmlns:p14="http://schemas.microsoft.com/office/powerpoint/2010/main" val="21168352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Substance Quantitation</a:t>
            </a:r>
          </a:p>
        </p:txBody>
      </p:sp>
      <p:sp>
        <p:nvSpPr>
          <p:cNvPr id="3" name="Content Placeholder 2"/>
          <p:cNvSpPr>
            <a:spLocks noGrp="1"/>
          </p:cNvSpPr>
          <p:nvPr>
            <p:ph idx="1"/>
          </p:nvPr>
        </p:nvSpPr>
        <p:spPr/>
        <p:txBody>
          <a:bodyPr/>
          <a:lstStyle/>
          <a:p>
            <a:pPr marL="279400" indent="-342900"/>
            <a:r>
              <a:rPr lang="en-US" dirty="0"/>
              <a:t> </a:t>
            </a:r>
            <a:r>
              <a:rPr lang="en-US" dirty="0">
                <a:solidFill>
                  <a:srgbClr val="FFFF00"/>
                </a:solidFill>
              </a:rPr>
              <a:t>Concentration</a:t>
            </a:r>
            <a:endParaRPr lang="en-US" dirty="0"/>
          </a:p>
          <a:p>
            <a:pPr marL="571500" lvl="1" indent="-342900"/>
            <a:r>
              <a:rPr lang="en-US" dirty="0"/>
              <a:t>units: G/L, </a:t>
            </a:r>
            <a:r>
              <a:rPr lang="en-US" dirty="0" err="1"/>
              <a:t>mol</a:t>
            </a:r>
            <a:r>
              <a:rPr lang="en-US" dirty="0"/>
              <a:t>/L, M, %(w/v), %(v/v), ppm, </a:t>
            </a:r>
            <a:r>
              <a:rPr lang="en-US" dirty="0" err="1"/>
              <a:t>etc</a:t>
            </a:r>
            <a:r>
              <a:rPr lang="en-US" dirty="0"/>
              <a:t>, </a:t>
            </a:r>
            <a:r>
              <a:rPr lang="en-US" dirty="0" err="1"/>
              <a:t>etc</a:t>
            </a:r>
            <a:endParaRPr lang="en-US" dirty="0"/>
          </a:p>
          <a:p>
            <a:pPr marL="571500" lvl="1" indent="-342900"/>
            <a:r>
              <a:rPr lang="en-US" dirty="0"/>
              <a:t>mass of a solute in the volume of a solution</a:t>
            </a:r>
          </a:p>
          <a:p>
            <a:pPr marL="571500" lvl="1" indent="-342900"/>
            <a:r>
              <a:rPr lang="en-US" dirty="0"/>
              <a:t>solution = solute + solvent</a:t>
            </a:r>
          </a:p>
          <a:p>
            <a:pPr marL="571500" lvl="1" indent="-342900"/>
            <a:r>
              <a:rPr lang="en-US" dirty="0"/>
              <a:t>note density = mass/volume, but of a pure substance!</a:t>
            </a:r>
          </a:p>
          <a:p>
            <a:pPr marL="571500" lvl="1" indent="-342900"/>
            <a:r>
              <a:rPr lang="en-US" dirty="0"/>
              <a:t>mass of solute = concentration × volume</a:t>
            </a:r>
          </a:p>
          <a:p>
            <a:pPr marL="571500" lvl="1" indent="-342900"/>
            <a:r>
              <a:rPr lang="en-US" dirty="0"/>
              <a:t>stock solutions / reagents</a:t>
            </a:r>
          </a:p>
          <a:p>
            <a:pPr marL="517525" lvl="2" indent="0">
              <a:buNone/>
            </a:pPr>
            <a:r>
              <a:rPr lang="en-US" dirty="0"/>
              <a:t>[ g </a:t>
            </a:r>
            <a:r>
              <a:rPr lang="en-US" dirty="0">
                <a:sym typeface="Wingdings" panose="05000000000000000000" pitchFamily="2" charset="2"/>
              </a:rPr>
              <a:t>AW/MW mole ]  weighed out:  add solvent to final volume</a:t>
            </a:r>
            <a:endParaRPr lang="en-US" dirty="0"/>
          </a:p>
          <a:p>
            <a:pPr marL="571500" lvl="1" indent="-342900"/>
            <a:r>
              <a:rPr lang="en-US" dirty="0"/>
              <a:t>dilutions:  </a:t>
            </a:r>
            <a:r>
              <a:rPr lang="en-US" dirty="0" err="1"/>
              <a:t>C</a:t>
            </a:r>
            <a:r>
              <a:rPr lang="en-US" baseline="-25000" dirty="0" err="1"/>
              <a:t>concentrated</a:t>
            </a:r>
            <a:r>
              <a:rPr lang="en-US" dirty="0"/>
              <a:t> ×</a:t>
            </a:r>
            <a:r>
              <a:rPr lang="en-US" dirty="0" err="1"/>
              <a:t>V</a:t>
            </a:r>
            <a:r>
              <a:rPr lang="en-US" baseline="-25000" dirty="0" err="1"/>
              <a:t>concentrated</a:t>
            </a:r>
            <a:r>
              <a:rPr lang="en-US" dirty="0"/>
              <a:t> = </a:t>
            </a:r>
            <a:r>
              <a:rPr lang="en-US" dirty="0" err="1"/>
              <a:t>C</a:t>
            </a:r>
            <a:r>
              <a:rPr lang="en-US" baseline="-25000" dirty="0" err="1"/>
              <a:t>dilution</a:t>
            </a:r>
            <a:r>
              <a:rPr lang="en-US" dirty="0"/>
              <a:t> × </a:t>
            </a:r>
            <a:r>
              <a:rPr lang="en-US" dirty="0" err="1"/>
              <a:t>V</a:t>
            </a:r>
            <a:r>
              <a:rPr lang="en-US" baseline="-25000" dirty="0" err="1"/>
              <a:t>dilution</a:t>
            </a:r>
            <a:endParaRPr lang="en-US" baseline="-25000" dirty="0"/>
          </a:p>
        </p:txBody>
      </p:sp>
    </p:spTree>
    <p:extLst>
      <p:ext uri="{BB962C8B-B14F-4D97-AF65-F5344CB8AC3E}">
        <p14:creationId xmlns:p14="http://schemas.microsoft.com/office/powerpoint/2010/main" val="32164528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955" y="310626"/>
            <a:ext cx="8421512" cy="830997"/>
          </a:xfrm>
        </p:spPr>
        <p:txBody>
          <a:bodyPr/>
          <a:lstStyle/>
          <a:p>
            <a:r>
              <a:rPr lang="en-US" sz="4000" dirty="0">
                <a:latin typeface="+mn-lt"/>
              </a:rPr>
              <a:t>Empirical Formula</a:t>
            </a:r>
          </a:p>
        </p:txBody>
      </p:sp>
      <p:sp>
        <p:nvSpPr>
          <p:cNvPr id="3" name="Content Placeholder 2"/>
          <p:cNvSpPr>
            <a:spLocks noGrp="1"/>
          </p:cNvSpPr>
          <p:nvPr>
            <p:ph idx="1"/>
          </p:nvPr>
        </p:nvSpPr>
        <p:spPr>
          <a:xfrm>
            <a:off x="361900" y="1225764"/>
            <a:ext cx="8387645" cy="5215465"/>
          </a:xfrm>
        </p:spPr>
        <p:txBody>
          <a:bodyPr/>
          <a:lstStyle/>
          <a:p>
            <a:pPr marL="0" indent="0">
              <a:buNone/>
            </a:pPr>
            <a:r>
              <a:rPr lang="en-US" sz="2200" dirty="0"/>
              <a:t>The empirical formula of any compound / molecule will be</a:t>
            </a:r>
          </a:p>
          <a:p>
            <a:pPr marL="0" indent="0" algn="ctr">
              <a:buNone/>
            </a:pPr>
            <a:r>
              <a:rPr lang="en-US" sz="2800" dirty="0" err="1">
                <a:solidFill>
                  <a:srgbClr val="99FFCC"/>
                </a:solidFill>
              </a:rPr>
              <a:t>A</a:t>
            </a:r>
            <a:r>
              <a:rPr lang="en-US" sz="2800" i="1" baseline="-25000" dirty="0" err="1">
                <a:solidFill>
                  <a:srgbClr val="99FFCC"/>
                </a:solidFill>
              </a:rPr>
              <a:t>x</a:t>
            </a:r>
            <a:r>
              <a:rPr lang="en-US" sz="2800" dirty="0" err="1">
                <a:solidFill>
                  <a:srgbClr val="99FFCC"/>
                </a:solidFill>
              </a:rPr>
              <a:t>B</a:t>
            </a:r>
            <a:r>
              <a:rPr lang="en-US" sz="2800" i="1" baseline="-25000" dirty="0" err="1">
                <a:solidFill>
                  <a:srgbClr val="99FFCC"/>
                </a:solidFill>
              </a:rPr>
              <a:t>y</a:t>
            </a:r>
            <a:r>
              <a:rPr lang="en-US" sz="2800" dirty="0" err="1">
                <a:solidFill>
                  <a:srgbClr val="99FFCC"/>
                </a:solidFill>
              </a:rPr>
              <a:t>C</a:t>
            </a:r>
            <a:r>
              <a:rPr lang="en-US" sz="2800" i="1" baseline="-25000" dirty="0" err="1">
                <a:solidFill>
                  <a:srgbClr val="99FFCC"/>
                </a:solidFill>
              </a:rPr>
              <a:t>z</a:t>
            </a:r>
            <a:endParaRPr lang="en-US" sz="2800" i="1" baseline="-25000" dirty="0">
              <a:solidFill>
                <a:srgbClr val="99FFCC"/>
              </a:solidFill>
            </a:endParaRPr>
          </a:p>
          <a:p>
            <a:pPr marL="0" indent="0">
              <a:buNone/>
            </a:pPr>
            <a:r>
              <a:rPr lang="en-US" sz="2200" dirty="0"/>
              <a:t>where </a:t>
            </a:r>
            <a:r>
              <a:rPr lang="en-US" sz="2200" dirty="0">
                <a:solidFill>
                  <a:srgbClr val="FFFF00"/>
                </a:solidFill>
              </a:rPr>
              <a:t>A</a:t>
            </a:r>
            <a:r>
              <a:rPr lang="en-US" sz="2200" dirty="0"/>
              <a:t>, </a:t>
            </a:r>
            <a:r>
              <a:rPr lang="en-US" sz="2200" dirty="0">
                <a:solidFill>
                  <a:srgbClr val="FFFF00"/>
                </a:solidFill>
              </a:rPr>
              <a:t>B</a:t>
            </a:r>
            <a:r>
              <a:rPr lang="en-US" sz="2200" dirty="0"/>
              <a:t>, and </a:t>
            </a:r>
            <a:r>
              <a:rPr lang="en-US" sz="2200" dirty="0">
                <a:solidFill>
                  <a:srgbClr val="FFFF00"/>
                </a:solidFill>
              </a:rPr>
              <a:t>C</a:t>
            </a:r>
            <a:r>
              <a:rPr lang="en-US" sz="2200" dirty="0"/>
              <a:t> are the component atoms of the compound and the </a:t>
            </a:r>
            <a:r>
              <a:rPr lang="en-US" sz="2200" i="1" dirty="0">
                <a:solidFill>
                  <a:srgbClr val="FFFF00"/>
                </a:solidFill>
              </a:rPr>
              <a:t>×</a:t>
            </a:r>
            <a:r>
              <a:rPr lang="en-US" sz="2200" dirty="0"/>
              <a:t>, </a:t>
            </a:r>
            <a:r>
              <a:rPr lang="en-US" sz="2200" i="1" dirty="0">
                <a:solidFill>
                  <a:srgbClr val="FFFF00"/>
                </a:solidFill>
              </a:rPr>
              <a:t>y</a:t>
            </a:r>
            <a:r>
              <a:rPr lang="en-US" sz="2200" dirty="0"/>
              <a:t>, and </a:t>
            </a:r>
            <a:r>
              <a:rPr lang="en-US" sz="2200" i="1" dirty="0">
                <a:solidFill>
                  <a:srgbClr val="FFFF00"/>
                </a:solidFill>
              </a:rPr>
              <a:t>z</a:t>
            </a:r>
            <a:r>
              <a:rPr lang="en-US" sz="2200" dirty="0"/>
              <a:t> subscripts represent the relative molar content of each of the component atoms</a:t>
            </a:r>
          </a:p>
          <a:p>
            <a:pPr marL="0" indent="0">
              <a:buNone/>
            </a:pPr>
            <a:r>
              <a:rPr lang="en-US" sz="2200" dirty="0"/>
              <a:t>The ×, y, z subscript values do not necessarily the actual atom numbers in a compound. The empirical formula for the carbohydrate glucose is:</a:t>
            </a:r>
          </a:p>
          <a:p>
            <a:pPr marL="0" indent="0" algn="ctr">
              <a:buNone/>
            </a:pPr>
            <a:r>
              <a:rPr lang="en-US" dirty="0">
                <a:solidFill>
                  <a:srgbClr val="99FFCC"/>
                </a:solidFill>
              </a:rPr>
              <a:t>CH</a:t>
            </a:r>
            <a:r>
              <a:rPr lang="en-US" baseline="-25000" dirty="0">
                <a:solidFill>
                  <a:srgbClr val="99FFCC"/>
                </a:solidFill>
              </a:rPr>
              <a:t>2</a:t>
            </a:r>
            <a:r>
              <a:rPr lang="en-US" dirty="0">
                <a:solidFill>
                  <a:srgbClr val="99FFCC"/>
                </a:solidFill>
              </a:rPr>
              <a:t>O</a:t>
            </a:r>
            <a:endParaRPr lang="en-US" i="1" baseline="-25000" dirty="0">
              <a:solidFill>
                <a:srgbClr val="99FFCC"/>
              </a:solidFill>
            </a:endParaRPr>
          </a:p>
          <a:p>
            <a:pPr marL="0" indent="0">
              <a:buNone/>
            </a:pPr>
            <a:r>
              <a:rPr lang="en-US" sz="2000" dirty="0"/>
              <a:t>But the actual molecular formula—which is NOT the same as the empirical formula—is</a:t>
            </a:r>
          </a:p>
          <a:p>
            <a:pPr marL="0" indent="0" algn="ctr">
              <a:buNone/>
            </a:pPr>
            <a:r>
              <a:rPr lang="en-US" dirty="0">
                <a:solidFill>
                  <a:srgbClr val="99FFCC"/>
                </a:solidFill>
              </a:rPr>
              <a:t>C</a:t>
            </a:r>
            <a:r>
              <a:rPr lang="en-US" baseline="-25000" dirty="0">
                <a:solidFill>
                  <a:srgbClr val="99FFCC"/>
                </a:solidFill>
              </a:rPr>
              <a:t>6</a:t>
            </a:r>
            <a:r>
              <a:rPr lang="en-US" dirty="0">
                <a:solidFill>
                  <a:srgbClr val="99FFCC"/>
                </a:solidFill>
              </a:rPr>
              <a:t>H</a:t>
            </a:r>
            <a:r>
              <a:rPr lang="en-US" baseline="-25000" dirty="0">
                <a:solidFill>
                  <a:srgbClr val="99FFCC"/>
                </a:solidFill>
              </a:rPr>
              <a:t>12</a:t>
            </a:r>
            <a:r>
              <a:rPr lang="en-US" dirty="0">
                <a:solidFill>
                  <a:srgbClr val="99FFCC"/>
                </a:solidFill>
              </a:rPr>
              <a:t>O</a:t>
            </a:r>
            <a:r>
              <a:rPr lang="en-US" baseline="-25000" dirty="0">
                <a:solidFill>
                  <a:srgbClr val="99FFCC"/>
                </a:solidFill>
              </a:rPr>
              <a:t>6</a:t>
            </a:r>
            <a:endParaRPr lang="en-US" i="1" baseline="-25000" dirty="0">
              <a:solidFill>
                <a:srgbClr val="99FFCC"/>
              </a:solidFill>
            </a:endParaRPr>
          </a:p>
          <a:p>
            <a:pPr marL="0" indent="0">
              <a:buNone/>
            </a:pPr>
            <a:r>
              <a:rPr lang="en-US" sz="2000" dirty="0"/>
              <a:t>The molecular formula is thus a multiple of the empirical formula</a:t>
            </a:r>
          </a:p>
          <a:p>
            <a:pPr marL="0" indent="0">
              <a:buNone/>
            </a:pPr>
            <a:endParaRPr lang="en-US" sz="2000" dirty="0"/>
          </a:p>
        </p:txBody>
      </p:sp>
      <p:sp>
        <p:nvSpPr>
          <p:cNvPr id="4" name="TextBox 3"/>
          <p:cNvSpPr txBox="1"/>
          <p:nvPr/>
        </p:nvSpPr>
        <p:spPr>
          <a:xfrm>
            <a:off x="5528930" y="4199830"/>
            <a:ext cx="2881424" cy="584775"/>
          </a:xfrm>
          <a:prstGeom prst="rect">
            <a:avLst/>
          </a:prstGeom>
          <a:noFill/>
        </p:spPr>
        <p:txBody>
          <a:bodyPr wrap="square" rtlCol="0">
            <a:spAutoFit/>
          </a:bodyPr>
          <a:lstStyle/>
          <a:p>
            <a:r>
              <a:rPr lang="en-US" sz="1600" dirty="0">
                <a:solidFill>
                  <a:srgbClr val="FFFF99"/>
                </a:solidFill>
              </a:rPr>
              <a:t>Note if a subscript value = 1, it is omitted</a:t>
            </a:r>
          </a:p>
        </p:txBody>
      </p:sp>
    </p:spTree>
    <p:extLst>
      <p:ext uri="{BB962C8B-B14F-4D97-AF65-F5344CB8AC3E}">
        <p14:creationId xmlns:p14="http://schemas.microsoft.com/office/powerpoint/2010/main" val="7855825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955" y="344856"/>
            <a:ext cx="8421512" cy="584775"/>
          </a:xfrm>
        </p:spPr>
        <p:txBody>
          <a:bodyPr/>
          <a:lstStyle/>
          <a:p>
            <a:r>
              <a:rPr lang="en-US" sz="3200" dirty="0"/>
              <a:t>Empirical Formula from Percent Composition</a:t>
            </a:r>
          </a:p>
        </p:txBody>
      </p:sp>
      <p:sp>
        <p:nvSpPr>
          <p:cNvPr id="3" name="Content Placeholder 2"/>
          <p:cNvSpPr>
            <a:spLocks noGrp="1"/>
          </p:cNvSpPr>
          <p:nvPr>
            <p:ph idx="1"/>
          </p:nvPr>
        </p:nvSpPr>
        <p:spPr>
          <a:xfrm>
            <a:off x="372533" y="1047565"/>
            <a:ext cx="8387645" cy="5499991"/>
          </a:xfrm>
        </p:spPr>
        <p:txBody>
          <a:bodyPr/>
          <a:lstStyle/>
          <a:p>
            <a:pPr marL="457200" indent="-457200">
              <a:buFont typeface="+mj-lt"/>
              <a:buAutoNum type="arabicPeriod"/>
            </a:pPr>
            <a:r>
              <a:rPr lang="en-US" dirty="0"/>
              <a:t>You will need the </a:t>
            </a:r>
            <a:r>
              <a:rPr lang="en-US" dirty="0">
                <a:solidFill>
                  <a:schemeClr val="accent1">
                    <a:lumMod val="60000"/>
                    <a:lumOff val="40000"/>
                  </a:schemeClr>
                </a:solidFill>
              </a:rPr>
              <a:t>atomic weights </a:t>
            </a:r>
            <a:r>
              <a:rPr lang="en-US" dirty="0"/>
              <a:t>(from the periodic table) of all component atoms</a:t>
            </a:r>
          </a:p>
          <a:p>
            <a:pPr marL="457200" indent="-457200">
              <a:buFont typeface="+mj-lt"/>
              <a:buAutoNum type="arabicPeriod"/>
            </a:pPr>
            <a:r>
              <a:rPr lang="en-US" dirty="0"/>
              <a:t>Assume you have </a:t>
            </a:r>
            <a:r>
              <a:rPr lang="en-US" dirty="0">
                <a:solidFill>
                  <a:srgbClr val="FFFF00"/>
                </a:solidFill>
              </a:rPr>
              <a:t>100 grams </a:t>
            </a:r>
            <a:r>
              <a:rPr lang="en-US" dirty="0"/>
              <a:t>of the compound/molecule: calculate the </a:t>
            </a:r>
            <a:r>
              <a:rPr lang="en-US" dirty="0">
                <a:solidFill>
                  <a:srgbClr val="00FF00"/>
                </a:solidFill>
              </a:rPr>
              <a:t>number of grams</a:t>
            </a:r>
            <a:r>
              <a:rPr lang="en-US" dirty="0"/>
              <a:t> of </a:t>
            </a:r>
            <a:r>
              <a:rPr lang="en-US" dirty="0">
                <a:solidFill>
                  <a:srgbClr val="FFFF00"/>
                </a:solidFill>
              </a:rPr>
              <a:t>each component atom</a:t>
            </a:r>
            <a:r>
              <a:rPr lang="en-US" dirty="0"/>
              <a:t> from the </a:t>
            </a:r>
            <a:r>
              <a:rPr lang="en-US" dirty="0">
                <a:solidFill>
                  <a:srgbClr val="00FF00"/>
                </a:solidFill>
              </a:rPr>
              <a:t>percent</a:t>
            </a:r>
            <a:r>
              <a:rPr lang="en-US" dirty="0"/>
              <a:t> of the component atom</a:t>
            </a:r>
          </a:p>
          <a:p>
            <a:pPr marL="457200" indent="-457200">
              <a:buFont typeface="+mj-lt"/>
              <a:buAutoNum type="arabicPeriod"/>
            </a:pPr>
            <a:r>
              <a:rPr lang="en-US" dirty="0"/>
              <a:t>From </a:t>
            </a:r>
            <a:r>
              <a:rPr lang="en-US" dirty="0">
                <a:solidFill>
                  <a:srgbClr val="FFFF00"/>
                </a:solidFill>
              </a:rPr>
              <a:t>each component atom mass</a:t>
            </a:r>
            <a:r>
              <a:rPr lang="en-US" dirty="0"/>
              <a:t> in </a:t>
            </a:r>
            <a:r>
              <a:rPr lang="en-US" dirty="0">
                <a:solidFill>
                  <a:schemeClr val="accent1">
                    <a:lumMod val="60000"/>
                    <a:lumOff val="40000"/>
                  </a:schemeClr>
                </a:solidFill>
              </a:rPr>
              <a:t>grams</a:t>
            </a:r>
            <a:r>
              <a:rPr lang="en-US" dirty="0"/>
              <a:t>, compute the </a:t>
            </a:r>
            <a:r>
              <a:rPr lang="en-US" dirty="0">
                <a:solidFill>
                  <a:srgbClr val="00FF00"/>
                </a:solidFill>
              </a:rPr>
              <a:t>number of moles </a:t>
            </a:r>
            <a:r>
              <a:rPr lang="en-US" dirty="0"/>
              <a:t>of each component atom</a:t>
            </a:r>
          </a:p>
          <a:p>
            <a:pPr marL="457200" indent="-457200">
              <a:buFont typeface="+mj-lt"/>
              <a:buAutoNum type="arabicPeriod"/>
            </a:pPr>
            <a:r>
              <a:rPr lang="en-US" dirty="0"/>
              <a:t>Compute the </a:t>
            </a:r>
            <a:r>
              <a:rPr lang="en-US" dirty="0">
                <a:solidFill>
                  <a:srgbClr val="00FF00"/>
                </a:solidFill>
              </a:rPr>
              <a:t>relative mole ratios </a:t>
            </a:r>
            <a:r>
              <a:rPr lang="en-US" dirty="0"/>
              <a:t>of </a:t>
            </a:r>
            <a:r>
              <a:rPr lang="en-US" dirty="0">
                <a:solidFill>
                  <a:srgbClr val="FFFF00"/>
                </a:solidFill>
              </a:rPr>
              <a:t>all component atoms</a:t>
            </a:r>
            <a:r>
              <a:rPr lang="en-US" dirty="0"/>
              <a:t> to the </a:t>
            </a:r>
            <a:r>
              <a:rPr lang="en-US" dirty="0">
                <a:solidFill>
                  <a:srgbClr val="FFFF00"/>
                </a:solidFill>
              </a:rPr>
              <a:t>one component atom</a:t>
            </a:r>
            <a:r>
              <a:rPr lang="en-US" dirty="0"/>
              <a:t> with the </a:t>
            </a:r>
            <a:r>
              <a:rPr lang="en-US" dirty="0">
                <a:solidFill>
                  <a:schemeClr val="accent1">
                    <a:lumMod val="60000"/>
                    <a:lumOff val="40000"/>
                  </a:schemeClr>
                </a:solidFill>
              </a:rPr>
              <a:t>lowest mole value</a:t>
            </a:r>
          </a:p>
          <a:p>
            <a:pPr marL="236538" lvl="1" indent="0">
              <a:buNone/>
            </a:pPr>
            <a:r>
              <a:rPr lang="en-US" dirty="0"/>
              <a:t>That is, </a:t>
            </a:r>
            <a:r>
              <a:rPr lang="en-US" dirty="0">
                <a:solidFill>
                  <a:srgbClr val="00FF00"/>
                </a:solidFill>
              </a:rPr>
              <a:t>divide</a:t>
            </a:r>
            <a:r>
              <a:rPr lang="en-US" dirty="0"/>
              <a:t> the </a:t>
            </a:r>
            <a:r>
              <a:rPr lang="en-US" dirty="0">
                <a:solidFill>
                  <a:srgbClr val="FFFF00"/>
                </a:solidFill>
              </a:rPr>
              <a:t>mole values of all component atoms </a:t>
            </a:r>
            <a:r>
              <a:rPr lang="en-US" dirty="0"/>
              <a:t>by the </a:t>
            </a:r>
            <a:r>
              <a:rPr lang="en-US" dirty="0">
                <a:solidFill>
                  <a:schemeClr val="accent1">
                    <a:lumMod val="60000"/>
                    <a:lumOff val="40000"/>
                  </a:schemeClr>
                </a:solidFill>
              </a:rPr>
              <a:t>atom with the lowest mole value</a:t>
            </a:r>
          </a:p>
          <a:p>
            <a:pPr marL="457200" indent="-457200">
              <a:buFont typeface="+mj-lt"/>
              <a:buAutoNum type="arabicPeriod"/>
            </a:pPr>
            <a:endParaRPr lang="en-US" dirty="0"/>
          </a:p>
        </p:txBody>
      </p:sp>
    </p:spTree>
    <p:extLst>
      <p:ext uri="{BB962C8B-B14F-4D97-AF65-F5344CB8AC3E}">
        <p14:creationId xmlns:p14="http://schemas.microsoft.com/office/powerpoint/2010/main" val="17200881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246" y="213065"/>
            <a:ext cx="8421512" cy="745724"/>
          </a:xfrm>
        </p:spPr>
        <p:txBody>
          <a:bodyPr/>
          <a:lstStyle/>
          <a:p>
            <a:r>
              <a:rPr lang="en-US" sz="3200" dirty="0"/>
              <a:t>Empirical Formula from Percent Composition</a:t>
            </a:r>
          </a:p>
        </p:txBody>
      </p:sp>
      <p:sp>
        <p:nvSpPr>
          <p:cNvPr id="3" name="Content Placeholder 2"/>
          <p:cNvSpPr>
            <a:spLocks noGrp="1"/>
          </p:cNvSpPr>
          <p:nvPr>
            <p:ph idx="1"/>
          </p:nvPr>
        </p:nvSpPr>
        <p:spPr>
          <a:xfrm>
            <a:off x="330927" y="1367160"/>
            <a:ext cx="8464730" cy="5180395"/>
          </a:xfrm>
        </p:spPr>
        <p:txBody>
          <a:bodyPr/>
          <a:lstStyle/>
          <a:p>
            <a:pPr marL="0" indent="0">
              <a:buNone/>
            </a:pPr>
            <a:r>
              <a:rPr lang="en-US" dirty="0">
                <a:solidFill>
                  <a:schemeClr val="accent1">
                    <a:lumMod val="40000"/>
                    <a:lumOff val="60000"/>
                  </a:schemeClr>
                </a:solidFill>
              </a:rPr>
              <a:t>Percent composition of copper chloride is 64.1% Cu and 35.9% Cl. What is empirical formula?</a:t>
            </a:r>
          </a:p>
          <a:p>
            <a:pPr marL="0" indent="0">
              <a:buNone/>
            </a:pPr>
            <a:r>
              <a:rPr lang="en-US" dirty="0"/>
              <a:t>That is we want to know </a:t>
            </a:r>
            <a:r>
              <a:rPr lang="en-US" i="1" dirty="0"/>
              <a:t>×</a:t>
            </a:r>
            <a:r>
              <a:rPr lang="en-US" dirty="0"/>
              <a:t> and </a:t>
            </a:r>
            <a:r>
              <a:rPr lang="en-US" i="1" dirty="0"/>
              <a:t>y</a:t>
            </a:r>
            <a:r>
              <a:rPr lang="en-US" dirty="0"/>
              <a:t> of </a:t>
            </a:r>
            <a:r>
              <a:rPr lang="en-US" dirty="0" err="1"/>
              <a:t>Cu</a:t>
            </a:r>
            <a:r>
              <a:rPr lang="en-US" i="1" baseline="-25000" dirty="0" err="1"/>
              <a:t>x</a:t>
            </a:r>
            <a:r>
              <a:rPr lang="en-US" dirty="0" err="1"/>
              <a:t>Cl</a:t>
            </a:r>
            <a:r>
              <a:rPr lang="en-US" i="1" baseline="-25000" dirty="0" err="1"/>
              <a:t>y</a:t>
            </a:r>
            <a:endParaRPr lang="en-US" i="1" baseline="-25000" dirty="0"/>
          </a:p>
          <a:p>
            <a:pPr marL="355600" indent="-355600">
              <a:buAutoNum type="romanLcParenR"/>
            </a:pPr>
            <a:r>
              <a:rPr lang="en-US" sz="2000" dirty="0"/>
              <a:t>atomic weights:</a:t>
            </a:r>
            <a:br>
              <a:rPr lang="en-US" sz="2000" dirty="0"/>
            </a:br>
            <a:r>
              <a:rPr lang="en-US" sz="2000" dirty="0"/>
              <a:t>Cu = 63.546 g/</a:t>
            </a:r>
            <a:r>
              <a:rPr lang="en-US" sz="2000" dirty="0" err="1"/>
              <a:t>mol</a:t>
            </a:r>
            <a:r>
              <a:rPr lang="en-US" sz="2000" dirty="0"/>
              <a:t>, Cl = 35.453 g/</a:t>
            </a:r>
            <a:r>
              <a:rPr lang="en-US" sz="2000" dirty="0" err="1"/>
              <a:t>mol</a:t>
            </a:r>
            <a:endParaRPr lang="en-US" sz="2000" dirty="0"/>
          </a:p>
          <a:p>
            <a:pPr marL="444500" indent="-444500">
              <a:buFontTx/>
              <a:buAutoNum type="romanLcParenR"/>
            </a:pPr>
            <a:r>
              <a:rPr lang="en-US" sz="2000" dirty="0"/>
              <a:t>Component atom masses in grams of 100 grams of copper chloride:</a:t>
            </a:r>
          </a:p>
          <a:p>
            <a:pPr marL="236538" lvl="1" indent="0">
              <a:buNone/>
            </a:pPr>
            <a:r>
              <a:rPr lang="en-US" dirty="0"/>
              <a:t>(0.641)(100 g) = 64.1 g Cu     (0.359)(100 g) = 35.9 g Cl</a:t>
            </a:r>
          </a:p>
          <a:p>
            <a:pPr marL="0" indent="0">
              <a:buNone/>
            </a:pPr>
            <a:r>
              <a:rPr lang="en-US" sz="2000" dirty="0"/>
              <a:t>iii) # moles of each component atom:</a:t>
            </a:r>
            <a:br>
              <a:rPr lang="en-US" sz="2000" dirty="0"/>
            </a:br>
            <a:r>
              <a:rPr lang="en-US" sz="2000" dirty="0"/>
              <a:t>   (64.1 g Cu)(1 mole/63.546 g Cu) = 1.01 ~ 1</a:t>
            </a:r>
          </a:p>
          <a:p>
            <a:pPr marL="0" indent="0">
              <a:buNone/>
            </a:pPr>
            <a:r>
              <a:rPr lang="en-US" sz="2000" dirty="0"/>
              <a:t>   (35.9 g Cl)(1 mole/35.453 g Cl) = 1.01 ~ 1</a:t>
            </a:r>
          </a:p>
          <a:p>
            <a:pPr marL="0" indent="0">
              <a:buNone/>
            </a:pPr>
            <a:r>
              <a:rPr lang="en-US" sz="2000" dirty="0"/>
              <a:t>iv) dividing by lowest mole value</a:t>
            </a:r>
            <a:br>
              <a:rPr lang="en-US" sz="2000" dirty="0"/>
            </a:br>
            <a:r>
              <a:rPr lang="en-US" sz="2000" dirty="0"/>
              <a:t>  since both are equal to 1, they are both equal in mole content. So empirical formula is </a:t>
            </a:r>
            <a:r>
              <a:rPr lang="en-US" sz="2000" dirty="0" err="1"/>
              <a:t>CuCl</a:t>
            </a:r>
            <a:endParaRPr lang="en-US" sz="2000" dirty="0"/>
          </a:p>
        </p:txBody>
      </p:sp>
      <p:sp>
        <p:nvSpPr>
          <p:cNvPr id="4" name="Text Placeholder 3"/>
          <p:cNvSpPr>
            <a:spLocks noGrp="1"/>
          </p:cNvSpPr>
          <p:nvPr>
            <p:ph type="body" sz="quarter" idx="10"/>
          </p:nvPr>
        </p:nvSpPr>
        <p:spPr>
          <a:xfrm>
            <a:off x="313261" y="928266"/>
            <a:ext cx="8439150" cy="435428"/>
          </a:xfrm>
        </p:spPr>
        <p:txBody>
          <a:bodyPr/>
          <a:lstStyle/>
          <a:p>
            <a:r>
              <a:rPr lang="en-US" dirty="0"/>
              <a:t>Worked Example #1</a:t>
            </a:r>
          </a:p>
        </p:txBody>
      </p:sp>
    </p:spTree>
    <p:extLst>
      <p:ext uri="{BB962C8B-B14F-4D97-AF65-F5344CB8AC3E}">
        <p14:creationId xmlns:p14="http://schemas.microsoft.com/office/powerpoint/2010/main" val="1384398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D743F-557F-559D-E9F9-D3D23C5E3817}"/>
              </a:ext>
            </a:extLst>
          </p:cNvPr>
          <p:cNvSpPr>
            <a:spLocks noGrp="1"/>
          </p:cNvSpPr>
          <p:nvPr>
            <p:ph type="title"/>
          </p:nvPr>
        </p:nvSpPr>
        <p:spPr/>
        <p:txBody>
          <a:bodyPr/>
          <a:lstStyle/>
          <a:p>
            <a:r>
              <a:rPr lang="en-US" dirty="0"/>
              <a:t>Mole</a:t>
            </a:r>
          </a:p>
        </p:txBody>
      </p:sp>
      <p:sp>
        <p:nvSpPr>
          <p:cNvPr id="3" name="Content Placeholder 2">
            <a:extLst>
              <a:ext uri="{FF2B5EF4-FFF2-40B4-BE49-F238E27FC236}">
                <a16:creationId xmlns:a16="http://schemas.microsoft.com/office/drawing/2014/main" id="{AD6E86EB-271B-26C3-3327-18C8012FA5B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138705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246" y="213065"/>
            <a:ext cx="8421512" cy="745724"/>
          </a:xfrm>
        </p:spPr>
        <p:txBody>
          <a:bodyPr/>
          <a:lstStyle/>
          <a:p>
            <a:r>
              <a:rPr lang="en-US" sz="3200" dirty="0"/>
              <a:t>Empirical Formula from Percent Composition</a:t>
            </a:r>
          </a:p>
        </p:txBody>
      </p:sp>
      <p:sp>
        <p:nvSpPr>
          <p:cNvPr id="3" name="Content Placeholder 2"/>
          <p:cNvSpPr>
            <a:spLocks noGrp="1"/>
          </p:cNvSpPr>
          <p:nvPr>
            <p:ph idx="1"/>
          </p:nvPr>
        </p:nvSpPr>
        <p:spPr>
          <a:xfrm>
            <a:off x="330927" y="1367160"/>
            <a:ext cx="8464730" cy="5180395"/>
          </a:xfrm>
        </p:spPr>
        <p:txBody>
          <a:bodyPr/>
          <a:lstStyle/>
          <a:p>
            <a:pPr marL="0" indent="0">
              <a:buNone/>
            </a:pPr>
            <a:r>
              <a:rPr lang="en-US" sz="1800" i="1" dirty="0">
                <a:solidFill>
                  <a:schemeClr val="accent1">
                    <a:lumMod val="40000"/>
                    <a:lumOff val="60000"/>
                  </a:schemeClr>
                </a:solidFill>
              </a:rPr>
              <a:t>Trichloroethylene (TCE) is 18.25% carbon, 0.77% hydrogen, and 80.99% chlorine by weight. What is empirical formula?</a:t>
            </a:r>
          </a:p>
          <a:p>
            <a:pPr marL="0" indent="0">
              <a:buNone/>
            </a:pPr>
            <a:r>
              <a:rPr lang="en-US" sz="1800" dirty="0"/>
              <a:t>That is we want to know TCE with </a:t>
            </a:r>
            <a:r>
              <a:rPr lang="en-US" sz="1800" dirty="0" err="1"/>
              <a:t>C</a:t>
            </a:r>
            <a:r>
              <a:rPr lang="en-US" sz="1800" i="1" baseline="-25000" dirty="0" err="1"/>
              <a:t>x</a:t>
            </a:r>
            <a:r>
              <a:rPr lang="en-US" sz="1800" dirty="0" err="1"/>
              <a:t>H</a:t>
            </a:r>
            <a:r>
              <a:rPr lang="en-US" sz="1800" i="1" baseline="-25000" dirty="0" err="1"/>
              <a:t>y</a:t>
            </a:r>
            <a:r>
              <a:rPr lang="en-US" sz="1800" dirty="0" err="1"/>
              <a:t>Cl</a:t>
            </a:r>
            <a:r>
              <a:rPr lang="en-US" sz="1800" i="1" baseline="-25000" dirty="0" err="1"/>
              <a:t>z</a:t>
            </a:r>
            <a:endParaRPr lang="en-US" sz="1800" i="1" baseline="-25000" dirty="0"/>
          </a:p>
          <a:p>
            <a:pPr marL="355600" indent="-355600">
              <a:buAutoNum type="romanLcParenR"/>
            </a:pPr>
            <a:r>
              <a:rPr lang="en-US" sz="1800" dirty="0"/>
              <a:t>atomic weights:</a:t>
            </a:r>
            <a:br>
              <a:rPr lang="en-US" sz="1800" dirty="0"/>
            </a:br>
            <a:r>
              <a:rPr lang="en-US" sz="1800" dirty="0"/>
              <a:t>C = 12.011 g/</a:t>
            </a:r>
            <a:r>
              <a:rPr lang="en-US" sz="1800" dirty="0" err="1"/>
              <a:t>mol</a:t>
            </a:r>
            <a:r>
              <a:rPr lang="en-US" sz="1800" dirty="0"/>
              <a:t>, H = 1.008 g/</a:t>
            </a:r>
            <a:r>
              <a:rPr lang="en-US" sz="1800" dirty="0" err="1"/>
              <a:t>mol</a:t>
            </a:r>
            <a:r>
              <a:rPr lang="en-US" sz="1800" dirty="0"/>
              <a:t>, Cl = 35.453 g/</a:t>
            </a:r>
            <a:r>
              <a:rPr lang="en-US" sz="1800" dirty="0" err="1"/>
              <a:t>mol</a:t>
            </a:r>
            <a:endParaRPr lang="en-US" sz="1800" dirty="0"/>
          </a:p>
          <a:p>
            <a:pPr marL="444500" indent="-444500">
              <a:buFontTx/>
              <a:buAutoNum type="romanLcParenR"/>
            </a:pPr>
            <a:r>
              <a:rPr lang="en-US" sz="1800" dirty="0"/>
              <a:t>Component atom masses in grams of 100 grams of TCE:</a:t>
            </a:r>
          </a:p>
          <a:p>
            <a:pPr marL="236538" lvl="1" indent="0">
              <a:buNone/>
            </a:pPr>
            <a:r>
              <a:rPr lang="en-US" sz="1800" dirty="0"/>
              <a:t>C: (0.1825)(100 g) = 18.25 g C     H: (0.0077)(100 g) = 0.77 g H</a:t>
            </a:r>
          </a:p>
          <a:p>
            <a:pPr marL="236538" lvl="1" indent="0">
              <a:buNone/>
            </a:pPr>
            <a:r>
              <a:rPr lang="en-US" sz="1800" dirty="0"/>
              <a:t>Cl:  (0.8099)(100 g) = 80.99 g Cl</a:t>
            </a:r>
          </a:p>
          <a:p>
            <a:pPr marL="0" indent="0">
              <a:buNone/>
            </a:pPr>
            <a:r>
              <a:rPr lang="en-US" sz="1800" dirty="0"/>
              <a:t>iii) # moles of each component atom:</a:t>
            </a:r>
            <a:br>
              <a:rPr lang="en-US" sz="1800" dirty="0"/>
            </a:br>
            <a:r>
              <a:rPr lang="en-US" sz="1800" dirty="0"/>
              <a:t>   C:  (18.25 g C)(1 mole C/12.011 g C) = 1.52</a:t>
            </a:r>
          </a:p>
          <a:p>
            <a:pPr marL="0" indent="0">
              <a:buNone/>
            </a:pPr>
            <a:r>
              <a:rPr lang="en-US" sz="1800" dirty="0"/>
              <a:t>   H:  (0.77 g H)(1 mole H/1.008 g H) = 0.764</a:t>
            </a:r>
          </a:p>
          <a:p>
            <a:pPr marL="0" indent="0">
              <a:buNone/>
            </a:pPr>
            <a:r>
              <a:rPr lang="en-US" sz="1800" dirty="0"/>
              <a:t>   Cl:  (80.99 g Cl)(1 mole Cl/35.453 g Cl) = 2.28</a:t>
            </a:r>
          </a:p>
          <a:p>
            <a:pPr marL="0" indent="0">
              <a:buNone/>
            </a:pPr>
            <a:r>
              <a:rPr lang="en-US" sz="1800" dirty="0"/>
              <a:t>iv) dividing by lowest mole value</a:t>
            </a:r>
            <a:br>
              <a:rPr lang="en-US" sz="1800" dirty="0"/>
            </a:br>
            <a:r>
              <a:rPr lang="en-US" sz="1800" dirty="0"/>
              <a:t>  C: 1.52 / 0.764 = 1.99 ~ 2,  H: 0.764 / 0.764 = 1,</a:t>
            </a:r>
          </a:p>
          <a:p>
            <a:pPr marL="0" indent="0">
              <a:buNone/>
            </a:pPr>
            <a:r>
              <a:rPr lang="en-US" sz="1800" dirty="0"/>
              <a:t>  Cl:  2.28 / 0.764 = 2.98 ~ 3</a:t>
            </a:r>
          </a:p>
          <a:p>
            <a:pPr marL="0" indent="0">
              <a:buNone/>
            </a:pPr>
            <a:r>
              <a:rPr lang="en-US" sz="1800" dirty="0"/>
              <a:t>Empirical formula:   C</a:t>
            </a:r>
            <a:r>
              <a:rPr lang="en-US" sz="1800" baseline="-25000" dirty="0"/>
              <a:t>2</a:t>
            </a:r>
            <a:r>
              <a:rPr lang="en-US" sz="1800" dirty="0"/>
              <a:t>HCl</a:t>
            </a:r>
            <a:r>
              <a:rPr lang="en-US" sz="1800" baseline="-25000" dirty="0"/>
              <a:t>3</a:t>
            </a:r>
          </a:p>
        </p:txBody>
      </p:sp>
      <p:sp>
        <p:nvSpPr>
          <p:cNvPr id="4" name="Text Placeholder 3"/>
          <p:cNvSpPr>
            <a:spLocks noGrp="1"/>
          </p:cNvSpPr>
          <p:nvPr>
            <p:ph type="body" sz="quarter" idx="10"/>
          </p:nvPr>
        </p:nvSpPr>
        <p:spPr>
          <a:xfrm>
            <a:off x="313261" y="928266"/>
            <a:ext cx="8439150" cy="435428"/>
          </a:xfrm>
        </p:spPr>
        <p:txBody>
          <a:bodyPr/>
          <a:lstStyle/>
          <a:p>
            <a:r>
              <a:rPr lang="en-US" dirty="0"/>
              <a:t>Worked Example #2</a:t>
            </a:r>
          </a:p>
        </p:txBody>
      </p:sp>
    </p:spTree>
    <p:extLst>
      <p:ext uri="{BB962C8B-B14F-4D97-AF65-F5344CB8AC3E}">
        <p14:creationId xmlns:p14="http://schemas.microsoft.com/office/powerpoint/2010/main" val="21281706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Balancing Reactions</a:t>
            </a:r>
          </a:p>
        </p:txBody>
      </p:sp>
      <p:sp>
        <p:nvSpPr>
          <p:cNvPr id="6" name="Content Placeholder 5"/>
          <p:cNvSpPr>
            <a:spLocks noGrp="1"/>
          </p:cNvSpPr>
          <p:nvPr>
            <p:ph idx="1"/>
          </p:nvPr>
        </p:nvSpPr>
        <p:spPr/>
        <p:txBody>
          <a:bodyPr/>
          <a:lstStyle/>
          <a:p>
            <a:pPr marL="0" indent="0">
              <a:buNone/>
            </a:pPr>
            <a:r>
              <a:rPr lang="en-US" dirty="0"/>
              <a:t>These rules come first in the balancing of all chemical reactions ("equations")</a:t>
            </a:r>
          </a:p>
          <a:p>
            <a:pPr marL="0" indent="0">
              <a:buNone/>
            </a:pPr>
            <a:endParaRPr lang="en-US" dirty="0"/>
          </a:p>
          <a:p>
            <a:r>
              <a:rPr lang="en-US" sz="2800" dirty="0"/>
              <a:t>Mass is always conserved</a:t>
            </a:r>
          </a:p>
          <a:p>
            <a:r>
              <a:rPr lang="en-US" sz="2800" dirty="0"/>
              <a:t>Charge is always conserved</a:t>
            </a:r>
          </a:p>
          <a:p>
            <a:endParaRPr lang="en-US" sz="2800" dirty="0"/>
          </a:p>
          <a:p>
            <a:pPr marL="0" indent="0">
              <a:buNone/>
            </a:pPr>
            <a:r>
              <a:rPr lang="en-US" dirty="0"/>
              <a:t>Additional rule</a:t>
            </a:r>
          </a:p>
          <a:p>
            <a:pPr marL="0" indent="0">
              <a:buNone/>
            </a:pPr>
            <a:endParaRPr lang="en-US" dirty="0"/>
          </a:p>
          <a:p>
            <a:r>
              <a:rPr lang="en-US" sz="2800" dirty="0"/>
              <a:t>Compounds / molecules must actually exist</a:t>
            </a:r>
          </a:p>
          <a:p>
            <a:endParaRPr lang="en-US" sz="2800" dirty="0"/>
          </a:p>
          <a:p>
            <a:endParaRPr lang="en-US" sz="2800" dirty="0"/>
          </a:p>
        </p:txBody>
      </p:sp>
    </p:spTree>
    <p:extLst>
      <p:ext uri="{BB962C8B-B14F-4D97-AF65-F5344CB8AC3E}">
        <p14:creationId xmlns:p14="http://schemas.microsoft.com/office/powerpoint/2010/main" val="33893991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9955" y="471510"/>
            <a:ext cx="8421512" cy="615553"/>
          </a:xfrm>
        </p:spPr>
        <p:txBody>
          <a:bodyPr/>
          <a:lstStyle/>
          <a:p>
            <a:r>
              <a:rPr lang="en-US" sz="3200" dirty="0"/>
              <a:t>Balancing Reactions: </a:t>
            </a:r>
            <a:r>
              <a:rPr lang="en-US" sz="3400" dirty="0"/>
              <a:t>Mass Conservation</a:t>
            </a:r>
          </a:p>
        </p:txBody>
      </p:sp>
      <p:sp>
        <p:nvSpPr>
          <p:cNvPr id="6" name="Content Placeholder 5"/>
          <p:cNvSpPr>
            <a:spLocks noGrp="1"/>
          </p:cNvSpPr>
          <p:nvPr>
            <p:ph idx="1"/>
          </p:nvPr>
        </p:nvSpPr>
        <p:spPr/>
        <p:txBody>
          <a:bodyPr/>
          <a:lstStyle/>
          <a:p>
            <a:r>
              <a:rPr lang="en-US" dirty="0"/>
              <a:t>If there are </a:t>
            </a:r>
            <a:r>
              <a:rPr lang="en-US" i="1" dirty="0"/>
              <a:t>N</a:t>
            </a:r>
            <a:r>
              <a:rPr lang="en-US" dirty="0"/>
              <a:t> atoms of element × on the left side of the arrow (reactants), there must be </a:t>
            </a:r>
            <a:r>
              <a:rPr lang="en-US" i="1" dirty="0"/>
              <a:t>N</a:t>
            </a:r>
            <a:r>
              <a:rPr lang="en-US" dirty="0"/>
              <a:t> atoms of element × on the right side of the arrow (products)</a:t>
            </a:r>
          </a:p>
          <a:p>
            <a:pPr marL="231775" lvl="1" indent="0">
              <a:buNone/>
            </a:pPr>
            <a:r>
              <a:rPr lang="en-US" dirty="0"/>
              <a:t>Pay attention to coefficients and subscripts!!</a:t>
            </a:r>
          </a:p>
          <a:p>
            <a:pPr marL="0" indent="0" algn="ctr">
              <a:buNone/>
            </a:pPr>
            <a:r>
              <a:rPr lang="en-US" dirty="0"/>
              <a:t>2 H</a:t>
            </a:r>
            <a:r>
              <a:rPr lang="en-US" baseline="-25000" dirty="0"/>
              <a:t>2</a:t>
            </a:r>
            <a:r>
              <a:rPr lang="en-US" dirty="0"/>
              <a:t>O </a:t>
            </a:r>
            <a:r>
              <a:rPr lang="en-US" dirty="0">
                <a:sym typeface="Wingdings" panose="05000000000000000000" pitchFamily="2" charset="2"/>
              </a:rPr>
              <a:t> 2 H</a:t>
            </a:r>
            <a:r>
              <a:rPr lang="en-US" baseline="-25000" dirty="0">
                <a:sym typeface="Wingdings" panose="05000000000000000000" pitchFamily="2" charset="2"/>
              </a:rPr>
              <a:t>2</a:t>
            </a:r>
            <a:r>
              <a:rPr lang="en-US" dirty="0">
                <a:sym typeface="Wingdings" panose="05000000000000000000" pitchFamily="2" charset="2"/>
              </a:rPr>
              <a:t> + O</a:t>
            </a:r>
            <a:r>
              <a:rPr lang="en-US" baseline="-25000" dirty="0">
                <a:sym typeface="Wingdings" panose="05000000000000000000" pitchFamily="2" charset="2"/>
              </a:rPr>
              <a:t>2</a:t>
            </a:r>
          </a:p>
          <a:p>
            <a:r>
              <a:rPr lang="en-US" dirty="0">
                <a:sym typeface="Wingdings" panose="05000000000000000000" pitchFamily="2" charset="2"/>
              </a:rPr>
              <a:t>There are 4 atoms of H &amp; 2 atoms of O on both sides of the arrow</a:t>
            </a:r>
          </a:p>
          <a:p>
            <a:pPr marL="0" indent="0" algn="ctr">
              <a:buNone/>
            </a:pPr>
            <a:r>
              <a:rPr lang="en-US" dirty="0"/>
              <a:t>2 Na + 2 H</a:t>
            </a:r>
            <a:r>
              <a:rPr lang="en-US" baseline="-25000" dirty="0"/>
              <a:t>2</a:t>
            </a:r>
            <a:r>
              <a:rPr lang="en-US" dirty="0"/>
              <a:t>O </a:t>
            </a:r>
            <a:r>
              <a:rPr lang="en-US" dirty="0">
                <a:sym typeface="Wingdings" panose="05000000000000000000" pitchFamily="2" charset="2"/>
              </a:rPr>
              <a:t> 2 </a:t>
            </a:r>
            <a:r>
              <a:rPr lang="en-US" dirty="0" err="1">
                <a:sym typeface="Wingdings" panose="05000000000000000000" pitchFamily="2" charset="2"/>
              </a:rPr>
              <a:t>NaOH</a:t>
            </a:r>
            <a:r>
              <a:rPr lang="en-US" dirty="0">
                <a:sym typeface="Wingdings" panose="05000000000000000000" pitchFamily="2" charset="2"/>
              </a:rPr>
              <a:t> + H</a:t>
            </a:r>
            <a:r>
              <a:rPr lang="en-US" baseline="-25000" dirty="0">
                <a:sym typeface="Wingdings" panose="05000000000000000000" pitchFamily="2" charset="2"/>
              </a:rPr>
              <a:t>2</a:t>
            </a:r>
          </a:p>
          <a:p>
            <a:r>
              <a:rPr lang="en-US" dirty="0">
                <a:sym typeface="Wingdings" panose="05000000000000000000" pitchFamily="2" charset="2"/>
              </a:rPr>
              <a:t>There are 2 atoms of Na, 4 atoms of H, and 2 atoms of O on both sides of the arrow</a:t>
            </a:r>
          </a:p>
          <a:p>
            <a:pPr marL="0" indent="0">
              <a:buNone/>
            </a:pPr>
            <a:r>
              <a:rPr lang="en-US" dirty="0"/>
              <a:t>2  + 2 H</a:t>
            </a:r>
            <a:r>
              <a:rPr lang="en-US" baseline="-25000" dirty="0"/>
              <a:t>2</a:t>
            </a:r>
            <a:r>
              <a:rPr lang="en-US" dirty="0"/>
              <a:t>O </a:t>
            </a:r>
            <a:r>
              <a:rPr lang="en-US" dirty="0">
                <a:sym typeface="Wingdings" panose="05000000000000000000" pitchFamily="2" charset="2"/>
              </a:rPr>
              <a:t> 2 NaOH + H</a:t>
            </a:r>
            <a:r>
              <a:rPr lang="en-US" baseline="-25000" dirty="0">
                <a:sym typeface="Wingdings" panose="05000000000000000000" pitchFamily="2" charset="2"/>
              </a:rPr>
              <a:t>2</a:t>
            </a:r>
          </a:p>
          <a:p>
            <a:pPr marL="0" indent="0">
              <a:buNone/>
            </a:pPr>
            <a:endParaRPr lang="en-US" dirty="0">
              <a:sym typeface="Wingdings" panose="05000000000000000000" pitchFamily="2" charset="2"/>
            </a:endParaRPr>
          </a:p>
          <a:p>
            <a:endParaRPr lang="en-US" dirty="0"/>
          </a:p>
        </p:txBody>
      </p:sp>
    </p:spTree>
    <p:extLst>
      <p:ext uri="{BB962C8B-B14F-4D97-AF65-F5344CB8AC3E}">
        <p14:creationId xmlns:p14="http://schemas.microsoft.com/office/powerpoint/2010/main" val="261888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9955" y="471510"/>
            <a:ext cx="8421512" cy="615553"/>
          </a:xfrm>
        </p:spPr>
        <p:txBody>
          <a:bodyPr/>
          <a:lstStyle/>
          <a:p>
            <a:r>
              <a:rPr lang="en-US" sz="3200" dirty="0"/>
              <a:t>Balancing Reactions: </a:t>
            </a:r>
            <a:r>
              <a:rPr lang="en-US" sz="3400" dirty="0"/>
              <a:t>Charge Conservation</a:t>
            </a:r>
          </a:p>
        </p:txBody>
      </p:sp>
      <p:sp>
        <p:nvSpPr>
          <p:cNvPr id="6" name="Content Placeholder 5"/>
          <p:cNvSpPr>
            <a:spLocks noGrp="1"/>
          </p:cNvSpPr>
          <p:nvPr>
            <p:ph idx="1"/>
          </p:nvPr>
        </p:nvSpPr>
        <p:spPr/>
        <p:txBody>
          <a:bodyPr/>
          <a:lstStyle/>
          <a:p>
            <a:r>
              <a:rPr lang="en-US" dirty="0"/>
              <a:t>These rules come first in the balancing of all chemical reactions ("equations")</a:t>
            </a:r>
          </a:p>
          <a:p>
            <a:r>
              <a:rPr lang="en-US" dirty="0"/>
              <a:t>Mass is always conserved</a:t>
            </a:r>
          </a:p>
          <a:p>
            <a:r>
              <a:rPr lang="en-US" dirty="0"/>
              <a:t>If there are </a:t>
            </a:r>
            <a:r>
              <a:rPr lang="en-US" i="1" dirty="0"/>
              <a:t>N</a:t>
            </a:r>
            <a:r>
              <a:rPr lang="en-US" dirty="0"/>
              <a:t> atoms of element × on the left side of the arrow (reactants), there must be </a:t>
            </a:r>
            <a:r>
              <a:rPr lang="en-US" i="1" dirty="0"/>
              <a:t>N</a:t>
            </a:r>
            <a:r>
              <a:rPr lang="en-US" dirty="0"/>
              <a:t> atoms of element × on the right side of the arrow (products)</a:t>
            </a:r>
          </a:p>
          <a:p>
            <a:r>
              <a:rPr lang="en-US" dirty="0"/>
              <a:t>Pay attention to coefficients and subscripts!!</a:t>
            </a:r>
          </a:p>
          <a:p>
            <a:r>
              <a:rPr lang="en-US" dirty="0"/>
              <a:t>2 H</a:t>
            </a:r>
            <a:r>
              <a:rPr lang="en-US" baseline="-25000" dirty="0"/>
              <a:t>2</a:t>
            </a:r>
            <a:r>
              <a:rPr lang="en-US" dirty="0"/>
              <a:t>O </a:t>
            </a:r>
            <a:r>
              <a:rPr lang="en-US" dirty="0">
                <a:sym typeface="Wingdings" panose="05000000000000000000" pitchFamily="2" charset="2"/>
              </a:rPr>
              <a:t> 2 H</a:t>
            </a:r>
            <a:r>
              <a:rPr lang="en-US" baseline="-25000" dirty="0">
                <a:sym typeface="Wingdings" panose="05000000000000000000" pitchFamily="2" charset="2"/>
              </a:rPr>
              <a:t>2</a:t>
            </a:r>
            <a:r>
              <a:rPr lang="en-US" dirty="0">
                <a:sym typeface="Wingdings" panose="05000000000000000000" pitchFamily="2" charset="2"/>
              </a:rPr>
              <a:t> + O</a:t>
            </a:r>
            <a:r>
              <a:rPr lang="en-US" baseline="-25000" dirty="0">
                <a:sym typeface="Wingdings" panose="05000000000000000000" pitchFamily="2" charset="2"/>
              </a:rPr>
              <a:t>2</a:t>
            </a:r>
          </a:p>
          <a:p>
            <a:r>
              <a:rPr lang="en-US" dirty="0">
                <a:sym typeface="Wingdings" panose="05000000000000000000" pitchFamily="2" charset="2"/>
              </a:rPr>
              <a:t>There are 4 atoms of H &amp; 2 atoms of O on both sides of the arrow</a:t>
            </a:r>
            <a:endParaRPr lang="en-US" dirty="0"/>
          </a:p>
          <a:p>
            <a:r>
              <a:rPr lang="en-US" dirty="0"/>
              <a:t>Charge is always conserved</a:t>
            </a:r>
          </a:p>
        </p:txBody>
      </p:sp>
    </p:spTree>
    <p:extLst>
      <p:ext uri="{BB962C8B-B14F-4D97-AF65-F5344CB8AC3E}">
        <p14:creationId xmlns:p14="http://schemas.microsoft.com/office/powerpoint/2010/main" val="7478757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9955" y="425344"/>
            <a:ext cx="8421512" cy="707886"/>
          </a:xfrm>
        </p:spPr>
        <p:txBody>
          <a:bodyPr/>
          <a:lstStyle/>
          <a:p>
            <a:r>
              <a:rPr lang="en-US" sz="3200" dirty="0"/>
              <a:t>Balancing Reactions: </a:t>
            </a:r>
            <a:r>
              <a:rPr lang="en-US" sz="4000" dirty="0"/>
              <a:t>Half Reactions</a:t>
            </a:r>
          </a:p>
        </p:txBody>
      </p:sp>
      <p:sp>
        <p:nvSpPr>
          <p:cNvPr id="6" name="Content Placeholder 5"/>
          <p:cNvSpPr>
            <a:spLocks noGrp="1"/>
          </p:cNvSpPr>
          <p:nvPr>
            <p:ph idx="1"/>
          </p:nvPr>
        </p:nvSpPr>
        <p:spPr/>
        <p:txBody>
          <a:bodyPr/>
          <a:lstStyle/>
          <a:p>
            <a:r>
              <a:rPr lang="en-US" dirty="0"/>
              <a:t>These rules come first in the balancing of all chemical reactions ("equations")</a:t>
            </a:r>
          </a:p>
          <a:p>
            <a:r>
              <a:rPr lang="en-US" dirty="0"/>
              <a:t>Mass is always conserved</a:t>
            </a:r>
          </a:p>
          <a:p>
            <a:r>
              <a:rPr lang="en-US" dirty="0"/>
              <a:t>If there are </a:t>
            </a:r>
            <a:r>
              <a:rPr lang="en-US" i="1" dirty="0"/>
              <a:t>N</a:t>
            </a:r>
            <a:r>
              <a:rPr lang="en-US" dirty="0"/>
              <a:t> atoms of element × on the left side of the arrow (reactants), there must be </a:t>
            </a:r>
            <a:r>
              <a:rPr lang="en-US" i="1" dirty="0"/>
              <a:t>N</a:t>
            </a:r>
            <a:r>
              <a:rPr lang="en-US" dirty="0"/>
              <a:t> atoms of element × on the right side of the arrow (products)</a:t>
            </a:r>
          </a:p>
          <a:p>
            <a:r>
              <a:rPr lang="en-US" dirty="0"/>
              <a:t>Pay attention to coefficients and subscripts!!</a:t>
            </a:r>
          </a:p>
          <a:p>
            <a:r>
              <a:rPr lang="en-US" dirty="0"/>
              <a:t>2 H</a:t>
            </a:r>
            <a:r>
              <a:rPr lang="en-US" baseline="-25000" dirty="0"/>
              <a:t>2</a:t>
            </a:r>
            <a:r>
              <a:rPr lang="en-US" dirty="0"/>
              <a:t>O </a:t>
            </a:r>
            <a:r>
              <a:rPr lang="en-US" dirty="0">
                <a:sym typeface="Wingdings" panose="05000000000000000000" pitchFamily="2" charset="2"/>
              </a:rPr>
              <a:t> 2 H</a:t>
            </a:r>
            <a:r>
              <a:rPr lang="en-US" baseline="-25000" dirty="0">
                <a:sym typeface="Wingdings" panose="05000000000000000000" pitchFamily="2" charset="2"/>
              </a:rPr>
              <a:t>2</a:t>
            </a:r>
            <a:r>
              <a:rPr lang="en-US" dirty="0">
                <a:sym typeface="Wingdings" panose="05000000000000000000" pitchFamily="2" charset="2"/>
              </a:rPr>
              <a:t> + O</a:t>
            </a:r>
            <a:r>
              <a:rPr lang="en-US" baseline="-25000" dirty="0">
                <a:sym typeface="Wingdings" panose="05000000000000000000" pitchFamily="2" charset="2"/>
              </a:rPr>
              <a:t>2</a:t>
            </a:r>
          </a:p>
          <a:p>
            <a:r>
              <a:rPr lang="en-US" dirty="0">
                <a:sym typeface="Wingdings" panose="05000000000000000000" pitchFamily="2" charset="2"/>
              </a:rPr>
              <a:t>There are 4 atoms of H &amp; 2 atoms of O on both sides of the arrow</a:t>
            </a:r>
            <a:endParaRPr lang="en-US" dirty="0"/>
          </a:p>
          <a:p>
            <a:r>
              <a:rPr lang="en-US" dirty="0"/>
              <a:t>Charge is always conserved</a:t>
            </a:r>
          </a:p>
        </p:txBody>
      </p:sp>
    </p:spTree>
    <p:extLst>
      <p:ext uri="{BB962C8B-B14F-4D97-AF65-F5344CB8AC3E}">
        <p14:creationId xmlns:p14="http://schemas.microsoft.com/office/powerpoint/2010/main" val="20270495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Chemical Reactions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4270701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Chemical Reactions</a:t>
            </a:r>
          </a:p>
        </p:txBody>
      </p:sp>
      <p:sp>
        <p:nvSpPr>
          <p:cNvPr id="3" name="Content Placeholder 2"/>
          <p:cNvSpPr>
            <a:spLocks noGrp="1"/>
          </p:cNvSpPr>
          <p:nvPr>
            <p:ph idx="1"/>
          </p:nvPr>
        </p:nvSpPr>
        <p:spPr>
          <a:xfrm>
            <a:off x="364067" y="1397530"/>
            <a:ext cx="5040446" cy="4732337"/>
          </a:xfrm>
        </p:spPr>
        <p:txBody>
          <a:bodyPr/>
          <a:lstStyle/>
          <a:p>
            <a:r>
              <a:rPr lang="en-US" sz="2200" dirty="0"/>
              <a:t>Bond breaking and formation</a:t>
            </a:r>
          </a:p>
          <a:p>
            <a:r>
              <a:rPr lang="en-US" sz="2200" dirty="0"/>
              <a:t>Movements of electron (singly or as pairs) from one atom or molecule to another</a:t>
            </a:r>
          </a:p>
          <a:p>
            <a:r>
              <a:rPr lang="en-US" sz="2200" dirty="0"/>
              <a:t>Atoms or molecules acquiring electrical charges positive or negative (or losing them: uncharged)</a:t>
            </a:r>
          </a:p>
        </p:txBody>
      </p:sp>
      <p:pic>
        <p:nvPicPr>
          <p:cNvPr id="358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090" y="2583180"/>
            <a:ext cx="3310934" cy="3821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652090" y="2231351"/>
            <a:ext cx="3310934" cy="338554"/>
          </a:xfrm>
          <a:prstGeom prst="rect">
            <a:avLst/>
          </a:prstGeom>
          <a:noFill/>
        </p:spPr>
        <p:txBody>
          <a:bodyPr wrap="square" rtlCol="0">
            <a:spAutoFit/>
          </a:bodyPr>
          <a:lstStyle/>
          <a:p>
            <a:r>
              <a:rPr lang="en-US" sz="1600" dirty="0">
                <a:solidFill>
                  <a:schemeClr val="accent1">
                    <a:lumMod val="20000"/>
                    <a:lumOff val="80000"/>
                  </a:schemeClr>
                </a:solidFill>
              </a:rPr>
              <a:t>Common, daily chemical reactions</a:t>
            </a:r>
          </a:p>
        </p:txBody>
      </p:sp>
      <p:sp>
        <p:nvSpPr>
          <p:cNvPr id="5" name="Rectangle 4"/>
          <p:cNvSpPr/>
          <p:nvPr/>
        </p:nvSpPr>
        <p:spPr>
          <a:xfrm rot="16200000">
            <a:off x="6750278" y="4010888"/>
            <a:ext cx="4572000" cy="215444"/>
          </a:xfrm>
          <a:prstGeom prst="rect">
            <a:avLst/>
          </a:prstGeom>
        </p:spPr>
        <p:txBody>
          <a:bodyPr>
            <a:spAutoFit/>
          </a:bodyPr>
          <a:lstStyle/>
          <a:p>
            <a:r>
              <a:rPr lang="en-US" sz="800" dirty="0">
                <a:solidFill>
                  <a:schemeClr val="bg1">
                    <a:lumMod val="50000"/>
                  </a:schemeClr>
                </a:solidFill>
              </a:rPr>
              <a:t>https://wikis.engrade.com/science1012011/chemicalreactions</a:t>
            </a:r>
          </a:p>
        </p:txBody>
      </p:sp>
    </p:spTree>
    <p:extLst>
      <p:ext uri="{BB962C8B-B14F-4D97-AF65-F5344CB8AC3E}">
        <p14:creationId xmlns:p14="http://schemas.microsoft.com/office/powerpoint/2010/main" val="31949870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Chemical Reactions</a:t>
            </a:r>
          </a:p>
        </p:txBody>
      </p:sp>
      <p:sp>
        <p:nvSpPr>
          <p:cNvPr id="3" name="Content Placeholder 2"/>
          <p:cNvSpPr>
            <a:spLocks noGrp="1"/>
          </p:cNvSpPr>
          <p:nvPr>
            <p:ph idx="1"/>
          </p:nvPr>
        </p:nvSpPr>
        <p:spPr/>
        <p:txBody>
          <a:bodyPr/>
          <a:lstStyle/>
          <a:p>
            <a:pPr marL="0" indent="0">
              <a:buNone/>
            </a:pPr>
            <a:r>
              <a:rPr lang="en-US" sz="2200" b="1" dirty="0">
                <a:solidFill>
                  <a:schemeClr val="accent1">
                    <a:lumMod val="75000"/>
                  </a:schemeClr>
                </a:solidFill>
              </a:rPr>
              <a:t>6 Types of Reactions</a:t>
            </a:r>
          </a:p>
          <a:p>
            <a:pPr marL="457200" indent="-457200">
              <a:buFont typeface="+mj-lt"/>
              <a:buAutoNum type="arabicPeriod"/>
            </a:pPr>
            <a:r>
              <a:rPr lang="en-US" sz="2200" u="sng" dirty="0"/>
              <a:t>Combustion</a:t>
            </a:r>
            <a:r>
              <a:rPr lang="en-US" sz="2200" dirty="0"/>
              <a:t>    C</a:t>
            </a:r>
            <a:r>
              <a:rPr lang="en-US" sz="2200" baseline="-25000" dirty="0"/>
              <a:t>10</a:t>
            </a:r>
            <a:r>
              <a:rPr lang="en-US" sz="2200" dirty="0"/>
              <a:t>H</a:t>
            </a:r>
            <a:r>
              <a:rPr lang="en-US" sz="2200" baseline="-25000" dirty="0"/>
              <a:t>8</a:t>
            </a:r>
            <a:r>
              <a:rPr lang="en-US" sz="2200" dirty="0"/>
              <a:t> + 12 O</a:t>
            </a:r>
            <a:r>
              <a:rPr lang="en-US" sz="2200" baseline="-25000" dirty="0"/>
              <a:t>2</a:t>
            </a:r>
            <a:r>
              <a:rPr lang="en-US" sz="2200" dirty="0"/>
              <a:t> </a:t>
            </a:r>
            <a:r>
              <a:rPr lang="en-US" sz="2200" dirty="0">
                <a:sym typeface="Wingdings" panose="05000000000000000000" pitchFamily="2" charset="2"/>
              </a:rPr>
              <a:t>  10 CO</a:t>
            </a:r>
            <a:r>
              <a:rPr lang="en-US" sz="2200" baseline="-25000" dirty="0">
                <a:sym typeface="Wingdings" panose="05000000000000000000" pitchFamily="2" charset="2"/>
              </a:rPr>
              <a:t>2</a:t>
            </a:r>
            <a:r>
              <a:rPr lang="en-US" sz="2200" dirty="0">
                <a:sym typeface="Wingdings" panose="05000000000000000000" pitchFamily="2" charset="2"/>
              </a:rPr>
              <a:t> + 4 H</a:t>
            </a:r>
            <a:r>
              <a:rPr lang="en-US" sz="2200" baseline="-25000" dirty="0">
                <a:sym typeface="Wingdings" panose="05000000000000000000" pitchFamily="2" charset="2"/>
              </a:rPr>
              <a:t>2</a:t>
            </a:r>
            <a:r>
              <a:rPr lang="en-US" sz="2200" dirty="0">
                <a:sym typeface="Wingdings" panose="05000000000000000000" pitchFamily="2" charset="2"/>
              </a:rPr>
              <a:t>O</a:t>
            </a:r>
          </a:p>
          <a:p>
            <a:pPr marL="457200" indent="-457200">
              <a:buFont typeface="+mj-lt"/>
              <a:buAutoNum type="arabicPeriod"/>
            </a:pPr>
            <a:r>
              <a:rPr lang="en-US" sz="2200" u="sng" dirty="0">
                <a:sym typeface="Wingdings" panose="05000000000000000000" pitchFamily="2" charset="2"/>
              </a:rPr>
              <a:t>Synthesis</a:t>
            </a:r>
            <a:r>
              <a:rPr lang="en-US" sz="2200" dirty="0">
                <a:sym typeface="Wingdings" panose="05000000000000000000" pitchFamily="2" charset="2"/>
              </a:rPr>
              <a:t>        8 Fe + S</a:t>
            </a:r>
            <a:r>
              <a:rPr lang="en-US" sz="2200" baseline="-25000" dirty="0">
                <a:sym typeface="Wingdings" panose="05000000000000000000" pitchFamily="2" charset="2"/>
              </a:rPr>
              <a:t>8</a:t>
            </a:r>
            <a:r>
              <a:rPr lang="en-US" sz="2200" dirty="0">
                <a:sym typeface="Wingdings" panose="05000000000000000000" pitchFamily="2" charset="2"/>
              </a:rPr>
              <a:t>  8 </a:t>
            </a:r>
            <a:r>
              <a:rPr lang="en-US" sz="2200" dirty="0" err="1">
                <a:sym typeface="Wingdings" panose="05000000000000000000" pitchFamily="2" charset="2"/>
              </a:rPr>
              <a:t>FeS</a:t>
            </a:r>
            <a:endParaRPr lang="en-US" sz="2200" dirty="0">
              <a:sym typeface="Wingdings" panose="05000000000000000000" pitchFamily="2" charset="2"/>
            </a:endParaRPr>
          </a:p>
          <a:p>
            <a:pPr marL="457200" indent="-457200">
              <a:buFont typeface="+mj-lt"/>
              <a:buAutoNum type="arabicPeriod"/>
            </a:pPr>
            <a:r>
              <a:rPr lang="en-US" sz="2200" u="sng" dirty="0">
                <a:sym typeface="Wingdings" panose="05000000000000000000" pitchFamily="2" charset="2"/>
              </a:rPr>
              <a:t>Decomposition</a:t>
            </a:r>
            <a:r>
              <a:rPr lang="en-US" sz="2200" dirty="0">
                <a:sym typeface="Wingdings" panose="05000000000000000000" pitchFamily="2" charset="2"/>
              </a:rPr>
              <a:t>    2 H</a:t>
            </a:r>
            <a:r>
              <a:rPr lang="en-US" sz="2200" baseline="-25000" dirty="0">
                <a:sym typeface="Wingdings" panose="05000000000000000000" pitchFamily="2" charset="2"/>
              </a:rPr>
              <a:t>2</a:t>
            </a:r>
            <a:r>
              <a:rPr lang="en-US" sz="2200" dirty="0">
                <a:sym typeface="Wingdings" panose="05000000000000000000" pitchFamily="2" charset="2"/>
              </a:rPr>
              <a:t>O  2 H</a:t>
            </a:r>
            <a:r>
              <a:rPr lang="en-US" sz="2200" baseline="-25000" dirty="0">
                <a:sym typeface="Wingdings" panose="05000000000000000000" pitchFamily="2" charset="2"/>
              </a:rPr>
              <a:t>2</a:t>
            </a:r>
            <a:r>
              <a:rPr lang="en-US" sz="2200" dirty="0">
                <a:sym typeface="Wingdings" panose="05000000000000000000" pitchFamily="2" charset="2"/>
              </a:rPr>
              <a:t> + O</a:t>
            </a:r>
            <a:r>
              <a:rPr lang="en-US" sz="2200" baseline="-25000" dirty="0">
                <a:sym typeface="Wingdings" panose="05000000000000000000" pitchFamily="2" charset="2"/>
              </a:rPr>
              <a:t>2</a:t>
            </a:r>
          </a:p>
          <a:p>
            <a:pPr marL="457200" indent="-457200">
              <a:buFont typeface="+mj-lt"/>
              <a:buAutoNum type="arabicPeriod"/>
            </a:pPr>
            <a:r>
              <a:rPr lang="en-US" sz="2200" u="sng" dirty="0">
                <a:sym typeface="Wingdings" panose="05000000000000000000" pitchFamily="2" charset="2"/>
              </a:rPr>
              <a:t>Single</a:t>
            </a:r>
            <a:r>
              <a:rPr lang="en-US" sz="2200" dirty="0">
                <a:sym typeface="Wingdings" panose="05000000000000000000" pitchFamily="2" charset="2"/>
              </a:rPr>
              <a:t> </a:t>
            </a:r>
            <a:r>
              <a:rPr lang="en-US" sz="2200" u="sng" dirty="0">
                <a:sym typeface="Wingdings" panose="05000000000000000000" pitchFamily="2" charset="2"/>
              </a:rPr>
              <a:t>Displacement</a:t>
            </a:r>
            <a:r>
              <a:rPr lang="en-US" sz="2200" dirty="0">
                <a:sym typeface="Wingdings" panose="05000000000000000000" pitchFamily="2" charset="2"/>
              </a:rPr>
              <a:t>    Mg + 2 H</a:t>
            </a:r>
            <a:r>
              <a:rPr lang="en-US" sz="2200" baseline="-25000" dirty="0">
                <a:sym typeface="Wingdings" panose="05000000000000000000" pitchFamily="2" charset="2"/>
              </a:rPr>
              <a:t>2</a:t>
            </a:r>
            <a:r>
              <a:rPr lang="en-US" sz="2200" dirty="0">
                <a:sym typeface="Wingdings" panose="05000000000000000000" pitchFamily="2" charset="2"/>
              </a:rPr>
              <a:t>O  Mg(OH)</a:t>
            </a:r>
            <a:r>
              <a:rPr lang="en-US" sz="2200" baseline="-25000" dirty="0">
                <a:sym typeface="Wingdings" panose="05000000000000000000" pitchFamily="2" charset="2"/>
              </a:rPr>
              <a:t>2</a:t>
            </a:r>
            <a:r>
              <a:rPr lang="en-US" sz="2200" dirty="0">
                <a:sym typeface="Wingdings" panose="05000000000000000000" pitchFamily="2" charset="2"/>
              </a:rPr>
              <a:t> + H</a:t>
            </a:r>
            <a:r>
              <a:rPr lang="en-US" sz="2200" baseline="-25000" dirty="0">
                <a:sym typeface="Wingdings" panose="05000000000000000000" pitchFamily="2" charset="2"/>
              </a:rPr>
              <a:t>2</a:t>
            </a:r>
          </a:p>
          <a:p>
            <a:pPr marL="5018088" indent="-446088">
              <a:buFont typeface="+mj-lt"/>
              <a:buAutoNum type="arabicPeriod"/>
            </a:pPr>
            <a:r>
              <a:rPr lang="en-US" sz="2200" u="sng" dirty="0">
                <a:sym typeface="Wingdings" panose="05000000000000000000" pitchFamily="2" charset="2"/>
              </a:rPr>
              <a:t>Double</a:t>
            </a:r>
            <a:r>
              <a:rPr lang="en-US" sz="2200" dirty="0">
                <a:sym typeface="Wingdings" panose="05000000000000000000" pitchFamily="2" charset="2"/>
              </a:rPr>
              <a:t> </a:t>
            </a:r>
            <a:r>
              <a:rPr lang="en-US" sz="2200" u="sng" dirty="0">
                <a:sym typeface="Wingdings" panose="05000000000000000000" pitchFamily="2" charset="2"/>
              </a:rPr>
              <a:t>Displacement</a:t>
            </a:r>
            <a:br>
              <a:rPr lang="en-US" sz="2200" dirty="0">
                <a:sym typeface="Wingdings" panose="05000000000000000000" pitchFamily="2" charset="2"/>
              </a:rPr>
            </a:br>
            <a:r>
              <a:rPr lang="en-US" sz="2200" dirty="0" err="1">
                <a:sym typeface="Wingdings" panose="05000000000000000000" pitchFamily="2" charset="2"/>
              </a:rPr>
              <a:t>Pb</a:t>
            </a:r>
            <a:r>
              <a:rPr lang="en-US" sz="2200" dirty="0">
                <a:sym typeface="Wingdings" panose="05000000000000000000" pitchFamily="2" charset="2"/>
              </a:rPr>
              <a:t>(NO</a:t>
            </a:r>
            <a:r>
              <a:rPr lang="en-US" sz="2200" baseline="-25000" dirty="0">
                <a:sym typeface="Wingdings" panose="05000000000000000000" pitchFamily="2" charset="2"/>
              </a:rPr>
              <a:t>3</a:t>
            </a:r>
            <a:r>
              <a:rPr lang="en-US" sz="2200" dirty="0">
                <a:sym typeface="Wingdings" panose="05000000000000000000" pitchFamily="2" charset="2"/>
              </a:rPr>
              <a:t>)</a:t>
            </a:r>
            <a:r>
              <a:rPr lang="en-US" sz="2200" baseline="-25000" dirty="0">
                <a:sym typeface="Wingdings" panose="05000000000000000000" pitchFamily="2" charset="2"/>
              </a:rPr>
              <a:t>2</a:t>
            </a:r>
            <a:r>
              <a:rPr lang="en-US" sz="2200" dirty="0">
                <a:sym typeface="Wingdings" panose="05000000000000000000" pitchFamily="2" charset="2"/>
              </a:rPr>
              <a:t> + 2 KI </a:t>
            </a:r>
            <a:br>
              <a:rPr lang="en-US" sz="2200" dirty="0">
                <a:sym typeface="Wingdings" panose="05000000000000000000" pitchFamily="2" charset="2"/>
              </a:rPr>
            </a:br>
            <a:r>
              <a:rPr lang="en-US" sz="2200" dirty="0">
                <a:sym typeface="Wingdings" panose="05000000000000000000" pitchFamily="2" charset="2"/>
              </a:rPr>
              <a:t>     PbI</a:t>
            </a:r>
            <a:r>
              <a:rPr lang="en-US" sz="2200" baseline="-25000" dirty="0">
                <a:sym typeface="Wingdings" panose="05000000000000000000" pitchFamily="2" charset="2"/>
              </a:rPr>
              <a:t>2</a:t>
            </a:r>
            <a:r>
              <a:rPr lang="en-US" sz="2200" dirty="0">
                <a:sym typeface="Wingdings" panose="05000000000000000000" pitchFamily="2" charset="2"/>
              </a:rPr>
              <a:t> + 2 KNO</a:t>
            </a:r>
            <a:r>
              <a:rPr lang="en-US" sz="2200" baseline="-25000" dirty="0">
                <a:sym typeface="Wingdings" panose="05000000000000000000" pitchFamily="2" charset="2"/>
              </a:rPr>
              <a:t>3</a:t>
            </a:r>
          </a:p>
          <a:p>
            <a:pPr marL="5018088" indent="-446088">
              <a:buFont typeface="+mj-lt"/>
              <a:buAutoNum type="arabicPeriod"/>
            </a:pPr>
            <a:r>
              <a:rPr lang="en-US" sz="2200" u="sng" dirty="0">
                <a:sym typeface="Wingdings" panose="05000000000000000000" pitchFamily="2" charset="2"/>
              </a:rPr>
              <a:t>Acid-Base</a:t>
            </a:r>
            <a:br>
              <a:rPr lang="en-US" sz="2200" dirty="0">
                <a:sym typeface="Wingdings" panose="05000000000000000000" pitchFamily="2" charset="2"/>
              </a:rPr>
            </a:br>
            <a:r>
              <a:rPr lang="en-US" sz="2200" dirty="0" err="1">
                <a:sym typeface="Wingdings" panose="05000000000000000000" pitchFamily="2" charset="2"/>
              </a:rPr>
              <a:t>HBr</a:t>
            </a:r>
            <a:r>
              <a:rPr lang="en-US" sz="2200" dirty="0">
                <a:sym typeface="Wingdings" panose="05000000000000000000" pitchFamily="2" charset="2"/>
              </a:rPr>
              <a:t> + </a:t>
            </a:r>
            <a:r>
              <a:rPr lang="en-US" sz="2200" dirty="0" err="1">
                <a:sym typeface="Wingdings" panose="05000000000000000000" pitchFamily="2" charset="2"/>
              </a:rPr>
              <a:t>NaOH</a:t>
            </a:r>
            <a:r>
              <a:rPr lang="en-US" sz="2200" dirty="0">
                <a:sym typeface="Wingdings" panose="05000000000000000000" pitchFamily="2" charset="2"/>
              </a:rPr>
              <a:t> </a:t>
            </a:r>
            <a:br>
              <a:rPr lang="en-US" sz="2200" dirty="0">
                <a:sym typeface="Wingdings" panose="05000000000000000000" pitchFamily="2" charset="2"/>
              </a:rPr>
            </a:br>
            <a:r>
              <a:rPr lang="en-US" sz="2200" dirty="0">
                <a:sym typeface="Wingdings" panose="05000000000000000000" pitchFamily="2" charset="2"/>
              </a:rPr>
              <a:t>     </a:t>
            </a:r>
            <a:r>
              <a:rPr lang="en-US" sz="2200" dirty="0" err="1">
                <a:sym typeface="Wingdings" panose="05000000000000000000" pitchFamily="2" charset="2"/>
              </a:rPr>
              <a:t>NaBr</a:t>
            </a:r>
            <a:r>
              <a:rPr lang="en-US" sz="2200" dirty="0">
                <a:sym typeface="Wingdings" panose="05000000000000000000" pitchFamily="2" charset="2"/>
              </a:rPr>
              <a:t> + H</a:t>
            </a:r>
            <a:r>
              <a:rPr lang="en-US" sz="2200" baseline="-25000" dirty="0">
                <a:sym typeface="Wingdings" panose="05000000000000000000" pitchFamily="2" charset="2"/>
              </a:rPr>
              <a:t>2</a:t>
            </a:r>
            <a:r>
              <a:rPr lang="en-US" sz="2200" dirty="0">
                <a:sym typeface="Wingdings" panose="05000000000000000000" pitchFamily="2" charset="2"/>
              </a:rPr>
              <a:t>O</a:t>
            </a:r>
            <a:endParaRPr lang="en-US" sz="2200" dirty="0"/>
          </a:p>
        </p:txBody>
      </p:sp>
      <p:pic>
        <p:nvPicPr>
          <p:cNvPr id="7" name="Picture 8" descr="A chart showing the types of Chemical Reac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979" y="3600944"/>
            <a:ext cx="4720227" cy="277422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094279" y="6512332"/>
            <a:ext cx="2834277" cy="215444"/>
          </a:xfrm>
          <a:prstGeom prst="rect">
            <a:avLst/>
          </a:prstGeom>
        </p:spPr>
        <p:txBody>
          <a:bodyPr wrap="square">
            <a:spAutoFit/>
          </a:bodyPr>
          <a:lstStyle/>
          <a:p>
            <a:r>
              <a:rPr lang="en-US" sz="800" dirty="0">
                <a:solidFill>
                  <a:schemeClr val="bg1">
                    <a:lumMod val="85000"/>
                  </a:schemeClr>
                </a:solidFill>
              </a:rPr>
              <a:t>http://quinton.pbwiki.com/f/textbookfig712edit.jpg</a:t>
            </a:r>
          </a:p>
        </p:txBody>
      </p:sp>
    </p:spTree>
    <p:extLst>
      <p:ext uri="{BB962C8B-B14F-4D97-AF65-F5344CB8AC3E}">
        <p14:creationId xmlns:p14="http://schemas.microsoft.com/office/powerpoint/2010/main" val="22811528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Balancing Mass &amp; Charge</a:t>
            </a:r>
          </a:p>
        </p:txBody>
      </p:sp>
      <p:sp>
        <p:nvSpPr>
          <p:cNvPr id="3" name="Content Placeholder 2"/>
          <p:cNvSpPr>
            <a:spLocks noGrp="1"/>
          </p:cNvSpPr>
          <p:nvPr>
            <p:ph idx="1"/>
          </p:nvPr>
        </p:nvSpPr>
        <p:spPr>
          <a:xfrm>
            <a:off x="364067" y="1606571"/>
            <a:ext cx="5042323" cy="2768262"/>
          </a:xfrm>
        </p:spPr>
        <p:txBody>
          <a:bodyPr/>
          <a:lstStyle/>
          <a:p>
            <a:pPr marL="0" indent="0">
              <a:buNone/>
            </a:pPr>
            <a:r>
              <a:rPr lang="en-US" dirty="0"/>
              <a:t>Laws of conservation of mass and electrical charge require that chemical (reaction) equations be balanced for mass and charge</a:t>
            </a:r>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955" y="4534956"/>
            <a:ext cx="2375535" cy="1719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9906" y="4544898"/>
            <a:ext cx="4273429" cy="1719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401954" y="6264208"/>
            <a:ext cx="5335905" cy="215444"/>
          </a:xfrm>
          <a:prstGeom prst="rect">
            <a:avLst/>
          </a:prstGeom>
        </p:spPr>
        <p:txBody>
          <a:bodyPr wrap="square">
            <a:spAutoFit/>
          </a:bodyPr>
          <a:lstStyle/>
          <a:p>
            <a:r>
              <a:rPr lang="en-US" sz="800" dirty="0">
                <a:solidFill>
                  <a:schemeClr val="bg1">
                    <a:lumMod val="50000"/>
                  </a:schemeClr>
                </a:solidFill>
              </a:rPr>
              <a:t>http://www.mikeblaber.org/oldwine/chm1045/notes/Stoich/Equation/balance4.gif</a:t>
            </a:r>
          </a:p>
        </p:txBody>
      </p:sp>
      <p:pic>
        <p:nvPicPr>
          <p:cNvPr id="3686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5492" y="2346008"/>
            <a:ext cx="3324225" cy="202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rot="16200000">
            <a:off x="6908131" y="3578157"/>
            <a:ext cx="4158615" cy="215444"/>
          </a:xfrm>
          <a:prstGeom prst="rect">
            <a:avLst/>
          </a:prstGeom>
        </p:spPr>
        <p:txBody>
          <a:bodyPr wrap="square">
            <a:spAutoFit/>
          </a:bodyPr>
          <a:lstStyle/>
          <a:p>
            <a:r>
              <a:rPr lang="en-US" sz="800" dirty="0">
                <a:solidFill>
                  <a:schemeClr val="bg1">
                    <a:lumMod val="50000"/>
                  </a:schemeClr>
                </a:solidFill>
              </a:rPr>
              <a:t>http://ion.chem.usu.edu/~sbialkow/Classes/3600/Overheads/Carbonate/image020.gif</a:t>
            </a:r>
          </a:p>
        </p:txBody>
      </p:sp>
    </p:spTree>
    <p:extLst>
      <p:ext uri="{BB962C8B-B14F-4D97-AF65-F5344CB8AC3E}">
        <p14:creationId xmlns:p14="http://schemas.microsoft.com/office/powerpoint/2010/main" val="12383829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Reaction Energy Diagrams</a:t>
            </a:r>
          </a:p>
        </p:txBody>
      </p:sp>
      <p:sp>
        <p:nvSpPr>
          <p:cNvPr id="3" name="Content Placeholder 2"/>
          <p:cNvSpPr>
            <a:spLocks noGrp="1"/>
          </p:cNvSpPr>
          <p:nvPr>
            <p:ph idx="1"/>
          </p:nvPr>
        </p:nvSpPr>
        <p:spPr>
          <a:xfrm>
            <a:off x="364066" y="1397530"/>
            <a:ext cx="8414173" cy="4732337"/>
          </a:xfrm>
        </p:spPr>
        <p:txBody>
          <a:bodyPr/>
          <a:lstStyle/>
          <a:p>
            <a:r>
              <a:rPr lang="en-US" sz="2200" dirty="0"/>
              <a:t>Diagrams show changes in the (potential) energy along a "reaction coordinate"</a:t>
            </a:r>
          </a:p>
          <a:p>
            <a:r>
              <a:rPr lang="en-US" sz="2200" dirty="0"/>
              <a:t>A reaction coordinate is basically a state of the reaction: reactants, activated complexes or transition states, products</a:t>
            </a:r>
          </a:p>
          <a:p>
            <a:r>
              <a:rPr lang="en-US" sz="2200" dirty="0"/>
              <a:t>Often show detail of energy values</a:t>
            </a:r>
          </a:p>
        </p:txBody>
      </p:sp>
      <p:pic>
        <p:nvPicPr>
          <p:cNvPr id="378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9241" y="3844627"/>
            <a:ext cx="3893820" cy="27790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10" descr="http://www.personal.kent.edu/~cearley/gen50/review/rxnEnerg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75" y="3806524"/>
            <a:ext cx="3944022" cy="281716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rot="16200000">
            <a:off x="-1226908" y="5074904"/>
            <a:ext cx="3057524" cy="200055"/>
          </a:xfrm>
          <a:prstGeom prst="rect">
            <a:avLst/>
          </a:prstGeom>
        </p:spPr>
        <p:txBody>
          <a:bodyPr wrap="square">
            <a:spAutoFit/>
          </a:bodyPr>
          <a:lstStyle/>
          <a:p>
            <a:r>
              <a:rPr lang="en-US" sz="700" dirty="0">
                <a:solidFill>
                  <a:schemeClr val="bg1">
                    <a:lumMod val="50000"/>
                  </a:schemeClr>
                </a:solidFill>
              </a:rPr>
              <a:t>http://www.personal.kent.edu/~cearley/gen50/review/rxnEnergy.png</a:t>
            </a:r>
          </a:p>
        </p:txBody>
      </p:sp>
    </p:spTree>
    <p:extLst>
      <p:ext uri="{BB962C8B-B14F-4D97-AF65-F5344CB8AC3E}">
        <p14:creationId xmlns:p14="http://schemas.microsoft.com/office/powerpoint/2010/main" val="955259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D066F2-C88D-1020-4D38-0EEC25FB99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F569A8-0679-4899-BDAA-BA20048CED46}"/>
              </a:ext>
            </a:extLst>
          </p:cNvPr>
          <p:cNvSpPr>
            <a:spLocks noGrp="1"/>
          </p:cNvSpPr>
          <p:nvPr>
            <p:ph type="title"/>
          </p:nvPr>
        </p:nvSpPr>
        <p:spPr>
          <a:xfrm>
            <a:off x="349955" y="486900"/>
            <a:ext cx="8421512" cy="584775"/>
          </a:xfrm>
        </p:spPr>
        <p:txBody>
          <a:bodyPr/>
          <a:lstStyle/>
          <a:p>
            <a:r>
              <a:rPr lang="en-US" sz="3200" dirty="0"/>
              <a:t>Moles to/from Atoms/Molecules/Particles</a:t>
            </a:r>
          </a:p>
        </p:txBody>
      </p:sp>
      <p:sp>
        <p:nvSpPr>
          <p:cNvPr id="3" name="Content Placeholder 2">
            <a:extLst>
              <a:ext uri="{FF2B5EF4-FFF2-40B4-BE49-F238E27FC236}">
                <a16:creationId xmlns:a16="http://schemas.microsoft.com/office/drawing/2014/main" id="{06329732-08E1-4160-3528-941AB54A6836}"/>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1659399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Endothermic &amp; Exothermic</a:t>
            </a:r>
          </a:p>
        </p:txBody>
      </p:sp>
      <p:sp>
        <p:nvSpPr>
          <p:cNvPr id="3" name="Content Placeholder 2"/>
          <p:cNvSpPr>
            <a:spLocks noGrp="1"/>
          </p:cNvSpPr>
          <p:nvPr>
            <p:ph idx="1"/>
          </p:nvPr>
        </p:nvSpPr>
        <p:spPr>
          <a:xfrm>
            <a:off x="364066" y="1397530"/>
            <a:ext cx="8414173" cy="4732337"/>
          </a:xfrm>
        </p:spPr>
        <p:txBody>
          <a:bodyPr/>
          <a:lstStyle/>
          <a:p>
            <a:r>
              <a:rPr lang="en-US" sz="2200" dirty="0"/>
              <a:t> </a:t>
            </a:r>
            <a:r>
              <a:rPr lang="en-US" sz="2200" dirty="0">
                <a:solidFill>
                  <a:srgbClr val="00FF00"/>
                </a:solidFill>
              </a:rPr>
              <a:t>Exothermic</a:t>
            </a:r>
            <a:r>
              <a:rPr lang="en-US" sz="2200" dirty="0"/>
              <a:t> Reactions</a:t>
            </a:r>
            <a:br>
              <a:rPr lang="en-US" sz="2200" dirty="0"/>
            </a:br>
            <a:r>
              <a:rPr lang="en-US" sz="2200" dirty="0" err="1"/>
              <a:t>reactions</a:t>
            </a:r>
            <a:r>
              <a:rPr lang="en-US" sz="2200" dirty="0"/>
              <a:t> releasing energy:  work done, heat released</a:t>
            </a:r>
          </a:p>
          <a:p>
            <a:pPr marL="228600" lvl="1" indent="0">
              <a:buNone/>
            </a:pPr>
            <a:r>
              <a:rPr lang="en-US" sz="1800" dirty="0"/>
              <a:t>gasoline combustion</a:t>
            </a:r>
          </a:p>
          <a:p>
            <a:r>
              <a:rPr lang="en-US" sz="2200" dirty="0"/>
              <a:t> </a:t>
            </a:r>
            <a:r>
              <a:rPr lang="en-US" sz="2200" dirty="0">
                <a:solidFill>
                  <a:srgbClr val="00FF00"/>
                </a:solidFill>
              </a:rPr>
              <a:t>Endothermic</a:t>
            </a:r>
            <a:r>
              <a:rPr lang="en-US" sz="2200" dirty="0"/>
              <a:t> Reactions</a:t>
            </a:r>
            <a:br>
              <a:rPr lang="en-US" sz="2200" dirty="0"/>
            </a:br>
            <a:r>
              <a:rPr lang="en-US" sz="2200" dirty="0" err="1"/>
              <a:t>reactions</a:t>
            </a:r>
            <a:r>
              <a:rPr lang="en-US" sz="2200" dirty="0"/>
              <a:t> requiring energy:  put them on the hot plate</a:t>
            </a:r>
          </a:p>
          <a:p>
            <a:pPr marL="228600" lvl="1" indent="0">
              <a:buNone/>
            </a:pPr>
            <a:r>
              <a:rPr lang="en-US" sz="1800" dirty="0"/>
              <a:t>dissolving urea in water</a:t>
            </a:r>
          </a:p>
        </p:txBody>
      </p:sp>
      <p:pic>
        <p:nvPicPr>
          <p:cNvPr id="38914" name="Picture 2" descr="http://en.citizendium.org/images/f/fb/ExoEndo_Rea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325" y="3854718"/>
            <a:ext cx="3810000" cy="23431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rot="16200000">
            <a:off x="-1417409" y="4426991"/>
            <a:ext cx="3502025" cy="215444"/>
          </a:xfrm>
          <a:prstGeom prst="rect">
            <a:avLst/>
          </a:prstGeom>
        </p:spPr>
        <p:txBody>
          <a:bodyPr wrap="square">
            <a:spAutoFit/>
          </a:bodyPr>
          <a:lstStyle/>
          <a:p>
            <a:r>
              <a:rPr lang="en-US" sz="800" dirty="0">
                <a:solidFill>
                  <a:schemeClr val="bg1">
                    <a:lumMod val="50000"/>
                  </a:schemeClr>
                </a:solidFill>
              </a:rPr>
              <a:t>http://en.citizendium.org/images/f/fb/ExoEndo_Reax.png</a:t>
            </a:r>
          </a:p>
        </p:txBody>
      </p:sp>
      <p:pic>
        <p:nvPicPr>
          <p:cNvPr id="38916" name="Picture 4" descr="http://chemwiki.ucdavis.edu/@api/deki/files/120/delta_g_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7690" y="4072979"/>
            <a:ext cx="4572000" cy="21050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rot="16200000">
            <a:off x="6750278" y="3784283"/>
            <a:ext cx="4572000" cy="215444"/>
          </a:xfrm>
          <a:prstGeom prst="rect">
            <a:avLst/>
          </a:prstGeom>
        </p:spPr>
        <p:txBody>
          <a:bodyPr>
            <a:spAutoFit/>
          </a:bodyPr>
          <a:lstStyle/>
          <a:p>
            <a:r>
              <a:rPr lang="en-US" sz="800" dirty="0">
                <a:solidFill>
                  <a:schemeClr val="bg1">
                    <a:lumMod val="50000"/>
                  </a:schemeClr>
                </a:solidFill>
              </a:rPr>
              <a:t>http://chemwiki.ucdavis.edu/@api/deki/files/120/delta_g_diagram.png</a:t>
            </a:r>
          </a:p>
        </p:txBody>
      </p:sp>
    </p:spTree>
    <p:extLst>
      <p:ext uri="{BB962C8B-B14F-4D97-AF65-F5344CB8AC3E}">
        <p14:creationId xmlns:p14="http://schemas.microsoft.com/office/powerpoint/2010/main" val="134906650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Equilibrium</a:t>
            </a:r>
          </a:p>
        </p:txBody>
      </p:sp>
      <p:sp>
        <p:nvSpPr>
          <p:cNvPr id="3" name="Content Placeholder 2"/>
          <p:cNvSpPr>
            <a:spLocks noGrp="1"/>
          </p:cNvSpPr>
          <p:nvPr>
            <p:ph type="body" idx="1"/>
          </p:nvPr>
        </p:nvSpPr>
        <p:spPr/>
        <p:txBody>
          <a:bodyPr/>
          <a:lstStyle/>
          <a:p>
            <a:r>
              <a:rPr lang="en-US" dirty="0"/>
              <a:t>A lot of math problems can be more easily understood by CAREFULLY reading each word in a described problem and by knowing the definitions</a:t>
            </a:r>
          </a:p>
          <a:p>
            <a:r>
              <a:rPr lang="en-US" dirty="0"/>
              <a:t>If you know these, just consider it a good review</a:t>
            </a:r>
          </a:p>
        </p:txBody>
      </p:sp>
    </p:spTree>
    <p:extLst>
      <p:ext uri="{BB962C8B-B14F-4D97-AF65-F5344CB8AC3E}">
        <p14:creationId xmlns:p14="http://schemas.microsoft.com/office/powerpoint/2010/main" val="40289710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Kinetics</a:t>
            </a:r>
          </a:p>
        </p:txBody>
      </p:sp>
      <p:sp>
        <p:nvSpPr>
          <p:cNvPr id="3" name="Content Placeholder 2"/>
          <p:cNvSpPr>
            <a:spLocks noGrp="1"/>
          </p:cNvSpPr>
          <p:nvPr>
            <p:ph type="body" idx="1"/>
          </p:nvPr>
        </p:nvSpPr>
        <p:spPr/>
        <p:txBody>
          <a:bodyPr/>
          <a:lstStyle/>
          <a:p>
            <a:r>
              <a:rPr lang="en-US" dirty="0"/>
              <a:t>A lot of math problems can be more easily understood by CAREFULLY reading each word in a described problem and by knowing the definitions</a:t>
            </a:r>
          </a:p>
          <a:p>
            <a:r>
              <a:rPr lang="en-US" dirty="0"/>
              <a:t>If you know these, just consider it a good review</a:t>
            </a:r>
          </a:p>
        </p:txBody>
      </p:sp>
    </p:spTree>
    <p:extLst>
      <p:ext uri="{BB962C8B-B14F-4D97-AF65-F5344CB8AC3E}">
        <p14:creationId xmlns:p14="http://schemas.microsoft.com/office/powerpoint/2010/main" val="19581890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097" y="275377"/>
            <a:ext cx="8407400" cy="762000"/>
          </a:xfrm>
        </p:spPr>
        <p:txBody>
          <a:bodyPr/>
          <a:lstStyle/>
          <a:p>
            <a:r>
              <a:rPr lang="en-US" dirty="0"/>
              <a:t>Spectrum of Sharing</a:t>
            </a:r>
          </a:p>
        </p:txBody>
      </p:sp>
      <p:sp>
        <p:nvSpPr>
          <p:cNvPr id="3" name="Content Placeholder 2"/>
          <p:cNvSpPr>
            <a:spLocks noGrp="1"/>
          </p:cNvSpPr>
          <p:nvPr>
            <p:ph idx="1"/>
          </p:nvPr>
        </p:nvSpPr>
        <p:spPr>
          <a:xfrm>
            <a:off x="364066" y="1085850"/>
            <a:ext cx="8482753" cy="4858385"/>
          </a:xfrm>
        </p:spPr>
        <p:txBody>
          <a:bodyPr/>
          <a:lstStyle/>
          <a:p>
            <a:r>
              <a:rPr lang="en-US" dirty="0">
                <a:latin typeface="+mj-lt"/>
              </a:rPr>
              <a:t>Covalent </a:t>
            </a:r>
            <a:r>
              <a:rPr lang="en-US" dirty="0">
                <a:latin typeface="+mj-lt"/>
                <a:sym typeface="Wingdings" panose="05000000000000000000" pitchFamily="2" charset="2"/>
              </a:rPr>
              <a:t>  Polar Covalent   Ionic bonding is a spectrum of atomic affinity for electrons</a:t>
            </a:r>
          </a:p>
          <a:p>
            <a:r>
              <a:rPr lang="en-US" dirty="0">
                <a:latin typeface="+mj-lt"/>
                <a:sym typeface="Wingdings" panose="05000000000000000000" pitchFamily="2" charset="2"/>
              </a:rPr>
              <a:t>The spectrum is evidenced by the differences of the electronegativity of atoms</a:t>
            </a:r>
          </a:p>
          <a:p>
            <a:endParaRPr lang="en-US" dirty="0">
              <a:latin typeface="+mj-lt"/>
              <a:sym typeface="Wingdings" panose="05000000000000000000" pitchFamily="2" charset="2"/>
            </a:endParaRPr>
          </a:p>
          <a:p>
            <a:endParaRPr lang="en-US" dirty="0">
              <a:latin typeface="+mj-lt"/>
              <a:sym typeface="Wingdings" panose="05000000000000000000" pitchFamily="2" charset="2"/>
            </a:endParaRPr>
          </a:p>
          <a:p>
            <a:endParaRPr lang="en-US" dirty="0">
              <a:latin typeface="+mj-lt"/>
              <a:sym typeface="Wingdings" panose="05000000000000000000" pitchFamily="2" charset="2"/>
            </a:endParaRPr>
          </a:p>
          <a:p>
            <a:r>
              <a:rPr lang="en-US" sz="2000" dirty="0">
                <a:latin typeface="+mj-lt"/>
                <a:sym typeface="Wingdings" panose="05000000000000000000" pitchFamily="2" charset="2"/>
              </a:rPr>
              <a:t>(Nonpolar) Covalent</a:t>
            </a:r>
          </a:p>
          <a:p>
            <a:pPr marL="292100" lvl="1" indent="0">
              <a:buNone/>
            </a:pPr>
            <a:r>
              <a:rPr lang="en-US" sz="2400" dirty="0">
                <a:latin typeface="+mj-lt"/>
                <a:sym typeface="Wingdings" panose="05000000000000000000" pitchFamily="2" charset="2"/>
              </a:rPr>
              <a:t>N—O, diatomic forms (H</a:t>
            </a:r>
            <a:r>
              <a:rPr lang="en-US" sz="2400" baseline="-25000" dirty="0">
                <a:latin typeface="+mj-lt"/>
                <a:sym typeface="Wingdings" panose="05000000000000000000" pitchFamily="2" charset="2"/>
              </a:rPr>
              <a:t>2</a:t>
            </a:r>
            <a:r>
              <a:rPr lang="en-US" sz="2400" dirty="0">
                <a:latin typeface="+mj-lt"/>
                <a:sym typeface="Wingdings" panose="05000000000000000000" pitchFamily="2" charset="2"/>
              </a:rPr>
              <a:t>, O</a:t>
            </a:r>
            <a:r>
              <a:rPr lang="en-US" sz="2400" baseline="-25000" dirty="0">
                <a:latin typeface="+mj-lt"/>
                <a:sym typeface="Wingdings" panose="05000000000000000000" pitchFamily="2" charset="2"/>
              </a:rPr>
              <a:t>2</a:t>
            </a:r>
            <a:r>
              <a:rPr lang="en-US" sz="2400" dirty="0">
                <a:latin typeface="+mj-lt"/>
                <a:sym typeface="Wingdings" panose="05000000000000000000" pitchFamily="2" charset="2"/>
              </a:rPr>
              <a:t>, N</a:t>
            </a:r>
            <a:r>
              <a:rPr lang="en-US" sz="2400" baseline="-25000" dirty="0">
                <a:latin typeface="+mj-lt"/>
                <a:sym typeface="Wingdings" panose="05000000000000000000" pitchFamily="2" charset="2"/>
              </a:rPr>
              <a:t>2</a:t>
            </a:r>
            <a:r>
              <a:rPr lang="en-US" sz="2400" dirty="0">
                <a:latin typeface="+mj-lt"/>
                <a:sym typeface="Wingdings" panose="05000000000000000000" pitchFamily="2" charset="2"/>
              </a:rPr>
              <a:t>), C—H, C—S</a:t>
            </a:r>
          </a:p>
          <a:p>
            <a:r>
              <a:rPr lang="en-US" sz="2000" dirty="0">
                <a:latin typeface="+mj-lt"/>
                <a:sym typeface="Wingdings" panose="05000000000000000000" pitchFamily="2" charset="2"/>
              </a:rPr>
              <a:t>Polar Covalent</a:t>
            </a:r>
          </a:p>
          <a:p>
            <a:pPr marL="292100" lvl="1" indent="0">
              <a:buNone/>
            </a:pPr>
            <a:r>
              <a:rPr lang="en-US" sz="2400" dirty="0">
                <a:latin typeface="+mj-lt"/>
                <a:sym typeface="Wingdings" panose="05000000000000000000" pitchFamily="2" charset="2"/>
              </a:rPr>
              <a:t>O—H, N—H, O—C, N—C, O—P </a:t>
            </a:r>
          </a:p>
          <a:p>
            <a:r>
              <a:rPr lang="en-US" sz="2000" dirty="0">
                <a:latin typeface="+mj-lt"/>
                <a:sym typeface="Wingdings" panose="05000000000000000000" pitchFamily="2" charset="2"/>
              </a:rPr>
              <a:t>Ionic</a:t>
            </a:r>
          </a:p>
          <a:p>
            <a:pPr marL="292100" lvl="1" indent="0">
              <a:buNone/>
            </a:pPr>
            <a:r>
              <a:rPr lang="en-US" sz="2400" dirty="0">
                <a:latin typeface="+mj-lt"/>
                <a:sym typeface="Wingdings" panose="05000000000000000000" pitchFamily="2" charset="2"/>
              </a:rPr>
              <a:t>Metal + nonmetal: Na+ –Cl, K+ –Cl, Na+ –OH,  </a:t>
            </a:r>
          </a:p>
          <a:p>
            <a:endParaRPr lang="en-US" dirty="0">
              <a:latin typeface="+mj-lt"/>
              <a:sym typeface="Wingdings" panose="05000000000000000000" pitchFamily="2" charset="2"/>
            </a:endParaRPr>
          </a:p>
        </p:txBody>
      </p:sp>
      <p:pic>
        <p:nvPicPr>
          <p:cNvPr id="43010" name="Picture 2" descr="graphic of bond typ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3596" y="2709214"/>
            <a:ext cx="5128321" cy="149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4509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64067" y="491490"/>
            <a:ext cx="8390466" cy="5966460"/>
          </a:xfrm>
        </p:spPr>
        <p:txBody>
          <a:bodyPr/>
          <a:lstStyle/>
          <a:p>
            <a:r>
              <a:rPr lang="en-US" dirty="0">
                <a:solidFill>
                  <a:srgbClr val="FF99FF"/>
                </a:solidFill>
              </a:rPr>
              <a:t>Electronegativity Values</a:t>
            </a:r>
          </a:p>
          <a:p>
            <a:pPr marL="0" indent="0">
              <a:buNone/>
            </a:pPr>
            <a:r>
              <a:rPr lang="en-US" dirty="0">
                <a:solidFill>
                  <a:srgbClr val="FF99FF"/>
                </a:solidFill>
              </a:rPr>
              <a:t>H: 2.20 , C: 2.55 , O: 3.44, N: 3.04, P: 2.19  S:2.58</a:t>
            </a:r>
          </a:p>
          <a:p>
            <a:r>
              <a:rPr lang="en-US" dirty="0">
                <a:solidFill>
                  <a:srgbClr val="FF99FF"/>
                </a:solidFill>
              </a:rPr>
              <a:t>Criteria: Electronegativity Difference (</a:t>
            </a:r>
            <a:r>
              <a:rPr lang="en-US" dirty="0">
                <a:solidFill>
                  <a:srgbClr val="FF99FF"/>
                </a:solidFill>
                <a:latin typeface="Symbol" panose="05050102010706020507" pitchFamily="18" charset="2"/>
              </a:rPr>
              <a:t>D</a:t>
            </a:r>
            <a:r>
              <a:rPr lang="en-US" dirty="0">
                <a:solidFill>
                  <a:srgbClr val="FF99FF"/>
                </a:solidFill>
              </a:rPr>
              <a:t>)</a:t>
            </a:r>
          </a:p>
          <a:p>
            <a:pPr lvl="1"/>
            <a:r>
              <a:rPr lang="en-US" dirty="0">
                <a:solidFill>
                  <a:srgbClr val="FF99FF"/>
                </a:solidFill>
                <a:latin typeface="Symbol" panose="05050102010706020507" pitchFamily="18" charset="2"/>
              </a:rPr>
              <a:t>D</a:t>
            </a:r>
            <a:r>
              <a:rPr lang="en-US" dirty="0">
                <a:solidFill>
                  <a:srgbClr val="FF99FF"/>
                </a:solidFill>
              </a:rPr>
              <a:t> &lt; 0.4: covalent</a:t>
            </a:r>
          </a:p>
          <a:p>
            <a:pPr lvl="1"/>
            <a:r>
              <a:rPr lang="en-US" dirty="0">
                <a:solidFill>
                  <a:srgbClr val="FF99FF"/>
                </a:solidFill>
              </a:rPr>
              <a:t>0.4 &lt; </a:t>
            </a:r>
            <a:r>
              <a:rPr lang="en-US" dirty="0">
                <a:solidFill>
                  <a:srgbClr val="FF99FF"/>
                </a:solidFill>
                <a:latin typeface="Symbol" panose="05050102010706020507" pitchFamily="18" charset="2"/>
              </a:rPr>
              <a:t>D</a:t>
            </a:r>
            <a:r>
              <a:rPr lang="en-US" dirty="0">
                <a:solidFill>
                  <a:srgbClr val="FF99FF"/>
                </a:solidFill>
              </a:rPr>
              <a:t> &lt; 2: polar covalent</a:t>
            </a:r>
          </a:p>
          <a:p>
            <a:pPr lvl="1"/>
            <a:r>
              <a:rPr lang="en-US" dirty="0">
                <a:solidFill>
                  <a:srgbClr val="FF99FF"/>
                </a:solidFill>
                <a:latin typeface="Symbol" panose="05050102010706020507" pitchFamily="18" charset="2"/>
              </a:rPr>
              <a:t>D</a:t>
            </a:r>
            <a:r>
              <a:rPr lang="en-US" dirty="0">
                <a:solidFill>
                  <a:srgbClr val="FF99FF"/>
                </a:solidFill>
              </a:rPr>
              <a:t> &gt; 2: ionic</a:t>
            </a:r>
          </a:p>
          <a:p>
            <a:r>
              <a:rPr lang="en-US" dirty="0"/>
              <a:t>Common Bonded Atoms in Biology</a:t>
            </a:r>
          </a:p>
          <a:p>
            <a:pPr marL="0" indent="0">
              <a:buNone/>
            </a:pPr>
            <a:r>
              <a:rPr lang="en-US" sz="2200" dirty="0"/>
              <a:t>O—H   </a:t>
            </a:r>
            <a:r>
              <a:rPr lang="en-US" sz="2200" dirty="0">
                <a:solidFill>
                  <a:srgbClr val="FF99FF"/>
                </a:solidFill>
              </a:rPr>
              <a:t>3.44 – 2.20 = 1.24  </a:t>
            </a:r>
            <a:r>
              <a:rPr lang="en-US" sz="2200" dirty="0"/>
              <a:t>polar covalent</a:t>
            </a:r>
          </a:p>
          <a:p>
            <a:pPr marL="0" indent="0">
              <a:buNone/>
            </a:pPr>
            <a:r>
              <a:rPr lang="en-US" sz="2200" dirty="0"/>
              <a:t>C—H   </a:t>
            </a:r>
            <a:r>
              <a:rPr lang="en-US" sz="2200" dirty="0">
                <a:solidFill>
                  <a:srgbClr val="FF99FF"/>
                </a:solidFill>
              </a:rPr>
              <a:t>2.55 – 2.20 = 0.35  </a:t>
            </a:r>
            <a:r>
              <a:rPr lang="en-US" sz="2200" dirty="0"/>
              <a:t>covalent</a:t>
            </a:r>
          </a:p>
          <a:p>
            <a:pPr marL="0" indent="0">
              <a:buNone/>
            </a:pPr>
            <a:r>
              <a:rPr lang="en-US" sz="2200" dirty="0"/>
              <a:t>C—O   </a:t>
            </a:r>
            <a:r>
              <a:rPr lang="en-US" sz="2200" dirty="0">
                <a:solidFill>
                  <a:srgbClr val="FF99FF"/>
                </a:solidFill>
              </a:rPr>
              <a:t>3.44 – 2.55 = 0.99  </a:t>
            </a:r>
            <a:r>
              <a:rPr lang="en-US" sz="2200" dirty="0"/>
              <a:t>polar covalent</a:t>
            </a:r>
          </a:p>
          <a:p>
            <a:pPr marL="0" indent="0">
              <a:buNone/>
            </a:pPr>
            <a:r>
              <a:rPr lang="en-US" sz="2200" dirty="0"/>
              <a:t>C—N   </a:t>
            </a:r>
            <a:r>
              <a:rPr lang="en-US" sz="2200" dirty="0">
                <a:solidFill>
                  <a:srgbClr val="FF99FF"/>
                </a:solidFill>
              </a:rPr>
              <a:t>3.04 – 2.55 = 0.49  </a:t>
            </a:r>
            <a:r>
              <a:rPr lang="en-US" sz="2200" dirty="0"/>
              <a:t>polar covalent</a:t>
            </a:r>
          </a:p>
          <a:p>
            <a:pPr marL="0" indent="0">
              <a:buNone/>
            </a:pPr>
            <a:r>
              <a:rPr lang="en-US" sz="2200" dirty="0"/>
              <a:t>N—H   </a:t>
            </a:r>
            <a:r>
              <a:rPr lang="en-US" sz="2200" dirty="0">
                <a:solidFill>
                  <a:srgbClr val="FF99FF"/>
                </a:solidFill>
              </a:rPr>
              <a:t>3.04 – 2.20 = 0.84  </a:t>
            </a:r>
            <a:r>
              <a:rPr lang="en-US" sz="2200" dirty="0"/>
              <a:t>polar covalent</a:t>
            </a:r>
          </a:p>
          <a:p>
            <a:pPr marL="0" indent="0">
              <a:buNone/>
            </a:pPr>
            <a:r>
              <a:rPr lang="en-US" sz="2200" dirty="0"/>
              <a:t>P—O   </a:t>
            </a:r>
            <a:r>
              <a:rPr lang="en-US" sz="2200" dirty="0">
                <a:solidFill>
                  <a:srgbClr val="FF99FF"/>
                </a:solidFill>
              </a:rPr>
              <a:t>3.44 – 2.19 = 1.25  </a:t>
            </a:r>
            <a:r>
              <a:rPr lang="en-US" sz="2200" dirty="0"/>
              <a:t>polar covalent</a:t>
            </a:r>
          </a:p>
          <a:p>
            <a:pPr marL="0" indent="0">
              <a:buNone/>
            </a:pPr>
            <a:r>
              <a:rPr lang="en-US" sz="2200" dirty="0"/>
              <a:t>C—S   </a:t>
            </a:r>
            <a:r>
              <a:rPr lang="en-US" sz="2200" dirty="0">
                <a:solidFill>
                  <a:srgbClr val="FF99FF"/>
                </a:solidFill>
              </a:rPr>
              <a:t>2.58 – 2.55 = 0.03  </a:t>
            </a:r>
            <a:r>
              <a:rPr lang="en-US" sz="2200" dirty="0"/>
              <a:t>covalent</a:t>
            </a:r>
          </a:p>
          <a:p>
            <a:pPr marL="0" indent="0">
              <a:buNone/>
            </a:pPr>
            <a:r>
              <a:rPr lang="en-US" sz="2200" dirty="0"/>
              <a:t>S—O   </a:t>
            </a:r>
            <a:r>
              <a:rPr lang="en-US" sz="2200" dirty="0">
                <a:solidFill>
                  <a:srgbClr val="FF99FF"/>
                </a:solidFill>
              </a:rPr>
              <a:t>3.44 – 2.58 = 0.86  </a:t>
            </a:r>
            <a:r>
              <a:rPr lang="en-US" sz="2200" dirty="0"/>
              <a:t>polar covalent</a:t>
            </a:r>
          </a:p>
          <a:p>
            <a:pPr marL="0" indent="0">
              <a:buNone/>
            </a:pPr>
            <a:endParaRPr lang="en-US" sz="2200" dirty="0"/>
          </a:p>
          <a:p>
            <a:pPr marL="0" indent="0">
              <a:buNone/>
            </a:pPr>
            <a:endParaRPr lang="en-US" sz="2200" dirty="0"/>
          </a:p>
          <a:p>
            <a:pPr marL="0" indent="0">
              <a:buNone/>
            </a:pPr>
            <a:endParaRPr lang="en-US" sz="2200" dirty="0"/>
          </a:p>
        </p:txBody>
      </p:sp>
    </p:spTree>
    <p:extLst>
      <p:ext uri="{BB962C8B-B14F-4D97-AF65-F5344CB8AC3E}">
        <p14:creationId xmlns:p14="http://schemas.microsoft.com/office/powerpoint/2010/main" val="238999403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Ions</a:t>
            </a:r>
          </a:p>
        </p:txBody>
      </p:sp>
      <p:sp>
        <p:nvSpPr>
          <p:cNvPr id="3" name="Content Placeholder 2"/>
          <p:cNvSpPr>
            <a:spLocks noGrp="1"/>
          </p:cNvSpPr>
          <p:nvPr>
            <p:ph idx="1"/>
          </p:nvPr>
        </p:nvSpPr>
        <p:spPr/>
        <p:txBody>
          <a:bodyPr/>
          <a:lstStyle/>
          <a:p>
            <a:r>
              <a:rPr lang="en-US" dirty="0"/>
              <a:t>electrically charged atoms and molecules</a:t>
            </a:r>
          </a:p>
          <a:p>
            <a:r>
              <a:rPr lang="en-US" dirty="0"/>
              <a:t>ionized atoms: Na</a:t>
            </a:r>
            <a:r>
              <a:rPr lang="en-US" baseline="30000" dirty="0"/>
              <a:t>+</a:t>
            </a:r>
            <a:r>
              <a:rPr lang="en-US" dirty="0"/>
              <a:t>, Cl</a:t>
            </a:r>
            <a:r>
              <a:rPr lang="en-US" baseline="30000" dirty="0"/>
              <a:t>–</a:t>
            </a:r>
            <a:r>
              <a:rPr lang="en-US" dirty="0"/>
              <a:t>, K</a:t>
            </a:r>
            <a:r>
              <a:rPr lang="en-US" baseline="30000" dirty="0"/>
              <a:t>+</a:t>
            </a:r>
            <a:r>
              <a:rPr lang="en-US" dirty="0"/>
              <a:t>, Ca</a:t>
            </a:r>
            <a:r>
              <a:rPr lang="en-US" baseline="30000" dirty="0"/>
              <a:t>2+</a:t>
            </a:r>
            <a:r>
              <a:rPr lang="en-US" dirty="0"/>
              <a:t>, Mg</a:t>
            </a:r>
            <a:r>
              <a:rPr lang="en-US" baseline="30000" dirty="0"/>
              <a:t>2+</a:t>
            </a:r>
          </a:p>
          <a:p>
            <a:r>
              <a:rPr lang="en-US" dirty="0"/>
              <a:t>ionized molecules</a:t>
            </a:r>
          </a:p>
          <a:p>
            <a:pPr marL="228600" lvl="1" indent="0">
              <a:buNone/>
            </a:pPr>
            <a:r>
              <a:rPr lang="en-US" dirty="0"/>
              <a:t>H</a:t>
            </a:r>
            <a:r>
              <a:rPr lang="en-US" baseline="-25000" dirty="0"/>
              <a:t>3</a:t>
            </a:r>
            <a:r>
              <a:rPr lang="en-US" dirty="0"/>
              <a:t>O</a:t>
            </a:r>
            <a:r>
              <a:rPr lang="en-US" baseline="30000" dirty="0"/>
              <a:t>+</a:t>
            </a:r>
            <a:r>
              <a:rPr lang="en-US" dirty="0"/>
              <a:t>, HPO</a:t>
            </a:r>
            <a:r>
              <a:rPr lang="en-US" baseline="-25000" dirty="0"/>
              <a:t>4</a:t>
            </a:r>
            <a:r>
              <a:rPr lang="en-US" baseline="30000" dirty="0"/>
              <a:t>2–</a:t>
            </a:r>
            <a:r>
              <a:rPr lang="en-US" dirty="0"/>
              <a:t>, NH</a:t>
            </a:r>
            <a:r>
              <a:rPr lang="en-US" baseline="-25000" dirty="0"/>
              <a:t>4</a:t>
            </a:r>
            <a:r>
              <a:rPr lang="en-US" baseline="30000" dirty="0"/>
              <a:t>+</a:t>
            </a:r>
            <a:br>
              <a:rPr lang="en-US" dirty="0"/>
            </a:br>
            <a:r>
              <a:rPr lang="en-US" dirty="0"/>
              <a:t>C</a:t>
            </a:r>
            <a:r>
              <a:rPr lang="en-US" baseline="-25000" dirty="0"/>
              <a:t>4</a:t>
            </a:r>
            <a:r>
              <a:rPr lang="en-US" dirty="0"/>
              <a:t>H</a:t>
            </a:r>
            <a:r>
              <a:rPr lang="en-US" baseline="-25000" dirty="0"/>
              <a:t>4</a:t>
            </a:r>
            <a:r>
              <a:rPr lang="en-US" dirty="0"/>
              <a:t>O</a:t>
            </a:r>
            <a:r>
              <a:rPr lang="en-US" baseline="-25000" dirty="0"/>
              <a:t>4</a:t>
            </a:r>
            <a:r>
              <a:rPr lang="en-US" baseline="30000" dirty="0"/>
              <a:t>2–</a:t>
            </a:r>
            <a:r>
              <a:rPr lang="en-US" dirty="0"/>
              <a:t> (succinate: molecular formula)</a:t>
            </a:r>
            <a:br>
              <a:rPr lang="en-US" dirty="0"/>
            </a:br>
            <a:r>
              <a:rPr lang="en-US" baseline="30000" dirty="0"/>
              <a:t>–</a:t>
            </a:r>
            <a:r>
              <a:rPr lang="en-US" dirty="0"/>
              <a:t>OOC-CH</a:t>
            </a:r>
            <a:r>
              <a:rPr lang="en-US" baseline="-25000" dirty="0"/>
              <a:t>2</a:t>
            </a:r>
            <a:r>
              <a:rPr lang="en-US" dirty="0"/>
              <a:t>-CH</a:t>
            </a:r>
            <a:r>
              <a:rPr lang="en-US" baseline="-25000" dirty="0"/>
              <a:t>2</a:t>
            </a:r>
            <a:r>
              <a:rPr lang="en-US" dirty="0"/>
              <a:t>-COO</a:t>
            </a:r>
            <a:r>
              <a:rPr lang="en-US" baseline="30000" dirty="0"/>
              <a:t>–</a:t>
            </a:r>
            <a:r>
              <a:rPr lang="en-US" dirty="0"/>
              <a:t> (succinate: structural formula)</a:t>
            </a:r>
          </a:p>
          <a:p>
            <a:r>
              <a:rPr lang="en-US" dirty="0"/>
              <a:t> </a:t>
            </a:r>
            <a:r>
              <a:rPr lang="en-US" dirty="0" err="1">
                <a:solidFill>
                  <a:srgbClr val="00FF00"/>
                </a:solidFill>
              </a:rPr>
              <a:t>cations</a:t>
            </a:r>
            <a:r>
              <a:rPr lang="en-US" dirty="0"/>
              <a:t>: positively charged ions</a:t>
            </a:r>
          </a:p>
          <a:p>
            <a:pPr marL="228600" lvl="1" indent="0">
              <a:buNone/>
            </a:pPr>
            <a:r>
              <a:rPr lang="en-US" dirty="0"/>
              <a:t>move toward </a:t>
            </a:r>
            <a:r>
              <a:rPr lang="en-US" u="sng" dirty="0"/>
              <a:t>cat</a:t>
            </a:r>
            <a:r>
              <a:rPr lang="en-US" dirty="0"/>
              <a:t>hode (– pole)</a:t>
            </a:r>
          </a:p>
          <a:p>
            <a:r>
              <a:rPr lang="en-US" dirty="0"/>
              <a:t> </a:t>
            </a:r>
            <a:r>
              <a:rPr lang="en-US" dirty="0">
                <a:solidFill>
                  <a:srgbClr val="00FF00"/>
                </a:solidFill>
              </a:rPr>
              <a:t>anions</a:t>
            </a:r>
            <a:r>
              <a:rPr lang="en-US" dirty="0"/>
              <a:t>: negatively charged ions</a:t>
            </a:r>
          </a:p>
          <a:p>
            <a:pPr marL="228600" lvl="1" indent="0">
              <a:buNone/>
            </a:pPr>
            <a:r>
              <a:rPr lang="en-US" dirty="0"/>
              <a:t>move toward </a:t>
            </a:r>
            <a:r>
              <a:rPr lang="en-US" u="sng" dirty="0"/>
              <a:t>an</a:t>
            </a:r>
            <a:r>
              <a:rPr lang="en-US" dirty="0"/>
              <a:t>ode (+ pole)</a:t>
            </a:r>
          </a:p>
        </p:txBody>
      </p:sp>
    </p:spTree>
    <p:extLst>
      <p:ext uri="{BB962C8B-B14F-4D97-AF65-F5344CB8AC3E}">
        <p14:creationId xmlns:p14="http://schemas.microsoft.com/office/powerpoint/2010/main" val="415149125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Molecule</a:t>
            </a:r>
          </a:p>
        </p:txBody>
      </p:sp>
      <p:sp>
        <p:nvSpPr>
          <p:cNvPr id="3" name="Content Placeholder 2"/>
          <p:cNvSpPr>
            <a:spLocks noGrp="1"/>
          </p:cNvSpPr>
          <p:nvPr>
            <p:ph idx="1"/>
          </p:nvPr>
        </p:nvSpPr>
        <p:spPr/>
        <p:txBody>
          <a:bodyPr/>
          <a:lstStyle/>
          <a:p>
            <a:r>
              <a:rPr lang="en-US" dirty="0"/>
              <a:t>Atoms that are covalently bonded to each other</a:t>
            </a:r>
          </a:p>
          <a:p>
            <a:r>
              <a:rPr lang="en-US" dirty="0"/>
              <a:t>Ionic compounds (and their solid forms crystals) (e.g. </a:t>
            </a:r>
            <a:r>
              <a:rPr lang="en-US" dirty="0" err="1"/>
              <a:t>NaCl</a:t>
            </a:r>
            <a:r>
              <a:rPr lang="en-US" dirty="0"/>
              <a:t>, table salt) are not molecules because the bonding is not covalent</a:t>
            </a:r>
          </a:p>
          <a:p>
            <a:r>
              <a:rPr lang="en-US" dirty="0"/>
              <a:t>A group of bonded atoms that are all non-metal atoms is a molecule</a:t>
            </a:r>
          </a:p>
        </p:txBody>
      </p:sp>
    </p:spTree>
    <p:extLst>
      <p:ext uri="{BB962C8B-B14F-4D97-AF65-F5344CB8AC3E}">
        <p14:creationId xmlns:p14="http://schemas.microsoft.com/office/powerpoint/2010/main" val="26324144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t>
            </a:r>
            <a:r>
              <a:rPr lang="en-US" baseline="-25000" dirty="0"/>
              <a:t>2</a:t>
            </a:r>
            <a:r>
              <a:rPr lang="en-US" dirty="0"/>
              <a:t>O – Structure</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a:t>O atom more electronegative</a:t>
            </a:r>
          </a:p>
          <a:p>
            <a:pPr lvl="1"/>
            <a:r>
              <a:rPr lang="en-US" dirty="0"/>
              <a:t>greater affinity for electrons</a:t>
            </a:r>
          </a:p>
          <a:p>
            <a:pPr lvl="1"/>
            <a:r>
              <a:rPr lang="en-US" dirty="0"/>
              <a:t>both bonding and nonbonding</a:t>
            </a:r>
            <a:br>
              <a:rPr lang="en-US" dirty="0"/>
            </a:br>
            <a:r>
              <a:rPr lang="en-US" dirty="0"/>
              <a:t>electrons (electron pairs)</a:t>
            </a:r>
          </a:p>
          <a:p>
            <a:r>
              <a:rPr lang="en-US" dirty="0"/>
              <a:t>O-H bond covalent ("shared"</a:t>
            </a:r>
            <a:br>
              <a:rPr lang="en-US" dirty="0"/>
            </a:br>
            <a:r>
              <a:rPr lang="en-US" dirty="0"/>
              <a:t>bonding electrons) but polar</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2274" y="1310192"/>
            <a:ext cx="3467100"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rot="16200000">
            <a:off x="7662952" y="2056358"/>
            <a:ext cx="2529840" cy="215444"/>
          </a:xfrm>
          <a:prstGeom prst="rect">
            <a:avLst/>
          </a:prstGeom>
          <a:noFill/>
        </p:spPr>
        <p:txBody>
          <a:bodyPr wrap="square" rtlCol="0">
            <a:spAutoFit/>
          </a:bodyPr>
          <a:lstStyle/>
          <a:p>
            <a:r>
              <a:rPr lang="en-US" sz="800" dirty="0">
                <a:solidFill>
                  <a:schemeClr val="bg1">
                    <a:lumMod val="50000"/>
                  </a:schemeClr>
                </a:solidFill>
              </a:rPr>
              <a:t>Garrett &amp; Grisham, </a:t>
            </a:r>
            <a:r>
              <a:rPr lang="en-US" sz="800" i="1" dirty="0">
                <a:solidFill>
                  <a:schemeClr val="bg1">
                    <a:lumMod val="50000"/>
                  </a:schemeClr>
                </a:solidFill>
              </a:rPr>
              <a:t>Biochemistry</a:t>
            </a:r>
            <a:r>
              <a:rPr lang="en-US" sz="800" dirty="0">
                <a:solidFill>
                  <a:schemeClr val="bg1">
                    <a:lumMod val="50000"/>
                  </a:schemeClr>
                </a:solidFill>
              </a:rPr>
              <a:t> (5ed, 2013)</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4700" y="4266883"/>
            <a:ext cx="1695450" cy="196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1875" y="2800033"/>
            <a:ext cx="1438275"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rot="16200000">
            <a:off x="7662952" y="4837658"/>
            <a:ext cx="2529840" cy="215444"/>
          </a:xfrm>
          <a:prstGeom prst="rect">
            <a:avLst/>
          </a:prstGeom>
          <a:noFill/>
        </p:spPr>
        <p:txBody>
          <a:bodyPr wrap="square" rtlCol="0">
            <a:spAutoFit/>
          </a:bodyPr>
          <a:lstStyle/>
          <a:p>
            <a:r>
              <a:rPr lang="en-US" sz="800" dirty="0" err="1">
                <a:solidFill>
                  <a:schemeClr val="bg1">
                    <a:lumMod val="50000"/>
                  </a:schemeClr>
                </a:solidFill>
              </a:rPr>
              <a:t>Lehniinger</a:t>
            </a:r>
            <a:r>
              <a:rPr lang="en-US" sz="800" dirty="0">
                <a:solidFill>
                  <a:schemeClr val="bg1">
                    <a:lumMod val="50000"/>
                  </a:schemeClr>
                </a:solidFill>
              </a:rPr>
              <a:t>, </a:t>
            </a:r>
            <a:r>
              <a:rPr lang="en-US" sz="800" i="1" dirty="0">
                <a:solidFill>
                  <a:schemeClr val="bg1">
                    <a:lumMod val="50000"/>
                  </a:schemeClr>
                </a:solidFill>
              </a:rPr>
              <a:t>Biochemistry</a:t>
            </a:r>
            <a:r>
              <a:rPr lang="en-US" sz="800" dirty="0">
                <a:solidFill>
                  <a:schemeClr val="bg1">
                    <a:lumMod val="50000"/>
                  </a:schemeClr>
                </a:solidFill>
              </a:rPr>
              <a:t> (4ed, 2005)</a:t>
            </a:r>
          </a:p>
        </p:txBody>
      </p:sp>
    </p:spTree>
    <p:extLst>
      <p:ext uri="{BB962C8B-B14F-4D97-AF65-F5344CB8AC3E}">
        <p14:creationId xmlns:p14="http://schemas.microsoft.com/office/powerpoint/2010/main" val="2037138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591A8C-E352-60CF-E66C-9595E8F1FE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5F3F14-518F-D12D-664A-C9738EF575AD}"/>
              </a:ext>
            </a:extLst>
          </p:cNvPr>
          <p:cNvSpPr>
            <a:spLocks noGrp="1"/>
          </p:cNvSpPr>
          <p:nvPr>
            <p:ph type="title"/>
          </p:nvPr>
        </p:nvSpPr>
        <p:spPr>
          <a:xfrm>
            <a:off x="349955" y="394568"/>
            <a:ext cx="8421512" cy="769441"/>
          </a:xfrm>
        </p:spPr>
        <p:txBody>
          <a:bodyPr/>
          <a:lstStyle/>
          <a:p>
            <a:r>
              <a:rPr lang="en-US" sz="4400" dirty="0"/>
              <a:t>Moles to/from Mass (Grams)</a:t>
            </a:r>
          </a:p>
        </p:txBody>
      </p:sp>
      <p:sp>
        <p:nvSpPr>
          <p:cNvPr id="3" name="Content Placeholder 2">
            <a:extLst>
              <a:ext uri="{FF2B5EF4-FFF2-40B4-BE49-F238E27FC236}">
                <a16:creationId xmlns:a16="http://schemas.microsoft.com/office/drawing/2014/main" id="{B101A169-182A-E8DA-15E1-D3A3C292C00D}"/>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37060691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 – Hydrogen Bonding</a:t>
            </a:r>
          </a:p>
        </p:txBody>
      </p:sp>
      <p:sp>
        <p:nvSpPr>
          <p:cNvPr id="5" name="AutoShape 2"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48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5041" y="1290558"/>
            <a:ext cx="2121580" cy="2339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10"/>
          <p:cNvSpPr>
            <a:spLocks noGrp="1"/>
          </p:cNvSpPr>
          <p:nvPr>
            <p:ph idx="1"/>
          </p:nvPr>
        </p:nvSpPr>
        <p:spPr/>
        <p:txBody>
          <a:bodyPr/>
          <a:lstStyle/>
          <a:p>
            <a:r>
              <a:rPr lang="en-US" dirty="0"/>
              <a:t>H-bonding: the H atom covalently</a:t>
            </a:r>
            <a:br>
              <a:rPr lang="en-US" dirty="0"/>
            </a:br>
            <a:r>
              <a:rPr lang="en-US" dirty="0"/>
              <a:t>bonded to an O atom in one H</a:t>
            </a:r>
            <a:r>
              <a:rPr lang="en-US" baseline="-25000" dirty="0"/>
              <a:t>2</a:t>
            </a:r>
            <a:r>
              <a:rPr lang="en-US" dirty="0"/>
              <a:t>O</a:t>
            </a:r>
            <a:br>
              <a:rPr lang="en-US" dirty="0"/>
            </a:br>
            <a:r>
              <a:rPr lang="en-US" dirty="0"/>
              <a:t>molecule forms a weak bond with</a:t>
            </a:r>
            <a:br>
              <a:rPr lang="en-US" dirty="0"/>
            </a:br>
            <a:r>
              <a:rPr lang="en-US" dirty="0"/>
              <a:t>one of the two </a:t>
            </a:r>
            <a:r>
              <a:rPr lang="en-US" dirty="0" err="1"/>
              <a:t>unbonded</a:t>
            </a:r>
            <a:r>
              <a:rPr lang="en-US" dirty="0"/>
              <a:t> pairs in the</a:t>
            </a:r>
            <a:br>
              <a:rPr lang="en-US" dirty="0"/>
            </a:br>
            <a:r>
              <a:rPr lang="en-US" dirty="0"/>
              <a:t>valence shell of the O atom of another</a:t>
            </a:r>
            <a:br>
              <a:rPr lang="en-US" dirty="0"/>
            </a:br>
            <a:r>
              <a:rPr lang="en-US" dirty="0"/>
              <a:t>H</a:t>
            </a:r>
            <a:r>
              <a:rPr lang="en-US" baseline="-25000" dirty="0"/>
              <a:t>2</a:t>
            </a:r>
            <a:r>
              <a:rPr lang="en-US" dirty="0"/>
              <a:t>O molecule</a:t>
            </a:r>
          </a:p>
          <a:p>
            <a:r>
              <a:rPr lang="en-US" dirty="0"/>
              <a:t>A "weak" bond is a relatively lower</a:t>
            </a:r>
            <a:br>
              <a:rPr lang="en-US" dirty="0"/>
            </a:br>
            <a:r>
              <a:rPr lang="en-US" dirty="0"/>
              <a:t>energy bond than the covalent bond,</a:t>
            </a:r>
            <a:br>
              <a:rPr lang="en-US" dirty="0"/>
            </a:br>
            <a:r>
              <a:rPr lang="en-US" dirty="0"/>
              <a:t>but still significant</a:t>
            </a:r>
          </a:p>
          <a:p>
            <a:r>
              <a:rPr lang="en-US" dirty="0"/>
              <a:t>Water (</a:t>
            </a:r>
            <a:r>
              <a:rPr lang="en-US" dirty="0" err="1"/>
              <a:t>liq</a:t>
            </a:r>
            <a:r>
              <a:rPr lang="en-US" dirty="0"/>
              <a:t> H</a:t>
            </a:r>
            <a:r>
              <a:rPr lang="en-US" baseline="-25000" dirty="0"/>
              <a:t>2</a:t>
            </a:r>
            <a:r>
              <a:rPr lang="en-US" dirty="0"/>
              <a:t>O) forms at</a:t>
            </a:r>
            <a:br>
              <a:rPr lang="en-US" dirty="0"/>
            </a:br>
            <a:r>
              <a:rPr lang="en-US" dirty="0"/>
              <a:t>temperatures &lt; 100°C with H bonds</a:t>
            </a:r>
          </a:p>
          <a:p>
            <a:r>
              <a:rPr lang="en-US" dirty="0"/>
              <a:t>These are broken when water boils</a:t>
            </a:r>
          </a:p>
        </p:txBody>
      </p:sp>
      <p:pic>
        <p:nvPicPr>
          <p:cNvPr id="16" name="Picture 5"/>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45436" y="3630244"/>
            <a:ext cx="2476500" cy="27813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122873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t>
            </a:r>
            <a:r>
              <a:rPr lang="en-US" baseline="-25000" dirty="0"/>
              <a:t>2</a:t>
            </a:r>
            <a:r>
              <a:rPr lang="en-US" dirty="0"/>
              <a:t>O Phases</a:t>
            </a:r>
          </a:p>
        </p:txBody>
      </p:sp>
      <p:sp>
        <p:nvSpPr>
          <p:cNvPr id="5" name="AutoShape 2"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Content Placeholder 7"/>
          <p:cNvSpPr>
            <a:spLocks noGrp="1"/>
          </p:cNvSpPr>
          <p:nvPr>
            <p:ph idx="1"/>
          </p:nvPr>
        </p:nvSpPr>
        <p:spPr>
          <a:xfrm>
            <a:off x="364067" y="1397531"/>
            <a:ext cx="5811307" cy="2194340"/>
          </a:xfrm>
        </p:spPr>
        <p:txBody>
          <a:bodyPr/>
          <a:lstStyle/>
          <a:p>
            <a:r>
              <a:rPr lang="en-US" dirty="0">
                <a:latin typeface="+mj-lt"/>
              </a:rPr>
              <a:t>ice: H-bonded in a less dense space</a:t>
            </a:r>
          </a:p>
          <a:p>
            <a:r>
              <a:rPr lang="en-US" dirty="0">
                <a:latin typeface="+mj-lt"/>
              </a:rPr>
              <a:t>water: H-bonds formed &amp; unformed rapidly in more dense space</a:t>
            </a:r>
          </a:p>
          <a:p>
            <a:r>
              <a:rPr lang="en-US" dirty="0">
                <a:latin typeface="+mj-lt"/>
              </a:rPr>
              <a:t>vapor: no H-bonding as they gallivant through space</a:t>
            </a:r>
          </a:p>
        </p:txBody>
      </p:sp>
      <p:pic>
        <p:nvPicPr>
          <p:cNvPr id="28678" name="Picture 6" descr="animation of water solvated Cl anion"/>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175374" y="1708183"/>
            <a:ext cx="2968625" cy="2917591"/>
          </a:xfrm>
          <a:prstGeom prst="rect">
            <a:avLst/>
          </a:prstGeom>
          <a:noFill/>
          <a:extLst>
            <a:ext uri="{909E8E84-426E-40DD-AFC4-6F175D3DCCD1}">
              <a14:hiddenFill xmlns:a14="http://schemas.microsoft.com/office/drawing/2010/main">
                <a:solidFill>
                  <a:srgbClr val="FFFFFF"/>
                </a:solidFill>
              </a14:hiddenFill>
            </a:ext>
          </a:extLst>
        </p:spPr>
      </p:pic>
      <p:pic>
        <p:nvPicPr>
          <p:cNvPr id="28680" name="Picture 8" descr="http://www.scottsmithonline.com/interests/medicalschool/biology/110a/Midterm1Materials/Notes/graphics/figure%2002-1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3591870"/>
            <a:ext cx="6019800" cy="3124201"/>
          </a:xfrm>
          <a:prstGeom prst="rect">
            <a:avLst/>
          </a:prstGeom>
          <a:noFill/>
          <a:extLst>
            <a:ext uri="{909E8E84-426E-40DD-AFC4-6F175D3DCCD1}">
              <a14:hiddenFill xmlns:a14="http://schemas.microsoft.com/office/drawing/2010/main">
                <a:solidFill>
                  <a:srgbClr val="FFFFFF"/>
                </a:solidFill>
              </a14:hiddenFill>
            </a:ext>
          </a:extLst>
        </p:spPr>
      </p:pic>
      <p:sp>
        <p:nvSpPr>
          <p:cNvPr id="17" name="Content Placeholder 7"/>
          <p:cNvSpPr txBox="1">
            <a:spLocks/>
          </p:cNvSpPr>
          <p:nvPr/>
        </p:nvSpPr>
        <p:spPr bwMode="auto">
          <a:xfrm>
            <a:off x="6175374" y="4625774"/>
            <a:ext cx="3087686" cy="12082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23838" indent="-223838" algn="l" rtl="0" eaLnBrk="0" fontAlgn="base" hangingPunct="0">
              <a:spcBef>
                <a:spcPct val="20000"/>
              </a:spcBef>
              <a:spcAft>
                <a:spcPct val="0"/>
              </a:spcAft>
              <a:buChar char="•"/>
              <a:defRPr sz="2400">
                <a:solidFill>
                  <a:schemeClr val="bg1"/>
                </a:solidFill>
                <a:latin typeface="+mn-lt"/>
                <a:ea typeface="+mn-ea"/>
                <a:cs typeface="+mn-cs"/>
              </a:defRPr>
            </a:lvl1pPr>
            <a:lvl2pPr marL="515938" indent="-287338" algn="l" rtl="0" eaLnBrk="0" fontAlgn="base" hangingPunct="0">
              <a:spcBef>
                <a:spcPct val="20000"/>
              </a:spcBef>
              <a:spcAft>
                <a:spcPct val="0"/>
              </a:spcAft>
              <a:buFont typeface="Wingdings" pitchFamily="2" charset="2"/>
              <a:buChar char="§"/>
              <a:defRPr sz="2000">
                <a:solidFill>
                  <a:schemeClr val="bg1"/>
                </a:solidFill>
                <a:latin typeface="+mn-lt"/>
              </a:defRPr>
            </a:lvl2pPr>
            <a:lvl3pPr marL="804863" indent="-347663" algn="l" rtl="0" eaLnBrk="0" fontAlgn="base" hangingPunct="0">
              <a:spcBef>
                <a:spcPct val="20000"/>
              </a:spcBef>
              <a:spcAft>
                <a:spcPct val="0"/>
              </a:spcAft>
              <a:buFont typeface="Wingdings" pitchFamily="2" charset="2"/>
              <a:buChar char="v"/>
              <a:defRPr sz="1800">
                <a:solidFill>
                  <a:schemeClr val="bg1"/>
                </a:solidFill>
                <a:latin typeface="+mn-lt"/>
              </a:defRPr>
            </a:lvl3pPr>
            <a:lvl4pPr marL="973138" indent="-287338" algn="l" rtl="0" eaLnBrk="0" fontAlgn="base" hangingPunct="0">
              <a:spcBef>
                <a:spcPct val="20000"/>
              </a:spcBef>
              <a:spcAft>
                <a:spcPct val="0"/>
              </a:spcAft>
              <a:buChar char="–"/>
              <a:defRPr sz="1600">
                <a:solidFill>
                  <a:schemeClr val="bg1"/>
                </a:solidFill>
                <a:latin typeface="+mn-lt"/>
              </a:defRPr>
            </a:lvl4pPr>
            <a:lvl5pPr marL="1143000" indent="-228600" algn="l" rtl="0" eaLnBrk="0" fontAlgn="base" hangingPunct="0">
              <a:spcBef>
                <a:spcPct val="20000"/>
              </a:spcBef>
              <a:spcAft>
                <a:spcPct val="0"/>
              </a:spcAft>
              <a:buChar char="»"/>
              <a:defRPr sz="1400">
                <a:solidFill>
                  <a:schemeClr val="bg1"/>
                </a:solidFill>
                <a:latin typeface="+mn-lt"/>
              </a:defRPr>
            </a:lvl5pPr>
            <a:lvl6pPr marL="2514600" indent="-228600" algn="l" rtl="0" eaLnBrk="0" fontAlgn="base" hangingPunct="0">
              <a:spcBef>
                <a:spcPct val="20000"/>
              </a:spcBef>
              <a:spcAft>
                <a:spcPct val="0"/>
              </a:spcAft>
              <a:buChar char="»"/>
              <a:defRPr sz="2000">
                <a:solidFill>
                  <a:schemeClr val="bg1"/>
                </a:solidFill>
                <a:latin typeface="+mn-lt"/>
              </a:defRPr>
            </a:lvl6pPr>
            <a:lvl7pPr marL="2971800" indent="-228600" algn="l" rtl="0" eaLnBrk="0" fontAlgn="base" hangingPunct="0">
              <a:spcBef>
                <a:spcPct val="20000"/>
              </a:spcBef>
              <a:spcAft>
                <a:spcPct val="0"/>
              </a:spcAft>
              <a:buChar char="»"/>
              <a:defRPr sz="2000">
                <a:solidFill>
                  <a:schemeClr val="bg1"/>
                </a:solidFill>
                <a:latin typeface="+mn-lt"/>
              </a:defRPr>
            </a:lvl7pPr>
            <a:lvl8pPr marL="3429000" indent="-228600" algn="l" rtl="0" eaLnBrk="0" fontAlgn="base" hangingPunct="0">
              <a:spcBef>
                <a:spcPct val="20000"/>
              </a:spcBef>
              <a:spcAft>
                <a:spcPct val="0"/>
              </a:spcAft>
              <a:buChar char="»"/>
              <a:defRPr sz="2000">
                <a:solidFill>
                  <a:schemeClr val="bg1"/>
                </a:solidFill>
                <a:latin typeface="+mn-lt"/>
              </a:defRPr>
            </a:lvl8pPr>
            <a:lvl9pPr marL="3886200" indent="-228600" algn="l" rtl="0" eaLnBrk="0" fontAlgn="base" hangingPunct="0">
              <a:spcBef>
                <a:spcPct val="20000"/>
              </a:spcBef>
              <a:spcAft>
                <a:spcPct val="0"/>
              </a:spcAft>
              <a:buChar char="»"/>
              <a:defRPr sz="2000">
                <a:solidFill>
                  <a:schemeClr val="bg1"/>
                </a:solidFill>
                <a:latin typeface="+mn-lt"/>
              </a:defRPr>
            </a:lvl9pPr>
          </a:lstStyle>
          <a:p>
            <a:r>
              <a:rPr lang="en-US" sz="2000" kern="0" dirty="0">
                <a:latin typeface="+mj-lt"/>
              </a:rPr>
              <a:t>animation shows H</a:t>
            </a:r>
            <a:r>
              <a:rPr lang="en-US" sz="2000" kern="0" baseline="-25000" dirty="0">
                <a:latin typeface="+mj-lt"/>
              </a:rPr>
              <a:t>2</a:t>
            </a:r>
            <a:r>
              <a:rPr lang="en-US" sz="2000" kern="0" dirty="0">
                <a:latin typeface="+mj-lt"/>
              </a:rPr>
              <a:t>O as water solvating a chloride ion. Note yellow flashes are H-bonds forming &amp; </a:t>
            </a:r>
            <a:r>
              <a:rPr lang="en-US" sz="2000" kern="0" dirty="0" err="1">
                <a:latin typeface="+mj-lt"/>
              </a:rPr>
              <a:t>unforming</a:t>
            </a:r>
            <a:endParaRPr lang="en-US" sz="2000" kern="0" dirty="0">
              <a:latin typeface="+mj-lt"/>
            </a:endParaRPr>
          </a:p>
        </p:txBody>
      </p:sp>
    </p:spTree>
    <p:extLst>
      <p:ext uri="{BB962C8B-B14F-4D97-AF65-F5344CB8AC3E}">
        <p14:creationId xmlns:p14="http://schemas.microsoft.com/office/powerpoint/2010/main" val="158040577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 – Properties</a:t>
            </a:r>
          </a:p>
        </p:txBody>
      </p:sp>
      <p:sp>
        <p:nvSpPr>
          <p:cNvPr id="3" name="Content Placeholder 2"/>
          <p:cNvSpPr>
            <a:spLocks noGrp="1"/>
          </p:cNvSpPr>
          <p:nvPr>
            <p:ph idx="1"/>
          </p:nvPr>
        </p:nvSpPr>
        <p:spPr/>
        <p:txBody>
          <a:bodyPr/>
          <a:lstStyle/>
          <a:p>
            <a:r>
              <a:rPr lang="en-US" dirty="0"/>
              <a:t> </a:t>
            </a:r>
            <a:r>
              <a:rPr lang="en-US" dirty="0">
                <a:solidFill>
                  <a:srgbClr val="00FF00"/>
                </a:solidFill>
              </a:rPr>
              <a:t>High specific heat   </a:t>
            </a:r>
            <a:r>
              <a:rPr lang="en-US" dirty="0"/>
              <a:t>1 </a:t>
            </a:r>
            <a:r>
              <a:rPr lang="en-US" dirty="0" err="1"/>
              <a:t>cal</a:t>
            </a:r>
            <a:r>
              <a:rPr lang="en-US" dirty="0"/>
              <a:t>/g/°C</a:t>
            </a:r>
          </a:p>
          <a:p>
            <a:pPr marL="0" indent="0">
              <a:buNone/>
            </a:pPr>
            <a:r>
              <a:rPr lang="en-US" dirty="0"/>
              <a:t>This enables water to resist changes in temperature when heat energy enters or exits</a:t>
            </a:r>
          </a:p>
          <a:p>
            <a:r>
              <a:rPr lang="en-US" dirty="0"/>
              <a:t> </a:t>
            </a:r>
            <a:r>
              <a:rPr lang="en-US" dirty="0">
                <a:solidFill>
                  <a:srgbClr val="00FF00"/>
                </a:solidFill>
              </a:rPr>
              <a:t>Polar</a:t>
            </a:r>
          </a:p>
          <a:p>
            <a:pPr marL="0" indent="0">
              <a:buNone/>
            </a:pPr>
            <a:r>
              <a:rPr lang="en-US" dirty="0"/>
              <a:t>A great many organic and inorganic solutes dissolve in it, providing the environment for biochemical reactions</a:t>
            </a:r>
          </a:p>
          <a:p>
            <a:r>
              <a:rPr lang="en-US" dirty="0"/>
              <a:t> </a:t>
            </a:r>
            <a:r>
              <a:rPr lang="en-US" dirty="0">
                <a:solidFill>
                  <a:srgbClr val="00FF00"/>
                </a:solidFill>
              </a:rPr>
              <a:t>Cohesive</a:t>
            </a:r>
            <a:r>
              <a:rPr lang="en-US" dirty="0"/>
              <a:t> because of the H-bond</a:t>
            </a:r>
          </a:p>
          <a:p>
            <a:pPr marL="0" indent="0">
              <a:buNone/>
            </a:pPr>
            <a:r>
              <a:rPr lang="en-US" dirty="0"/>
              <a:t>Water's surface tension resists loss of solvent as well as accounts for capillary flow exploited by organisms</a:t>
            </a:r>
          </a:p>
          <a:p>
            <a:pPr marL="0" indent="0">
              <a:buNone/>
            </a:pPr>
            <a:endParaRPr lang="en-US" dirty="0"/>
          </a:p>
          <a:p>
            <a:pPr marL="0" indent="0">
              <a:buNone/>
            </a:pPr>
            <a:r>
              <a:rPr lang="en-US" dirty="0"/>
              <a:t>Organisms composed of 70-90% water</a:t>
            </a:r>
          </a:p>
        </p:txBody>
      </p:sp>
    </p:spTree>
    <p:extLst>
      <p:ext uri="{BB962C8B-B14F-4D97-AF65-F5344CB8AC3E}">
        <p14:creationId xmlns:p14="http://schemas.microsoft.com/office/powerpoint/2010/main" val="2317845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EC3A7-5C4B-1101-C84E-D4B7CB23F899}"/>
              </a:ext>
            </a:extLst>
          </p:cNvPr>
          <p:cNvSpPr>
            <a:spLocks noGrp="1"/>
          </p:cNvSpPr>
          <p:nvPr>
            <p:ph type="title"/>
          </p:nvPr>
        </p:nvSpPr>
        <p:spPr/>
        <p:txBody>
          <a:bodyPr/>
          <a:lstStyle/>
          <a:p>
            <a:r>
              <a:rPr lang="en-US" dirty="0"/>
              <a:t>Percent Composition</a:t>
            </a:r>
          </a:p>
        </p:txBody>
      </p:sp>
      <p:sp>
        <p:nvSpPr>
          <p:cNvPr id="3" name="Content Placeholder 2">
            <a:extLst>
              <a:ext uri="{FF2B5EF4-FFF2-40B4-BE49-F238E27FC236}">
                <a16:creationId xmlns:a16="http://schemas.microsoft.com/office/drawing/2014/main" id="{46419978-24EF-0DA2-9E87-CDFF8E64EF4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9797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CD0B7E-399A-CFBA-1D54-72376C00BB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432689-58EF-C799-A886-99DF7808CB9C}"/>
              </a:ext>
            </a:extLst>
          </p:cNvPr>
          <p:cNvSpPr>
            <a:spLocks noGrp="1"/>
          </p:cNvSpPr>
          <p:nvPr>
            <p:ph type="title"/>
          </p:nvPr>
        </p:nvSpPr>
        <p:spPr>
          <a:xfrm>
            <a:off x="333985" y="400109"/>
            <a:ext cx="8421512" cy="769441"/>
          </a:xfrm>
        </p:spPr>
        <p:txBody>
          <a:bodyPr/>
          <a:lstStyle/>
          <a:p>
            <a:r>
              <a:rPr lang="en-US" sz="4400" dirty="0"/>
              <a:t>Empirical Formula Determination</a:t>
            </a:r>
          </a:p>
        </p:txBody>
      </p:sp>
      <p:sp>
        <p:nvSpPr>
          <p:cNvPr id="3" name="Content Placeholder 2">
            <a:extLst>
              <a:ext uri="{FF2B5EF4-FFF2-40B4-BE49-F238E27FC236}">
                <a16:creationId xmlns:a16="http://schemas.microsoft.com/office/drawing/2014/main" id="{7942CC9A-7860-C5DD-9BFE-271413CFDD8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293310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3151D1-6D73-5A3C-778F-0632519400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52EF50-EE9F-EF64-134D-D6078E5D55B1}"/>
              </a:ext>
            </a:extLst>
          </p:cNvPr>
          <p:cNvSpPr>
            <a:spLocks noGrp="1"/>
          </p:cNvSpPr>
          <p:nvPr>
            <p:ph type="title"/>
          </p:nvPr>
        </p:nvSpPr>
        <p:spPr>
          <a:xfrm>
            <a:off x="333985" y="400109"/>
            <a:ext cx="8421512" cy="769441"/>
          </a:xfrm>
        </p:spPr>
        <p:txBody>
          <a:bodyPr/>
          <a:lstStyle/>
          <a:p>
            <a:r>
              <a:rPr lang="en-US" sz="4400" dirty="0"/>
              <a:t>Percent Water in Hydrate</a:t>
            </a:r>
          </a:p>
        </p:txBody>
      </p:sp>
      <p:sp>
        <p:nvSpPr>
          <p:cNvPr id="3" name="Content Placeholder 2">
            <a:extLst>
              <a:ext uri="{FF2B5EF4-FFF2-40B4-BE49-F238E27FC236}">
                <a16:creationId xmlns:a16="http://schemas.microsoft.com/office/drawing/2014/main" id="{34CE5BC8-AB35-D87F-D3D1-20C6906A7E3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09782249"/>
      </p:ext>
    </p:extLst>
  </p:cSld>
  <p:clrMapOvr>
    <a:masterClrMapping/>
  </p:clrMapOvr>
</p:sld>
</file>

<file path=ppt/theme/theme1.xml><?xml version="1.0" encoding="utf-8"?>
<a:theme xmlns:a="http://schemas.openxmlformats.org/drawingml/2006/main" name="Light-on-dark-standard-presentation">
  <a:themeElements>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LightOnDark">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dirty="0" smtClean="0">
            <a:solidFill>
              <a:schemeClr val="bg1"/>
            </a:solidFill>
          </a:defRPr>
        </a:defPPr>
      </a:lstStyle>
    </a:txDef>
  </a:objectDefaults>
  <a:extraClrSchemeLst>
    <a:extraClrScheme>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LightOnDar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LightOnDar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LightOnDar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LightOnDar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LightOnDar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LightOnDar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27679</TotalTime>
  <Words>4031</Words>
  <Application>Microsoft Office PowerPoint</Application>
  <PresentationFormat>On-screen Show (4:3)</PresentationFormat>
  <Paragraphs>444</Paragraphs>
  <Slides>62</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62</vt:i4>
      </vt:variant>
    </vt:vector>
  </HeadingPairs>
  <TitlesOfParts>
    <vt:vector size="72" baseType="lpstr">
      <vt:lpstr>Arial</vt:lpstr>
      <vt:lpstr>Cambria</vt:lpstr>
      <vt:lpstr>Courier New</vt:lpstr>
      <vt:lpstr>Script MT Bold</vt:lpstr>
      <vt:lpstr>Symbol</vt:lpstr>
      <vt:lpstr>Tahoma</vt:lpstr>
      <vt:lpstr>Times New Roman</vt:lpstr>
      <vt:lpstr>Verdana</vt:lpstr>
      <vt:lpstr>Wingdings</vt:lpstr>
      <vt:lpstr>Light-on-dark-standard-presentation</vt:lpstr>
      <vt:lpstr>Introductory General Chemistry</vt:lpstr>
      <vt:lpstr>PowerPoint Presentation</vt:lpstr>
      <vt:lpstr>Avogadro’s Number</vt:lpstr>
      <vt:lpstr>Mole</vt:lpstr>
      <vt:lpstr>Moles to/from Atoms/Molecules/Particles</vt:lpstr>
      <vt:lpstr>Moles to/from Mass (Grams)</vt:lpstr>
      <vt:lpstr>Percent Composition</vt:lpstr>
      <vt:lpstr>Empirical Formula Determination</vt:lpstr>
      <vt:lpstr>Percent Water in Hydrate</vt:lpstr>
      <vt:lpstr>Converting Mass/Moles/Gas Volume</vt:lpstr>
      <vt:lpstr>Hydrogen</vt:lpstr>
      <vt:lpstr>Carbon</vt:lpstr>
      <vt:lpstr>Periodic Table of Elements</vt:lpstr>
      <vt:lpstr>Shells of Electrons &amp; Periodic Table</vt:lpstr>
      <vt:lpstr>The Valence Shell</vt:lpstr>
      <vt:lpstr>Electronegativity</vt:lpstr>
      <vt:lpstr>Electronegativity Quantitated</vt:lpstr>
      <vt:lpstr>Nuclear Chemistry</vt:lpstr>
      <vt:lpstr>Chemical Bonding</vt:lpstr>
      <vt:lpstr>Bonding</vt:lpstr>
      <vt:lpstr>Bonding Types &amp; Strength</vt:lpstr>
      <vt:lpstr>The Covalent Bond</vt:lpstr>
      <vt:lpstr>The Ionic / Electrostatic Bond</vt:lpstr>
      <vt:lpstr>A Polar Covalent Bond</vt:lpstr>
      <vt:lpstr>The Hydrogen Bond</vt:lpstr>
      <vt:lpstr>Hydrophobic Interactions</vt:lpstr>
      <vt:lpstr>van der Waals Forces</vt:lpstr>
      <vt:lpstr>Liquids &amp; Solids</vt:lpstr>
      <vt:lpstr>Atomic Weight Explained</vt:lpstr>
      <vt:lpstr>Gases</vt:lpstr>
      <vt:lpstr>Atomic Weight Explained</vt:lpstr>
      <vt:lpstr>Solutions</vt:lpstr>
      <vt:lpstr>Atomic Weight Explained</vt:lpstr>
      <vt:lpstr>Stoichiometry</vt:lpstr>
      <vt:lpstr>Substance Quantitation</vt:lpstr>
      <vt:lpstr>Substance Quantitation</vt:lpstr>
      <vt:lpstr>Empirical Formula</vt:lpstr>
      <vt:lpstr>Empirical Formula from Percent Composition</vt:lpstr>
      <vt:lpstr>Empirical Formula from Percent Composition</vt:lpstr>
      <vt:lpstr>Empirical Formula from Percent Composition</vt:lpstr>
      <vt:lpstr>Balancing Reactions</vt:lpstr>
      <vt:lpstr>Balancing Reactions: Mass Conservation</vt:lpstr>
      <vt:lpstr>Balancing Reactions: Charge Conservation</vt:lpstr>
      <vt:lpstr>Balancing Reactions: Half Reactions</vt:lpstr>
      <vt:lpstr>Chemical Reactions</vt:lpstr>
      <vt:lpstr>Chemical Reactions</vt:lpstr>
      <vt:lpstr>Types of Chemical Reactions</vt:lpstr>
      <vt:lpstr>Balancing Mass &amp; Charge</vt:lpstr>
      <vt:lpstr>Reaction Energy Diagrams</vt:lpstr>
      <vt:lpstr>Endothermic &amp; Exothermic</vt:lpstr>
      <vt:lpstr>Equilibrium</vt:lpstr>
      <vt:lpstr>Atomic Weight Explained</vt:lpstr>
      <vt:lpstr>Kinetics</vt:lpstr>
      <vt:lpstr>Atomic Weight Explained</vt:lpstr>
      <vt:lpstr>Spectrum of Sharing</vt:lpstr>
      <vt:lpstr>PowerPoint Presentation</vt:lpstr>
      <vt:lpstr>Ions</vt:lpstr>
      <vt:lpstr>The Molecule</vt:lpstr>
      <vt:lpstr>H2O – Structure</vt:lpstr>
      <vt:lpstr>Water – Hydrogen Bonding</vt:lpstr>
      <vt:lpstr>H2O Phases</vt:lpstr>
      <vt:lpstr>Water – Properties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 M Halloran</dc:creator>
  <cp:lastModifiedBy>sm h</cp:lastModifiedBy>
  <cp:revision>985</cp:revision>
  <cp:lastPrinted>2016-03-14T04:22:58Z</cp:lastPrinted>
  <dcterms:created xsi:type="dcterms:W3CDTF">2005-12-08T13:54:14Z</dcterms:created>
  <dcterms:modified xsi:type="dcterms:W3CDTF">2025-08-18T23:08:23Z</dcterms:modified>
</cp:coreProperties>
</file>