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1"/>
  </p:notesMasterIdLst>
  <p:sldIdLst>
    <p:sldId id="608" r:id="rId2"/>
    <p:sldId id="609" r:id="rId3"/>
    <p:sldId id="613" r:id="rId4"/>
    <p:sldId id="624" r:id="rId5"/>
    <p:sldId id="610" r:id="rId6"/>
    <p:sldId id="633" r:id="rId7"/>
    <p:sldId id="634" r:id="rId8"/>
    <p:sldId id="625" r:id="rId9"/>
    <p:sldId id="635" r:id="rId10"/>
    <p:sldId id="636" r:id="rId11"/>
    <p:sldId id="638" r:id="rId12"/>
    <p:sldId id="639" r:id="rId13"/>
    <p:sldId id="641" r:id="rId14"/>
    <p:sldId id="640" r:id="rId15"/>
    <p:sldId id="612" r:id="rId16"/>
    <p:sldId id="623" r:id="rId17"/>
    <p:sldId id="628" r:id="rId18"/>
    <p:sldId id="631" r:id="rId19"/>
    <p:sldId id="637" r:id="rId2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43"/>
    <a:srgbClr val="FF6600"/>
    <a:srgbClr val="00FF00"/>
    <a:srgbClr val="FF9933"/>
    <a:srgbClr val="FF0066"/>
    <a:srgbClr val="CC99FF"/>
    <a:srgbClr val="99FFCC"/>
    <a:srgbClr val="FFFFCC"/>
    <a:srgbClr val="33993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2" autoAdjust="0"/>
    <p:restoredTop sz="96038" autoAdjust="0"/>
  </p:normalViewPr>
  <p:slideViewPr>
    <p:cSldViewPr snapToGrid="0">
      <p:cViewPr varScale="1">
        <p:scale>
          <a:sx n="130" d="100"/>
          <a:sy n="130" d="100"/>
        </p:scale>
        <p:origin x="1098" y="13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B39F9-9779-49E4-9061-3C452DBF8DE4}" type="slidenum">
              <a:rPr lang="en-US" smtClean="0"/>
              <a:pPr/>
              <a:t>2</a:t>
            </a:fld>
            <a:endParaRPr lang="en-US"/>
          </a:p>
        </p:txBody>
      </p:sp>
    </p:spTree>
    <p:extLst>
      <p:ext uri="{BB962C8B-B14F-4D97-AF65-F5344CB8AC3E}">
        <p14:creationId xmlns:p14="http://schemas.microsoft.com/office/powerpoint/2010/main" val="2346542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a601308.us.archive.org/27/items/CRC.Press.Handbook.of.Chemistry.and.Physics.85th.ed.eBook-LRN/CRC.Press.Handbook.of.Chemistry.and.Physics.85th.ed.eBook-LRN.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8a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268555"/>
            <a:ext cx="8111067"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Determination of</a:t>
            </a:r>
            <a:br>
              <a:rPr lang="en-US" sz="6000" kern="0" dirty="0">
                <a:solidFill>
                  <a:schemeClr val="accent1">
                    <a:lumMod val="60000"/>
                    <a:lumOff val="40000"/>
                  </a:schemeClr>
                </a:solidFill>
              </a:rPr>
            </a:br>
            <a:r>
              <a:rPr lang="en-US" sz="6000" kern="0" dirty="0">
                <a:solidFill>
                  <a:schemeClr val="accent1">
                    <a:lumMod val="60000"/>
                    <a:lumOff val="40000"/>
                  </a:schemeClr>
                </a:solidFill>
              </a:rPr>
              <a:t>Gas Constant </a:t>
            </a:r>
            <a:r>
              <a:rPr lang="en-US" sz="6000" b="1" i="1" kern="0" dirty="0">
                <a:solidFill>
                  <a:schemeClr val="accent1">
                    <a:lumMod val="60000"/>
                    <a:lumOff val="40000"/>
                  </a:schemeClr>
                </a:solidFill>
              </a:rPr>
              <a:t>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E8FFA-47AA-F279-39D5-EEED13A44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C4DAD-0080-A372-1428-4EC209295A27}"/>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140AC2-9A61-D28E-247F-040F50BEDA02}"/>
              </a:ext>
            </a:extLst>
          </p:cNvPr>
          <p:cNvSpPr>
            <a:spLocks noGrp="1"/>
          </p:cNvSpPr>
          <p:nvPr>
            <p:ph idx="1"/>
          </p:nvPr>
        </p:nvSpPr>
        <p:spPr>
          <a:xfrm>
            <a:off x="372533" y="952466"/>
            <a:ext cx="8387645" cy="5595089"/>
          </a:xfrm>
        </p:spPr>
        <p:txBody>
          <a:bodyPr/>
          <a:lstStyle/>
          <a:p>
            <a:pPr marL="457200" indent="-457200">
              <a:buFont typeface="+mj-lt"/>
              <a:buAutoNum type="arabicPeriod" startAt="10"/>
            </a:pPr>
            <a:r>
              <a:rPr lang="en-US" sz="2000" dirty="0"/>
              <a:t>Put your GLOVED finger over the hole in the rubber stopper: INVERT the tube with your finger still over the hole and immerse your gloved hand—finger still over the hole—into the beaker of water. Quickly but carefully put the tube in the clamp and hold it. You can remove your finger but only with tube with stopper immersed in beaker water.</a:t>
            </a:r>
          </a:p>
          <a:p>
            <a:pPr marL="457200" indent="-457200">
              <a:buFont typeface="+mj-lt"/>
              <a:buAutoNum type="arabicPeriod" startAt="10"/>
            </a:pPr>
            <a:r>
              <a:rPr lang="en-US" sz="2000" dirty="0"/>
              <a:t>Use a thermometer to record beaker water temperature to nearest 0.1°C. Also get the classroom barometric pressure</a:t>
            </a:r>
          </a:p>
          <a:p>
            <a:pPr marL="457200" indent="-457200">
              <a:buFont typeface="+mj-lt"/>
              <a:buAutoNum type="arabicPeriod" startAt="10"/>
            </a:pPr>
            <a:r>
              <a:rPr lang="en-US" sz="2000" dirty="0"/>
              <a:t>The reaction is done WHEN</a:t>
            </a:r>
          </a:p>
          <a:p>
            <a:pPr marL="522288" lvl="1" indent="-285750"/>
            <a:r>
              <a:rPr lang="en-US" dirty="0"/>
              <a:t>There are no bubbles forming</a:t>
            </a:r>
          </a:p>
          <a:p>
            <a:pPr marL="522288" lvl="1" indent="-285750"/>
            <a:r>
              <a:rPr lang="en-US" dirty="0"/>
              <a:t>The Mg ribbon is not visible</a:t>
            </a:r>
          </a:p>
          <a:p>
            <a:pPr marL="522288" lvl="1" indent="-285750"/>
            <a:r>
              <a:rPr lang="en-US" dirty="0"/>
              <a:t>The headspace gas is not increasing</a:t>
            </a:r>
          </a:p>
          <a:p>
            <a:pPr marL="236538" lvl="1" indent="0">
              <a:buNone/>
            </a:pPr>
            <a:r>
              <a:rPr lang="en-US" dirty="0">
                <a:solidFill>
                  <a:srgbClr val="FFFF00"/>
                </a:solidFill>
              </a:rPr>
              <a:t>You might want to ask your instructor if he thinks the reaction is complete</a:t>
            </a:r>
          </a:p>
          <a:p>
            <a:pPr marL="457200" indent="-457200">
              <a:buFont typeface="+mj-lt"/>
              <a:buAutoNum type="arabicPeriod" startAt="13"/>
            </a:pPr>
            <a:r>
              <a:rPr lang="en-US" sz="2000" dirty="0"/>
              <a:t> Record volume of gas produced. </a:t>
            </a:r>
          </a:p>
        </p:txBody>
      </p:sp>
    </p:spTree>
    <p:extLst>
      <p:ext uri="{BB962C8B-B14F-4D97-AF65-F5344CB8AC3E}">
        <p14:creationId xmlns:p14="http://schemas.microsoft.com/office/powerpoint/2010/main" val="136897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B16F8-B6AB-3A41-5C0B-9CD4AC180B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0AA6D0-D236-0543-7038-35AFF7E579EC}"/>
              </a:ext>
            </a:extLst>
          </p:cNvPr>
          <p:cNvSpPr>
            <a:spLocks noGrp="1"/>
          </p:cNvSpPr>
          <p:nvPr>
            <p:ph type="title"/>
          </p:nvPr>
        </p:nvSpPr>
        <p:spPr>
          <a:xfrm>
            <a:off x="338666" y="183025"/>
            <a:ext cx="8421512" cy="769441"/>
          </a:xfrm>
        </p:spPr>
        <p:txBody>
          <a:bodyPr/>
          <a:lstStyle/>
          <a:p>
            <a:r>
              <a:rPr lang="en-US" sz="4400" dirty="0"/>
              <a:t>The Fishing Line: Why?</a:t>
            </a:r>
          </a:p>
        </p:txBody>
      </p:sp>
      <p:sp>
        <p:nvSpPr>
          <p:cNvPr id="6" name="Content Placeholder 5">
            <a:extLst>
              <a:ext uri="{FF2B5EF4-FFF2-40B4-BE49-F238E27FC236}">
                <a16:creationId xmlns:a16="http://schemas.microsoft.com/office/drawing/2014/main" id="{83310887-16DF-EF5D-15DB-58D7DFCCCDB3}"/>
              </a:ext>
            </a:extLst>
          </p:cNvPr>
          <p:cNvSpPr>
            <a:spLocks noGrp="1"/>
          </p:cNvSpPr>
          <p:nvPr>
            <p:ph idx="1"/>
          </p:nvPr>
        </p:nvSpPr>
        <p:spPr>
          <a:xfrm>
            <a:off x="372533" y="952466"/>
            <a:ext cx="8387645" cy="5595089"/>
          </a:xfrm>
        </p:spPr>
        <p:txBody>
          <a:bodyPr/>
          <a:lstStyle/>
          <a:p>
            <a:pPr marL="457200" indent="-457200">
              <a:buFont typeface="+mj-lt"/>
              <a:buAutoNum type="arabicPeriod" startAt="10"/>
            </a:pPr>
            <a:endParaRPr lang="en-US" sz="2000" dirty="0"/>
          </a:p>
        </p:txBody>
      </p:sp>
      <p:pic>
        <p:nvPicPr>
          <p:cNvPr id="4" name="Picture 3">
            <a:extLst>
              <a:ext uri="{FF2B5EF4-FFF2-40B4-BE49-F238E27FC236}">
                <a16:creationId xmlns:a16="http://schemas.microsoft.com/office/drawing/2014/main" id="{274A76C4-FED0-148A-020A-5F00DB4B5AB2}"/>
              </a:ext>
            </a:extLst>
          </p:cNvPr>
          <p:cNvPicPr>
            <a:picLocks noChangeAspect="1"/>
          </p:cNvPicPr>
          <p:nvPr/>
        </p:nvPicPr>
        <p:blipFill>
          <a:blip r:embed="rId2"/>
          <a:stretch>
            <a:fillRect/>
          </a:stretch>
        </p:blipFill>
        <p:spPr>
          <a:xfrm>
            <a:off x="1116419" y="952466"/>
            <a:ext cx="6394764" cy="5832775"/>
          </a:xfrm>
          <a:prstGeom prst="rect">
            <a:avLst/>
          </a:prstGeom>
        </p:spPr>
      </p:pic>
    </p:spTree>
    <p:extLst>
      <p:ext uri="{BB962C8B-B14F-4D97-AF65-F5344CB8AC3E}">
        <p14:creationId xmlns:p14="http://schemas.microsoft.com/office/powerpoint/2010/main" val="416935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8BB25-DD90-E36A-71C6-98D23D944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BCD7D-B438-6E82-2DE4-5855D16DAB65}"/>
              </a:ext>
            </a:extLst>
          </p:cNvPr>
          <p:cNvSpPr>
            <a:spLocks noGrp="1"/>
          </p:cNvSpPr>
          <p:nvPr>
            <p:ph type="title"/>
          </p:nvPr>
        </p:nvSpPr>
        <p:spPr>
          <a:xfrm>
            <a:off x="349955" y="180783"/>
            <a:ext cx="8421512" cy="646331"/>
          </a:xfrm>
        </p:spPr>
        <p:txBody>
          <a:bodyPr/>
          <a:lstStyle/>
          <a:p>
            <a:r>
              <a:rPr lang="en-US" sz="3600" dirty="0"/>
              <a:t>Details of Reaction</a:t>
            </a:r>
          </a:p>
        </p:txBody>
      </p:sp>
      <p:sp>
        <p:nvSpPr>
          <p:cNvPr id="6" name="Content Placeholder 5">
            <a:extLst>
              <a:ext uri="{FF2B5EF4-FFF2-40B4-BE49-F238E27FC236}">
                <a16:creationId xmlns:a16="http://schemas.microsoft.com/office/drawing/2014/main" id="{DA364841-7B3F-A8A7-88A4-6ADF73D98758}"/>
              </a:ext>
            </a:extLst>
          </p:cNvPr>
          <p:cNvSpPr>
            <a:spLocks noGrp="1"/>
          </p:cNvSpPr>
          <p:nvPr>
            <p:ph idx="1"/>
          </p:nvPr>
        </p:nvSpPr>
        <p:spPr>
          <a:xfrm>
            <a:off x="372533" y="952466"/>
            <a:ext cx="8387645" cy="5595089"/>
          </a:xfrm>
        </p:spPr>
        <p:txBody>
          <a:bodyPr/>
          <a:lstStyle/>
          <a:p>
            <a:pPr marL="457200" indent="-457200">
              <a:buFont typeface="+mj-lt"/>
              <a:buAutoNum type="arabicPeriod" startAt="10"/>
            </a:pPr>
            <a:endParaRPr lang="en-US" sz="2000" dirty="0"/>
          </a:p>
        </p:txBody>
      </p:sp>
      <p:pic>
        <p:nvPicPr>
          <p:cNvPr id="5" name="Picture 4">
            <a:extLst>
              <a:ext uri="{FF2B5EF4-FFF2-40B4-BE49-F238E27FC236}">
                <a16:creationId xmlns:a16="http://schemas.microsoft.com/office/drawing/2014/main" id="{8361048F-8D14-035E-3FFE-3538DF783FB7}"/>
              </a:ext>
            </a:extLst>
          </p:cNvPr>
          <p:cNvPicPr>
            <a:picLocks noChangeAspect="1"/>
          </p:cNvPicPr>
          <p:nvPr/>
        </p:nvPicPr>
        <p:blipFill>
          <a:blip r:embed="rId2"/>
          <a:stretch>
            <a:fillRect/>
          </a:stretch>
        </p:blipFill>
        <p:spPr>
          <a:xfrm>
            <a:off x="520822" y="827114"/>
            <a:ext cx="8087847" cy="5850103"/>
          </a:xfrm>
          <a:prstGeom prst="rect">
            <a:avLst/>
          </a:prstGeom>
        </p:spPr>
      </p:pic>
    </p:spTree>
    <p:extLst>
      <p:ext uri="{BB962C8B-B14F-4D97-AF65-F5344CB8AC3E}">
        <p14:creationId xmlns:p14="http://schemas.microsoft.com/office/powerpoint/2010/main" val="365810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8BC9F-73CF-98DD-4D2E-F0AB4EC6D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92C43D-82DD-B45A-B305-B1CE0CE61C94}"/>
              </a:ext>
            </a:extLst>
          </p:cNvPr>
          <p:cNvSpPr>
            <a:spLocks noGrp="1"/>
          </p:cNvSpPr>
          <p:nvPr>
            <p:ph type="title"/>
          </p:nvPr>
        </p:nvSpPr>
        <p:spPr>
          <a:xfrm>
            <a:off x="349955" y="180783"/>
            <a:ext cx="8421512" cy="646331"/>
          </a:xfrm>
        </p:spPr>
        <p:txBody>
          <a:bodyPr/>
          <a:lstStyle/>
          <a:p>
            <a:r>
              <a:rPr lang="en-US" sz="3600" dirty="0"/>
              <a:t>Details of Reaction</a:t>
            </a:r>
          </a:p>
        </p:txBody>
      </p:sp>
      <p:sp>
        <p:nvSpPr>
          <p:cNvPr id="6" name="Content Placeholder 5">
            <a:extLst>
              <a:ext uri="{FF2B5EF4-FFF2-40B4-BE49-F238E27FC236}">
                <a16:creationId xmlns:a16="http://schemas.microsoft.com/office/drawing/2014/main" id="{3915D638-4AD1-E319-85C9-D2BC67E416D4}"/>
              </a:ext>
            </a:extLst>
          </p:cNvPr>
          <p:cNvSpPr>
            <a:spLocks noGrp="1"/>
          </p:cNvSpPr>
          <p:nvPr>
            <p:ph idx="1"/>
          </p:nvPr>
        </p:nvSpPr>
        <p:spPr>
          <a:xfrm>
            <a:off x="372533" y="952466"/>
            <a:ext cx="8387645" cy="5595089"/>
          </a:xfrm>
        </p:spPr>
        <p:txBody>
          <a:bodyPr/>
          <a:lstStyle/>
          <a:p>
            <a:pPr marL="457200" indent="-457200">
              <a:buFont typeface="+mj-lt"/>
              <a:buAutoNum type="arabicPeriod" startAt="10"/>
            </a:pPr>
            <a:endParaRPr lang="en-US" sz="2000" dirty="0"/>
          </a:p>
        </p:txBody>
      </p:sp>
      <p:pic>
        <p:nvPicPr>
          <p:cNvPr id="4" name="Picture 3">
            <a:extLst>
              <a:ext uri="{FF2B5EF4-FFF2-40B4-BE49-F238E27FC236}">
                <a16:creationId xmlns:a16="http://schemas.microsoft.com/office/drawing/2014/main" id="{F1954D67-1353-BA1F-0D43-18F2074204E0}"/>
              </a:ext>
            </a:extLst>
          </p:cNvPr>
          <p:cNvPicPr>
            <a:picLocks noChangeAspect="1"/>
          </p:cNvPicPr>
          <p:nvPr/>
        </p:nvPicPr>
        <p:blipFill>
          <a:blip r:embed="rId2"/>
          <a:stretch>
            <a:fillRect/>
          </a:stretch>
        </p:blipFill>
        <p:spPr>
          <a:xfrm>
            <a:off x="261568" y="1597860"/>
            <a:ext cx="8620863" cy="2804018"/>
          </a:xfrm>
          <a:prstGeom prst="rect">
            <a:avLst/>
          </a:prstGeom>
        </p:spPr>
      </p:pic>
    </p:spTree>
    <p:extLst>
      <p:ext uri="{BB962C8B-B14F-4D97-AF65-F5344CB8AC3E}">
        <p14:creationId xmlns:p14="http://schemas.microsoft.com/office/powerpoint/2010/main" val="132945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553C0-AE49-F13F-7728-494ACE3CE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0BE3D8-6AE5-3CD1-D60A-B7F8B5D2792E}"/>
              </a:ext>
            </a:extLst>
          </p:cNvPr>
          <p:cNvSpPr>
            <a:spLocks noGrp="1"/>
          </p:cNvSpPr>
          <p:nvPr>
            <p:ph type="title"/>
          </p:nvPr>
        </p:nvSpPr>
        <p:spPr>
          <a:xfrm>
            <a:off x="349955" y="180783"/>
            <a:ext cx="8421512" cy="646331"/>
          </a:xfrm>
        </p:spPr>
        <p:txBody>
          <a:bodyPr/>
          <a:lstStyle/>
          <a:p>
            <a:r>
              <a:rPr lang="en-US" sz="3600" dirty="0"/>
              <a:t>Details of Reaction</a:t>
            </a:r>
          </a:p>
        </p:txBody>
      </p:sp>
      <p:sp>
        <p:nvSpPr>
          <p:cNvPr id="6" name="Content Placeholder 5">
            <a:extLst>
              <a:ext uri="{FF2B5EF4-FFF2-40B4-BE49-F238E27FC236}">
                <a16:creationId xmlns:a16="http://schemas.microsoft.com/office/drawing/2014/main" id="{B58C87BA-1813-C927-E600-C66B22172788}"/>
              </a:ext>
            </a:extLst>
          </p:cNvPr>
          <p:cNvSpPr>
            <a:spLocks noGrp="1"/>
          </p:cNvSpPr>
          <p:nvPr>
            <p:ph idx="1"/>
          </p:nvPr>
        </p:nvSpPr>
        <p:spPr>
          <a:xfrm>
            <a:off x="372533" y="952466"/>
            <a:ext cx="8387645" cy="5595089"/>
          </a:xfrm>
        </p:spPr>
        <p:txBody>
          <a:bodyPr/>
          <a:lstStyle/>
          <a:p>
            <a:pPr marL="457200" indent="-457200">
              <a:buFont typeface="+mj-lt"/>
              <a:buAutoNum type="arabicPeriod" startAt="10"/>
            </a:pPr>
            <a:endParaRPr lang="en-US" sz="2000" dirty="0"/>
          </a:p>
        </p:txBody>
      </p:sp>
      <p:pic>
        <p:nvPicPr>
          <p:cNvPr id="4" name="Picture 3">
            <a:extLst>
              <a:ext uri="{FF2B5EF4-FFF2-40B4-BE49-F238E27FC236}">
                <a16:creationId xmlns:a16="http://schemas.microsoft.com/office/drawing/2014/main" id="{0030D83C-FCE9-DFFE-894E-3D14FEA62CAF}"/>
              </a:ext>
            </a:extLst>
          </p:cNvPr>
          <p:cNvPicPr>
            <a:picLocks noChangeAspect="1"/>
          </p:cNvPicPr>
          <p:nvPr/>
        </p:nvPicPr>
        <p:blipFill>
          <a:blip r:embed="rId2"/>
          <a:stretch>
            <a:fillRect/>
          </a:stretch>
        </p:blipFill>
        <p:spPr>
          <a:xfrm>
            <a:off x="312728" y="1095154"/>
            <a:ext cx="8495966" cy="5065562"/>
          </a:xfrm>
          <a:prstGeom prst="rect">
            <a:avLst/>
          </a:prstGeom>
        </p:spPr>
      </p:pic>
    </p:spTree>
    <p:extLst>
      <p:ext uri="{BB962C8B-B14F-4D97-AF65-F5344CB8AC3E}">
        <p14:creationId xmlns:p14="http://schemas.microsoft.com/office/powerpoint/2010/main" val="2590643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sz="2200" dirty="0"/>
              <a:t>Lift the tube and remove the stopper to allow the contents of the tube to drain in the beaker water</a:t>
            </a:r>
          </a:p>
          <a:p>
            <a:r>
              <a:rPr lang="en-US" sz="2200" dirty="0"/>
              <a:t>Take the beaker—which contains the strong HCl acid—to the sink. Use the NaHCO</a:t>
            </a:r>
            <a:r>
              <a:rPr lang="en-US" sz="2200" baseline="-25000" dirty="0"/>
              <a:t>3</a:t>
            </a:r>
            <a:r>
              <a:rPr lang="en-US" sz="2200" dirty="0"/>
              <a:t> solid at your bench and add very small amounts of it to the beaker to neutralize the acid. When it stops producing gas, it is neutralized. Pour the contents in the sink while running the tap water (not DI) for a minute or so</a:t>
            </a:r>
          </a:p>
          <a:p>
            <a:r>
              <a:rPr lang="en-US" sz="2200" dirty="0"/>
              <a:t>Rinse the beaker out with small amounts of DI water with some swirling. Do this 2-3 times. Place the beaker where it belongs. It is not essential to dry it out with a paper towel</a:t>
            </a:r>
          </a:p>
          <a:p>
            <a:r>
              <a:rPr lang="en-US" sz="2200" dirty="0"/>
              <a:t>The eudiometer tube should be filled up a couple of times with DI water and the rinse discarded in sink.</a:t>
            </a:r>
          </a:p>
        </p:txBody>
      </p:sp>
    </p:spTree>
    <p:extLst>
      <p:ext uri="{BB962C8B-B14F-4D97-AF65-F5344CB8AC3E}">
        <p14:creationId xmlns:p14="http://schemas.microsoft.com/office/powerpoint/2010/main" val="3469914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43C8AC-AC6A-1FC5-17B8-9D5EC411C236}"/>
              </a:ext>
            </a:extLst>
          </p:cNvPr>
          <p:cNvSpPr>
            <a:spLocks noGrp="1"/>
          </p:cNvSpPr>
          <p:nvPr>
            <p:ph idx="1"/>
          </p:nvPr>
        </p:nvSpPr>
        <p:spPr>
          <a:xfrm>
            <a:off x="372533" y="1204499"/>
            <a:ext cx="8387645" cy="5215465"/>
          </a:xfrm>
        </p:spPr>
        <p:txBody>
          <a:bodyPr/>
          <a:lstStyle/>
          <a:p>
            <a:r>
              <a:rPr lang="en-US" dirty="0"/>
              <a:t>Use the mass of Mg ribbon to calculate the theoretical yield of H</a:t>
            </a:r>
            <a:r>
              <a:rPr lang="en-US" baseline="-25000" dirty="0"/>
              <a:t>2</a:t>
            </a:r>
            <a:r>
              <a:rPr lang="en-US" dirty="0"/>
              <a:t> gas</a:t>
            </a:r>
          </a:p>
          <a:p>
            <a:r>
              <a:rPr lang="en-US" dirty="0"/>
              <a:t>Calculate the pressure of H</a:t>
            </a:r>
            <a:r>
              <a:rPr lang="en-US" baseline="-25000" dirty="0"/>
              <a:t>2</a:t>
            </a:r>
            <a:r>
              <a:rPr lang="en-US" dirty="0"/>
              <a:t> gas using the atmospheric pressure and the vapor pressure of H</a:t>
            </a:r>
            <a:r>
              <a:rPr lang="en-US" baseline="-25000" dirty="0"/>
              <a:t>2</a:t>
            </a:r>
            <a:r>
              <a:rPr lang="en-US" dirty="0"/>
              <a:t>O. Conver the pressure to atm units</a:t>
            </a:r>
          </a:p>
          <a:p>
            <a:r>
              <a:rPr lang="en-US" dirty="0"/>
              <a:t>Use the </a:t>
            </a:r>
            <a:r>
              <a:rPr lang="en-US" i="1" dirty="0"/>
              <a:t>PV=</a:t>
            </a:r>
            <a:r>
              <a:rPr lang="en-US" i="1" dirty="0" err="1"/>
              <a:t>nRT</a:t>
            </a:r>
            <a:r>
              <a:rPr lang="en-US" i="1" dirty="0"/>
              <a:t> </a:t>
            </a:r>
            <a:r>
              <a:rPr lang="en-US" dirty="0"/>
              <a:t>equation to calculate </a:t>
            </a:r>
            <a:r>
              <a:rPr lang="en-US" i="1" dirty="0"/>
              <a:t>R</a:t>
            </a:r>
            <a:r>
              <a:rPr lang="en-US" dirty="0"/>
              <a:t>.</a:t>
            </a:r>
          </a:p>
          <a:p>
            <a:r>
              <a:rPr lang="en-US" dirty="0"/>
              <a:t>Calculate a percent error</a:t>
            </a:r>
          </a:p>
          <a:p>
            <a:r>
              <a:rPr lang="en-US" dirty="0"/>
              <a:t>Do not determine significant digits until the final calculation: record all the digits from your calculator for intermediate calculations</a:t>
            </a:r>
          </a:p>
        </p:txBody>
      </p:sp>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p:spTree>
    <p:extLst>
      <p:ext uri="{BB962C8B-B14F-4D97-AF65-F5344CB8AC3E}">
        <p14:creationId xmlns:p14="http://schemas.microsoft.com/office/powerpoint/2010/main" val="830215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1222D-8AA1-D221-B2C2-5C02F7CFB8F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872B4BF-EECF-A027-6A84-811481C91C0D}"/>
              </a:ext>
            </a:extLst>
          </p:cNvPr>
          <p:cNvSpPr>
            <a:spLocks noGrp="1"/>
          </p:cNvSpPr>
          <p:nvPr>
            <p:ph idx="1"/>
          </p:nvPr>
        </p:nvSpPr>
        <p:spPr/>
        <p:txBody>
          <a:bodyPr/>
          <a:lstStyle/>
          <a:p>
            <a:r>
              <a:rPr lang="en-US" dirty="0"/>
              <a:t>These are all EXAMPLE DATA, but probably close to what your data will look like</a:t>
            </a:r>
          </a:p>
        </p:txBody>
      </p:sp>
      <p:sp>
        <p:nvSpPr>
          <p:cNvPr id="2" name="Title 1">
            <a:extLst>
              <a:ext uri="{FF2B5EF4-FFF2-40B4-BE49-F238E27FC236}">
                <a16:creationId xmlns:a16="http://schemas.microsoft.com/office/drawing/2014/main" id="{6EB8BE75-D605-565C-FE0B-1C2B24675CA0}"/>
              </a:ext>
            </a:extLst>
          </p:cNvPr>
          <p:cNvSpPr>
            <a:spLocks noGrp="1"/>
          </p:cNvSpPr>
          <p:nvPr>
            <p:ph type="title"/>
          </p:nvPr>
        </p:nvSpPr>
        <p:spPr>
          <a:xfrm>
            <a:off x="338666" y="183025"/>
            <a:ext cx="8421512" cy="769441"/>
          </a:xfrm>
        </p:spPr>
        <p:txBody>
          <a:bodyPr/>
          <a:lstStyle/>
          <a:p>
            <a:r>
              <a:rPr lang="en-US" sz="4400" dirty="0"/>
              <a:t>Example Data Analysis</a:t>
            </a:r>
          </a:p>
        </p:txBody>
      </p:sp>
      <p:pic>
        <p:nvPicPr>
          <p:cNvPr id="18" name="Picture 17">
            <a:extLst>
              <a:ext uri="{FF2B5EF4-FFF2-40B4-BE49-F238E27FC236}">
                <a16:creationId xmlns:a16="http://schemas.microsoft.com/office/drawing/2014/main" id="{1645ED59-9DF3-A47B-D391-9A16FCB8BDAD}"/>
              </a:ext>
            </a:extLst>
          </p:cNvPr>
          <p:cNvPicPr>
            <a:picLocks noChangeAspect="1"/>
          </p:cNvPicPr>
          <p:nvPr/>
        </p:nvPicPr>
        <p:blipFill>
          <a:blip r:embed="rId2"/>
          <a:stretch>
            <a:fillRect/>
          </a:stretch>
        </p:blipFill>
        <p:spPr>
          <a:xfrm>
            <a:off x="1094369" y="2634529"/>
            <a:ext cx="6487430" cy="3439005"/>
          </a:xfrm>
          <a:prstGeom prst="rect">
            <a:avLst/>
          </a:prstGeom>
        </p:spPr>
      </p:pic>
    </p:spTree>
    <p:extLst>
      <p:ext uri="{BB962C8B-B14F-4D97-AF65-F5344CB8AC3E}">
        <p14:creationId xmlns:p14="http://schemas.microsoft.com/office/powerpoint/2010/main" val="56022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8CB60-3963-DE33-AF9F-60A85D51FD72}"/>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A3F825A-AE47-347A-1AB0-3300EE7CBAD9}"/>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65083F0F-6D09-5784-4DEA-D3CC45DCE60B}"/>
              </a:ext>
            </a:extLst>
          </p:cNvPr>
          <p:cNvSpPr>
            <a:spLocks noGrp="1"/>
          </p:cNvSpPr>
          <p:nvPr>
            <p:ph type="title"/>
          </p:nvPr>
        </p:nvSpPr>
        <p:spPr>
          <a:xfrm>
            <a:off x="338666" y="183025"/>
            <a:ext cx="8421512" cy="769441"/>
          </a:xfrm>
        </p:spPr>
        <p:txBody>
          <a:bodyPr/>
          <a:lstStyle/>
          <a:p>
            <a:r>
              <a:rPr lang="en-US" sz="4400" dirty="0"/>
              <a:t>Example Data Analysis</a:t>
            </a:r>
          </a:p>
        </p:txBody>
      </p:sp>
      <p:pic>
        <p:nvPicPr>
          <p:cNvPr id="9" name="Picture 8">
            <a:extLst>
              <a:ext uri="{FF2B5EF4-FFF2-40B4-BE49-F238E27FC236}">
                <a16:creationId xmlns:a16="http://schemas.microsoft.com/office/drawing/2014/main" id="{45E72951-4A9D-4366-3726-9F6177F97046}"/>
              </a:ext>
            </a:extLst>
          </p:cNvPr>
          <p:cNvPicPr>
            <a:picLocks noChangeAspect="1"/>
          </p:cNvPicPr>
          <p:nvPr/>
        </p:nvPicPr>
        <p:blipFill>
          <a:blip r:embed="rId2"/>
          <a:stretch>
            <a:fillRect/>
          </a:stretch>
        </p:blipFill>
        <p:spPr>
          <a:xfrm>
            <a:off x="1489276" y="1198146"/>
            <a:ext cx="6120292" cy="5215465"/>
          </a:xfrm>
          <a:prstGeom prst="rect">
            <a:avLst/>
          </a:prstGeom>
        </p:spPr>
      </p:pic>
    </p:spTree>
    <p:extLst>
      <p:ext uri="{BB962C8B-B14F-4D97-AF65-F5344CB8AC3E}">
        <p14:creationId xmlns:p14="http://schemas.microsoft.com/office/powerpoint/2010/main" val="975803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E149E-3965-4F49-4903-3F42EF5C8DE5}"/>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6D82475-2BAD-CAF6-DB44-73956EF6978C}"/>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5D6B2744-B2EC-A935-03F7-00A0BEE95CF9}"/>
              </a:ext>
            </a:extLst>
          </p:cNvPr>
          <p:cNvSpPr>
            <a:spLocks noGrp="1"/>
          </p:cNvSpPr>
          <p:nvPr>
            <p:ph type="title"/>
          </p:nvPr>
        </p:nvSpPr>
        <p:spPr>
          <a:xfrm>
            <a:off x="338666" y="183025"/>
            <a:ext cx="8421512" cy="769441"/>
          </a:xfrm>
        </p:spPr>
        <p:txBody>
          <a:bodyPr/>
          <a:lstStyle/>
          <a:p>
            <a:r>
              <a:rPr lang="en-US" sz="4400" dirty="0"/>
              <a:t>Example Data Analysis</a:t>
            </a:r>
          </a:p>
        </p:txBody>
      </p:sp>
      <p:pic>
        <p:nvPicPr>
          <p:cNvPr id="10" name="Picture 9">
            <a:extLst>
              <a:ext uri="{FF2B5EF4-FFF2-40B4-BE49-F238E27FC236}">
                <a16:creationId xmlns:a16="http://schemas.microsoft.com/office/drawing/2014/main" id="{631A673E-DF46-7DED-DED7-7F4B3E3B641D}"/>
              </a:ext>
            </a:extLst>
          </p:cNvPr>
          <p:cNvPicPr>
            <a:picLocks noChangeAspect="1"/>
          </p:cNvPicPr>
          <p:nvPr/>
        </p:nvPicPr>
        <p:blipFill>
          <a:blip r:embed="rId2"/>
          <a:stretch>
            <a:fillRect/>
          </a:stretch>
        </p:blipFill>
        <p:spPr>
          <a:xfrm>
            <a:off x="831133" y="1427783"/>
            <a:ext cx="7630590" cy="4315427"/>
          </a:xfrm>
          <a:prstGeom prst="rect">
            <a:avLst/>
          </a:prstGeom>
        </p:spPr>
      </p:pic>
    </p:spTree>
    <p:extLst>
      <p:ext uri="{BB962C8B-B14F-4D97-AF65-F5344CB8AC3E}">
        <p14:creationId xmlns:p14="http://schemas.microsoft.com/office/powerpoint/2010/main" val="83703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49956" y="161724"/>
            <a:ext cx="8421512" cy="830997"/>
          </a:xfrm>
        </p:spPr>
        <p:txBody>
          <a:bodyPr/>
          <a:lstStyle/>
          <a:p>
            <a:r>
              <a:rPr lang="en-US" dirty="0"/>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992721"/>
                <a:ext cx="8387645" cy="5215465"/>
              </a:xfrm>
            </p:spPr>
            <p:txBody>
              <a:bodyPr/>
              <a:lstStyle/>
              <a:p>
                <a:pPr>
                  <a:spcBef>
                    <a:spcPts val="1200"/>
                  </a:spcBef>
                  <a:tabLst>
                    <a:tab pos="1997075" algn="l"/>
                  </a:tabLst>
                </a:pPr>
                <a:r>
                  <a:rPr lang="en-US" sz="2200" dirty="0"/>
                  <a:t>The metal </a:t>
                </a:r>
                <a:r>
                  <a:rPr lang="en-US" sz="2200" dirty="0">
                    <a:solidFill>
                      <a:srgbClr val="FFC000"/>
                    </a:solidFill>
                  </a:rPr>
                  <a:t>magnesium</a:t>
                </a:r>
                <a:r>
                  <a:rPr lang="en-US" sz="2200" dirty="0"/>
                  <a:t> (</a:t>
                </a:r>
                <a:r>
                  <a:rPr lang="en-US" sz="2200" dirty="0">
                    <a:solidFill>
                      <a:srgbClr val="FFC000"/>
                    </a:solidFill>
                  </a:rPr>
                  <a:t>Mg</a:t>
                </a:r>
                <a:r>
                  <a:rPr lang="en-US" sz="2200" dirty="0"/>
                  <a:t>) solid will react with acids (in this experiment, </a:t>
                </a:r>
                <a:r>
                  <a:rPr lang="en-US" sz="2200" dirty="0">
                    <a:solidFill>
                      <a:srgbClr val="FFC000"/>
                    </a:solidFill>
                  </a:rPr>
                  <a:t>hydrochloric acid HCl</a:t>
                </a:r>
                <a:r>
                  <a:rPr lang="en-US" sz="2200" dirty="0"/>
                  <a:t>) to produce </a:t>
                </a:r>
                <a:r>
                  <a:rPr lang="en-US" sz="2200" dirty="0">
                    <a:solidFill>
                      <a:srgbClr val="FFC000"/>
                    </a:solidFill>
                  </a:rPr>
                  <a:t>hydrogen</a:t>
                </a:r>
                <a:r>
                  <a:rPr lang="en-US" sz="2200" dirty="0"/>
                  <a:t> (H</a:t>
                </a:r>
                <a:r>
                  <a:rPr lang="en-US" sz="2200" baseline="-25000" dirty="0"/>
                  <a:t>2</a:t>
                </a:r>
                <a:r>
                  <a:rPr lang="en-US" sz="2200" dirty="0"/>
                  <a:t>) </a:t>
                </a:r>
                <a:r>
                  <a:rPr lang="en-US" sz="2200" dirty="0">
                    <a:solidFill>
                      <a:srgbClr val="FFFF00"/>
                    </a:solidFill>
                  </a:rPr>
                  <a:t>gas</a:t>
                </a:r>
                <a:r>
                  <a:rPr lang="en-US" sz="2200" dirty="0"/>
                  <a:t> as shown in this reaction</a:t>
                </a:r>
              </a:p>
              <a:p>
                <a:pPr marL="0" indent="0">
                  <a:spcBef>
                    <a:spcPts val="1200"/>
                  </a:spcBef>
                  <a:spcAft>
                    <a:spcPts val="1200"/>
                  </a:spcAft>
                  <a:buNone/>
                  <a:tabLst>
                    <a:tab pos="1997075" algn="l"/>
                  </a:tabLst>
                </a:pPr>
                <a14:m>
                  <m:oMathPara xmlns:m="http://schemas.openxmlformats.org/officeDocument/2006/math">
                    <m:oMathParaPr>
                      <m:jc m:val="centerGroup"/>
                    </m:oMathParaPr>
                    <m:oMath xmlns:m="http://schemas.openxmlformats.org/officeDocument/2006/math">
                      <m:r>
                        <a:rPr lang="en-US" b="1" i="0" smtClean="0">
                          <a:solidFill>
                            <a:srgbClr val="FFC000"/>
                          </a:solidFill>
                          <a:latin typeface="Cambria Math" panose="02040503050406030204" pitchFamily="18" charset="0"/>
                        </a:rPr>
                        <m:t>𝐌𝐠</m:t>
                      </m:r>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0" smtClean="0">
                          <a:latin typeface="Cambria Math" panose="02040503050406030204" pitchFamily="18" charset="0"/>
                        </a:rPr>
                        <m:t>+2 </m:t>
                      </m:r>
                      <m:r>
                        <m:rPr>
                          <m:sty m:val="p"/>
                        </m:rPr>
                        <a:rPr lang="en-US" b="0" i="0" smtClean="0">
                          <a:latin typeface="Cambria Math" panose="02040503050406030204" pitchFamily="18" charset="0"/>
                        </a:rPr>
                        <m:t>HCl</m:t>
                      </m:r>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𝑎𝑞</m:t>
                          </m:r>
                        </m:e>
                      </m:d>
                      <m:r>
                        <a:rPr lang="en-US" b="0" i="0" smtClean="0">
                          <a:latin typeface="Cambria Math" panose="02040503050406030204" pitchFamily="18" charset="0"/>
                        </a:rPr>
                        <m:t>→</m:t>
                      </m:r>
                      <m:sSub>
                        <m:sSubPr>
                          <m:ctrlPr>
                            <a:rPr lang="en-US" b="1" i="1" smtClean="0">
                              <a:solidFill>
                                <a:srgbClr val="FFC000"/>
                              </a:solidFill>
                              <a:latin typeface="Cambria Math" panose="02040503050406030204" pitchFamily="18" charset="0"/>
                            </a:rPr>
                          </m:ctrlPr>
                        </m:sSubPr>
                        <m:e>
                          <m:r>
                            <a:rPr lang="en-US" b="1" i="0">
                              <a:solidFill>
                                <a:srgbClr val="FFC000"/>
                              </a:solidFill>
                              <a:latin typeface="Cambria Math" panose="02040503050406030204" pitchFamily="18" charset="0"/>
                            </a:rPr>
                            <m:t>𝐇</m:t>
                          </m:r>
                        </m:e>
                        <m:sub>
                          <m:r>
                            <a:rPr lang="en-US" b="1" i="0">
                              <a:solidFill>
                                <a:srgbClr val="FFC000"/>
                              </a:solidFill>
                              <a:latin typeface="Cambria Math" panose="02040503050406030204" pitchFamily="18" charset="0"/>
                            </a:rPr>
                            <m:t>𝟐</m:t>
                          </m:r>
                        </m:sub>
                      </m:sSub>
                      <m:r>
                        <a:rPr lang="en-US" i="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𝑔</m:t>
                          </m:r>
                        </m:e>
                      </m:d>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Mg</m:t>
                          </m:r>
                        </m:e>
                        <m:sup>
                          <m:r>
                            <a:rPr lang="en-US" b="0" i="0" smtClean="0">
                              <a:latin typeface="Cambria Math" panose="02040503050406030204" pitchFamily="18" charset="0"/>
                            </a:rPr>
                            <m:t>2+</m:t>
                          </m:r>
                        </m:sup>
                      </m:sSup>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𝑎𝑞</m:t>
                          </m:r>
                        </m:e>
                      </m:d>
                      <m:r>
                        <a:rPr lang="en-US" b="0" i="0" smtClean="0">
                          <a:latin typeface="Cambria Math" panose="02040503050406030204" pitchFamily="18" charset="0"/>
                        </a:rPr>
                        <m:t>+2 </m:t>
                      </m:r>
                      <m:sSup>
                        <m:sSupPr>
                          <m:ctrlPr>
                            <a:rPr lang="en-US" i="1">
                              <a:latin typeface="Cambria Math" panose="02040503050406030204" pitchFamily="18" charset="0"/>
                            </a:rPr>
                          </m:ctrlPr>
                        </m:sSupPr>
                        <m:e>
                          <m:r>
                            <m:rPr>
                              <m:sty m:val="p"/>
                            </m:rPr>
                            <a:rPr lang="en-US" b="0" i="0" smtClean="0">
                              <a:latin typeface="Cambria Math" panose="02040503050406030204" pitchFamily="18" charset="0"/>
                            </a:rPr>
                            <m:t>Cl</m:t>
                          </m:r>
                        </m:e>
                        <m:sup>
                          <m:r>
                            <a:rPr lang="en-US" b="0" i="0" smtClean="0">
                              <a:latin typeface="Cambria Math" panose="02040503050406030204" pitchFamily="18" charset="0"/>
                            </a:rPr>
                            <m:t>–</m:t>
                          </m:r>
                        </m:sup>
                      </m:sSup>
                      <m:r>
                        <a:rPr lang="en-US" i="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𝑎𝑞</m:t>
                          </m:r>
                        </m:e>
                      </m:d>
                    </m:oMath>
                  </m:oMathPara>
                </a14:m>
                <a:endParaRPr lang="en-US" dirty="0"/>
              </a:p>
              <a:p>
                <a:r>
                  <a:rPr lang="en-US" dirty="0"/>
                  <a:t>The </a:t>
                </a:r>
                <a:r>
                  <a:rPr lang="en-US" dirty="0">
                    <a:solidFill>
                      <a:schemeClr val="accent1">
                        <a:lumMod val="60000"/>
                        <a:lumOff val="40000"/>
                      </a:schemeClr>
                    </a:solidFill>
                  </a:rPr>
                  <a:t>ideal gas law equation </a:t>
                </a:r>
                <a:r>
                  <a:rPr lang="en-US" b="1" i="1" dirty="0">
                    <a:solidFill>
                      <a:srgbClr val="00FF00"/>
                    </a:solidFill>
                  </a:rPr>
                  <a:t>PV = </a:t>
                </a:r>
                <a:r>
                  <a:rPr lang="en-US" b="1" i="1" dirty="0" err="1">
                    <a:solidFill>
                      <a:srgbClr val="00FF00"/>
                    </a:solidFill>
                  </a:rPr>
                  <a:t>nRT</a:t>
                </a:r>
                <a:r>
                  <a:rPr lang="en-US" b="1" i="1" dirty="0">
                    <a:solidFill>
                      <a:srgbClr val="00FF00"/>
                    </a:solidFill>
                  </a:rPr>
                  <a:t> </a:t>
                </a:r>
                <a:r>
                  <a:rPr lang="en-US" dirty="0"/>
                  <a:t>will be used to determine the value of </a:t>
                </a:r>
                <a:r>
                  <a:rPr lang="en-US" b="1" i="1" dirty="0">
                    <a:solidFill>
                      <a:srgbClr val="00FF00"/>
                    </a:solidFill>
                  </a:rPr>
                  <a:t>R</a:t>
                </a:r>
                <a:r>
                  <a:rPr lang="en-US" dirty="0"/>
                  <a:t>, the </a:t>
                </a:r>
                <a:r>
                  <a:rPr lang="en-US" dirty="0">
                    <a:solidFill>
                      <a:schemeClr val="accent1">
                        <a:lumMod val="60000"/>
                        <a:lumOff val="40000"/>
                      </a:schemeClr>
                    </a:solidFill>
                  </a:rPr>
                  <a:t>ideal gas law constant</a:t>
                </a:r>
              </a:p>
              <a:p>
                <a:r>
                  <a:rPr lang="en-US" dirty="0"/>
                  <a:t>You will use the </a:t>
                </a:r>
                <a:r>
                  <a:rPr lang="en-US" dirty="0">
                    <a:solidFill>
                      <a:srgbClr val="FFFF00"/>
                    </a:solidFill>
                  </a:rPr>
                  <a:t>mass</a:t>
                </a:r>
                <a:r>
                  <a:rPr lang="en-US" dirty="0"/>
                  <a:t> (in </a:t>
                </a:r>
                <a:r>
                  <a:rPr lang="en-US" dirty="0">
                    <a:solidFill>
                      <a:srgbClr val="FFFF00"/>
                    </a:solidFill>
                  </a:rPr>
                  <a:t>grams</a:t>
                </a:r>
                <a:r>
                  <a:rPr lang="en-US" dirty="0"/>
                  <a:t>) of </a:t>
                </a:r>
                <a:r>
                  <a:rPr lang="en-US" b="1" dirty="0">
                    <a:solidFill>
                      <a:srgbClr val="FFFF00"/>
                    </a:solidFill>
                  </a:rPr>
                  <a:t>Mg</a:t>
                </a:r>
                <a:r>
                  <a:rPr lang="en-US" dirty="0"/>
                  <a:t> and its </a:t>
                </a:r>
                <a:r>
                  <a:rPr lang="en-US" dirty="0">
                    <a:solidFill>
                      <a:srgbClr val="FFFF00"/>
                    </a:solidFill>
                  </a:rPr>
                  <a:t>molar mass</a:t>
                </a:r>
                <a:r>
                  <a:rPr lang="en-US" dirty="0"/>
                  <a:t> value, along with knowing </a:t>
                </a:r>
                <a:r>
                  <a:rPr lang="en-US" dirty="0">
                    <a:solidFill>
                      <a:schemeClr val="accent1">
                        <a:lumMod val="60000"/>
                        <a:lumOff val="40000"/>
                      </a:schemeClr>
                    </a:solidFill>
                  </a:rPr>
                  <a:t>volume</a:t>
                </a:r>
                <a:r>
                  <a:rPr lang="en-US" dirty="0"/>
                  <a:t> </a:t>
                </a:r>
                <a:r>
                  <a:rPr lang="en-US" b="1" i="1" dirty="0">
                    <a:solidFill>
                      <a:schemeClr val="accent1">
                        <a:lumMod val="60000"/>
                        <a:lumOff val="40000"/>
                      </a:schemeClr>
                    </a:solidFill>
                  </a:rPr>
                  <a:t>V</a:t>
                </a:r>
                <a:r>
                  <a:rPr lang="en-US" dirty="0"/>
                  <a:t>, </a:t>
                </a:r>
                <a:r>
                  <a:rPr lang="en-US" dirty="0">
                    <a:solidFill>
                      <a:schemeClr val="accent1">
                        <a:lumMod val="60000"/>
                        <a:lumOff val="40000"/>
                      </a:schemeClr>
                    </a:solidFill>
                  </a:rPr>
                  <a:t>pressure </a:t>
                </a:r>
                <a:r>
                  <a:rPr lang="en-US" b="1" i="1" dirty="0">
                    <a:solidFill>
                      <a:schemeClr val="accent1">
                        <a:lumMod val="60000"/>
                        <a:lumOff val="40000"/>
                      </a:schemeClr>
                    </a:solidFill>
                  </a:rPr>
                  <a:t>P</a:t>
                </a:r>
                <a:r>
                  <a:rPr lang="en-US" dirty="0"/>
                  <a:t>, and </a:t>
                </a:r>
                <a:r>
                  <a:rPr lang="en-US" dirty="0">
                    <a:solidFill>
                      <a:schemeClr val="accent1">
                        <a:lumMod val="60000"/>
                        <a:lumOff val="40000"/>
                      </a:schemeClr>
                    </a:solidFill>
                  </a:rPr>
                  <a:t>temperature </a:t>
                </a:r>
                <a:r>
                  <a:rPr lang="en-US" b="1" i="1" dirty="0">
                    <a:solidFill>
                      <a:schemeClr val="accent1">
                        <a:lumMod val="60000"/>
                        <a:lumOff val="40000"/>
                      </a:schemeClr>
                    </a:solidFill>
                  </a:rPr>
                  <a:t>T</a:t>
                </a:r>
                <a:r>
                  <a:rPr lang="en-US" dirty="0"/>
                  <a:t>, to compute the </a:t>
                </a:r>
                <a:r>
                  <a:rPr lang="en-US" b="1" i="1" dirty="0">
                    <a:solidFill>
                      <a:schemeClr val="accent1">
                        <a:lumMod val="60000"/>
                        <a:lumOff val="40000"/>
                      </a:schemeClr>
                    </a:solidFill>
                  </a:rPr>
                  <a:t>R</a:t>
                </a:r>
                <a:r>
                  <a:rPr lang="en-US" dirty="0"/>
                  <a:t> 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2BC5B2E-5542-F5D6-CEA6-30C230FF4E97}"/>
                  </a:ext>
                </a:extLst>
              </p:cNvPr>
              <p:cNvSpPr>
                <a:spLocks noGrp="1" noRot="1" noChangeAspect="1" noMove="1" noResize="1" noEditPoints="1" noAdjustHandles="1" noChangeArrowheads="1" noChangeShapeType="1" noTextEdit="1"/>
              </p:cNvSpPr>
              <p:nvPr>
                <p:ph idx="1"/>
              </p:nvPr>
            </p:nvSpPr>
            <p:spPr>
              <a:xfrm>
                <a:off x="372532" y="992721"/>
                <a:ext cx="8387645" cy="5215465"/>
              </a:xfrm>
              <a:blipFill>
                <a:blip r:embed="rId3"/>
                <a:stretch>
                  <a:fillRect l="-1090" t="-819"/>
                </a:stretch>
              </a:blipFill>
            </p:spPr>
            <p:txBody>
              <a:bodyPr/>
              <a:lstStyle/>
              <a:p>
                <a:r>
                  <a:rPr lang="en-US">
                    <a:noFill/>
                  </a:rPr>
                  <a:t> </a:t>
                </a:r>
              </a:p>
            </p:txBody>
          </p:sp>
        </mc:Fallback>
      </mc:AlternateContent>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15" name="Picture 14">
            <a:extLst>
              <a:ext uri="{FF2B5EF4-FFF2-40B4-BE49-F238E27FC236}">
                <a16:creationId xmlns:a16="http://schemas.microsoft.com/office/drawing/2014/main" id="{ED1E5A2D-BF34-34BB-F625-3C0902312E72}"/>
              </a:ext>
            </a:extLst>
          </p:cNvPr>
          <p:cNvPicPr>
            <a:picLocks noChangeAspect="1"/>
          </p:cNvPicPr>
          <p:nvPr/>
        </p:nvPicPr>
        <p:blipFill>
          <a:blip r:embed="rId2"/>
          <a:stretch>
            <a:fillRect/>
          </a:stretch>
        </p:blipFill>
        <p:spPr>
          <a:xfrm>
            <a:off x="5265361" y="1044243"/>
            <a:ext cx="1592129" cy="3765169"/>
          </a:xfrm>
          <a:prstGeom prst="rect">
            <a:avLst/>
          </a:prstGeom>
        </p:spPr>
      </p:pic>
      <p:pic>
        <p:nvPicPr>
          <p:cNvPr id="14" name="Picture 13">
            <a:extLst>
              <a:ext uri="{FF2B5EF4-FFF2-40B4-BE49-F238E27FC236}">
                <a16:creationId xmlns:a16="http://schemas.microsoft.com/office/drawing/2014/main" id="{95B2B468-1775-D9C4-915F-0DB4CD44C8E2}"/>
              </a:ext>
            </a:extLst>
          </p:cNvPr>
          <p:cNvPicPr>
            <a:picLocks noChangeAspect="1"/>
          </p:cNvPicPr>
          <p:nvPr/>
        </p:nvPicPr>
        <p:blipFill>
          <a:blip r:embed="rId3"/>
          <a:stretch>
            <a:fillRect/>
          </a:stretch>
        </p:blipFill>
        <p:spPr>
          <a:xfrm>
            <a:off x="7115667" y="363984"/>
            <a:ext cx="1843053" cy="6130031"/>
          </a:xfrm>
          <a:prstGeom prst="rect">
            <a:avLst/>
          </a:prstGeom>
        </p:spPr>
      </p:pic>
      <p:pic>
        <p:nvPicPr>
          <p:cNvPr id="19" name="Picture 18">
            <a:extLst>
              <a:ext uri="{FF2B5EF4-FFF2-40B4-BE49-F238E27FC236}">
                <a16:creationId xmlns:a16="http://schemas.microsoft.com/office/drawing/2014/main" id="{A2F8AE54-DE33-C9D8-C188-440D0474E12C}"/>
              </a:ext>
            </a:extLst>
          </p:cNvPr>
          <p:cNvPicPr>
            <a:picLocks noChangeAspect="1"/>
          </p:cNvPicPr>
          <p:nvPr/>
        </p:nvPicPr>
        <p:blipFill>
          <a:blip r:embed="rId4"/>
          <a:stretch>
            <a:fillRect/>
          </a:stretch>
        </p:blipFill>
        <p:spPr>
          <a:xfrm>
            <a:off x="538547" y="4387286"/>
            <a:ext cx="3887356" cy="2106729"/>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D0D09-83DA-63AC-E206-8A919790A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60BF67-BCE6-0437-8B85-0A21445CDDAD}"/>
              </a:ext>
            </a:extLst>
          </p:cNvPr>
          <p:cNvSpPr>
            <a:spLocks noGrp="1"/>
          </p:cNvSpPr>
          <p:nvPr>
            <p:ph type="title"/>
          </p:nvPr>
        </p:nvSpPr>
        <p:spPr>
          <a:xfrm>
            <a:off x="338666" y="122984"/>
            <a:ext cx="8421512" cy="830997"/>
          </a:xfrm>
        </p:spPr>
        <p:txBody>
          <a:bodyPr/>
          <a:lstStyle/>
          <a:p>
            <a:r>
              <a:rPr lang="en-US" dirty="0"/>
              <a:t>Consumables</a:t>
            </a:r>
          </a:p>
        </p:txBody>
      </p:sp>
      <p:sp>
        <p:nvSpPr>
          <p:cNvPr id="4" name="Content Placeholder 3">
            <a:extLst>
              <a:ext uri="{FF2B5EF4-FFF2-40B4-BE49-F238E27FC236}">
                <a16:creationId xmlns:a16="http://schemas.microsoft.com/office/drawing/2014/main" id="{00677546-724C-7F56-4FF0-855B28590173}"/>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4944FDAF-27CE-3937-5E92-0F04BB0666FE}"/>
              </a:ext>
            </a:extLst>
          </p:cNvPr>
          <p:cNvPicPr>
            <a:picLocks noChangeAspect="1"/>
          </p:cNvPicPr>
          <p:nvPr/>
        </p:nvPicPr>
        <p:blipFill>
          <a:blip r:embed="rId2"/>
          <a:stretch>
            <a:fillRect/>
          </a:stretch>
        </p:blipFill>
        <p:spPr>
          <a:xfrm>
            <a:off x="1192428" y="2144055"/>
            <a:ext cx="4003465" cy="3381855"/>
          </a:xfrm>
          <a:prstGeom prst="rect">
            <a:avLst/>
          </a:prstGeom>
        </p:spPr>
      </p:pic>
      <p:pic>
        <p:nvPicPr>
          <p:cNvPr id="13" name="Picture 12">
            <a:extLst>
              <a:ext uri="{FF2B5EF4-FFF2-40B4-BE49-F238E27FC236}">
                <a16:creationId xmlns:a16="http://schemas.microsoft.com/office/drawing/2014/main" id="{7856BE28-6E18-4489-CD46-4A6937148F8B}"/>
              </a:ext>
            </a:extLst>
          </p:cNvPr>
          <p:cNvPicPr>
            <a:picLocks noChangeAspect="1"/>
          </p:cNvPicPr>
          <p:nvPr/>
        </p:nvPicPr>
        <p:blipFill>
          <a:blip r:embed="rId3"/>
          <a:stretch>
            <a:fillRect/>
          </a:stretch>
        </p:blipFill>
        <p:spPr>
          <a:xfrm>
            <a:off x="5456053" y="1109874"/>
            <a:ext cx="2317521" cy="5215465"/>
          </a:xfrm>
          <a:prstGeom prst="rect">
            <a:avLst/>
          </a:prstGeom>
        </p:spPr>
      </p:pic>
    </p:spTree>
    <p:extLst>
      <p:ext uri="{BB962C8B-B14F-4D97-AF65-F5344CB8AC3E}">
        <p14:creationId xmlns:p14="http://schemas.microsoft.com/office/powerpoint/2010/main" val="363744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Pre-Lab Preparation/Questions</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200" dirty="0"/>
              <a:t>A pre-lab quiz has been made for you</a:t>
            </a:r>
            <a:br>
              <a:rPr lang="en-US" sz="2200" dirty="0"/>
            </a:br>
            <a:endParaRPr lang="en-US" sz="2200" dirty="0"/>
          </a:p>
          <a:p>
            <a:pPr marL="0" indent="0">
              <a:buNone/>
            </a:pPr>
            <a:r>
              <a:rPr lang="en-US" sz="2200" dirty="0"/>
              <a:t>THIS IS AN EXTRA CREDIT quiz that is worth 15% (30 points) of the value of a lab report (200 points). I suggest you do the quiz if you have been wanting extra credit points for the course</a:t>
            </a:r>
          </a:p>
          <a:p>
            <a:pPr marL="0" indent="0">
              <a:buNone/>
            </a:pPr>
            <a:endParaRPr lang="en-US" sz="2200" dirty="0"/>
          </a:p>
          <a:p>
            <a:pPr marL="0" indent="0">
              <a:buNone/>
            </a:pPr>
            <a:r>
              <a:rPr lang="en-US" sz="2200" dirty="0"/>
              <a:t>It will help you understand and complete this laboratory report as well</a:t>
            </a:r>
          </a:p>
          <a:p>
            <a:pPr marL="0" indent="0">
              <a:buNone/>
            </a:pPr>
            <a:endParaRPr lang="en-US" sz="2200" dirty="0"/>
          </a:p>
          <a:p>
            <a:pPr marL="0" indent="0">
              <a:buNone/>
            </a:pPr>
            <a:r>
              <a:rPr lang="en-US" sz="2200" dirty="0"/>
              <a:t>The quiz is at this URL</a:t>
            </a:r>
          </a:p>
        </p:txBody>
      </p:sp>
    </p:spTree>
    <p:extLst>
      <p:ext uri="{BB962C8B-B14F-4D97-AF65-F5344CB8AC3E}">
        <p14:creationId xmlns:p14="http://schemas.microsoft.com/office/powerpoint/2010/main" val="3952654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9D8CB-F6B7-29A0-8EAC-28701346D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1B513-66F7-AB81-54F7-6A178F0ED0E2}"/>
              </a:ext>
            </a:extLst>
          </p:cNvPr>
          <p:cNvSpPr>
            <a:spLocks noGrp="1"/>
          </p:cNvSpPr>
          <p:nvPr>
            <p:ph type="title"/>
          </p:nvPr>
        </p:nvSpPr>
        <p:spPr>
          <a:xfrm>
            <a:off x="338666" y="183025"/>
            <a:ext cx="8421512" cy="769441"/>
          </a:xfrm>
        </p:spPr>
        <p:txBody>
          <a:bodyPr/>
          <a:lstStyle/>
          <a:p>
            <a:r>
              <a:rPr lang="en-US" sz="4400" dirty="0"/>
              <a:t>CRC Handbook</a:t>
            </a:r>
          </a:p>
        </p:txBody>
      </p:sp>
      <p:sp>
        <p:nvSpPr>
          <p:cNvPr id="6" name="Content Placeholder 5">
            <a:extLst>
              <a:ext uri="{FF2B5EF4-FFF2-40B4-BE49-F238E27FC236}">
                <a16:creationId xmlns:a16="http://schemas.microsoft.com/office/drawing/2014/main" id="{5DFB8007-40F9-83D9-E608-F097ADF41B91}"/>
              </a:ext>
            </a:extLst>
          </p:cNvPr>
          <p:cNvSpPr>
            <a:spLocks noGrp="1"/>
          </p:cNvSpPr>
          <p:nvPr>
            <p:ph idx="1"/>
          </p:nvPr>
        </p:nvSpPr>
        <p:spPr>
          <a:xfrm>
            <a:off x="372533" y="952466"/>
            <a:ext cx="8387645" cy="5595089"/>
          </a:xfrm>
        </p:spPr>
        <p:txBody>
          <a:bodyPr/>
          <a:lstStyle/>
          <a:p>
            <a:r>
              <a:rPr lang="en-US" sz="1800" dirty="0"/>
              <a:t>Your lab manual wants you to look up a reference for the </a:t>
            </a:r>
            <a:r>
              <a:rPr lang="en-US" sz="1800" dirty="0">
                <a:solidFill>
                  <a:srgbClr val="FFFF00"/>
                </a:solidFill>
              </a:rPr>
              <a:t>water vapor </a:t>
            </a:r>
            <a:r>
              <a:rPr lang="en-US" sz="1800" dirty="0"/>
              <a:t>at a </a:t>
            </a:r>
            <a:r>
              <a:rPr lang="en-US" sz="1800" dirty="0">
                <a:solidFill>
                  <a:srgbClr val="FFFF00"/>
                </a:solidFill>
              </a:rPr>
              <a:t>particular temperature</a:t>
            </a:r>
          </a:p>
          <a:p>
            <a:r>
              <a:rPr lang="en-US" sz="1800" dirty="0"/>
              <a:t>The manual mentions an </a:t>
            </a:r>
            <a:r>
              <a:rPr lang="en-US" sz="1800" dirty="0">
                <a:solidFill>
                  <a:schemeClr val="accent1">
                    <a:lumMod val="60000"/>
                    <a:lumOff val="40000"/>
                  </a:schemeClr>
                </a:solidFill>
              </a:rPr>
              <a:t>authoritative reference</a:t>
            </a:r>
            <a:r>
              <a:rPr lang="en-US" sz="1800" dirty="0"/>
              <a:t> called the </a:t>
            </a:r>
            <a:r>
              <a:rPr lang="en-US" sz="1800" b="1" i="1" dirty="0">
                <a:solidFill>
                  <a:srgbClr val="00FF00"/>
                </a:solidFill>
              </a:rPr>
              <a:t>CRC Handbook of Chemistry and Physics</a:t>
            </a:r>
          </a:p>
          <a:p>
            <a:r>
              <a:rPr lang="en-US" sz="1800" dirty="0"/>
              <a:t>Fortunately, this reference is available online at </a:t>
            </a:r>
            <a:r>
              <a:rPr lang="en-US" sz="1800" dirty="0">
                <a:hlinkClick r:id="rId2"/>
              </a:rPr>
              <a:t>this link</a:t>
            </a:r>
            <a:endParaRPr lang="en-US" sz="1800" dirty="0"/>
          </a:p>
          <a:p>
            <a:r>
              <a:rPr lang="en-US" sz="1800" dirty="0"/>
              <a:t>This is a PDF which may</a:t>
            </a:r>
            <a:br>
              <a:rPr lang="en-US" sz="1800" dirty="0"/>
            </a:br>
            <a:r>
              <a:rPr lang="en-US" sz="1800" dirty="0"/>
              <a:t>load directly in your</a:t>
            </a:r>
            <a:br>
              <a:rPr lang="en-US" sz="1800" dirty="0"/>
            </a:br>
            <a:r>
              <a:rPr lang="en-US" sz="1800" dirty="0"/>
              <a:t>browser</a:t>
            </a:r>
          </a:p>
          <a:p>
            <a:r>
              <a:rPr lang="en-US" sz="1800" dirty="0"/>
              <a:t>If you did a search for</a:t>
            </a:r>
            <a:br>
              <a:rPr lang="en-US" sz="1800" dirty="0"/>
            </a:br>
            <a:r>
              <a:rPr lang="en-US" sz="1800" dirty="0"/>
              <a:t>“water vapor” or “vapor</a:t>
            </a:r>
            <a:br>
              <a:rPr lang="en-US" sz="1800" dirty="0"/>
            </a:br>
            <a:r>
              <a:rPr lang="en-US" sz="1800" dirty="0"/>
              <a:t>pressure” inside the</a:t>
            </a:r>
            <a:br>
              <a:rPr lang="en-US" sz="1800" dirty="0"/>
            </a:br>
            <a:r>
              <a:rPr lang="en-US" sz="1800" dirty="0"/>
              <a:t>PDF, you would find the</a:t>
            </a:r>
            <a:br>
              <a:rPr lang="en-US" sz="1800" dirty="0"/>
            </a:br>
            <a:r>
              <a:rPr lang="en-US" sz="1800" dirty="0"/>
              <a:t>table you are looking</a:t>
            </a:r>
            <a:br>
              <a:rPr lang="en-US" sz="1800" dirty="0"/>
            </a:br>
            <a:r>
              <a:rPr lang="en-US" sz="1800" dirty="0"/>
              <a:t>for. The “vapor pressure” search worked in this case.</a:t>
            </a:r>
          </a:p>
          <a:p>
            <a:r>
              <a:rPr lang="en-US" sz="1800" dirty="0">
                <a:solidFill>
                  <a:srgbClr val="FFC000"/>
                </a:solidFill>
              </a:rPr>
              <a:t>You can use this table, but you might have to convert to other pressure units (keep this in mind)</a:t>
            </a:r>
          </a:p>
          <a:p>
            <a:r>
              <a:rPr lang="en-US" sz="1800" dirty="0">
                <a:solidFill>
                  <a:schemeClr val="accent1">
                    <a:lumMod val="60000"/>
                    <a:lumOff val="40000"/>
                  </a:schemeClr>
                </a:solidFill>
              </a:rPr>
              <a:t>For your citation</a:t>
            </a:r>
            <a:r>
              <a:rPr lang="en-US" sz="1800" dirty="0"/>
              <a:t>: write in the URL. You can even add at the end of the URL the string “#page=&lt;page number you find&gt;” and it will go straight to the page</a:t>
            </a:r>
          </a:p>
          <a:p>
            <a:endParaRPr lang="en-US" sz="2000" dirty="0"/>
          </a:p>
        </p:txBody>
      </p:sp>
      <p:pic>
        <p:nvPicPr>
          <p:cNvPr id="5" name="Picture 4">
            <a:extLst>
              <a:ext uri="{FF2B5EF4-FFF2-40B4-BE49-F238E27FC236}">
                <a16:creationId xmlns:a16="http://schemas.microsoft.com/office/drawing/2014/main" id="{C1BA93BA-8530-DC52-37EB-B9555BE2A8C7}"/>
              </a:ext>
            </a:extLst>
          </p:cNvPr>
          <p:cNvPicPr>
            <a:picLocks noChangeAspect="1"/>
          </p:cNvPicPr>
          <p:nvPr/>
        </p:nvPicPr>
        <p:blipFill>
          <a:blip r:embed="rId3"/>
          <a:stretch>
            <a:fillRect/>
          </a:stretch>
        </p:blipFill>
        <p:spPr>
          <a:xfrm>
            <a:off x="3693110" y="2522748"/>
            <a:ext cx="5185642" cy="2298561"/>
          </a:xfrm>
          <a:prstGeom prst="rect">
            <a:avLst/>
          </a:prstGeom>
        </p:spPr>
      </p:pic>
    </p:spTree>
    <p:extLst>
      <p:ext uri="{BB962C8B-B14F-4D97-AF65-F5344CB8AC3E}">
        <p14:creationId xmlns:p14="http://schemas.microsoft.com/office/powerpoint/2010/main" val="338783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F4AF9-5438-CA28-DFF8-FA09CF2C3D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A47492-3220-C66D-135F-A6A0BB99FB5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41B97769-40F7-2701-DD41-22C351A381E7}"/>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sz="2200" b="1" dirty="0"/>
              <a:t>Magnesium ribbon: </a:t>
            </a:r>
            <a:r>
              <a:rPr lang="en-US" sz="2200" b="1" dirty="0">
                <a:solidFill>
                  <a:srgbClr val="FF4343"/>
                </a:solidFill>
              </a:rPr>
              <a:t>DO NOT HANDLE THE RIBBON WITH BARE HANDS!!! ONLY HANDLE Mg</a:t>
            </a:r>
            <a:br>
              <a:rPr lang="en-US" sz="2200" b="1" dirty="0">
                <a:solidFill>
                  <a:srgbClr val="FF4343"/>
                </a:solidFill>
              </a:rPr>
            </a:br>
            <a:r>
              <a:rPr lang="en-US" sz="2200" b="1" dirty="0">
                <a:solidFill>
                  <a:srgbClr val="FF4343"/>
                </a:solidFill>
              </a:rPr>
              <a:t>ribbon with gloves! </a:t>
            </a:r>
            <a:r>
              <a:rPr lang="en-US" dirty="0"/>
              <a:t>Otherwise it might irritate your hands</a:t>
            </a:r>
            <a:endParaRPr lang="en-US" sz="2200" b="1" dirty="0">
              <a:solidFill>
                <a:srgbClr val="FF4343"/>
              </a:solidFill>
            </a:endParaRPr>
          </a:p>
          <a:p>
            <a:pPr marL="457200" indent="-457200">
              <a:buFont typeface="+mj-lt"/>
              <a:buAutoNum type="arabicPeriod"/>
            </a:pPr>
            <a:r>
              <a:rPr lang="en-US" sz="2200" dirty="0"/>
              <a:t>Clean the </a:t>
            </a:r>
            <a:r>
              <a:rPr lang="en-US" sz="2200" b="1" dirty="0">
                <a:solidFill>
                  <a:srgbClr val="FFC000"/>
                </a:solidFill>
              </a:rPr>
              <a:t>Mg</a:t>
            </a:r>
            <a:r>
              <a:rPr lang="en-US" sz="2200" dirty="0"/>
              <a:t> ribbon by lightly rubbing with steel wool. It may become “shiny” as an oxide outer layer is removed</a:t>
            </a:r>
          </a:p>
          <a:p>
            <a:pPr marL="457200" indent="-457200">
              <a:buFont typeface="+mj-lt"/>
              <a:buAutoNum type="arabicPeriod"/>
            </a:pPr>
            <a:r>
              <a:rPr lang="en-US" sz="2200" dirty="0"/>
              <a:t>Put weighing paper on the balance, zero it, and put the ribbon on the balance: you are looking for a target mass of about </a:t>
            </a:r>
            <a:r>
              <a:rPr lang="en-US" sz="2200" b="1" dirty="0">
                <a:solidFill>
                  <a:srgbClr val="FFC000"/>
                </a:solidFill>
              </a:rPr>
              <a:t>0.05 g (50 mg)</a:t>
            </a:r>
            <a:r>
              <a:rPr lang="en-US" sz="2200" dirty="0"/>
              <a:t>. If the </a:t>
            </a:r>
            <a:br>
              <a:rPr lang="en-US" sz="2200" dirty="0"/>
            </a:br>
            <a:r>
              <a:rPr lang="en-US" sz="2200" b="1" dirty="0">
                <a:solidFill>
                  <a:srgbClr val="FFC000"/>
                </a:solidFill>
              </a:rPr>
              <a:t>mass &gt; 0.05 g</a:t>
            </a:r>
            <a:r>
              <a:rPr lang="en-US" sz="2200" dirty="0"/>
              <a:t>, estimate carefully how much ribbon to break off, break it, then re-weigh it to get the final mass you will use. Record the mass (all the digits from the balance) in your lab manual</a:t>
            </a:r>
          </a:p>
        </p:txBody>
      </p:sp>
    </p:spTree>
    <p:extLst>
      <p:ext uri="{BB962C8B-B14F-4D97-AF65-F5344CB8AC3E}">
        <p14:creationId xmlns:p14="http://schemas.microsoft.com/office/powerpoint/2010/main" val="43509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E76F0-2D53-4300-A908-9F9463DED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E01FF-C903-01E0-1A6D-89E351ADB9F6}"/>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8CDC39F1-11FE-9FF2-D37B-6CD0BA57B72E}"/>
              </a:ext>
            </a:extLst>
          </p:cNvPr>
          <p:cNvSpPr>
            <a:spLocks noGrp="1"/>
          </p:cNvSpPr>
          <p:nvPr>
            <p:ph idx="1"/>
          </p:nvPr>
        </p:nvSpPr>
        <p:spPr>
          <a:xfrm>
            <a:off x="372533" y="952466"/>
            <a:ext cx="8387645" cy="5595089"/>
          </a:xfrm>
        </p:spPr>
        <p:txBody>
          <a:bodyPr/>
          <a:lstStyle/>
          <a:p>
            <a:pPr marL="457200" indent="-457200">
              <a:buFont typeface="+mj-lt"/>
              <a:buAutoNum type="arabicPeriod" startAt="4"/>
            </a:pPr>
            <a:r>
              <a:rPr lang="en-US" sz="2200" dirty="0"/>
              <a:t>You need to break off the ribbon so as</a:t>
            </a:r>
            <a:br>
              <a:rPr lang="en-US" sz="2200" dirty="0"/>
            </a:br>
            <a:r>
              <a:rPr lang="en-US" sz="2200" dirty="0"/>
              <a:t>not to lose too much mass: you will need</a:t>
            </a:r>
            <a:br>
              <a:rPr lang="en-US" sz="2200" dirty="0"/>
            </a:br>
            <a:r>
              <a:rPr lang="en-US" sz="2200" dirty="0"/>
              <a:t>to tie your Mg ribbon to fishing line (~15</a:t>
            </a:r>
            <a:br>
              <a:rPr lang="en-US" sz="2200" dirty="0"/>
            </a:br>
            <a:r>
              <a:rPr lang="en-US" sz="2200" dirty="0"/>
              <a:t>cm long)</a:t>
            </a:r>
          </a:p>
          <a:p>
            <a:pPr marL="457200" indent="-457200">
              <a:buFont typeface="+mj-lt"/>
              <a:buAutoNum type="arabicPeriod" startAt="4"/>
            </a:pPr>
            <a:r>
              <a:rPr lang="en-US" sz="2200" dirty="0"/>
              <a:t>Set up the </a:t>
            </a:r>
            <a:r>
              <a:rPr lang="en-US" sz="2200" dirty="0">
                <a:solidFill>
                  <a:schemeClr val="accent1">
                    <a:lumMod val="60000"/>
                    <a:lumOff val="40000"/>
                  </a:schemeClr>
                </a:solidFill>
              </a:rPr>
              <a:t>clamp</a:t>
            </a:r>
            <a:r>
              <a:rPr lang="en-US" sz="2200" dirty="0"/>
              <a:t> on a </a:t>
            </a:r>
            <a:r>
              <a:rPr lang="en-US" sz="2200" dirty="0">
                <a:solidFill>
                  <a:schemeClr val="accent1">
                    <a:lumMod val="60000"/>
                    <a:lumOff val="40000"/>
                  </a:schemeClr>
                </a:solidFill>
              </a:rPr>
              <a:t>ring stand</a:t>
            </a:r>
            <a:r>
              <a:rPr lang="en-US" sz="2200" dirty="0"/>
              <a:t> and</a:t>
            </a:r>
            <a:br>
              <a:rPr lang="en-US" sz="2200" dirty="0"/>
            </a:br>
            <a:r>
              <a:rPr lang="en-US" sz="2200" dirty="0">
                <a:solidFill>
                  <a:schemeClr val="accent1">
                    <a:lumMod val="60000"/>
                    <a:lumOff val="40000"/>
                  </a:schemeClr>
                </a:solidFill>
              </a:rPr>
              <a:t>beaker </a:t>
            </a:r>
            <a:r>
              <a:rPr lang="en-US" sz="2200" dirty="0"/>
              <a:t>as shown in figure below. Fill the</a:t>
            </a:r>
            <a:br>
              <a:rPr lang="en-US" sz="2200" dirty="0"/>
            </a:br>
            <a:r>
              <a:rPr lang="en-US" sz="2200" dirty="0">
                <a:solidFill>
                  <a:srgbClr val="FFFF00"/>
                </a:solidFill>
              </a:rPr>
              <a:t>beaker</a:t>
            </a:r>
            <a:r>
              <a:rPr lang="en-US" sz="2200" dirty="0"/>
              <a:t> halfway with </a:t>
            </a:r>
            <a:r>
              <a:rPr lang="en-US" sz="2200" dirty="0">
                <a:solidFill>
                  <a:schemeClr val="accent1">
                    <a:lumMod val="60000"/>
                    <a:lumOff val="40000"/>
                  </a:schemeClr>
                </a:solidFill>
              </a:rPr>
              <a:t>water</a:t>
            </a:r>
          </a:p>
        </p:txBody>
      </p:sp>
      <p:pic>
        <p:nvPicPr>
          <p:cNvPr id="4" name="Picture 3">
            <a:extLst>
              <a:ext uri="{FF2B5EF4-FFF2-40B4-BE49-F238E27FC236}">
                <a16:creationId xmlns:a16="http://schemas.microsoft.com/office/drawing/2014/main" id="{28DFEE75-05C6-1C5B-70FE-6297B286A8E3}"/>
              </a:ext>
            </a:extLst>
          </p:cNvPr>
          <p:cNvPicPr>
            <a:picLocks noChangeAspect="1"/>
          </p:cNvPicPr>
          <p:nvPr/>
        </p:nvPicPr>
        <p:blipFill>
          <a:blip r:embed="rId2"/>
          <a:stretch>
            <a:fillRect/>
          </a:stretch>
        </p:blipFill>
        <p:spPr>
          <a:xfrm>
            <a:off x="7232176" y="567745"/>
            <a:ext cx="1528002" cy="4029994"/>
          </a:xfrm>
          <a:prstGeom prst="rect">
            <a:avLst/>
          </a:prstGeom>
        </p:spPr>
      </p:pic>
      <p:pic>
        <p:nvPicPr>
          <p:cNvPr id="7" name="Picture 6">
            <a:extLst>
              <a:ext uri="{FF2B5EF4-FFF2-40B4-BE49-F238E27FC236}">
                <a16:creationId xmlns:a16="http://schemas.microsoft.com/office/drawing/2014/main" id="{ADC3AF69-9D41-4E22-515F-32D51848C811}"/>
              </a:ext>
            </a:extLst>
          </p:cNvPr>
          <p:cNvPicPr>
            <a:picLocks noChangeAspect="1"/>
          </p:cNvPicPr>
          <p:nvPr/>
        </p:nvPicPr>
        <p:blipFill>
          <a:blip r:embed="rId3"/>
          <a:stretch>
            <a:fillRect/>
          </a:stretch>
        </p:blipFill>
        <p:spPr>
          <a:xfrm>
            <a:off x="701749" y="3576398"/>
            <a:ext cx="4105743" cy="2771059"/>
          </a:xfrm>
          <a:prstGeom prst="rect">
            <a:avLst/>
          </a:prstGeom>
        </p:spPr>
      </p:pic>
    </p:spTree>
    <p:extLst>
      <p:ext uri="{BB962C8B-B14F-4D97-AF65-F5344CB8AC3E}">
        <p14:creationId xmlns:p14="http://schemas.microsoft.com/office/powerpoint/2010/main" val="131615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F48BD-4279-9E92-82A4-23BD4343B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A3F0D3-DF1A-C01B-EE1C-9ACC6A2E408C}"/>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4B1C4C92-AEB0-ACA3-287E-CA6DA417E8E6}"/>
              </a:ext>
            </a:extLst>
          </p:cNvPr>
          <p:cNvSpPr>
            <a:spLocks noGrp="1"/>
          </p:cNvSpPr>
          <p:nvPr>
            <p:ph idx="1"/>
          </p:nvPr>
        </p:nvSpPr>
        <p:spPr>
          <a:xfrm>
            <a:off x="372533" y="952466"/>
            <a:ext cx="8387645" cy="5595089"/>
          </a:xfrm>
        </p:spPr>
        <p:txBody>
          <a:bodyPr/>
          <a:lstStyle/>
          <a:p>
            <a:pPr marL="457200" indent="-457200">
              <a:buFont typeface="+mj-lt"/>
              <a:buAutoNum type="arabicPeriod" startAt="6"/>
            </a:pPr>
            <a:r>
              <a:rPr lang="en-US" sz="2100" dirty="0"/>
              <a:t>Using a small (10 mL) </a:t>
            </a:r>
            <a:r>
              <a:rPr lang="en-US" sz="2100" dirty="0">
                <a:solidFill>
                  <a:srgbClr val="FFFF00"/>
                </a:solidFill>
              </a:rPr>
              <a:t>graduated cylinder</a:t>
            </a:r>
            <a:r>
              <a:rPr lang="en-US" sz="2100" dirty="0"/>
              <a:t>, pour </a:t>
            </a:r>
            <a:r>
              <a:rPr lang="en-US" sz="2100" b="1" dirty="0">
                <a:solidFill>
                  <a:srgbClr val="FFC000"/>
                </a:solidFill>
              </a:rPr>
              <a:t>8-10 mL </a:t>
            </a:r>
            <a:r>
              <a:rPr lang="en-US" sz="2100" dirty="0"/>
              <a:t>of </a:t>
            </a:r>
            <a:r>
              <a:rPr lang="en-US" sz="2100" dirty="0">
                <a:solidFill>
                  <a:srgbClr val="FFC000"/>
                </a:solidFill>
              </a:rPr>
              <a:t>6 M</a:t>
            </a:r>
            <a:r>
              <a:rPr lang="en-US" sz="2100" dirty="0"/>
              <a:t> (molar) </a:t>
            </a:r>
            <a:r>
              <a:rPr lang="en-US" sz="2100" dirty="0">
                <a:solidFill>
                  <a:schemeClr val="accent1">
                    <a:lumMod val="60000"/>
                    <a:lumOff val="40000"/>
                  </a:schemeClr>
                </a:solidFill>
              </a:rPr>
              <a:t>hydrochloric acid</a:t>
            </a:r>
            <a:r>
              <a:rPr lang="en-US" sz="2100" dirty="0"/>
              <a:t> (</a:t>
            </a:r>
            <a:r>
              <a:rPr lang="en-US" sz="2100" b="1" dirty="0">
                <a:solidFill>
                  <a:schemeClr val="accent1">
                    <a:lumMod val="60000"/>
                    <a:lumOff val="40000"/>
                  </a:schemeClr>
                </a:solidFill>
              </a:rPr>
              <a:t>HCl</a:t>
            </a:r>
            <a:r>
              <a:rPr lang="en-US" sz="2100" dirty="0"/>
              <a:t>) into the gas collection tube (eudiometer)</a:t>
            </a:r>
          </a:p>
          <a:p>
            <a:pPr marL="457200" indent="-457200">
              <a:buFont typeface="+mj-lt"/>
              <a:buAutoNum type="arabicPeriod" startAt="6"/>
            </a:pPr>
            <a:r>
              <a:rPr lang="en-US" sz="2100" dirty="0"/>
              <a:t>For this step of adding </a:t>
            </a:r>
            <a:r>
              <a:rPr lang="en-US" sz="2100" dirty="0">
                <a:solidFill>
                  <a:schemeClr val="accent1">
                    <a:lumMod val="60000"/>
                    <a:lumOff val="40000"/>
                  </a:schemeClr>
                </a:solidFill>
              </a:rPr>
              <a:t>DI water</a:t>
            </a:r>
            <a:r>
              <a:rPr lang="en-US" sz="2100" dirty="0"/>
              <a:t>, I suggest you first tip the </a:t>
            </a:r>
            <a:r>
              <a:rPr lang="en-US" sz="2100" dirty="0">
                <a:solidFill>
                  <a:schemeClr val="accent1">
                    <a:lumMod val="60000"/>
                    <a:lumOff val="40000"/>
                  </a:schemeClr>
                </a:solidFill>
              </a:rPr>
              <a:t>eudiometer</a:t>
            </a:r>
            <a:r>
              <a:rPr lang="en-US" sz="2100" dirty="0"/>
              <a:t> tube at an angle so that the water comes in down the side of the wall of the eudiometer tube. VERY SLOWLY AT FIRST add water to the eudiometer to avoid MIXING the water with the acid. As you add more water, the mixing effect will lessen but still add it slowly. Bring the level of the water to the brim of the eudiometer tube, this time holding the tube quite vertically.</a:t>
            </a:r>
          </a:p>
          <a:p>
            <a:pPr marL="457200" indent="-457200">
              <a:buFont typeface="+mj-lt"/>
              <a:buAutoNum type="arabicPeriod" startAt="6"/>
            </a:pPr>
            <a:r>
              <a:rPr lang="en-US" sz="2100" dirty="0"/>
              <a:t>Put the </a:t>
            </a:r>
            <a:r>
              <a:rPr lang="en-US" sz="2100" dirty="0">
                <a:solidFill>
                  <a:srgbClr val="FFFF00"/>
                </a:solidFill>
              </a:rPr>
              <a:t>Mg ribbon </a:t>
            </a:r>
            <a:r>
              <a:rPr lang="en-US" sz="2100" dirty="0"/>
              <a:t>in the water JUST INSIDE THE TUBE. Some of the </a:t>
            </a:r>
            <a:r>
              <a:rPr lang="en-US" sz="2100" dirty="0">
                <a:solidFill>
                  <a:srgbClr val="FFFF00"/>
                </a:solidFill>
              </a:rPr>
              <a:t>fishing line </a:t>
            </a:r>
            <a:r>
              <a:rPr lang="en-US" sz="2100" dirty="0"/>
              <a:t>should be OUTSIDE the tube.</a:t>
            </a:r>
          </a:p>
          <a:p>
            <a:pPr marL="457200" indent="-457200">
              <a:buFont typeface="+mj-lt"/>
              <a:buAutoNum type="arabicPeriod" startAt="6"/>
            </a:pPr>
            <a:r>
              <a:rPr lang="en-US" sz="2100" dirty="0"/>
              <a:t>Place a </a:t>
            </a:r>
            <a:r>
              <a:rPr lang="en-US" sz="2100" dirty="0">
                <a:solidFill>
                  <a:schemeClr val="accent1">
                    <a:lumMod val="60000"/>
                    <a:lumOff val="40000"/>
                  </a:schemeClr>
                </a:solidFill>
              </a:rPr>
              <a:t>rubber stopper </a:t>
            </a:r>
            <a:r>
              <a:rPr lang="en-US" sz="2100" dirty="0"/>
              <a:t>in the tube, making sure it holds the fishing line</a:t>
            </a:r>
          </a:p>
          <a:p>
            <a:pPr marL="457200" indent="-457200">
              <a:buFont typeface="+mj-lt"/>
              <a:buAutoNum type="arabicPeriod" startAt="6"/>
            </a:pPr>
            <a:endParaRPr lang="en-US" sz="2100" dirty="0"/>
          </a:p>
        </p:txBody>
      </p:sp>
    </p:spTree>
    <p:extLst>
      <p:ext uri="{BB962C8B-B14F-4D97-AF65-F5344CB8AC3E}">
        <p14:creationId xmlns:p14="http://schemas.microsoft.com/office/powerpoint/2010/main" val="1722849385"/>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33173</TotalTime>
  <Words>1114</Words>
  <Application>Microsoft Office PowerPoint</Application>
  <PresentationFormat>On-screen Show (4:3)</PresentationFormat>
  <Paragraphs>69</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Equipment You Will Use</vt:lpstr>
      <vt:lpstr>Consumables</vt:lpstr>
      <vt:lpstr>Pre-Lab Preparation/Questions</vt:lpstr>
      <vt:lpstr>CRC Handbook</vt:lpstr>
      <vt:lpstr>Procedure</vt:lpstr>
      <vt:lpstr>Procedure</vt:lpstr>
      <vt:lpstr>Procedure</vt:lpstr>
      <vt:lpstr>Procedure</vt:lpstr>
      <vt:lpstr>The Fishing Line: Why?</vt:lpstr>
      <vt:lpstr>Details of Reaction</vt:lpstr>
      <vt:lpstr>Details of Reaction</vt:lpstr>
      <vt:lpstr>Details of Reaction</vt:lpstr>
      <vt:lpstr>Clean Up</vt:lpstr>
      <vt:lpstr>Example Data Analysis</vt:lpstr>
      <vt:lpstr>Example Data Analysis</vt:lpstr>
      <vt:lpstr>Example Data Analysis</vt:lpstr>
      <vt:lpstr>Example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1067</cp:revision>
  <cp:lastPrinted>2016-03-14T04:22:58Z</cp:lastPrinted>
  <dcterms:created xsi:type="dcterms:W3CDTF">2005-12-08T13:54:14Z</dcterms:created>
  <dcterms:modified xsi:type="dcterms:W3CDTF">2025-10-16T22:29:40Z</dcterms:modified>
</cp:coreProperties>
</file>