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3" r:id="rId1"/>
  </p:sldMasterIdLst>
  <p:notesMasterIdLst>
    <p:notesMasterId r:id="rId49"/>
  </p:notesMasterIdLst>
  <p:sldIdLst>
    <p:sldId id="608" r:id="rId2"/>
    <p:sldId id="830" r:id="rId3"/>
    <p:sldId id="831" r:id="rId4"/>
    <p:sldId id="847" r:id="rId5"/>
    <p:sldId id="848" r:id="rId6"/>
    <p:sldId id="849" r:id="rId7"/>
    <p:sldId id="832" r:id="rId8"/>
    <p:sldId id="833" r:id="rId9"/>
    <p:sldId id="850" r:id="rId10"/>
    <p:sldId id="851" r:id="rId11"/>
    <p:sldId id="852" r:id="rId12"/>
    <p:sldId id="834" r:id="rId13"/>
    <p:sldId id="835" r:id="rId14"/>
    <p:sldId id="854" r:id="rId15"/>
    <p:sldId id="855" r:id="rId16"/>
    <p:sldId id="856" r:id="rId17"/>
    <p:sldId id="836" r:id="rId18"/>
    <p:sldId id="837" r:id="rId19"/>
    <p:sldId id="858" r:id="rId20"/>
    <p:sldId id="859" r:id="rId21"/>
    <p:sldId id="838" r:id="rId22"/>
    <p:sldId id="860" r:id="rId23"/>
    <p:sldId id="839" r:id="rId24"/>
    <p:sldId id="840" r:id="rId25"/>
    <p:sldId id="861" r:id="rId26"/>
    <p:sldId id="862" r:id="rId27"/>
    <p:sldId id="863" r:id="rId28"/>
    <p:sldId id="864" r:id="rId29"/>
    <p:sldId id="865" r:id="rId30"/>
    <p:sldId id="841" r:id="rId31"/>
    <p:sldId id="866" r:id="rId32"/>
    <p:sldId id="867" r:id="rId33"/>
    <p:sldId id="868" r:id="rId34"/>
    <p:sldId id="869" r:id="rId35"/>
    <p:sldId id="842" r:id="rId36"/>
    <p:sldId id="872" r:id="rId37"/>
    <p:sldId id="871" r:id="rId38"/>
    <p:sldId id="873" r:id="rId39"/>
    <p:sldId id="874" r:id="rId40"/>
    <p:sldId id="870" r:id="rId41"/>
    <p:sldId id="876" r:id="rId42"/>
    <p:sldId id="877" r:id="rId43"/>
    <p:sldId id="875" r:id="rId44"/>
    <p:sldId id="843" r:id="rId45"/>
    <p:sldId id="844" r:id="rId46"/>
    <p:sldId id="845" r:id="rId47"/>
    <p:sldId id="846" r:id="rId4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33CC"/>
    <a:srgbClr val="00FF00"/>
    <a:srgbClr val="CC99FF"/>
    <a:srgbClr val="FFFFCC"/>
    <a:srgbClr val="339933"/>
    <a:srgbClr val="CCFFFF"/>
    <a:srgbClr val="FFFF99"/>
    <a:srgbClr val="99FFCC"/>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1" d="100"/>
          <a:sy n="141" d="100"/>
        </p:scale>
        <p:origin x="120" y="240"/>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8441EB1C-9BC5-51AE-1E02-0D55E0B881D6}"/>
              </a:ext>
            </a:extLst>
          </p:cNvPr>
          <p:cNvSpPr>
            <a:spLocks noGrp="1"/>
          </p:cNvSpPr>
          <p:nvPr>
            <p:ph type="sldNum" sz="quarter" idx="10"/>
          </p:nvPr>
        </p:nvSpPr>
        <p:spPr/>
        <p:txBody>
          <a:bodyPr/>
          <a:lstStyle/>
          <a:p>
            <a:fld id="{A0799DEC-7E29-49FD-ACCD-C09E865CF267}" type="slidenum">
              <a:rPr lang="en-US" smtClean="0"/>
              <a:pPr/>
              <a:t>‹#›</a:t>
            </a:fld>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a:extLst>
              <a:ext uri="{FF2B5EF4-FFF2-40B4-BE49-F238E27FC236}">
                <a16:creationId xmlns:a16="http://schemas.microsoft.com/office/drawing/2014/main" id="{DF609E05-F0C8-67BB-CAE3-2B1D2550A7B3}"/>
              </a:ext>
            </a:extLst>
          </p:cNvPr>
          <p:cNvSpPr>
            <a:spLocks noGrp="1"/>
          </p:cNvSpPr>
          <p:nvPr>
            <p:ph type="sldNum" sz="quarter" idx="4"/>
          </p:nvPr>
        </p:nvSpPr>
        <p:spPr>
          <a:xfrm>
            <a:off x="6977329" y="6355752"/>
            <a:ext cx="2057400" cy="365125"/>
          </a:xfrm>
          <a:prstGeom prst="rect">
            <a:avLst/>
          </a:prstGeom>
        </p:spPr>
        <p:txBody>
          <a:bodyPr vert="horz" lIns="91440" tIns="45720" rIns="91440" bIns="45720" rtlCol="0" anchor="ctr"/>
          <a:lstStyle>
            <a:lvl1pPr algn="r">
              <a:defRPr sz="1200" b="1" i="0" baseline="0">
                <a:solidFill>
                  <a:schemeClr val="bg1"/>
                </a:solidFill>
              </a:defRPr>
            </a:lvl1pPr>
          </a:lstStyle>
          <a:p>
            <a:fld id="{A0799DEC-7E29-49FD-ACCD-C09E865CF267}" type="slidenum">
              <a:rPr lang="en-US" smtClean="0"/>
              <a:pPr/>
              <a:t>‹#›</a:t>
            </a:fld>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BHdV3-s3JmY?feature=oembe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SSOgjydfPPk?feature=oembe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Gv-WsSpZpMs?feature=oembed" TargetMode="Externa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youtu.be/vTq4sgGd2QU"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youtu.be/ZcF8E8aAOG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CB9C0-BC26-7226-9144-72301FF17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441DD-C579-37A7-2CAA-42BBF2C86DBB}"/>
              </a:ext>
            </a:extLst>
          </p:cNvPr>
          <p:cNvSpPr>
            <a:spLocks noGrp="1"/>
          </p:cNvSpPr>
          <p:nvPr>
            <p:ph type="title"/>
          </p:nvPr>
        </p:nvSpPr>
        <p:spPr>
          <a:xfrm>
            <a:off x="355599" y="137123"/>
            <a:ext cx="8421512" cy="769441"/>
          </a:xfrm>
        </p:spPr>
        <p:txBody>
          <a:bodyPr/>
          <a:lstStyle/>
          <a:p>
            <a:r>
              <a:rPr lang="en-US" sz="4400" dirty="0"/>
              <a:t>Steps To Balancing Equations</a:t>
            </a:r>
          </a:p>
        </p:txBody>
      </p:sp>
      <p:sp>
        <p:nvSpPr>
          <p:cNvPr id="5" name="Content Placeholder 4">
            <a:extLst>
              <a:ext uri="{FF2B5EF4-FFF2-40B4-BE49-F238E27FC236}">
                <a16:creationId xmlns:a16="http://schemas.microsoft.com/office/drawing/2014/main" id="{52A514E7-14E2-D2A2-43E2-E76BC982703F}"/>
              </a:ext>
            </a:extLst>
          </p:cNvPr>
          <p:cNvSpPr>
            <a:spLocks noGrp="1"/>
          </p:cNvSpPr>
          <p:nvPr>
            <p:ph idx="1"/>
          </p:nvPr>
        </p:nvSpPr>
        <p:spPr>
          <a:xfrm>
            <a:off x="372532" y="995486"/>
            <a:ext cx="8404579" cy="5360266"/>
          </a:xfrm>
        </p:spPr>
        <p:txBody>
          <a:bodyPr/>
          <a:lstStyle/>
          <a:p>
            <a:pPr marL="457200" indent="-457200">
              <a:buFont typeface="+mj-lt"/>
              <a:buAutoNum type="arabicPeriod"/>
            </a:pPr>
            <a:r>
              <a:rPr lang="en-US" sz="2000" dirty="0"/>
              <a:t>Set up the skeleton equation: write down the correct chemical formulas on each side of the reaction arrow, the reactants and products</a:t>
            </a:r>
          </a:p>
          <a:p>
            <a:pPr marL="457200" indent="-457200">
              <a:buFont typeface="+mj-lt"/>
              <a:buAutoNum type="arabicPeriod"/>
            </a:pPr>
            <a:r>
              <a:rPr lang="en-US" sz="2000" dirty="0"/>
              <a:t>Identify all atoms and count the number of atoms on the reactant and product side</a:t>
            </a:r>
          </a:p>
          <a:p>
            <a:pPr marL="0" indent="0" algn="ctr">
              <a:buNone/>
            </a:pPr>
            <a:r>
              <a:rPr lang="en-US" sz="1800" i="1" dirty="0">
                <a:solidFill>
                  <a:schemeClr val="accent1">
                    <a:lumMod val="60000"/>
                    <a:lumOff val="40000"/>
                  </a:schemeClr>
                </a:solidFill>
                <a:latin typeface="Times New Roman" panose="02020603050405020304" pitchFamily="18" charset="0"/>
                <a:cs typeface="Times New Roman" panose="02020603050405020304" pitchFamily="18" charset="0"/>
              </a:rPr>
              <a:t>If polyatomic ions are unchanged on both sides, count it as a unit</a:t>
            </a:r>
          </a:p>
          <a:p>
            <a:pPr marL="457200" indent="-457200">
              <a:buFont typeface="+mj-lt"/>
              <a:buAutoNum type="arabicPeriod" startAt="3"/>
            </a:pPr>
            <a:r>
              <a:rPr lang="en-US" sz="2000" dirty="0"/>
              <a:t>Begin the balancing by focusing on elements that occur in only one compound on one side</a:t>
            </a:r>
          </a:p>
          <a:p>
            <a:pPr marL="236538" lvl="1" indent="0">
              <a:buNone/>
            </a:pPr>
            <a:r>
              <a:rPr lang="en-US" sz="1600" dirty="0"/>
              <a:t>For instance, oxygen often in appears in more than one compound on one side the arrow: do not start with balancing oxygen atoms</a:t>
            </a:r>
          </a:p>
          <a:p>
            <a:pPr marL="457200" indent="-457200">
              <a:buFont typeface="+mj-lt"/>
              <a:buAutoNum type="arabicPeriod" startAt="3"/>
            </a:pPr>
            <a:r>
              <a:rPr lang="en-US" sz="2000" dirty="0"/>
              <a:t>Balancing can ONLY be done by using coefficients: changing subscripts changes the chemical nature of a compound, and this is not permitted</a:t>
            </a:r>
          </a:p>
          <a:p>
            <a:pPr marL="457200" indent="-457200">
              <a:buFont typeface="+mj-lt"/>
              <a:buAutoNum type="arabicPeriod" startAt="3"/>
            </a:pPr>
            <a:r>
              <a:rPr lang="en-US" sz="2000" dirty="0"/>
              <a:t>When satisfied of completion, verify the numbers of atoms on both sides of reaction arrow</a:t>
            </a:r>
          </a:p>
          <a:p>
            <a:pPr marL="457200" indent="-457200">
              <a:buFont typeface="+mj-lt"/>
              <a:buAutoNum type="arabicPeriod" startAt="3"/>
            </a:pPr>
            <a:r>
              <a:rPr lang="en-US" sz="2000" dirty="0"/>
              <a:t>Make sure coefficients have lowest possible ratio, while remaining integers</a:t>
            </a:r>
          </a:p>
        </p:txBody>
      </p:sp>
      <p:sp>
        <p:nvSpPr>
          <p:cNvPr id="3" name="Slide Number Placeholder 2">
            <a:extLst>
              <a:ext uri="{FF2B5EF4-FFF2-40B4-BE49-F238E27FC236}">
                <a16:creationId xmlns:a16="http://schemas.microsoft.com/office/drawing/2014/main" id="{57DF37D2-EFFE-439E-1DC4-DC617E7B0530}"/>
              </a:ext>
            </a:extLst>
          </p:cNvPr>
          <p:cNvSpPr>
            <a:spLocks noGrp="1"/>
          </p:cNvSpPr>
          <p:nvPr>
            <p:ph type="sldNum" sz="quarter" idx="10"/>
          </p:nvPr>
        </p:nvSpPr>
        <p:spPr/>
        <p:txBody>
          <a:bodyPr/>
          <a:lstStyle/>
          <a:p>
            <a:fld id="{A0799DEC-7E29-49FD-ACCD-C09E865CF267}" type="slidenum">
              <a:rPr lang="en-US" smtClean="0"/>
              <a:pPr/>
              <a:t>10</a:t>
            </a:fld>
            <a:endParaRPr lang="en-US" dirty="0"/>
          </a:p>
        </p:txBody>
      </p:sp>
    </p:spTree>
    <p:extLst>
      <p:ext uri="{BB962C8B-B14F-4D97-AF65-F5344CB8AC3E}">
        <p14:creationId xmlns:p14="http://schemas.microsoft.com/office/powerpoint/2010/main" val="357849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232D9-77D3-00C1-99B5-117825D19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E8D719-4B2B-C30D-64A9-E9DE9F1F50E5}"/>
              </a:ext>
            </a:extLst>
          </p:cNvPr>
          <p:cNvSpPr>
            <a:spLocks noGrp="1"/>
          </p:cNvSpPr>
          <p:nvPr>
            <p:ph type="title"/>
          </p:nvPr>
        </p:nvSpPr>
        <p:spPr>
          <a:xfrm>
            <a:off x="355599" y="137123"/>
            <a:ext cx="8421512" cy="769441"/>
          </a:xfrm>
        </p:spPr>
        <p:txBody>
          <a:bodyPr/>
          <a:lstStyle/>
          <a:p>
            <a:r>
              <a:rPr lang="en-US" sz="4400" dirty="0"/>
              <a:t>Practice Balancing Equations</a:t>
            </a:r>
          </a:p>
        </p:txBody>
      </p:sp>
      <p:sp>
        <p:nvSpPr>
          <p:cNvPr id="5" name="Content Placeholder 4">
            <a:extLst>
              <a:ext uri="{FF2B5EF4-FFF2-40B4-BE49-F238E27FC236}">
                <a16:creationId xmlns:a16="http://schemas.microsoft.com/office/drawing/2014/main" id="{3D73E046-4C16-9D73-2957-04E81E6585CE}"/>
              </a:ext>
            </a:extLst>
          </p:cNvPr>
          <p:cNvSpPr>
            <a:spLocks noGrp="1"/>
          </p:cNvSpPr>
          <p:nvPr>
            <p:ph idx="1"/>
          </p:nvPr>
        </p:nvSpPr>
        <p:spPr>
          <a:xfrm>
            <a:off x="372532" y="995486"/>
            <a:ext cx="8404579" cy="5360266"/>
          </a:xfrm>
        </p:spPr>
        <p:txBody>
          <a:bodyPr/>
          <a:lstStyle/>
          <a:p>
            <a:pPr marL="457200" indent="-457200">
              <a:buFont typeface="+mj-lt"/>
              <a:buAutoNum type="arabicPeriod"/>
            </a:pPr>
            <a:r>
              <a:rPr lang="en-US" sz="2000" dirty="0"/>
              <a:t>Set up the skeleton equation: write down the correct chemical formulas on each side of the reaction arrow, the reactants and products</a:t>
            </a:r>
          </a:p>
          <a:p>
            <a:pPr marL="457200" indent="-457200">
              <a:buFont typeface="+mj-lt"/>
              <a:buAutoNum type="arabicPeriod"/>
            </a:pPr>
            <a:r>
              <a:rPr lang="en-US" sz="2000" dirty="0"/>
              <a:t>Identify all atoms and count the number of atoms on the reactant and product side</a:t>
            </a:r>
          </a:p>
          <a:p>
            <a:pPr marL="0" indent="0" algn="ctr">
              <a:buNone/>
            </a:pPr>
            <a:r>
              <a:rPr lang="en-US" sz="1800" i="1" dirty="0">
                <a:solidFill>
                  <a:schemeClr val="accent1">
                    <a:lumMod val="60000"/>
                    <a:lumOff val="40000"/>
                  </a:schemeClr>
                </a:solidFill>
                <a:latin typeface="Times New Roman" panose="02020603050405020304" pitchFamily="18" charset="0"/>
                <a:cs typeface="Times New Roman" panose="02020603050405020304" pitchFamily="18" charset="0"/>
              </a:rPr>
              <a:t>If polyatomic ions are unchanged on both sides, count it as a unit</a:t>
            </a:r>
          </a:p>
          <a:p>
            <a:pPr marL="457200" indent="-457200">
              <a:buFont typeface="+mj-lt"/>
              <a:buAutoNum type="arabicPeriod" startAt="3"/>
            </a:pPr>
            <a:r>
              <a:rPr lang="en-US" sz="2000" dirty="0"/>
              <a:t>Begin the balancing by focusing on elements that occur in only one compound on one side</a:t>
            </a:r>
          </a:p>
          <a:p>
            <a:pPr marL="236538" lvl="1" indent="0">
              <a:buNone/>
            </a:pPr>
            <a:r>
              <a:rPr lang="en-US" sz="1600" dirty="0"/>
              <a:t>For instance, oxygen often in appears in more than one compound on one side the arrow: do not start with balancing oxygen atoms</a:t>
            </a:r>
          </a:p>
          <a:p>
            <a:pPr marL="457200" indent="-457200">
              <a:buFont typeface="+mj-lt"/>
              <a:buAutoNum type="arabicPeriod" startAt="3"/>
            </a:pPr>
            <a:r>
              <a:rPr lang="en-US" sz="2000" dirty="0"/>
              <a:t>Balancing can ONLY be done by using coefficients: changing subscripts changes the chemical nature of a compound, and this is not permitted</a:t>
            </a:r>
          </a:p>
          <a:p>
            <a:pPr marL="457200" indent="-457200">
              <a:buFont typeface="+mj-lt"/>
              <a:buAutoNum type="arabicPeriod" startAt="3"/>
            </a:pPr>
            <a:r>
              <a:rPr lang="en-US" sz="2000" dirty="0"/>
              <a:t>When satisfied of completion, verify the numbers of atoms on both sides of reaction arrow</a:t>
            </a:r>
          </a:p>
          <a:p>
            <a:pPr marL="457200" indent="-457200">
              <a:buFont typeface="+mj-lt"/>
              <a:buAutoNum type="arabicPeriod" startAt="3"/>
            </a:pPr>
            <a:r>
              <a:rPr lang="en-US" sz="2000" dirty="0"/>
              <a:t>Make sure coefficients have lowest possible ratio, while remaining integers</a:t>
            </a:r>
          </a:p>
        </p:txBody>
      </p:sp>
      <p:sp>
        <p:nvSpPr>
          <p:cNvPr id="3" name="Slide Number Placeholder 2">
            <a:extLst>
              <a:ext uri="{FF2B5EF4-FFF2-40B4-BE49-F238E27FC236}">
                <a16:creationId xmlns:a16="http://schemas.microsoft.com/office/drawing/2014/main" id="{4E98FC7A-8865-ECBA-342C-E89A0F8FABF2}"/>
              </a:ext>
            </a:extLst>
          </p:cNvPr>
          <p:cNvSpPr>
            <a:spLocks noGrp="1"/>
          </p:cNvSpPr>
          <p:nvPr>
            <p:ph type="sldNum" sz="quarter" idx="10"/>
          </p:nvPr>
        </p:nvSpPr>
        <p:spPr/>
        <p:txBody>
          <a:bodyPr/>
          <a:lstStyle/>
          <a:p>
            <a:fld id="{A0799DEC-7E29-49FD-ACCD-C09E865CF267}" type="slidenum">
              <a:rPr lang="en-US" smtClean="0"/>
              <a:pPr/>
              <a:t>11</a:t>
            </a:fld>
            <a:endParaRPr lang="en-US" dirty="0"/>
          </a:p>
        </p:txBody>
      </p:sp>
    </p:spTree>
    <p:extLst>
      <p:ext uri="{BB962C8B-B14F-4D97-AF65-F5344CB8AC3E}">
        <p14:creationId xmlns:p14="http://schemas.microsoft.com/office/powerpoint/2010/main" val="287191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56545-D281-23C1-3D41-E5CE33A6C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A481B-E95D-0922-5468-E33DAEA6B289}"/>
              </a:ext>
            </a:extLst>
          </p:cNvPr>
          <p:cNvSpPr>
            <a:spLocks noGrp="1"/>
          </p:cNvSpPr>
          <p:nvPr>
            <p:ph type="title"/>
          </p:nvPr>
        </p:nvSpPr>
        <p:spPr>
          <a:xfrm>
            <a:off x="355599" y="310445"/>
            <a:ext cx="8421512" cy="830997"/>
          </a:xfrm>
        </p:spPr>
        <p:txBody>
          <a:bodyPr/>
          <a:lstStyle/>
          <a:p>
            <a:r>
              <a:rPr lang="en-US" dirty="0"/>
              <a:t>Types of Reactions</a:t>
            </a:r>
          </a:p>
        </p:txBody>
      </p:sp>
      <p:sp>
        <p:nvSpPr>
          <p:cNvPr id="5" name="Content Placeholder 4">
            <a:extLst>
              <a:ext uri="{FF2B5EF4-FFF2-40B4-BE49-F238E27FC236}">
                <a16:creationId xmlns:a16="http://schemas.microsoft.com/office/drawing/2014/main" id="{725EFE6D-84B2-79A1-3F53-CDEF33851619}"/>
              </a:ext>
            </a:extLst>
          </p:cNvPr>
          <p:cNvSpPr>
            <a:spLocks noGrp="1"/>
          </p:cNvSpPr>
          <p:nvPr>
            <p:ph idx="1"/>
          </p:nvPr>
        </p:nvSpPr>
        <p:spPr>
          <a:xfrm>
            <a:off x="372533" y="1208868"/>
            <a:ext cx="8387645" cy="5338687"/>
          </a:xfrm>
        </p:spPr>
        <p:txBody>
          <a:bodyPr/>
          <a:lstStyle/>
          <a:p>
            <a:r>
              <a:rPr lang="en-US" dirty="0"/>
              <a:t>Chemical reactions will fall under certain types/categories on one level, and then on an additional level with question “what is happening with atoms?”</a:t>
            </a:r>
          </a:p>
          <a:p>
            <a:r>
              <a:rPr lang="en-US" dirty="0"/>
              <a:t>On an additional level, the question is “what process is</a:t>
            </a:r>
            <a:br>
              <a:rPr lang="en-US" dirty="0"/>
            </a:br>
            <a:r>
              <a:rPr lang="en-US" dirty="0"/>
              <a:t>happening?”</a:t>
            </a:r>
          </a:p>
          <a:p>
            <a:r>
              <a:rPr lang="en-US" dirty="0"/>
              <a:t>You will learn</a:t>
            </a:r>
            <a:br>
              <a:rPr lang="en-US" dirty="0"/>
            </a:br>
            <a:r>
              <a:rPr lang="en-US" dirty="0"/>
              <a:t>to identify</a:t>
            </a:r>
            <a:br>
              <a:rPr lang="en-US" dirty="0"/>
            </a:br>
            <a:r>
              <a:rPr lang="en-US" dirty="0"/>
              <a:t>these types or</a:t>
            </a:r>
            <a:br>
              <a:rPr lang="en-US" dirty="0"/>
            </a:br>
            <a:r>
              <a:rPr lang="en-US" dirty="0"/>
              <a:t>categories of</a:t>
            </a:r>
            <a:br>
              <a:rPr lang="en-US" dirty="0"/>
            </a:br>
            <a:r>
              <a:rPr lang="en-US" dirty="0"/>
              <a:t>reactions</a:t>
            </a:r>
          </a:p>
        </p:txBody>
      </p:sp>
      <p:pic>
        <p:nvPicPr>
          <p:cNvPr id="4" name="Picture 3">
            <a:extLst>
              <a:ext uri="{FF2B5EF4-FFF2-40B4-BE49-F238E27FC236}">
                <a16:creationId xmlns:a16="http://schemas.microsoft.com/office/drawing/2014/main" id="{54B4F73D-C668-3268-9EE3-4A71EA4FDEE7}"/>
              </a:ext>
            </a:extLst>
          </p:cNvPr>
          <p:cNvPicPr>
            <a:picLocks noChangeAspect="1"/>
          </p:cNvPicPr>
          <p:nvPr/>
        </p:nvPicPr>
        <p:blipFill>
          <a:blip r:embed="rId2"/>
          <a:stretch>
            <a:fillRect/>
          </a:stretch>
        </p:blipFill>
        <p:spPr>
          <a:xfrm>
            <a:off x="3031926" y="3228602"/>
            <a:ext cx="5664049" cy="3386379"/>
          </a:xfrm>
          <a:prstGeom prst="rect">
            <a:avLst/>
          </a:prstGeom>
        </p:spPr>
      </p:pic>
      <p:sp>
        <p:nvSpPr>
          <p:cNvPr id="3" name="Slide Number Placeholder 2">
            <a:extLst>
              <a:ext uri="{FF2B5EF4-FFF2-40B4-BE49-F238E27FC236}">
                <a16:creationId xmlns:a16="http://schemas.microsoft.com/office/drawing/2014/main" id="{DF21C9B5-BB4D-2F3F-B262-8539830F9542}"/>
              </a:ext>
            </a:extLst>
          </p:cNvPr>
          <p:cNvSpPr>
            <a:spLocks noGrp="1"/>
          </p:cNvSpPr>
          <p:nvPr>
            <p:ph type="sldNum" sz="quarter" idx="10"/>
          </p:nvPr>
        </p:nvSpPr>
        <p:spPr/>
        <p:txBody>
          <a:bodyPr/>
          <a:lstStyle/>
          <a:p>
            <a:fld id="{A0799DEC-7E29-49FD-ACCD-C09E865CF267}" type="slidenum">
              <a:rPr lang="en-US" smtClean="0"/>
              <a:pPr/>
              <a:t>12</a:t>
            </a:fld>
            <a:endParaRPr lang="en-US" dirty="0"/>
          </a:p>
        </p:txBody>
      </p:sp>
    </p:spTree>
    <p:extLst>
      <p:ext uri="{BB962C8B-B14F-4D97-AF65-F5344CB8AC3E}">
        <p14:creationId xmlns:p14="http://schemas.microsoft.com/office/powerpoint/2010/main" val="423842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FAEA8-F7F4-CD16-0ADD-FFF35E8F56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89A23-0846-CC5A-27C1-8AD03CA53750}"/>
              </a:ext>
            </a:extLst>
          </p:cNvPr>
          <p:cNvSpPr>
            <a:spLocks noGrp="1"/>
          </p:cNvSpPr>
          <p:nvPr>
            <p:ph type="title"/>
          </p:nvPr>
        </p:nvSpPr>
        <p:spPr/>
        <p:txBody>
          <a:bodyPr/>
          <a:lstStyle/>
          <a:p>
            <a:r>
              <a:rPr lang="en-US" dirty="0"/>
              <a:t>Combination Reactions</a:t>
            </a:r>
          </a:p>
        </p:txBody>
      </p:sp>
      <p:sp>
        <p:nvSpPr>
          <p:cNvPr id="5" name="Content Placeholder 4">
            <a:extLst>
              <a:ext uri="{FF2B5EF4-FFF2-40B4-BE49-F238E27FC236}">
                <a16:creationId xmlns:a16="http://schemas.microsoft.com/office/drawing/2014/main" id="{CD649ADF-6B6F-2875-4A08-F9889FB0DB23}"/>
              </a:ext>
            </a:extLst>
          </p:cNvPr>
          <p:cNvSpPr>
            <a:spLocks noGrp="1"/>
          </p:cNvSpPr>
          <p:nvPr>
            <p:ph idx="1"/>
          </p:nvPr>
        </p:nvSpPr>
        <p:spPr/>
        <p:txBody>
          <a:bodyPr/>
          <a:lstStyle/>
          <a:p>
            <a:pPr marL="0" indent="0" algn="ctr">
              <a:buNone/>
            </a:pPr>
            <a:r>
              <a:rPr lang="en-US" sz="3200" b="1" dirty="0">
                <a:solidFill>
                  <a:srgbClr val="00FF00"/>
                </a:solidFill>
              </a:rPr>
              <a:t>A + B </a:t>
            </a:r>
            <a:r>
              <a:rPr lang="en-US" sz="3200" b="1" dirty="0">
                <a:solidFill>
                  <a:srgbClr val="00FF00"/>
                </a:solidFill>
                <a:sym typeface="Wingdings" panose="05000000000000000000" pitchFamily="2" charset="2"/>
              </a:rPr>
              <a:t> AB</a:t>
            </a:r>
          </a:p>
          <a:p>
            <a:endParaRPr lang="en-US" dirty="0">
              <a:sym typeface="Wingdings" panose="05000000000000000000" pitchFamily="2" charset="2"/>
            </a:endParaRPr>
          </a:p>
          <a:p>
            <a:r>
              <a:rPr lang="en-US" dirty="0">
                <a:sym typeface="Wingdings" panose="05000000000000000000" pitchFamily="2" charset="2"/>
              </a:rPr>
              <a:t>This reaction type is about </a:t>
            </a:r>
            <a:r>
              <a:rPr lang="en-US" b="1" i="1" dirty="0">
                <a:solidFill>
                  <a:srgbClr val="FFFF00"/>
                </a:solidFill>
                <a:sym typeface="Wingdings" panose="05000000000000000000" pitchFamily="2" charset="2"/>
              </a:rPr>
              <a:t>synthesis</a:t>
            </a:r>
            <a:r>
              <a:rPr lang="en-US" dirty="0">
                <a:sym typeface="Wingdings" panose="05000000000000000000" pitchFamily="2" charset="2"/>
              </a:rPr>
              <a:t>: </a:t>
            </a:r>
            <a:r>
              <a:rPr lang="en-US" dirty="0">
                <a:solidFill>
                  <a:schemeClr val="accent1">
                    <a:lumMod val="60000"/>
                    <a:lumOff val="40000"/>
                  </a:schemeClr>
                </a:solidFill>
                <a:sym typeface="Wingdings" panose="05000000000000000000" pitchFamily="2" charset="2"/>
              </a:rPr>
              <a:t>two</a:t>
            </a:r>
            <a:r>
              <a:rPr lang="en-US" dirty="0">
                <a:sym typeface="Wingdings" panose="05000000000000000000" pitchFamily="2" charset="2"/>
              </a:rPr>
              <a:t> </a:t>
            </a:r>
            <a:r>
              <a:rPr lang="en-US" dirty="0">
                <a:solidFill>
                  <a:srgbClr val="FFFF00"/>
                </a:solidFill>
                <a:sym typeface="Wingdings" panose="05000000000000000000" pitchFamily="2" charset="2"/>
              </a:rPr>
              <a:t>substances</a:t>
            </a:r>
            <a:r>
              <a:rPr lang="en-US" dirty="0">
                <a:sym typeface="Wingdings" panose="05000000000000000000" pitchFamily="2" charset="2"/>
              </a:rPr>
              <a:t> combine to form a </a:t>
            </a:r>
            <a:r>
              <a:rPr lang="en-US" dirty="0">
                <a:solidFill>
                  <a:schemeClr val="accent1">
                    <a:lumMod val="60000"/>
                    <a:lumOff val="40000"/>
                  </a:schemeClr>
                </a:solidFill>
                <a:sym typeface="Wingdings" panose="05000000000000000000" pitchFamily="2" charset="2"/>
              </a:rPr>
              <a:t>single</a:t>
            </a:r>
            <a:r>
              <a:rPr lang="en-US" dirty="0">
                <a:sym typeface="Wingdings" panose="05000000000000000000" pitchFamily="2" charset="2"/>
              </a:rPr>
              <a:t> (</a:t>
            </a:r>
            <a:r>
              <a:rPr lang="en-US" dirty="0">
                <a:solidFill>
                  <a:schemeClr val="accent1">
                    <a:lumMod val="60000"/>
                    <a:lumOff val="40000"/>
                  </a:schemeClr>
                </a:solidFill>
                <a:sym typeface="Wingdings" panose="05000000000000000000" pitchFamily="2" charset="2"/>
              </a:rPr>
              <a:t>third</a:t>
            </a:r>
            <a:r>
              <a:rPr lang="en-US" dirty="0">
                <a:sym typeface="Wingdings" panose="05000000000000000000" pitchFamily="2" charset="2"/>
              </a:rPr>
              <a:t>) </a:t>
            </a:r>
            <a:r>
              <a:rPr lang="en-US" dirty="0">
                <a:solidFill>
                  <a:srgbClr val="FFFF00"/>
                </a:solidFill>
                <a:sym typeface="Wingdings" panose="05000000000000000000" pitchFamily="2" charset="2"/>
              </a:rPr>
              <a:t>compound</a:t>
            </a:r>
          </a:p>
          <a:p>
            <a:r>
              <a:rPr lang="en-US" dirty="0">
                <a:sym typeface="Wingdings" panose="05000000000000000000" pitchFamily="2" charset="2"/>
              </a:rPr>
              <a:t>Sodium metal solid reacts with chlorine gas to form the solid sodium chloride</a:t>
            </a:r>
          </a:p>
          <a:p>
            <a:endParaRPr lang="en-US" dirty="0">
              <a:sym typeface="Wingdings" panose="05000000000000000000" pitchFamily="2" charset="2"/>
            </a:endParaRPr>
          </a:p>
          <a:p>
            <a:pPr marL="0" indent="0" algn="ctr">
              <a:buNone/>
            </a:pPr>
            <a:r>
              <a:rPr lang="en-US" sz="2800" dirty="0">
                <a:solidFill>
                  <a:srgbClr val="FFC000"/>
                </a:solidFill>
                <a:sym typeface="Wingdings" panose="05000000000000000000" pitchFamily="2" charset="2"/>
              </a:rPr>
              <a:t>2 Na (</a:t>
            </a:r>
            <a:r>
              <a:rPr lang="en-US" sz="2800" i="1" dirty="0">
                <a:solidFill>
                  <a:srgbClr val="FFC000"/>
                </a:solidFill>
                <a:sym typeface="Wingdings" panose="05000000000000000000" pitchFamily="2" charset="2"/>
              </a:rPr>
              <a:t>s</a:t>
            </a:r>
            <a:r>
              <a:rPr lang="en-US" sz="2800" dirty="0">
                <a:solidFill>
                  <a:srgbClr val="FFC000"/>
                </a:solidFill>
                <a:sym typeface="Wingdings" panose="05000000000000000000" pitchFamily="2" charset="2"/>
              </a:rPr>
              <a:t>) + Cl</a:t>
            </a:r>
            <a:r>
              <a:rPr lang="en-US" sz="2800" baseline="-25000" dirty="0">
                <a:solidFill>
                  <a:srgbClr val="FFC000"/>
                </a:solidFill>
                <a:sym typeface="Wingdings" panose="05000000000000000000" pitchFamily="2" charset="2"/>
              </a:rPr>
              <a:t>2</a:t>
            </a:r>
            <a:r>
              <a:rPr lang="en-US" sz="2800" dirty="0">
                <a:solidFill>
                  <a:srgbClr val="FFC000"/>
                </a:solidFill>
                <a:sym typeface="Wingdings" panose="05000000000000000000" pitchFamily="2" charset="2"/>
              </a:rPr>
              <a:t> (</a:t>
            </a:r>
            <a:r>
              <a:rPr lang="en-US" sz="2800" i="1" dirty="0">
                <a:solidFill>
                  <a:srgbClr val="FFC000"/>
                </a:solidFill>
                <a:sym typeface="Wingdings" panose="05000000000000000000" pitchFamily="2" charset="2"/>
              </a:rPr>
              <a:t>g</a:t>
            </a:r>
            <a:r>
              <a:rPr lang="en-US" sz="2800" dirty="0">
                <a:solidFill>
                  <a:srgbClr val="FFC000"/>
                </a:solidFill>
                <a:sym typeface="Wingdings" panose="05000000000000000000" pitchFamily="2" charset="2"/>
              </a:rPr>
              <a:t>)  2 NaCl (</a:t>
            </a:r>
            <a:r>
              <a:rPr lang="en-US" sz="2800" i="1" dirty="0">
                <a:solidFill>
                  <a:srgbClr val="FFC000"/>
                </a:solidFill>
                <a:sym typeface="Wingdings" panose="05000000000000000000" pitchFamily="2" charset="2"/>
              </a:rPr>
              <a:t>s</a:t>
            </a:r>
            <a:r>
              <a:rPr lang="en-US" sz="2800" dirty="0">
                <a:solidFill>
                  <a:srgbClr val="FFC000"/>
                </a:solidFill>
                <a:sym typeface="Wingdings" panose="05000000000000000000" pitchFamily="2" charset="2"/>
              </a:rPr>
              <a:t>)</a:t>
            </a:r>
            <a:endParaRPr lang="en-US" sz="2800" dirty="0">
              <a:solidFill>
                <a:srgbClr val="FFC000"/>
              </a:solidFill>
            </a:endParaRPr>
          </a:p>
        </p:txBody>
      </p:sp>
      <p:sp>
        <p:nvSpPr>
          <p:cNvPr id="3" name="Slide Number Placeholder 2">
            <a:extLst>
              <a:ext uri="{FF2B5EF4-FFF2-40B4-BE49-F238E27FC236}">
                <a16:creationId xmlns:a16="http://schemas.microsoft.com/office/drawing/2014/main" id="{62F02CD1-AC82-5F65-EC30-A6D1B7010F1B}"/>
              </a:ext>
            </a:extLst>
          </p:cNvPr>
          <p:cNvSpPr>
            <a:spLocks noGrp="1"/>
          </p:cNvSpPr>
          <p:nvPr>
            <p:ph type="sldNum" sz="quarter" idx="10"/>
          </p:nvPr>
        </p:nvSpPr>
        <p:spPr/>
        <p:txBody>
          <a:bodyPr/>
          <a:lstStyle/>
          <a:p>
            <a:fld id="{A0799DEC-7E29-49FD-ACCD-C09E865CF267}" type="slidenum">
              <a:rPr lang="en-US" smtClean="0"/>
              <a:pPr/>
              <a:t>13</a:t>
            </a:fld>
            <a:endParaRPr lang="en-US" dirty="0"/>
          </a:p>
        </p:txBody>
      </p:sp>
    </p:spTree>
    <p:extLst>
      <p:ext uri="{BB962C8B-B14F-4D97-AF65-F5344CB8AC3E}">
        <p14:creationId xmlns:p14="http://schemas.microsoft.com/office/powerpoint/2010/main" val="235647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ACA31-9AE5-EDEF-6117-7028CE5732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64979F-8037-F740-A707-0A2D0A571A0F}"/>
              </a:ext>
            </a:extLst>
          </p:cNvPr>
          <p:cNvSpPr>
            <a:spLocks noGrp="1"/>
          </p:cNvSpPr>
          <p:nvPr>
            <p:ph type="title"/>
          </p:nvPr>
        </p:nvSpPr>
        <p:spPr>
          <a:xfrm>
            <a:off x="355599" y="246676"/>
            <a:ext cx="8421512" cy="584775"/>
          </a:xfrm>
        </p:spPr>
        <p:txBody>
          <a:bodyPr/>
          <a:lstStyle/>
          <a:p>
            <a:r>
              <a:rPr lang="en-US" sz="3200" b="1" dirty="0"/>
              <a:t>Oxide Formation</a:t>
            </a:r>
            <a:r>
              <a:rPr lang="en-US" sz="3200" dirty="0"/>
              <a:t>: A Combination Reaction</a:t>
            </a:r>
          </a:p>
        </p:txBody>
      </p:sp>
      <p:sp>
        <p:nvSpPr>
          <p:cNvPr id="5" name="Content Placeholder 4">
            <a:extLst>
              <a:ext uri="{FF2B5EF4-FFF2-40B4-BE49-F238E27FC236}">
                <a16:creationId xmlns:a16="http://schemas.microsoft.com/office/drawing/2014/main" id="{4382FA3E-B6EF-4A45-5617-A650E1ACE5E3}"/>
              </a:ext>
            </a:extLst>
          </p:cNvPr>
          <p:cNvSpPr>
            <a:spLocks noGrp="1"/>
          </p:cNvSpPr>
          <p:nvPr>
            <p:ph idx="1"/>
          </p:nvPr>
        </p:nvSpPr>
        <p:spPr>
          <a:xfrm>
            <a:off x="372533" y="906650"/>
            <a:ext cx="8387645" cy="5640905"/>
          </a:xfrm>
        </p:spPr>
        <p:txBody>
          <a:bodyPr/>
          <a:lstStyle/>
          <a:p>
            <a:r>
              <a:rPr lang="en-US" dirty="0">
                <a:solidFill>
                  <a:schemeClr val="accent1">
                    <a:lumMod val="60000"/>
                    <a:lumOff val="40000"/>
                  </a:schemeClr>
                </a:solidFill>
                <a:sym typeface="Wingdings" panose="05000000000000000000" pitchFamily="2" charset="2"/>
              </a:rPr>
              <a:t>Oxygen O</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 </a:t>
            </a:r>
            <a:r>
              <a:rPr lang="en-US" dirty="0">
                <a:sym typeface="Wingdings" panose="05000000000000000000" pitchFamily="2" charset="2"/>
              </a:rPr>
              <a:t>in the air reacting with numerous elements is perhaps one of the most important significant of reactions</a:t>
            </a:r>
          </a:p>
          <a:p>
            <a:endParaRPr lang="en-US" dirty="0">
              <a:sym typeface="Wingdings" panose="05000000000000000000" pitchFamily="2" charset="2"/>
            </a:endParaRPr>
          </a:p>
          <a:p>
            <a:pPr marL="0" indent="0" algn="ctr">
              <a:buNone/>
            </a:pPr>
            <a:r>
              <a:rPr lang="en-US" dirty="0">
                <a:solidFill>
                  <a:srgbClr val="FFC000"/>
                </a:solidFill>
                <a:sym typeface="Wingdings" panose="05000000000000000000" pitchFamily="2" charset="2"/>
              </a:rPr>
              <a:t>2 Mg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  2 MgO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a:t>
            </a:r>
          </a:p>
          <a:p>
            <a:pPr marL="0" indent="0" algn="ctr">
              <a:buNone/>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This reaction was one of your recent lab experiments!!</a:t>
            </a:r>
          </a:p>
          <a:p>
            <a:pPr marL="0" indent="0" algn="ctr">
              <a:buNone/>
            </a:pPr>
            <a:r>
              <a:rPr lang="en-US" dirty="0">
                <a:solidFill>
                  <a:srgbClr val="FFC000"/>
                </a:solidFill>
                <a:sym typeface="Wingdings" panose="05000000000000000000" pitchFamily="2" charset="2"/>
              </a:rPr>
              <a:t>S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  SO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0" indent="0" algn="ctr">
              <a:buNone/>
            </a:pPr>
            <a:r>
              <a:rPr lang="en-US" dirty="0">
                <a:solidFill>
                  <a:srgbClr val="FFC000"/>
                </a:solidFill>
                <a:sym typeface="Wingdings" panose="05000000000000000000" pitchFamily="2" charset="2"/>
              </a:rPr>
              <a:t>2 S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+ 3 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  2 SO</a:t>
            </a:r>
            <a:r>
              <a:rPr lang="en-US" baseline="-25000" dirty="0">
                <a:solidFill>
                  <a:srgbClr val="FFC000"/>
                </a:solidFill>
                <a:sym typeface="Wingdings" panose="05000000000000000000" pitchFamily="2" charset="2"/>
              </a:rPr>
              <a:t>3</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0" indent="0" algn="ctr">
              <a:buNone/>
            </a:pPr>
            <a:r>
              <a:rPr lang="en-US" dirty="0">
                <a:solidFill>
                  <a:srgbClr val="FFC000"/>
                </a:solidFill>
                <a:sym typeface="Wingdings" panose="05000000000000000000" pitchFamily="2" charset="2"/>
              </a:rPr>
              <a:t>2 Fe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  2 </a:t>
            </a:r>
            <a:r>
              <a:rPr lang="en-US" dirty="0" err="1">
                <a:solidFill>
                  <a:srgbClr val="FFC000"/>
                </a:solidFill>
                <a:sym typeface="Wingdings" panose="05000000000000000000" pitchFamily="2" charset="2"/>
              </a:rPr>
              <a:t>FeO</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a:t>
            </a:r>
          </a:p>
          <a:p>
            <a:pPr marL="0" indent="0" algn="ctr">
              <a:buNone/>
            </a:pPr>
            <a:r>
              <a:rPr lang="en-US" dirty="0">
                <a:solidFill>
                  <a:srgbClr val="FFC000"/>
                </a:solidFill>
                <a:sym typeface="Wingdings" panose="05000000000000000000" pitchFamily="2" charset="2"/>
              </a:rPr>
              <a:t>4 Fe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+ 3 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  2 Fe</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a:t>
            </a:r>
            <a:r>
              <a:rPr lang="en-US" baseline="-25000" dirty="0">
                <a:solidFill>
                  <a:srgbClr val="FFC000"/>
                </a:solidFill>
                <a:sym typeface="Wingdings" panose="05000000000000000000" pitchFamily="2" charset="2"/>
              </a:rPr>
              <a:t>3</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a:t>
            </a:r>
          </a:p>
          <a:p>
            <a:pPr marL="0" indent="0" algn="ctr">
              <a:buNone/>
            </a:pPr>
            <a:r>
              <a:rPr lang="en-US" dirty="0">
                <a:solidFill>
                  <a:srgbClr val="FFC000"/>
                </a:solidFill>
                <a:sym typeface="Wingdings" panose="05000000000000000000" pitchFamily="2" charset="2"/>
              </a:rPr>
              <a:t>4 K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  2 K</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p:txBody>
      </p:sp>
      <p:sp>
        <p:nvSpPr>
          <p:cNvPr id="3" name="Slide Number Placeholder 2">
            <a:extLst>
              <a:ext uri="{FF2B5EF4-FFF2-40B4-BE49-F238E27FC236}">
                <a16:creationId xmlns:a16="http://schemas.microsoft.com/office/drawing/2014/main" id="{607FDCAE-730A-66E9-B735-73E31E0F2F76}"/>
              </a:ext>
            </a:extLst>
          </p:cNvPr>
          <p:cNvSpPr>
            <a:spLocks noGrp="1"/>
          </p:cNvSpPr>
          <p:nvPr>
            <p:ph type="sldNum" sz="quarter" idx="10"/>
          </p:nvPr>
        </p:nvSpPr>
        <p:spPr/>
        <p:txBody>
          <a:bodyPr/>
          <a:lstStyle/>
          <a:p>
            <a:fld id="{A0799DEC-7E29-49FD-ACCD-C09E865CF267}" type="slidenum">
              <a:rPr lang="en-US" smtClean="0"/>
              <a:pPr/>
              <a:t>14</a:t>
            </a:fld>
            <a:endParaRPr lang="en-US" dirty="0"/>
          </a:p>
        </p:txBody>
      </p:sp>
    </p:spTree>
    <p:extLst>
      <p:ext uri="{BB962C8B-B14F-4D97-AF65-F5344CB8AC3E}">
        <p14:creationId xmlns:p14="http://schemas.microsoft.com/office/powerpoint/2010/main" val="312424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68D31-BE69-679B-218B-CC679E0181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1C8A38-9A2B-592E-18DC-372754549D01}"/>
              </a:ext>
            </a:extLst>
          </p:cNvPr>
          <p:cNvSpPr>
            <a:spLocks noGrp="1"/>
          </p:cNvSpPr>
          <p:nvPr>
            <p:ph type="title"/>
          </p:nvPr>
        </p:nvSpPr>
        <p:spPr/>
        <p:txBody>
          <a:bodyPr/>
          <a:lstStyle/>
          <a:p>
            <a:r>
              <a:rPr lang="en-US" dirty="0"/>
              <a:t>Decomposition Reactions</a:t>
            </a:r>
          </a:p>
        </p:txBody>
      </p:sp>
      <p:sp>
        <p:nvSpPr>
          <p:cNvPr id="5" name="Content Placeholder 4">
            <a:extLst>
              <a:ext uri="{FF2B5EF4-FFF2-40B4-BE49-F238E27FC236}">
                <a16:creationId xmlns:a16="http://schemas.microsoft.com/office/drawing/2014/main" id="{4FFB9E09-B330-DA53-08AD-1749C0C920B6}"/>
              </a:ext>
            </a:extLst>
          </p:cNvPr>
          <p:cNvSpPr>
            <a:spLocks noGrp="1"/>
          </p:cNvSpPr>
          <p:nvPr>
            <p:ph idx="1"/>
          </p:nvPr>
        </p:nvSpPr>
        <p:spPr/>
        <p:txBody>
          <a:bodyPr/>
          <a:lstStyle/>
          <a:p>
            <a:pPr marL="0" indent="0" algn="ctr">
              <a:buNone/>
            </a:pPr>
            <a:r>
              <a:rPr lang="en-US" sz="3200" b="1" dirty="0">
                <a:solidFill>
                  <a:srgbClr val="00FF00"/>
                </a:solidFill>
              </a:rPr>
              <a:t> </a:t>
            </a:r>
            <a:r>
              <a:rPr lang="en-US" sz="3200" b="1" dirty="0">
                <a:solidFill>
                  <a:srgbClr val="00FF00"/>
                </a:solidFill>
                <a:sym typeface="Wingdings" panose="05000000000000000000" pitchFamily="2" charset="2"/>
              </a:rPr>
              <a:t>AB  </a:t>
            </a:r>
            <a:r>
              <a:rPr lang="en-US" sz="3200" b="1" dirty="0">
                <a:solidFill>
                  <a:srgbClr val="00FF00"/>
                </a:solidFill>
              </a:rPr>
              <a:t>A + B</a:t>
            </a:r>
            <a:endParaRPr lang="en-US" sz="3200" b="1" dirty="0">
              <a:solidFill>
                <a:srgbClr val="00FF00"/>
              </a:solidFill>
              <a:sym typeface="Wingdings" panose="05000000000000000000" pitchFamily="2" charset="2"/>
            </a:endParaRPr>
          </a:p>
          <a:p>
            <a:r>
              <a:rPr lang="en-US" dirty="0">
                <a:sym typeface="Wingdings" panose="05000000000000000000" pitchFamily="2" charset="2"/>
              </a:rPr>
              <a:t>The </a:t>
            </a:r>
            <a:r>
              <a:rPr lang="en-US" b="1" dirty="0">
                <a:solidFill>
                  <a:srgbClr val="00FF00"/>
                </a:solidFill>
                <a:sym typeface="Wingdings" panose="05000000000000000000" pitchFamily="2" charset="2"/>
              </a:rPr>
              <a:t>decomposition reaction</a:t>
            </a:r>
            <a:r>
              <a:rPr lang="en-US" dirty="0">
                <a:sym typeface="Wingdings" panose="05000000000000000000" pitchFamily="2" charset="2"/>
              </a:rPr>
              <a:t> type appears to be the very opposite of the </a:t>
            </a:r>
            <a:r>
              <a:rPr lang="en-US" dirty="0">
                <a:solidFill>
                  <a:schemeClr val="accent1">
                    <a:lumMod val="60000"/>
                    <a:lumOff val="40000"/>
                  </a:schemeClr>
                </a:solidFill>
                <a:sym typeface="Wingdings" panose="05000000000000000000" pitchFamily="2" charset="2"/>
              </a:rPr>
              <a:t>combination reaction</a:t>
            </a:r>
          </a:p>
          <a:p>
            <a:r>
              <a:rPr lang="en-US" dirty="0">
                <a:sym typeface="Wingdings" panose="05000000000000000000" pitchFamily="2" charset="2"/>
              </a:rPr>
              <a:t>One substance (shown as “parts” of A and B) is “decomposed” to form two or more substances/compounds</a:t>
            </a:r>
          </a:p>
          <a:p>
            <a:r>
              <a:rPr lang="en-US" dirty="0">
                <a:sym typeface="Wingdings" panose="05000000000000000000" pitchFamily="2" charset="2"/>
              </a:rPr>
              <a:t>Many of these reactions</a:t>
            </a:r>
            <a:br>
              <a:rPr lang="en-US" dirty="0">
                <a:sym typeface="Wingdings" panose="05000000000000000000" pitchFamily="2" charset="2"/>
              </a:rPr>
            </a:br>
            <a:r>
              <a:rPr lang="en-US" dirty="0">
                <a:sym typeface="Wingdings" panose="05000000000000000000" pitchFamily="2" charset="2"/>
              </a:rPr>
              <a:t>require an input of energy—</a:t>
            </a:r>
            <a:br>
              <a:rPr lang="en-US" dirty="0">
                <a:sym typeface="Wingdings" panose="05000000000000000000" pitchFamily="2" charset="2"/>
              </a:rPr>
            </a:br>
            <a:r>
              <a:rPr lang="en-US" dirty="0">
                <a:sym typeface="Wingdings" panose="05000000000000000000" pitchFamily="2" charset="2"/>
              </a:rPr>
              <a:t>an “activation energy”—</a:t>
            </a:r>
            <a:br>
              <a:rPr lang="en-US" dirty="0">
                <a:sym typeface="Wingdings" panose="05000000000000000000" pitchFamily="2" charset="2"/>
              </a:rPr>
            </a:br>
            <a:r>
              <a:rPr lang="en-US" dirty="0">
                <a:sym typeface="Wingdings" panose="05000000000000000000" pitchFamily="2" charset="2"/>
              </a:rPr>
              <a:t>for the reaction to proceed</a:t>
            </a:r>
            <a:br>
              <a:rPr lang="en-US" dirty="0">
                <a:sym typeface="Wingdings" panose="05000000000000000000" pitchFamily="2" charset="2"/>
              </a:rPr>
            </a:br>
            <a:endParaRPr lang="en-US" dirty="0">
              <a:sym typeface="Wingdings" panose="05000000000000000000" pitchFamily="2" charset="2"/>
            </a:endParaRPr>
          </a:p>
          <a:p>
            <a:pPr marL="0" indent="0">
              <a:buNone/>
            </a:pPr>
            <a:r>
              <a:rPr lang="en-US" dirty="0">
                <a:solidFill>
                  <a:srgbClr val="FFC000"/>
                </a:solidFill>
                <a:sym typeface="Wingdings" panose="05000000000000000000" pitchFamily="2" charset="2"/>
              </a:rPr>
              <a:t>2 </a:t>
            </a:r>
            <a:r>
              <a:rPr lang="en-US" dirty="0" err="1">
                <a:solidFill>
                  <a:srgbClr val="FFC000"/>
                </a:solidFill>
                <a:sym typeface="Wingdings" panose="05000000000000000000" pitchFamily="2" charset="2"/>
              </a:rPr>
              <a:t>HgO</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2 Hg (</a:t>
            </a:r>
            <a:r>
              <a:rPr lang="en-US" i="1" dirty="0">
                <a:solidFill>
                  <a:srgbClr val="FFC000"/>
                </a:solidFill>
                <a:sym typeface="Wingdings" panose="05000000000000000000" pitchFamily="2" charset="2"/>
              </a:rPr>
              <a:t>l</a:t>
            </a:r>
            <a:r>
              <a:rPr lang="en-US" dirty="0">
                <a:solidFill>
                  <a:srgbClr val="FFC000"/>
                </a:solidFill>
                <a:sym typeface="Wingdings" panose="05000000000000000000" pitchFamily="2" charset="2"/>
              </a:rPr>
              <a:t>) + 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0" indent="0">
              <a:buNone/>
            </a:pPr>
            <a:r>
              <a:rPr lang="en-US" i="1" dirty="0">
                <a:solidFill>
                  <a:srgbClr val="FFFF00"/>
                </a:solidFill>
                <a:latin typeface="Times New Roman" panose="02020603050405020304" pitchFamily="18" charset="0"/>
                <a:cs typeface="Times New Roman" panose="02020603050405020304" pitchFamily="18" charset="0"/>
                <a:sym typeface="Wingdings" panose="05000000000000000000" pitchFamily="2" charset="2"/>
              </a:rPr>
              <a:t>A compound decomposes to elements in this reaction</a:t>
            </a:r>
            <a:endParaRPr lang="en-US" i="1" dirty="0">
              <a:solidFill>
                <a:srgbClr val="FFFF00"/>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4C212B2-0E4C-AFE5-28D5-7885D9D2F919}"/>
              </a:ext>
            </a:extLst>
          </p:cNvPr>
          <p:cNvSpPr>
            <a:spLocks noGrp="1"/>
          </p:cNvSpPr>
          <p:nvPr>
            <p:ph type="sldNum" sz="quarter" idx="10"/>
          </p:nvPr>
        </p:nvSpPr>
        <p:spPr/>
        <p:txBody>
          <a:bodyPr/>
          <a:lstStyle/>
          <a:p>
            <a:fld id="{A0799DEC-7E29-49FD-ACCD-C09E865CF267}" type="slidenum">
              <a:rPr lang="en-US" smtClean="0"/>
              <a:pPr/>
              <a:t>15</a:t>
            </a:fld>
            <a:endParaRPr lang="en-US" dirty="0"/>
          </a:p>
        </p:txBody>
      </p:sp>
      <p:pic>
        <p:nvPicPr>
          <p:cNvPr id="6" name="Picture 5">
            <a:extLst>
              <a:ext uri="{FF2B5EF4-FFF2-40B4-BE49-F238E27FC236}">
                <a16:creationId xmlns:a16="http://schemas.microsoft.com/office/drawing/2014/main" id="{D8411D60-7229-635D-24C9-B1AB95B37FCE}"/>
              </a:ext>
            </a:extLst>
          </p:cNvPr>
          <p:cNvPicPr>
            <a:picLocks noChangeAspect="1"/>
          </p:cNvPicPr>
          <p:nvPr/>
        </p:nvPicPr>
        <p:blipFill>
          <a:blip r:embed="rId2"/>
          <a:stretch>
            <a:fillRect/>
          </a:stretch>
        </p:blipFill>
        <p:spPr>
          <a:xfrm>
            <a:off x="5318424" y="3474901"/>
            <a:ext cx="3453043" cy="2051009"/>
          </a:xfrm>
          <a:prstGeom prst="rect">
            <a:avLst/>
          </a:prstGeom>
        </p:spPr>
      </p:pic>
    </p:spTree>
    <p:extLst>
      <p:ext uri="{BB962C8B-B14F-4D97-AF65-F5344CB8AC3E}">
        <p14:creationId xmlns:p14="http://schemas.microsoft.com/office/powerpoint/2010/main" val="3146943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BB6A9-E6DE-D4B9-93B3-BD1203349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5B788-DBD6-3756-2DB2-884F2DA8E546}"/>
              </a:ext>
            </a:extLst>
          </p:cNvPr>
          <p:cNvSpPr>
            <a:spLocks noGrp="1"/>
          </p:cNvSpPr>
          <p:nvPr>
            <p:ph type="title"/>
          </p:nvPr>
        </p:nvSpPr>
        <p:spPr/>
        <p:txBody>
          <a:bodyPr/>
          <a:lstStyle/>
          <a:p>
            <a:r>
              <a:rPr lang="en-US" dirty="0"/>
              <a:t>Decomposition Reactions</a:t>
            </a:r>
          </a:p>
        </p:txBody>
      </p:sp>
      <p:sp>
        <p:nvSpPr>
          <p:cNvPr id="5" name="Content Placeholder 4">
            <a:extLst>
              <a:ext uri="{FF2B5EF4-FFF2-40B4-BE49-F238E27FC236}">
                <a16:creationId xmlns:a16="http://schemas.microsoft.com/office/drawing/2014/main" id="{E071F8B1-E2D3-4D13-7419-3FA01C2DC6E8}"/>
              </a:ext>
            </a:extLst>
          </p:cNvPr>
          <p:cNvSpPr>
            <a:spLocks noGrp="1"/>
          </p:cNvSpPr>
          <p:nvPr>
            <p:ph idx="1"/>
          </p:nvPr>
        </p:nvSpPr>
        <p:spPr/>
        <p:txBody>
          <a:bodyPr/>
          <a:lstStyle/>
          <a:p>
            <a:r>
              <a:rPr lang="en-US" sz="2000" dirty="0">
                <a:solidFill>
                  <a:srgbClr val="FFFF00"/>
                </a:solidFill>
                <a:sym typeface="Wingdings" panose="05000000000000000000" pitchFamily="2" charset="2"/>
              </a:rPr>
              <a:t>Decomposition reaction </a:t>
            </a:r>
            <a:r>
              <a:rPr lang="en-US" sz="2000" dirty="0">
                <a:sym typeface="Wingdings" panose="05000000000000000000" pitchFamily="2" charset="2"/>
              </a:rPr>
              <a:t>include compounds decomposing to compounds:</a:t>
            </a:r>
            <a:endParaRPr lang="en-US" dirty="0">
              <a:sym typeface="Wingdings" panose="05000000000000000000" pitchFamily="2" charset="2"/>
            </a:endParaRPr>
          </a:p>
          <a:p>
            <a:pPr marL="0" indent="0" algn="ctr">
              <a:buNone/>
            </a:pPr>
            <a:r>
              <a:rPr lang="en-US" dirty="0">
                <a:solidFill>
                  <a:srgbClr val="FFC000"/>
                </a:solidFill>
                <a:sym typeface="Wingdings" panose="05000000000000000000" pitchFamily="2" charset="2"/>
              </a:rPr>
              <a:t>CaCO</a:t>
            </a:r>
            <a:r>
              <a:rPr lang="en-US" baseline="-25000" dirty="0">
                <a:solidFill>
                  <a:srgbClr val="FFC000"/>
                </a:solidFill>
                <a:sym typeface="Wingdings" panose="05000000000000000000" pitchFamily="2" charset="2"/>
              </a:rPr>
              <a:t>3</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CaO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CO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r>
              <a:rPr lang="en-US" sz="2000" dirty="0">
                <a:sym typeface="Wingdings" panose="05000000000000000000" pitchFamily="2" charset="2"/>
              </a:rPr>
              <a:t>Here </a:t>
            </a:r>
            <a:r>
              <a:rPr lang="en-US" sz="2000" dirty="0">
                <a:solidFill>
                  <a:srgbClr val="FFFF00"/>
                </a:solidFill>
                <a:sym typeface="Wingdings" panose="05000000000000000000" pitchFamily="2" charset="2"/>
              </a:rPr>
              <a:t>metal oxides </a:t>
            </a:r>
            <a:r>
              <a:rPr lang="en-US" sz="2000" dirty="0">
                <a:sym typeface="Wingdings" panose="05000000000000000000" pitchFamily="2" charset="2"/>
              </a:rPr>
              <a:t>are formed from their </a:t>
            </a:r>
            <a:r>
              <a:rPr lang="en-US" sz="2000" dirty="0">
                <a:solidFill>
                  <a:srgbClr val="FFFF00"/>
                </a:solidFill>
                <a:sym typeface="Wingdings" panose="05000000000000000000" pitchFamily="2" charset="2"/>
              </a:rPr>
              <a:t>hydroxides</a:t>
            </a:r>
          </a:p>
          <a:p>
            <a:pPr marL="0" indent="0" algn="ctr">
              <a:buNone/>
            </a:pPr>
            <a:r>
              <a:rPr lang="en-US" dirty="0">
                <a:solidFill>
                  <a:srgbClr val="FFC000"/>
                </a:solidFill>
                <a:sym typeface="Wingdings" panose="05000000000000000000" pitchFamily="2" charset="2"/>
              </a:rPr>
              <a:t>2 NaOH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Na</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 (</a:t>
            </a:r>
            <a:r>
              <a:rPr lang="en-US" i="1" dirty="0">
                <a:solidFill>
                  <a:srgbClr val="FFC000"/>
                </a:solidFill>
                <a:sym typeface="Wingdings" panose="05000000000000000000" pitchFamily="2" charset="2"/>
              </a:rPr>
              <a:t>l</a:t>
            </a:r>
            <a:r>
              <a:rPr lang="en-US" dirty="0">
                <a:solidFill>
                  <a:srgbClr val="FFC000"/>
                </a:solidFill>
                <a:sym typeface="Wingdings" panose="05000000000000000000" pitchFamily="2" charset="2"/>
              </a:rPr>
              <a:t>)</a:t>
            </a:r>
          </a:p>
          <a:p>
            <a:r>
              <a:rPr lang="en-US" sz="2000" dirty="0">
                <a:sym typeface="Wingdings" panose="05000000000000000000" pitchFamily="2" charset="2"/>
              </a:rPr>
              <a:t>Acids like the unstable </a:t>
            </a:r>
            <a:r>
              <a:rPr lang="en-US" sz="2000" dirty="0">
                <a:solidFill>
                  <a:schemeClr val="accent1">
                    <a:lumMod val="60000"/>
                    <a:lumOff val="40000"/>
                  </a:schemeClr>
                </a:solidFill>
                <a:sym typeface="Wingdings" panose="05000000000000000000" pitchFamily="2" charset="2"/>
              </a:rPr>
              <a:t>carbonic acid </a:t>
            </a:r>
            <a:r>
              <a:rPr lang="en-US" sz="2000" dirty="0">
                <a:sym typeface="Wingdings" panose="05000000000000000000" pitchFamily="2" charset="2"/>
              </a:rPr>
              <a:t>will decompose quickly to </a:t>
            </a:r>
            <a:r>
              <a:rPr lang="en-US" sz="2000" dirty="0">
                <a:solidFill>
                  <a:srgbClr val="FFFF00"/>
                </a:solidFill>
                <a:sym typeface="Wingdings" panose="05000000000000000000" pitchFamily="2" charset="2"/>
              </a:rPr>
              <a:t>nonmetal oxides</a:t>
            </a:r>
            <a:r>
              <a:rPr lang="en-US" sz="2000" dirty="0">
                <a:sym typeface="Wingdings" panose="05000000000000000000" pitchFamily="2" charset="2"/>
              </a:rPr>
              <a:t> and </a:t>
            </a:r>
            <a:r>
              <a:rPr lang="en-US" sz="2000" dirty="0">
                <a:solidFill>
                  <a:srgbClr val="FFFF00"/>
                </a:solidFill>
                <a:sym typeface="Wingdings" panose="05000000000000000000" pitchFamily="2" charset="2"/>
              </a:rPr>
              <a:t>water</a:t>
            </a:r>
          </a:p>
          <a:p>
            <a:pPr marL="0" indent="0" algn="ctr">
              <a:buNone/>
            </a:pPr>
            <a:r>
              <a:rPr lang="en-US" dirty="0">
                <a:solidFill>
                  <a:srgbClr val="FFC000"/>
                </a:solidFill>
                <a:sym typeface="Wingdings" panose="05000000000000000000" pitchFamily="2" charset="2"/>
              </a:rPr>
              <a:t>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CO</a:t>
            </a:r>
            <a:r>
              <a:rPr lang="en-US" baseline="-25000" dirty="0">
                <a:solidFill>
                  <a:srgbClr val="FFC000"/>
                </a:solidFill>
                <a:sym typeface="Wingdings" panose="05000000000000000000" pitchFamily="2" charset="2"/>
              </a:rPr>
              <a:t>3</a:t>
            </a:r>
            <a:r>
              <a:rPr lang="en-US" dirty="0">
                <a:solidFill>
                  <a:srgbClr val="FFC000"/>
                </a:solidFill>
                <a:sym typeface="Wingdings" panose="05000000000000000000" pitchFamily="2" charset="2"/>
              </a:rPr>
              <a:t>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CO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 (</a:t>
            </a:r>
            <a:r>
              <a:rPr lang="en-US" i="1" dirty="0">
                <a:solidFill>
                  <a:srgbClr val="FFC000"/>
                </a:solidFill>
                <a:sym typeface="Wingdings" panose="05000000000000000000" pitchFamily="2" charset="2"/>
              </a:rPr>
              <a:t>l</a:t>
            </a:r>
            <a:r>
              <a:rPr lang="en-US" dirty="0">
                <a:solidFill>
                  <a:srgbClr val="FFC000"/>
                </a:solidFill>
                <a:sym typeface="Wingdings" panose="05000000000000000000" pitchFamily="2" charset="2"/>
              </a:rPr>
              <a:t>)</a:t>
            </a:r>
          </a:p>
          <a:p>
            <a:r>
              <a:rPr lang="en-US" sz="2000" dirty="0">
                <a:solidFill>
                  <a:schemeClr val="accent1">
                    <a:lumMod val="60000"/>
                    <a:lumOff val="40000"/>
                  </a:schemeClr>
                </a:solidFill>
                <a:sym typeface="Wingdings" panose="05000000000000000000" pitchFamily="2" charset="2"/>
              </a:rPr>
              <a:t>Potassium chlorate </a:t>
            </a:r>
            <a:r>
              <a:rPr lang="en-US" sz="2000" dirty="0">
                <a:sym typeface="Wingdings" panose="05000000000000000000" pitchFamily="2" charset="2"/>
              </a:rPr>
              <a:t>is a well-known decomposition reaction</a:t>
            </a:r>
          </a:p>
          <a:p>
            <a:pPr marL="0" indent="0" algn="ctr">
              <a:buNone/>
            </a:pPr>
            <a:r>
              <a:rPr lang="en-US" dirty="0">
                <a:solidFill>
                  <a:srgbClr val="FFC000"/>
                </a:solidFill>
                <a:sym typeface="Wingdings" panose="05000000000000000000" pitchFamily="2" charset="2"/>
              </a:rPr>
              <a:t>2 KClO</a:t>
            </a:r>
            <a:r>
              <a:rPr lang="en-US" baseline="-25000" dirty="0">
                <a:solidFill>
                  <a:srgbClr val="FFC000"/>
                </a:solidFill>
                <a:sym typeface="Wingdings" panose="05000000000000000000" pitchFamily="2" charset="2"/>
              </a:rPr>
              <a:t>3</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2 </a:t>
            </a:r>
            <a:r>
              <a:rPr lang="en-US" dirty="0" err="1">
                <a:solidFill>
                  <a:srgbClr val="FFC000"/>
                </a:solidFill>
                <a:sym typeface="Wingdings" panose="05000000000000000000" pitchFamily="2" charset="2"/>
              </a:rPr>
              <a:t>KCl</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 (</a:t>
            </a:r>
            <a:r>
              <a:rPr lang="en-US" i="1" dirty="0">
                <a:solidFill>
                  <a:srgbClr val="FFC000"/>
                </a:solidFill>
                <a:sym typeface="Wingdings" panose="05000000000000000000" pitchFamily="2" charset="2"/>
              </a:rPr>
              <a:t>l</a:t>
            </a:r>
            <a:r>
              <a:rPr lang="en-US" dirty="0">
                <a:solidFill>
                  <a:srgbClr val="FFC000"/>
                </a:solidFill>
                <a:sym typeface="Wingdings" panose="05000000000000000000" pitchFamily="2" charset="2"/>
              </a:rPr>
              <a:t>)</a:t>
            </a:r>
          </a:p>
          <a:p>
            <a:r>
              <a:rPr lang="en-US" sz="2000" dirty="0">
                <a:sym typeface="Wingdings" panose="05000000000000000000" pitchFamily="2" charset="2"/>
              </a:rPr>
              <a:t>The </a:t>
            </a:r>
            <a:r>
              <a:rPr lang="en-US" sz="2000" dirty="0">
                <a:solidFill>
                  <a:srgbClr val="FFFF00"/>
                </a:solidFill>
                <a:sym typeface="Wingdings" panose="05000000000000000000" pitchFamily="2" charset="2"/>
              </a:rPr>
              <a:t>electrolysis</a:t>
            </a:r>
            <a:r>
              <a:rPr lang="en-US" sz="2000" dirty="0">
                <a:sym typeface="Wingdings" panose="05000000000000000000" pitchFamily="2" charset="2"/>
              </a:rPr>
              <a:t> of </a:t>
            </a:r>
            <a:r>
              <a:rPr lang="en-US" sz="2000" dirty="0">
                <a:solidFill>
                  <a:schemeClr val="accent1">
                    <a:lumMod val="60000"/>
                    <a:lumOff val="40000"/>
                  </a:schemeClr>
                </a:solidFill>
                <a:sym typeface="Wingdings" panose="05000000000000000000" pitchFamily="2" charset="2"/>
              </a:rPr>
              <a:t>water</a:t>
            </a:r>
            <a:r>
              <a:rPr lang="en-US" sz="2000" dirty="0">
                <a:sym typeface="Wingdings" panose="05000000000000000000" pitchFamily="2" charset="2"/>
              </a:rPr>
              <a:t> is a well-known decomposition</a:t>
            </a:r>
          </a:p>
          <a:p>
            <a:pPr marL="0" indent="0" algn="ctr">
              <a:buNone/>
            </a:pPr>
            <a:r>
              <a:rPr lang="en-US" dirty="0">
                <a:solidFill>
                  <a:srgbClr val="FFC000"/>
                </a:solidFill>
                <a:sym typeface="Wingdings" panose="05000000000000000000" pitchFamily="2" charset="2"/>
              </a:rPr>
              <a:t>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 (</a:t>
            </a:r>
            <a:r>
              <a:rPr lang="en-US" i="1" dirty="0">
                <a:solidFill>
                  <a:srgbClr val="FFC000"/>
                </a:solidFill>
                <a:sym typeface="Wingdings" panose="05000000000000000000" pitchFamily="2" charset="2"/>
              </a:rPr>
              <a:t>l</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 + O</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0" indent="0">
              <a:buNone/>
            </a:pPr>
            <a:endParaRPr lang="en-US" dirty="0">
              <a:sym typeface="Wingdings" panose="05000000000000000000" pitchFamily="2" charset="2"/>
            </a:endParaRPr>
          </a:p>
        </p:txBody>
      </p:sp>
      <p:sp>
        <p:nvSpPr>
          <p:cNvPr id="3" name="Slide Number Placeholder 2">
            <a:extLst>
              <a:ext uri="{FF2B5EF4-FFF2-40B4-BE49-F238E27FC236}">
                <a16:creationId xmlns:a16="http://schemas.microsoft.com/office/drawing/2014/main" id="{A2EEC28E-7530-B638-8727-D474DF6C9342}"/>
              </a:ext>
            </a:extLst>
          </p:cNvPr>
          <p:cNvSpPr>
            <a:spLocks noGrp="1"/>
          </p:cNvSpPr>
          <p:nvPr>
            <p:ph type="sldNum" sz="quarter" idx="10"/>
          </p:nvPr>
        </p:nvSpPr>
        <p:spPr/>
        <p:txBody>
          <a:bodyPr/>
          <a:lstStyle/>
          <a:p>
            <a:fld id="{A0799DEC-7E29-49FD-ACCD-C09E865CF267}" type="slidenum">
              <a:rPr lang="en-US" smtClean="0"/>
              <a:pPr/>
              <a:t>16</a:t>
            </a:fld>
            <a:endParaRPr lang="en-US" dirty="0"/>
          </a:p>
        </p:txBody>
      </p:sp>
    </p:spTree>
    <p:extLst>
      <p:ext uri="{BB962C8B-B14F-4D97-AF65-F5344CB8AC3E}">
        <p14:creationId xmlns:p14="http://schemas.microsoft.com/office/powerpoint/2010/main" val="202801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3F2FE-A0B4-0F9B-C9C0-0D4B9D5BD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F0BD0-9695-E24A-6A5B-DCFE13D91B10}"/>
              </a:ext>
            </a:extLst>
          </p:cNvPr>
          <p:cNvSpPr>
            <a:spLocks noGrp="1"/>
          </p:cNvSpPr>
          <p:nvPr>
            <p:ph type="title"/>
          </p:nvPr>
        </p:nvSpPr>
        <p:spPr/>
        <p:txBody>
          <a:bodyPr/>
          <a:lstStyle/>
          <a:p>
            <a:r>
              <a:rPr lang="en-US" dirty="0"/>
              <a:t>Combustion Reactions</a:t>
            </a:r>
          </a:p>
        </p:txBody>
      </p:sp>
      <p:sp>
        <p:nvSpPr>
          <p:cNvPr id="5" name="Content Placeholder 4">
            <a:extLst>
              <a:ext uri="{FF2B5EF4-FFF2-40B4-BE49-F238E27FC236}">
                <a16:creationId xmlns:a16="http://schemas.microsoft.com/office/drawing/2014/main" id="{779B6A28-2D09-874C-9825-709CFB68A677}"/>
              </a:ext>
            </a:extLst>
          </p:cNvPr>
          <p:cNvSpPr>
            <a:spLocks noGrp="1"/>
          </p:cNvSpPr>
          <p:nvPr>
            <p:ph idx="1"/>
          </p:nvPr>
        </p:nvSpPr>
        <p:spPr>
          <a:xfrm>
            <a:off x="349955" y="1332090"/>
            <a:ext cx="5552081" cy="5215465"/>
          </a:xfrm>
        </p:spPr>
        <p:txBody>
          <a:bodyPr/>
          <a:lstStyle/>
          <a:p>
            <a:pPr marL="0" indent="0">
              <a:buNone/>
            </a:pPr>
            <a:r>
              <a:rPr lang="en-US" b="1" dirty="0">
                <a:solidFill>
                  <a:srgbClr val="00FF00"/>
                </a:solidFill>
                <a:sym typeface="Wingdings" panose="05000000000000000000" pitchFamily="2" charset="2"/>
              </a:rPr>
              <a:t>      X + O</a:t>
            </a:r>
            <a:r>
              <a:rPr lang="en-US" b="1" baseline="-25000" dirty="0">
                <a:solidFill>
                  <a:srgbClr val="00FF00"/>
                </a:solidFill>
                <a:sym typeface="Wingdings" panose="05000000000000000000" pitchFamily="2" charset="2"/>
              </a:rPr>
              <a:t>2</a:t>
            </a:r>
            <a:r>
              <a:rPr lang="en-US" b="1" dirty="0">
                <a:solidFill>
                  <a:srgbClr val="00FF00"/>
                </a:solidFill>
                <a:sym typeface="Wingdings" panose="05000000000000000000" pitchFamily="2" charset="2"/>
              </a:rPr>
              <a:t> </a:t>
            </a:r>
            <a:r>
              <a:rPr lang="en-US" dirty="0">
                <a:solidFill>
                  <a:srgbClr val="00FF00"/>
                </a:solidFill>
                <a:sym typeface="Wingdings" panose="05000000000000000000" pitchFamily="2" charset="2"/>
              </a:rPr>
              <a:t>(</a:t>
            </a:r>
            <a:r>
              <a:rPr lang="en-US" i="1" dirty="0">
                <a:solidFill>
                  <a:srgbClr val="00FF00"/>
                </a:solidFill>
                <a:sym typeface="Wingdings" panose="05000000000000000000" pitchFamily="2" charset="2"/>
              </a:rPr>
              <a:t>g</a:t>
            </a:r>
            <a:r>
              <a:rPr lang="en-US" dirty="0">
                <a:solidFill>
                  <a:srgbClr val="00FF00"/>
                </a:solidFill>
                <a:sym typeface="Wingdings" panose="05000000000000000000" pitchFamily="2" charset="2"/>
              </a:rPr>
              <a:t>)</a:t>
            </a:r>
            <a:r>
              <a:rPr lang="en-US" b="1" dirty="0">
                <a:solidFill>
                  <a:srgbClr val="00FF00"/>
                </a:solidFill>
                <a:sym typeface="Wingdings" panose="05000000000000000000" pitchFamily="2" charset="2"/>
              </a:rPr>
              <a:t>  </a:t>
            </a:r>
            <a:r>
              <a:rPr lang="en-US" b="1" dirty="0">
                <a:solidFill>
                  <a:srgbClr val="00FF00"/>
                </a:solidFill>
              </a:rPr>
              <a:t>XO</a:t>
            </a:r>
            <a:r>
              <a:rPr lang="en-US" b="1" baseline="-25000" dirty="0">
                <a:solidFill>
                  <a:srgbClr val="00FF00"/>
                </a:solidFill>
              </a:rPr>
              <a:t>n</a:t>
            </a:r>
            <a:r>
              <a:rPr lang="en-US" b="1" dirty="0">
                <a:solidFill>
                  <a:srgbClr val="00FF00"/>
                </a:solidFill>
              </a:rPr>
              <a:t> + …</a:t>
            </a:r>
            <a:endParaRPr lang="en-US" b="1" dirty="0">
              <a:solidFill>
                <a:srgbClr val="00FF00"/>
              </a:solidFill>
              <a:sym typeface="Wingdings" panose="05000000000000000000" pitchFamily="2" charset="2"/>
            </a:endParaRPr>
          </a:p>
          <a:p>
            <a:r>
              <a:rPr lang="en-US" b="1" dirty="0">
                <a:solidFill>
                  <a:srgbClr val="00FF00"/>
                </a:solidFill>
              </a:rPr>
              <a:t>Combustion reactions </a:t>
            </a:r>
            <a:r>
              <a:rPr lang="en-US" dirty="0"/>
              <a:t>always </a:t>
            </a:r>
            <a:br>
              <a:rPr lang="en-US" dirty="0"/>
            </a:br>
            <a:r>
              <a:rPr lang="en-US" dirty="0"/>
              <a:t>involve </a:t>
            </a:r>
            <a:r>
              <a:rPr lang="en-US" dirty="0">
                <a:solidFill>
                  <a:schemeClr val="accent1">
                    <a:lumMod val="60000"/>
                    <a:lumOff val="40000"/>
                  </a:schemeClr>
                </a:solidFill>
              </a:rPr>
              <a:t>gaseous oxygen</a:t>
            </a:r>
            <a:r>
              <a:rPr lang="en-US" dirty="0"/>
              <a:t> (</a:t>
            </a:r>
            <a:r>
              <a:rPr lang="en-US" dirty="0">
                <a:solidFill>
                  <a:schemeClr val="accent1">
                    <a:lumMod val="60000"/>
                    <a:lumOff val="40000"/>
                  </a:schemeClr>
                </a:solidFill>
              </a:rPr>
              <a:t>O</a:t>
            </a:r>
            <a:r>
              <a:rPr lang="en-US" baseline="-25000" dirty="0">
                <a:solidFill>
                  <a:schemeClr val="accent1">
                    <a:lumMod val="60000"/>
                    <a:lumOff val="40000"/>
                  </a:schemeClr>
                </a:solidFill>
              </a:rPr>
              <a:t>2</a:t>
            </a:r>
            <a:r>
              <a:rPr lang="en-US" dirty="0"/>
              <a:t>)</a:t>
            </a:r>
            <a:br>
              <a:rPr lang="en-US" dirty="0"/>
            </a:br>
            <a:r>
              <a:rPr lang="en-US" dirty="0"/>
              <a:t>as a reactant</a:t>
            </a:r>
          </a:p>
          <a:p>
            <a:r>
              <a:rPr lang="en-US" sz="1800" dirty="0"/>
              <a:t>Humans learned the hard way with the </a:t>
            </a:r>
            <a:r>
              <a:rPr lang="en-US" sz="1800" dirty="0" err="1"/>
              <a:t>Hindenberg</a:t>
            </a:r>
            <a:r>
              <a:rPr lang="en-US" sz="1800" dirty="0"/>
              <a:t> airship disaster that hydrogen gas (H</a:t>
            </a:r>
            <a:r>
              <a:rPr lang="en-US" sz="1800" baseline="-25000" dirty="0"/>
              <a:t>2</a:t>
            </a:r>
            <a:r>
              <a:rPr lang="en-US" sz="1800" dirty="0"/>
              <a:t>) also gets combusted</a:t>
            </a:r>
          </a:p>
          <a:p>
            <a:pPr marL="0" indent="0" algn="ctr">
              <a:buNone/>
            </a:pPr>
            <a:r>
              <a:rPr lang="en-US" dirty="0">
                <a:solidFill>
                  <a:srgbClr val="FFC000"/>
                </a:solidFill>
              </a:rPr>
              <a:t>2 H</a:t>
            </a:r>
            <a:r>
              <a:rPr lang="en-US" baseline="-25000" dirty="0">
                <a:solidFill>
                  <a:srgbClr val="FFC000"/>
                </a:solidFill>
              </a:rPr>
              <a:t>2</a:t>
            </a:r>
            <a:r>
              <a:rPr lang="en-US" dirty="0">
                <a:solidFill>
                  <a:srgbClr val="FFC000"/>
                </a:solidFill>
              </a:rPr>
              <a:t> (</a:t>
            </a:r>
            <a:r>
              <a:rPr lang="en-US" i="1" dirty="0">
                <a:solidFill>
                  <a:srgbClr val="FFC000"/>
                </a:solidFill>
              </a:rPr>
              <a:t>g</a:t>
            </a:r>
            <a:r>
              <a:rPr lang="en-US" dirty="0">
                <a:solidFill>
                  <a:srgbClr val="FFC000"/>
                </a:solidFill>
              </a:rPr>
              <a:t>) + O</a:t>
            </a:r>
            <a:r>
              <a:rPr lang="en-US" baseline="-25000" dirty="0">
                <a:solidFill>
                  <a:srgbClr val="FFC000"/>
                </a:solidFill>
              </a:rPr>
              <a:t>2</a:t>
            </a:r>
            <a:r>
              <a:rPr lang="en-US" dirty="0">
                <a:solidFill>
                  <a:srgbClr val="FFC000"/>
                </a:solidFill>
              </a:rPr>
              <a:t> (</a:t>
            </a:r>
            <a:r>
              <a:rPr lang="en-US" i="1" dirty="0">
                <a:solidFill>
                  <a:srgbClr val="FFC000"/>
                </a:solidFill>
              </a:rPr>
              <a:t>g</a:t>
            </a:r>
            <a:r>
              <a:rPr lang="en-US" dirty="0">
                <a:solidFill>
                  <a:srgbClr val="FFC000"/>
                </a:solidFill>
              </a:rPr>
              <a:t>) </a:t>
            </a:r>
            <a:r>
              <a:rPr lang="en-US" dirty="0">
                <a:solidFill>
                  <a:srgbClr val="FFC000"/>
                </a:solidFill>
                <a:sym typeface="Wingdings" panose="05000000000000000000" pitchFamily="2" charset="2"/>
              </a:rPr>
              <a:t> 2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285750" indent="-285750"/>
            <a:r>
              <a:rPr lang="en-US" sz="2000" dirty="0">
                <a:sym typeface="Wingdings" panose="05000000000000000000" pitchFamily="2" charset="2"/>
              </a:rPr>
              <a:t>Are you a gas griller? Here is the </a:t>
            </a:r>
            <a:r>
              <a:rPr lang="en-US" sz="2000" dirty="0">
                <a:solidFill>
                  <a:srgbClr val="FFFF00"/>
                </a:solidFill>
                <a:sym typeface="Wingdings" panose="05000000000000000000" pitchFamily="2" charset="2"/>
              </a:rPr>
              <a:t>combustion</a:t>
            </a:r>
            <a:r>
              <a:rPr lang="en-US" sz="2000" dirty="0">
                <a:sym typeface="Wingdings" panose="05000000000000000000" pitchFamily="2" charset="2"/>
              </a:rPr>
              <a:t> of </a:t>
            </a:r>
            <a:r>
              <a:rPr lang="en-US" sz="2000" dirty="0">
                <a:solidFill>
                  <a:schemeClr val="accent1">
                    <a:lumMod val="60000"/>
                    <a:lumOff val="40000"/>
                  </a:schemeClr>
                </a:solidFill>
                <a:sym typeface="Wingdings" panose="05000000000000000000" pitchFamily="2" charset="2"/>
              </a:rPr>
              <a:t>propane</a:t>
            </a:r>
            <a:r>
              <a:rPr lang="en-US" sz="2000" dirty="0">
                <a:sym typeface="Wingdings" panose="05000000000000000000" pitchFamily="2" charset="2"/>
              </a:rPr>
              <a:t>:</a:t>
            </a:r>
          </a:p>
          <a:p>
            <a:pPr marL="0" indent="0" algn="ctr">
              <a:buNone/>
            </a:pPr>
            <a:r>
              <a:rPr lang="en-US" sz="2200" dirty="0">
                <a:solidFill>
                  <a:srgbClr val="FFC000"/>
                </a:solidFill>
                <a:latin typeface="Times New Roman" panose="02020603050405020304" pitchFamily="18" charset="0"/>
                <a:cs typeface="Times New Roman" panose="02020603050405020304" pitchFamily="18" charset="0"/>
              </a:rPr>
              <a:t>C</a:t>
            </a:r>
            <a:r>
              <a:rPr lang="en-US" sz="2200" baseline="-25000" dirty="0">
                <a:solidFill>
                  <a:srgbClr val="FFC000"/>
                </a:solidFill>
                <a:latin typeface="Times New Roman" panose="02020603050405020304" pitchFamily="18" charset="0"/>
                <a:cs typeface="Times New Roman" panose="02020603050405020304" pitchFamily="18" charset="0"/>
              </a:rPr>
              <a:t>3</a:t>
            </a:r>
            <a:r>
              <a:rPr lang="en-US" sz="2200" dirty="0">
                <a:solidFill>
                  <a:srgbClr val="FFC000"/>
                </a:solidFill>
                <a:latin typeface="Times New Roman" panose="02020603050405020304" pitchFamily="18" charset="0"/>
                <a:cs typeface="Times New Roman" panose="02020603050405020304" pitchFamily="18" charset="0"/>
              </a:rPr>
              <a:t>H</a:t>
            </a:r>
            <a:r>
              <a:rPr lang="en-US" sz="2200" baseline="-25000" dirty="0">
                <a:solidFill>
                  <a:srgbClr val="FFC000"/>
                </a:solidFill>
                <a:latin typeface="Times New Roman" panose="02020603050405020304" pitchFamily="18" charset="0"/>
                <a:cs typeface="Times New Roman" panose="02020603050405020304" pitchFamily="18" charset="0"/>
              </a:rPr>
              <a:t>8</a:t>
            </a:r>
            <a:r>
              <a:rPr lang="en-US" sz="2200" dirty="0">
                <a:solidFill>
                  <a:srgbClr val="FFC000"/>
                </a:solidFill>
                <a:latin typeface="Times New Roman" panose="02020603050405020304" pitchFamily="18" charset="0"/>
                <a:cs typeface="Times New Roman" panose="02020603050405020304" pitchFamily="18" charset="0"/>
              </a:rPr>
              <a:t> (</a:t>
            </a:r>
            <a:r>
              <a:rPr lang="en-US" sz="2200" i="1" dirty="0">
                <a:solidFill>
                  <a:srgbClr val="FFC000"/>
                </a:solidFill>
                <a:latin typeface="Times New Roman" panose="02020603050405020304" pitchFamily="18" charset="0"/>
                <a:cs typeface="Times New Roman" panose="02020603050405020304" pitchFamily="18" charset="0"/>
              </a:rPr>
              <a:t>g</a:t>
            </a:r>
            <a:r>
              <a:rPr lang="en-US" sz="2200" dirty="0">
                <a:solidFill>
                  <a:srgbClr val="FFC000"/>
                </a:solidFill>
                <a:latin typeface="Times New Roman" panose="02020603050405020304" pitchFamily="18" charset="0"/>
                <a:cs typeface="Times New Roman" panose="02020603050405020304" pitchFamily="18" charset="0"/>
              </a:rPr>
              <a:t>) + 5 O</a:t>
            </a:r>
            <a:r>
              <a:rPr lang="en-US" sz="2200" baseline="-25000" dirty="0">
                <a:solidFill>
                  <a:srgbClr val="FFC000"/>
                </a:solidFill>
                <a:latin typeface="Times New Roman" panose="02020603050405020304" pitchFamily="18" charset="0"/>
                <a:cs typeface="Times New Roman" panose="02020603050405020304" pitchFamily="18" charset="0"/>
              </a:rPr>
              <a:t>2</a:t>
            </a:r>
            <a:r>
              <a:rPr lang="en-US" sz="2200" dirty="0">
                <a:solidFill>
                  <a:srgbClr val="FFC000"/>
                </a:solidFill>
                <a:latin typeface="Times New Roman" panose="02020603050405020304" pitchFamily="18" charset="0"/>
                <a:cs typeface="Times New Roman" panose="02020603050405020304" pitchFamily="18" charset="0"/>
              </a:rPr>
              <a:t> (</a:t>
            </a:r>
            <a:r>
              <a:rPr lang="en-US" sz="2200" i="1" dirty="0">
                <a:solidFill>
                  <a:srgbClr val="FFC000"/>
                </a:solidFill>
                <a:latin typeface="Times New Roman" panose="02020603050405020304" pitchFamily="18" charset="0"/>
                <a:cs typeface="Times New Roman" panose="02020603050405020304" pitchFamily="18" charset="0"/>
              </a:rPr>
              <a:t>g</a:t>
            </a:r>
            <a:r>
              <a:rPr lang="en-US" sz="2200" dirty="0">
                <a:solidFill>
                  <a:srgbClr val="FFC000"/>
                </a:solidFill>
                <a:latin typeface="Times New Roman" panose="02020603050405020304" pitchFamily="18" charset="0"/>
                <a:cs typeface="Times New Roman" panose="02020603050405020304" pitchFamily="18" charset="0"/>
              </a:rPr>
              <a:t>) </a:t>
            </a:r>
            <a:r>
              <a:rPr lang="en-US" sz="2200" dirty="0">
                <a:solidFill>
                  <a:srgbClr val="FFC000"/>
                </a:solidFill>
                <a:latin typeface="Times New Roman" panose="02020603050405020304" pitchFamily="18" charset="0"/>
                <a:cs typeface="Times New Roman" panose="02020603050405020304" pitchFamily="18" charset="0"/>
                <a:sym typeface="Wingdings" panose="05000000000000000000" pitchFamily="2" charset="2"/>
              </a:rPr>
              <a:t> 3 CO</a:t>
            </a:r>
            <a:r>
              <a:rPr lang="en-US" sz="2200" baseline="-25000" dirty="0">
                <a:solidFill>
                  <a:srgbClr val="FFC000"/>
                </a:solidFill>
                <a:latin typeface="Times New Roman" panose="02020603050405020304" pitchFamily="18" charset="0"/>
                <a:cs typeface="Times New Roman" panose="02020603050405020304" pitchFamily="18" charset="0"/>
                <a:sym typeface="Wingdings" panose="05000000000000000000" pitchFamily="2" charset="2"/>
              </a:rPr>
              <a:t>2</a:t>
            </a:r>
            <a:r>
              <a:rPr lang="en-US" sz="2200" dirty="0">
                <a:solidFill>
                  <a:srgbClr val="FFC000"/>
                </a:solidFill>
                <a:latin typeface="Times New Roman" panose="02020603050405020304" pitchFamily="18" charset="0"/>
                <a:cs typeface="Times New Roman" panose="02020603050405020304" pitchFamily="18" charset="0"/>
                <a:sym typeface="Wingdings" panose="05000000000000000000" pitchFamily="2" charset="2"/>
              </a:rPr>
              <a:t> (</a:t>
            </a:r>
            <a:r>
              <a:rPr lang="en-US" sz="2200" i="1" dirty="0">
                <a:solidFill>
                  <a:srgbClr val="FFC000"/>
                </a:solidFill>
                <a:latin typeface="Times New Roman" panose="02020603050405020304" pitchFamily="18" charset="0"/>
                <a:cs typeface="Times New Roman" panose="02020603050405020304" pitchFamily="18" charset="0"/>
                <a:sym typeface="Wingdings" panose="05000000000000000000" pitchFamily="2" charset="2"/>
              </a:rPr>
              <a:t>g</a:t>
            </a:r>
            <a:r>
              <a:rPr lang="en-US" sz="2200" dirty="0">
                <a:solidFill>
                  <a:srgbClr val="FFC000"/>
                </a:solidFill>
                <a:latin typeface="Times New Roman" panose="02020603050405020304" pitchFamily="18" charset="0"/>
                <a:cs typeface="Times New Roman" panose="02020603050405020304" pitchFamily="18" charset="0"/>
                <a:sym typeface="Wingdings" panose="05000000000000000000" pitchFamily="2" charset="2"/>
              </a:rPr>
              <a:t>) + 4 H</a:t>
            </a:r>
            <a:r>
              <a:rPr lang="en-US" sz="2200" baseline="-25000" dirty="0">
                <a:solidFill>
                  <a:srgbClr val="FFC000"/>
                </a:solidFill>
                <a:latin typeface="Times New Roman" panose="02020603050405020304" pitchFamily="18" charset="0"/>
                <a:cs typeface="Times New Roman" panose="02020603050405020304" pitchFamily="18" charset="0"/>
                <a:sym typeface="Wingdings" panose="05000000000000000000" pitchFamily="2" charset="2"/>
              </a:rPr>
              <a:t>2</a:t>
            </a:r>
            <a:r>
              <a:rPr lang="en-US" sz="2200" dirty="0">
                <a:solidFill>
                  <a:srgbClr val="FFC000"/>
                </a:solidFill>
                <a:latin typeface="Times New Roman" panose="02020603050405020304" pitchFamily="18" charset="0"/>
                <a:cs typeface="Times New Roman" panose="02020603050405020304" pitchFamily="18" charset="0"/>
                <a:sym typeface="Wingdings" panose="05000000000000000000" pitchFamily="2" charset="2"/>
              </a:rPr>
              <a:t>O (</a:t>
            </a:r>
            <a:r>
              <a:rPr lang="en-US" sz="2200" i="1" dirty="0">
                <a:solidFill>
                  <a:srgbClr val="FFC000"/>
                </a:solidFill>
                <a:latin typeface="Times New Roman" panose="02020603050405020304" pitchFamily="18" charset="0"/>
                <a:cs typeface="Times New Roman" panose="02020603050405020304" pitchFamily="18" charset="0"/>
                <a:sym typeface="Wingdings" panose="05000000000000000000" pitchFamily="2" charset="2"/>
              </a:rPr>
              <a:t>g</a:t>
            </a:r>
            <a:r>
              <a:rPr lang="en-US" sz="2200" dirty="0">
                <a:solidFill>
                  <a:srgbClr val="FFC000"/>
                </a:solidFill>
                <a:latin typeface="Times New Roman" panose="02020603050405020304" pitchFamily="18" charset="0"/>
                <a:cs typeface="Times New Roman" panose="02020603050405020304" pitchFamily="18" charset="0"/>
                <a:sym typeface="Wingdings" panose="05000000000000000000" pitchFamily="2" charset="2"/>
              </a:rPr>
              <a:t>)</a:t>
            </a:r>
          </a:p>
          <a:p>
            <a:pPr marL="0" indent="0">
              <a:buNone/>
            </a:pPr>
            <a:r>
              <a:rPr lang="en-US" sz="1800" dirty="0"/>
              <a:t>Among the many important things to learn in chemistry, one of these is just how much </a:t>
            </a:r>
            <a:r>
              <a:rPr lang="en-US" sz="1800" dirty="0">
                <a:solidFill>
                  <a:srgbClr val="FFFF00"/>
                </a:solidFill>
              </a:rPr>
              <a:t>oxygen</a:t>
            </a:r>
            <a:r>
              <a:rPr lang="en-US" sz="1800" dirty="0"/>
              <a:t> is involved in much of chemistry</a:t>
            </a:r>
            <a:endParaRPr lang="en-US" dirty="0"/>
          </a:p>
          <a:p>
            <a:pPr marL="0" indent="0" algn="ctr">
              <a:buNone/>
            </a:pPr>
            <a:endParaRPr lang="en-US" dirty="0"/>
          </a:p>
          <a:p>
            <a:endParaRPr lang="en-US" dirty="0"/>
          </a:p>
        </p:txBody>
      </p:sp>
      <p:sp>
        <p:nvSpPr>
          <p:cNvPr id="3" name="Slide Number Placeholder 2">
            <a:extLst>
              <a:ext uri="{FF2B5EF4-FFF2-40B4-BE49-F238E27FC236}">
                <a16:creationId xmlns:a16="http://schemas.microsoft.com/office/drawing/2014/main" id="{D1B93B3A-6259-DF49-F27F-6C0D9E14177B}"/>
              </a:ext>
            </a:extLst>
          </p:cNvPr>
          <p:cNvSpPr>
            <a:spLocks noGrp="1"/>
          </p:cNvSpPr>
          <p:nvPr>
            <p:ph type="sldNum" sz="quarter" idx="10"/>
          </p:nvPr>
        </p:nvSpPr>
        <p:spPr/>
        <p:txBody>
          <a:bodyPr/>
          <a:lstStyle/>
          <a:p>
            <a:fld id="{A0799DEC-7E29-49FD-ACCD-C09E865CF267}" type="slidenum">
              <a:rPr lang="en-US" smtClean="0"/>
              <a:pPr/>
              <a:t>17</a:t>
            </a:fld>
            <a:endParaRPr lang="en-US" dirty="0"/>
          </a:p>
        </p:txBody>
      </p:sp>
      <p:pic>
        <p:nvPicPr>
          <p:cNvPr id="6" name="Picture 5">
            <a:extLst>
              <a:ext uri="{FF2B5EF4-FFF2-40B4-BE49-F238E27FC236}">
                <a16:creationId xmlns:a16="http://schemas.microsoft.com/office/drawing/2014/main" id="{0D436014-5B03-0DA8-6D57-AE8A2EA15967}"/>
              </a:ext>
            </a:extLst>
          </p:cNvPr>
          <p:cNvPicPr>
            <a:picLocks noChangeAspect="1"/>
          </p:cNvPicPr>
          <p:nvPr/>
        </p:nvPicPr>
        <p:blipFill>
          <a:blip r:embed="rId2"/>
          <a:stretch>
            <a:fillRect/>
          </a:stretch>
        </p:blipFill>
        <p:spPr>
          <a:xfrm>
            <a:off x="5792800" y="1156176"/>
            <a:ext cx="3241929" cy="2783646"/>
          </a:xfrm>
          <a:prstGeom prst="rect">
            <a:avLst/>
          </a:prstGeom>
        </p:spPr>
      </p:pic>
      <p:pic>
        <p:nvPicPr>
          <p:cNvPr id="8" name="Picture 7">
            <a:extLst>
              <a:ext uri="{FF2B5EF4-FFF2-40B4-BE49-F238E27FC236}">
                <a16:creationId xmlns:a16="http://schemas.microsoft.com/office/drawing/2014/main" id="{A4020929-86D5-7C2B-8D3A-937EC76F0BFE}"/>
              </a:ext>
            </a:extLst>
          </p:cNvPr>
          <p:cNvPicPr>
            <a:picLocks noChangeAspect="1"/>
          </p:cNvPicPr>
          <p:nvPr/>
        </p:nvPicPr>
        <p:blipFill>
          <a:blip r:embed="rId3"/>
          <a:stretch>
            <a:fillRect/>
          </a:stretch>
        </p:blipFill>
        <p:spPr>
          <a:xfrm>
            <a:off x="5902035" y="4138803"/>
            <a:ext cx="3132693" cy="2210183"/>
          </a:xfrm>
          <a:prstGeom prst="rect">
            <a:avLst/>
          </a:prstGeom>
        </p:spPr>
      </p:pic>
    </p:spTree>
    <p:extLst>
      <p:ext uri="{BB962C8B-B14F-4D97-AF65-F5344CB8AC3E}">
        <p14:creationId xmlns:p14="http://schemas.microsoft.com/office/powerpoint/2010/main" val="426455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15AB0-2F75-EFB4-1DE8-23B68C2B7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D0BB2A-0036-6DCD-5C40-A960E67666B9}"/>
              </a:ext>
            </a:extLst>
          </p:cNvPr>
          <p:cNvSpPr>
            <a:spLocks noGrp="1"/>
          </p:cNvSpPr>
          <p:nvPr>
            <p:ph type="title"/>
          </p:nvPr>
        </p:nvSpPr>
        <p:spPr>
          <a:xfrm>
            <a:off x="355599" y="248890"/>
            <a:ext cx="8421512" cy="707886"/>
          </a:xfrm>
        </p:spPr>
        <p:txBody>
          <a:bodyPr/>
          <a:lstStyle/>
          <a:p>
            <a:r>
              <a:rPr lang="en-US" sz="4000" dirty="0"/>
              <a:t>Single Replacement Reactions</a:t>
            </a:r>
          </a:p>
        </p:txBody>
      </p:sp>
      <p:sp>
        <p:nvSpPr>
          <p:cNvPr id="5" name="Content Placeholder 4">
            <a:extLst>
              <a:ext uri="{FF2B5EF4-FFF2-40B4-BE49-F238E27FC236}">
                <a16:creationId xmlns:a16="http://schemas.microsoft.com/office/drawing/2014/main" id="{E77849EF-EB35-B398-7F0D-6AB701BD6D37}"/>
              </a:ext>
            </a:extLst>
          </p:cNvPr>
          <p:cNvSpPr>
            <a:spLocks noGrp="1"/>
          </p:cNvSpPr>
          <p:nvPr>
            <p:ph idx="1"/>
          </p:nvPr>
        </p:nvSpPr>
        <p:spPr>
          <a:xfrm>
            <a:off x="372533" y="1064692"/>
            <a:ext cx="8387645" cy="5482864"/>
          </a:xfrm>
        </p:spPr>
        <p:txBody>
          <a:bodyPr/>
          <a:lstStyle/>
          <a:p>
            <a:pPr>
              <a:tabLst>
                <a:tab pos="571500" algn="l"/>
              </a:tabLst>
            </a:pPr>
            <a:r>
              <a:rPr lang="en-US" sz="2000" dirty="0">
                <a:solidFill>
                  <a:srgbClr val="FFFF00"/>
                </a:solidFill>
              </a:rPr>
              <a:t>Silver</a:t>
            </a:r>
            <a:r>
              <a:rPr lang="en-US" sz="2000" dirty="0"/>
              <a:t> tarnishes. The metal reacts with</a:t>
            </a:r>
            <a:br>
              <a:rPr lang="en-US" sz="2000" dirty="0"/>
            </a:br>
            <a:r>
              <a:rPr lang="en-US" sz="2000" dirty="0">
                <a:solidFill>
                  <a:schemeClr val="accent1">
                    <a:lumMod val="60000"/>
                    <a:lumOff val="40000"/>
                  </a:schemeClr>
                </a:solidFill>
              </a:rPr>
              <a:t>hydrogen sulfide (H</a:t>
            </a:r>
            <a:r>
              <a:rPr lang="en-US" sz="2000" baseline="-25000" dirty="0">
                <a:solidFill>
                  <a:schemeClr val="accent1">
                    <a:lumMod val="60000"/>
                    <a:lumOff val="40000"/>
                  </a:schemeClr>
                </a:solidFill>
              </a:rPr>
              <a:t>2</a:t>
            </a:r>
            <a:r>
              <a:rPr lang="en-US" sz="2000" dirty="0">
                <a:solidFill>
                  <a:schemeClr val="accent1">
                    <a:lumMod val="60000"/>
                    <a:lumOff val="40000"/>
                  </a:schemeClr>
                </a:solidFill>
              </a:rPr>
              <a:t>S)</a:t>
            </a:r>
            <a:r>
              <a:rPr lang="en-US" sz="2000" dirty="0"/>
              <a:t> which is always</a:t>
            </a:r>
            <a:br>
              <a:rPr lang="en-US" sz="2000" dirty="0"/>
            </a:br>
            <a:r>
              <a:rPr lang="en-US" sz="2000" dirty="0"/>
              <a:t>present in small amounts in the air</a:t>
            </a:r>
          </a:p>
          <a:p>
            <a:pPr marL="0" indent="0">
              <a:buNone/>
              <a:tabLst>
                <a:tab pos="571500" algn="l"/>
              </a:tabLst>
            </a:pPr>
            <a:r>
              <a:rPr lang="en-US" dirty="0">
                <a:solidFill>
                  <a:srgbClr val="FFC000"/>
                </a:solidFill>
              </a:rPr>
              <a:t>2 Ag (</a:t>
            </a:r>
            <a:r>
              <a:rPr lang="en-US" i="1" dirty="0">
                <a:solidFill>
                  <a:srgbClr val="FFC000"/>
                </a:solidFill>
              </a:rPr>
              <a:t>s</a:t>
            </a:r>
            <a:r>
              <a:rPr lang="en-US" dirty="0">
                <a:solidFill>
                  <a:srgbClr val="FFC000"/>
                </a:solidFill>
              </a:rPr>
              <a:t>) + H</a:t>
            </a:r>
            <a:r>
              <a:rPr lang="en-US" baseline="-25000" dirty="0">
                <a:solidFill>
                  <a:srgbClr val="FFC000"/>
                </a:solidFill>
              </a:rPr>
              <a:t>2</a:t>
            </a:r>
            <a:r>
              <a:rPr lang="en-US" dirty="0">
                <a:solidFill>
                  <a:srgbClr val="FFC000"/>
                </a:solidFill>
              </a:rPr>
              <a:t>S (</a:t>
            </a:r>
            <a:r>
              <a:rPr lang="en-US" i="1" dirty="0">
                <a:solidFill>
                  <a:srgbClr val="FFC000"/>
                </a:solidFill>
              </a:rPr>
              <a:t>g</a:t>
            </a:r>
            <a:r>
              <a:rPr lang="en-US" dirty="0">
                <a:solidFill>
                  <a:srgbClr val="FFC000"/>
                </a:solidFill>
              </a:rPr>
              <a:t>) </a:t>
            </a:r>
            <a:r>
              <a:rPr lang="en-US" dirty="0">
                <a:solidFill>
                  <a:srgbClr val="FFC000"/>
                </a:solidFill>
                <a:sym typeface="Wingdings" panose="05000000000000000000" pitchFamily="2" charset="2"/>
              </a:rPr>
              <a:t> Ag</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S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a:tabLst>
                <a:tab pos="571500" algn="l"/>
              </a:tabLst>
            </a:pPr>
            <a:r>
              <a:rPr lang="en-US" dirty="0">
                <a:sym typeface="Wingdings" panose="05000000000000000000" pitchFamily="2" charset="2"/>
              </a:rPr>
              <a:t>This is an example of a</a:t>
            </a:r>
            <a:br>
              <a:rPr lang="en-US" dirty="0">
                <a:sym typeface="Wingdings" panose="05000000000000000000" pitchFamily="2" charset="2"/>
              </a:rPr>
            </a:br>
            <a:r>
              <a:rPr lang="en-US" b="1" dirty="0">
                <a:solidFill>
                  <a:srgbClr val="00FF00"/>
                </a:solidFill>
                <a:sym typeface="Wingdings" panose="05000000000000000000" pitchFamily="2" charset="2"/>
              </a:rPr>
              <a:t>single-replacement reaction</a:t>
            </a:r>
          </a:p>
          <a:p>
            <a:pPr marL="0" indent="0">
              <a:buNone/>
              <a:tabLst>
                <a:tab pos="571500" algn="l"/>
              </a:tabLst>
            </a:pPr>
            <a:r>
              <a:rPr lang="en-US" sz="2800" b="1" dirty="0">
                <a:solidFill>
                  <a:srgbClr val="00FF00"/>
                </a:solidFill>
              </a:rPr>
              <a:t>           </a:t>
            </a:r>
            <a:r>
              <a:rPr lang="en-US" sz="2800" b="1" dirty="0">
                <a:solidFill>
                  <a:srgbClr val="00FF00"/>
                </a:solidFill>
                <a:sym typeface="Wingdings" panose="05000000000000000000" pitchFamily="2" charset="2"/>
              </a:rPr>
              <a:t>A + BC    </a:t>
            </a:r>
            <a:r>
              <a:rPr lang="en-US" sz="2800" b="1" dirty="0">
                <a:solidFill>
                  <a:srgbClr val="00FF00"/>
                </a:solidFill>
              </a:rPr>
              <a:t>AC + B</a:t>
            </a:r>
            <a:endParaRPr lang="en-US" sz="2800" b="1" dirty="0">
              <a:solidFill>
                <a:srgbClr val="00FF00"/>
              </a:solidFill>
              <a:sym typeface="Wingdings" panose="05000000000000000000" pitchFamily="2" charset="2"/>
            </a:endParaRPr>
          </a:p>
          <a:p>
            <a:pPr>
              <a:tabLst>
                <a:tab pos="571500" algn="l"/>
              </a:tabLst>
            </a:pPr>
            <a:r>
              <a:rPr lang="en-US" dirty="0"/>
              <a:t>One (usually </a:t>
            </a:r>
            <a:r>
              <a:rPr lang="en-US" dirty="0">
                <a:solidFill>
                  <a:srgbClr val="FFFF00"/>
                </a:solidFill>
              </a:rPr>
              <a:t>metal</a:t>
            </a:r>
            <a:r>
              <a:rPr lang="en-US" dirty="0"/>
              <a:t>) </a:t>
            </a:r>
            <a:r>
              <a:rPr lang="en-US" b="1" dirty="0">
                <a:solidFill>
                  <a:schemeClr val="accent1">
                    <a:lumMod val="60000"/>
                    <a:lumOff val="40000"/>
                  </a:schemeClr>
                </a:solidFill>
              </a:rPr>
              <a:t>element A</a:t>
            </a:r>
            <a:br>
              <a:rPr lang="en-US" dirty="0"/>
            </a:br>
            <a:r>
              <a:rPr lang="en-US" dirty="0">
                <a:solidFill>
                  <a:srgbClr val="CC99FF"/>
                </a:solidFill>
              </a:rPr>
              <a:t>replaces</a:t>
            </a:r>
            <a:r>
              <a:rPr lang="en-US" dirty="0"/>
              <a:t> a similar (also </a:t>
            </a:r>
            <a:r>
              <a:rPr lang="en-US" dirty="0">
                <a:solidFill>
                  <a:srgbClr val="FFFF00"/>
                </a:solidFill>
              </a:rPr>
              <a:t>metal</a:t>
            </a:r>
            <a:r>
              <a:rPr lang="en-US" dirty="0"/>
              <a:t>) </a:t>
            </a:r>
            <a:r>
              <a:rPr lang="en-US" b="1" dirty="0">
                <a:solidFill>
                  <a:schemeClr val="accent1">
                    <a:lumMod val="60000"/>
                    <a:lumOff val="40000"/>
                  </a:schemeClr>
                </a:solidFill>
              </a:rPr>
              <a:t>element B</a:t>
            </a:r>
            <a:r>
              <a:rPr lang="en-US" dirty="0"/>
              <a:t> in a compound</a:t>
            </a:r>
          </a:p>
          <a:p>
            <a:pPr>
              <a:tabLst>
                <a:tab pos="571500" algn="l"/>
              </a:tabLst>
            </a:pPr>
            <a:r>
              <a:rPr lang="en-US" dirty="0"/>
              <a:t>If </a:t>
            </a:r>
            <a:r>
              <a:rPr lang="en-US" b="1" dirty="0">
                <a:solidFill>
                  <a:schemeClr val="accent1">
                    <a:lumMod val="60000"/>
                    <a:lumOff val="40000"/>
                  </a:schemeClr>
                </a:solidFill>
              </a:rPr>
              <a:t>A</a:t>
            </a:r>
            <a:r>
              <a:rPr lang="en-US" dirty="0"/>
              <a:t> is a </a:t>
            </a:r>
            <a:r>
              <a:rPr lang="en-US" dirty="0">
                <a:solidFill>
                  <a:srgbClr val="FFFF00"/>
                </a:solidFill>
              </a:rPr>
              <a:t>nonmetal</a:t>
            </a:r>
            <a:r>
              <a:rPr lang="en-US" dirty="0"/>
              <a:t>, it will </a:t>
            </a:r>
            <a:r>
              <a:rPr lang="en-US" dirty="0">
                <a:solidFill>
                  <a:srgbClr val="CC99FF"/>
                </a:solidFill>
              </a:rPr>
              <a:t>replace</a:t>
            </a:r>
            <a:r>
              <a:rPr lang="en-US" dirty="0"/>
              <a:t> the </a:t>
            </a:r>
            <a:r>
              <a:rPr lang="en-US" dirty="0">
                <a:solidFill>
                  <a:srgbClr val="FFFF00"/>
                </a:solidFill>
              </a:rPr>
              <a:t>nonmetal</a:t>
            </a:r>
            <a:r>
              <a:rPr lang="en-US" dirty="0"/>
              <a:t> that is </a:t>
            </a:r>
            <a:r>
              <a:rPr lang="en-US" b="1" dirty="0">
                <a:solidFill>
                  <a:schemeClr val="accent1">
                    <a:lumMod val="60000"/>
                    <a:lumOff val="40000"/>
                  </a:schemeClr>
                </a:solidFill>
              </a:rPr>
              <a:t>B</a:t>
            </a:r>
            <a:r>
              <a:rPr lang="en-US" dirty="0"/>
              <a:t> with </a:t>
            </a:r>
            <a:r>
              <a:rPr lang="en-US" b="1" dirty="0">
                <a:solidFill>
                  <a:schemeClr val="accent1">
                    <a:lumMod val="60000"/>
                    <a:lumOff val="40000"/>
                  </a:schemeClr>
                </a:solidFill>
              </a:rPr>
              <a:t>C</a:t>
            </a:r>
          </a:p>
        </p:txBody>
      </p:sp>
      <p:sp>
        <p:nvSpPr>
          <p:cNvPr id="3" name="Slide Number Placeholder 2">
            <a:extLst>
              <a:ext uri="{FF2B5EF4-FFF2-40B4-BE49-F238E27FC236}">
                <a16:creationId xmlns:a16="http://schemas.microsoft.com/office/drawing/2014/main" id="{4509EE3B-8970-7B36-9381-14415F6C97C7}"/>
              </a:ext>
            </a:extLst>
          </p:cNvPr>
          <p:cNvSpPr>
            <a:spLocks noGrp="1"/>
          </p:cNvSpPr>
          <p:nvPr>
            <p:ph type="sldNum" sz="quarter" idx="10"/>
          </p:nvPr>
        </p:nvSpPr>
        <p:spPr/>
        <p:txBody>
          <a:bodyPr/>
          <a:lstStyle/>
          <a:p>
            <a:fld id="{A0799DEC-7E29-49FD-ACCD-C09E865CF267}" type="slidenum">
              <a:rPr lang="en-US" smtClean="0"/>
              <a:pPr/>
              <a:t>18</a:t>
            </a:fld>
            <a:endParaRPr lang="en-US" dirty="0"/>
          </a:p>
        </p:txBody>
      </p:sp>
      <p:pic>
        <p:nvPicPr>
          <p:cNvPr id="7" name="Picture 6">
            <a:extLst>
              <a:ext uri="{FF2B5EF4-FFF2-40B4-BE49-F238E27FC236}">
                <a16:creationId xmlns:a16="http://schemas.microsoft.com/office/drawing/2014/main" id="{5FDAD647-04A7-5F6A-CDB6-EB6DED16CF7D}"/>
              </a:ext>
            </a:extLst>
          </p:cNvPr>
          <p:cNvPicPr>
            <a:picLocks noChangeAspect="1"/>
          </p:cNvPicPr>
          <p:nvPr/>
        </p:nvPicPr>
        <p:blipFill>
          <a:blip r:embed="rId2"/>
          <a:stretch>
            <a:fillRect/>
          </a:stretch>
        </p:blipFill>
        <p:spPr>
          <a:xfrm>
            <a:off x="6977329" y="996762"/>
            <a:ext cx="2057400" cy="3097042"/>
          </a:xfrm>
          <a:prstGeom prst="rect">
            <a:avLst/>
          </a:prstGeom>
        </p:spPr>
      </p:pic>
    </p:spTree>
    <p:extLst>
      <p:ext uri="{BB962C8B-B14F-4D97-AF65-F5344CB8AC3E}">
        <p14:creationId xmlns:p14="http://schemas.microsoft.com/office/powerpoint/2010/main" val="303603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BF6D6-FE35-F241-B6CF-ADFC084835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8AE6F8-41E9-144C-CC2A-7484F9AA3820}"/>
              </a:ext>
            </a:extLst>
          </p:cNvPr>
          <p:cNvSpPr>
            <a:spLocks noGrp="1"/>
          </p:cNvSpPr>
          <p:nvPr>
            <p:ph type="title"/>
          </p:nvPr>
        </p:nvSpPr>
        <p:spPr>
          <a:xfrm>
            <a:off x="355599" y="248890"/>
            <a:ext cx="8421512" cy="707886"/>
          </a:xfrm>
        </p:spPr>
        <p:txBody>
          <a:bodyPr/>
          <a:lstStyle/>
          <a:p>
            <a:r>
              <a:rPr lang="en-US" sz="4000" dirty="0"/>
              <a:t>Single Replacement Reactions</a:t>
            </a:r>
          </a:p>
        </p:txBody>
      </p:sp>
      <p:sp>
        <p:nvSpPr>
          <p:cNvPr id="5" name="Content Placeholder 4">
            <a:extLst>
              <a:ext uri="{FF2B5EF4-FFF2-40B4-BE49-F238E27FC236}">
                <a16:creationId xmlns:a16="http://schemas.microsoft.com/office/drawing/2014/main" id="{BC642B71-7177-9422-FB2C-5BC6386CFDBA}"/>
              </a:ext>
            </a:extLst>
          </p:cNvPr>
          <p:cNvSpPr>
            <a:spLocks noGrp="1"/>
          </p:cNvSpPr>
          <p:nvPr>
            <p:ph idx="1"/>
          </p:nvPr>
        </p:nvSpPr>
        <p:spPr>
          <a:xfrm>
            <a:off x="372533" y="1064692"/>
            <a:ext cx="8387645" cy="5482864"/>
          </a:xfrm>
        </p:spPr>
        <p:txBody>
          <a:bodyPr/>
          <a:lstStyle/>
          <a:p>
            <a:pPr>
              <a:tabLst>
                <a:tab pos="571500" algn="l"/>
              </a:tabLst>
            </a:pPr>
            <a:r>
              <a:rPr lang="en-US" dirty="0">
                <a:solidFill>
                  <a:srgbClr val="00FF00"/>
                </a:solidFill>
              </a:rPr>
              <a:t>Metal Replacement</a:t>
            </a:r>
          </a:p>
          <a:p>
            <a:pPr marL="0" indent="0">
              <a:buNone/>
              <a:tabLst>
                <a:tab pos="571500" algn="l"/>
              </a:tabLst>
            </a:pPr>
            <a:r>
              <a:rPr lang="en-US" dirty="0">
                <a:solidFill>
                  <a:srgbClr val="FFC000"/>
                </a:solidFill>
              </a:rPr>
              <a:t>Mg (</a:t>
            </a:r>
            <a:r>
              <a:rPr lang="en-US" i="1" dirty="0">
                <a:solidFill>
                  <a:srgbClr val="FFC000"/>
                </a:solidFill>
              </a:rPr>
              <a:t>s</a:t>
            </a:r>
            <a:r>
              <a:rPr lang="en-US" dirty="0">
                <a:solidFill>
                  <a:srgbClr val="FFC000"/>
                </a:solidFill>
              </a:rPr>
              <a:t>) + Cu(NO</a:t>
            </a:r>
            <a:r>
              <a:rPr lang="en-US" baseline="-25000" dirty="0">
                <a:solidFill>
                  <a:srgbClr val="FFC000"/>
                </a:solidFill>
              </a:rPr>
              <a:t>3</a:t>
            </a:r>
            <a:r>
              <a:rPr lang="en-US" dirty="0">
                <a:solidFill>
                  <a:srgbClr val="FFC000"/>
                </a:solidFill>
              </a:rPr>
              <a:t>)</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br>
              <a:rPr lang="en-US" dirty="0">
                <a:solidFill>
                  <a:srgbClr val="FFC000"/>
                </a:solidFill>
                <a:sym typeface="Wingdings" panose="05000000000000000000" pitchFamily="2" charset="2"/>
              </a:rPr>
            </a:br>
            <a:r>
              <a:rPr lang="en-US" dirty="0">
                <a:solidFill>
                  <a:srgbClr val="FFC000"/>
                </a:solidFill>
                <a:sym typeface="Wingdings" panose="05000000000000000000" pitchFamily="2" charset="2"/>
              </a:rPr>
              <a:t>          Mg(NO</a:t>
            </a:r>
            <a:r>
              <a:rPr lang="en-US" baseline="-25000" dirty="0">
                <a:solidFill>
                  <a:srgbClr val="FFC000"/>
                </a:solidFill>
                <a:sym typeface="Wingdings" panose="05000000000000000000" pitchFamily="2" charset="2"/>
              </a:rPr>
              <a:t>3</a:t>
            </a:r>
            <a:r>
              <a:rPr lang="en-US" dirty="0">
                <a:solidFill>
                  <a:srgbClr val="FFC000"/>
                </a:solidFill>
                <a:sym typeface="Wingdings" panose="05000000000000000000" pitchFamily="2" charset="2"/>
              </a:rPr>
              <a:t>)</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Cu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a:t>
            </a:r>
          </a:p>
          <a:p>
            <a:pPr marL="0" indent="0">
              <a:buNone/>
              <a:tabLst>
                <a:tab pos="571500" algn="l"/>
              </a:tabLst>
            </a:pPr>
            <a:r>
              <a:rPr lang="en-US" sz="2000" dirty="0">
                <a:sym typeface="Wingdings" panose="05000000000000000000" pitchFamily="2" charset="2"/>
              </a:rPr>
              <a:t>Mg more reactive than Cu and replaces it</a:t>
            </a:r>
            <a:endParaRPr lang="en-US" sz="2000" dirty="0"/>
          </a:p>
          <a:p>
            <a:pPr>
              <a:tabLst>
                <a:tab pos="571500" algn="l"/>
              </a:tabLst>
            </a:pPr>
            <a:r>
              <a:rPr lang="en-US" dirty="0">
                <a:solidFill>
                  <a:srgbClr val="00FF00"/>
                </a:solidFill>
              </a:rPr>
              <a:t>Hydrogen Replacement</a:t>
            </a:r>
          </a:p>
          <a:p>
            <a:pPr marL="0" indent="0">
              <a:buNone/>
              <a:tabLst>
                <a:tab pos="571500" algn="l"/>
              </a:tabLst>
            </a:pPr>
            <a:r>
              <a:rPr lang="en-US" dirty="0">
                <a:solidFill>
                  <a:srgbClr val="FFC000"/>
                </a:solidFill>
              </a:rPr>
              <a:t>Zn (</a:t>
            </a:r>
            <a:r>
              <a:rPr lang="en-US" i="1" dirty="0">
                <a:solidFill>
                  <a:srgbClr val="FFC000"/>
                </a:solidFill>
              </a:rPr>
              <a:t>s</a:t>
            </a:r>
            <a:r>
              <a:rPr lang="en-US" dirty="0">
                <a:solidFill>
                  <a:srgbClr val="FFC000"/>
                </a:solidFill>
              </a:rPr>
              <a:t>) + 2 HCl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br>
              <a:rPr lang="en-US" dirty="0">
                <a:solidFill>
                  <a:srgbClr val="FFC000"/>
                </a:solidFill>
                <a:sym typeface="Wingdings" panose="05000000000000000000" pitchFamily="2" charset="2"/>
              </a:rPr>
            </a:br>
            <a:r>
              <a:rPr lang="en-US" dirty="0">
                <a:solidFill>
                  <a:srgbClr val="FFC000"/>
                </a:solidFill>
                <a:sym typeface="Wingdings" panose="05000000000000000000" pitchFamily="2" charset="2"/>
              </a:rPr>
              <a:t>          ZnCl</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0" indent="0">
              <a:buNone/>
              <a:tabLst>
                <a:tab pos="571500" algn="l"/>
              </a:tabLst>
            </a:pPr>
            <a:r>
              <a:rPr lang="en-US" sz="2000" dirty="0">
                <a:sym typeface="Wingdings" panose="05000000000000000000" pitchFamily="2" charset="2"/>
              </a:rPr>
              <a:t>Acidic proton is replaced by active metal</a:t>
            </a:r>
            <a:endParaRPr lang="en-US" sz="2000" dirty="0">
              <a:solidFill>
                <a:srgbClr val="00FF00"/>
              </a:solidFill>
            </a:endParaRPr>
          </a:p>
          <a:p>
            <a:pPr marL="0" indent="0">
              <a:buNone/>
              <a:tabLst>
                <a:tab pos="571500" algn="l"/>
              </a:tabLst>
            </a:pPr>
            <a:endParaRPr lang="en-US" b="1" dirty="0">
              <a:solidFill>
                <a:schemeClr val="accent1">
                  <a:lumMod val="60000"/>
                  <a:lumOff val="40000"/>
                </a:schemeClr>
              </a:solidFill>
            </a:endParaRPr>
          </a:p>
          <a:p>
            <a:pPr marL="0" indent="0">
              <a:buNone/>
              <a:tabLst>
                <a:tab pos="571500" algn="l"/>
              </a:tabLst>
            </a:pPr>
            <a:r>
              <a:rPr lang="en-US" sz="2000" dirty="0"/>
              <a:t>Water is not usually considered an acid,</a:t>
            </a:r>
            <a:br>
              <a:rPr lang="en-US" sz="2000" dirty="0"/>
            </a:br>
            <a:r>
              <a:rPr lang="en-US" sz="2000" dirty="0"/>
              <a:t>but some metals are so reactive that </a:t>
            </a:r>
            <a:br>
              <a:rPr lang="en-US" sz="2000" dirty="0"/>
            </a:br>
            <a:r>
              <a:rPr lang="en-US" sz="2000" dirty="0"/>
              <a:t>they replace the H in H</a:t>
            </a:r>
            <a:r>
              <a:rPr lang="en-US" sz="2000" baseline="-25000" dirty="0"/>
              <a:t>2</a:t>
            </a:r>
            <a:r>
              <a:rPr lang="en-US" sz="2000" dirty="0"/>
              <a:t>O to form the</a:t>
            </a:r>
            <a:br>
              <a:rPr lang="en-US" sz="2000" dirty="0"/>
            </a:br>
            <a:r>
              <a:rPr lang="en-US" sz="2000" dirty="0"/>
              <a:t>metal hydroxide</a:t>
            </a:r>
          </a:p>
          <a:p>
            <a:pPr marL="0" indent="0">
              <a:buNone/>
              <a:tabLst>
                <a:tab pos="571500" algn="l"/>
              </a:tabLst>
            </a:pPr>
            <a:r>
              <a:rPr lang="en-US" dirty="0">
                <a:solidFill>
                  <a:srgbClr val="FFC000"/>
                </a:solidFill>
              </a:rPr>
              <a:t>2 Na (</a:t>
            </a:r>
            <a:r>
              <a:rPr lang="en-US" i="1" dirty="0">
                <a:solidFill>
                  <a:srgbClr val="FFC000"/>
                </a:solidFill>
              </a:rPr>
              <a:t>s</a:t>
            </a:r>
            <a:r>
              <a:rPr lang="en-US" dirty="0">
                <a:solidFill>
                  <a:srgbClr val="FFC000"/>
                </a:solidFill>
              </a:rPr>
              <a:t>) + 2 H</a:t>
            </a:r>
            <a:r>
              <a:rPr lang="en-US" baseline="-25000" dirty="0">
                <a:solidFill>
                  <a:srgbClr val="FFC000"/>
                </a:solidFill>
              </a:rPr>
              <a:t>2</a:t>
            </a:r>
            <a:r>
              <a:rPr lang="en-US" dirty="0">
                <a:solidFill>
                  <a:srgbClr val="FFC000"/>
                </a:solidFill>
              </a:rPr>
              <a:t>O (</a:t>
            </a:r>
            <a:r>
              <a:rPr lang="en-US" i="1" dirty="0">
                <a:solidFill>
                  <a:srgbClr val="FFC000"/>
                </a:solidFill>
              </a:rPr>
              <a:t>l</a:t>
            </a:r>
            <a:r>
              <a:rPr lang="en-US" dirty="0">
                <a:solidFill>
                  <a:srgbClr val="FFC000"/>
                </a:solidFill>
              </a:rPr>
              <a:t>) </a:t>
            </a:r>
            <a:r>
              <a:rPr lang="en-US" dirty="0">
                <a:solidFill>
                  <a:srgbClr val="FFC000"/>
                </a:solidFill>
                <a:sym typeface="Wingdings" panose="05000000000000000000" pitchFamily="2" charset="2"/>
              </a:rPr>
              <a:t> 2 NaOH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0" indent="0">
              <a:buNone/>
              <a:tabLst>
                <a:tab pos="571500" algn="l"/>
              </a:tabLst>
            </a:pPr>
            <a:endParaRPr lang="en-US" sz="2000" dirty="0"/>
          </a:p>
        </p:txBody>
      </p:sp>
      <p:sp>
        <p:nvSpPr>
          <p:cNvPr id="3" name="Slide Number Placeholder 2">
            <a:extLst>
              <a:ext uri="{FF2B5EF4-FFF2-40B4-BE49-F238E27FC236}">
                <a16:creationId xmlns:a16="http://schemas.microsoft.com/office/drawing/2014/main" id="{9F8C3EBF-5DCC-F008-5ABF-9F00CCDD3541}"/>
              </a:ext>
            </a:extLst>
          </p:cNvPr>
          <p:cNvSpPr>
            <a:spLocks noGrp="1"/>
          </p:cNvSpPr>
          <p:nvPr>
            <p:ph type="sldNum" sz="quarter" idx="10"/>
          </p:nvPr>
        </p:nvSpPr>
        <p:spPr/>
        <p:txBody>
          <a:bodyPr/>
          <a:lstStyle/>
          <a:p>
            <a:fld id="{A0799DEC-7E29-49FD-ACCD-C09E865CF267}" type="slidenum">
              <a:rPr lang="en-US" smtClean="0"/>
              <a:pPr/>
              <a:t>19</a:t>
            </a:fld>
            <a:endParaRPr lang="en-US" dirty="0"/>
          </a:p>
        </p:txBody>
      </p:sp>
      <p:pic>
        <p:nvPicPr>
          <p:cNvPr id="6" name="Picture 5">
            <a:extLst>
              <a:ext uri="{FF2B5EF4-FFF2-40B4-BE49-F238E27FC236}">
                <a16:creationId xmlns:a16="http://schemas.microsoft.com/office/drawing/2014/main" id="{1070F8C5-BC12-6646-C86B-6616DCD4DF18}"/>
              </a:ext>
            </a:extLst>
          </p:cNvPr>
          <p:cNvPicPr>
            <a:picLocks noChangeAspect="1"/>
          </p:cNvPicPr>
          <p:nvPr/>
        </p:nvPicPr>
        <p:blipFill>
          <a:blip r:embed="rId2"/>
          <a:stretch>
            <a:fillRect/>
          </a:stretch>
        </p:blipFill>
        <p:spPr>
          <a:xfrm>
            <a:off x="5791199" y="1064692"/>
            <a:ext cx="3243529" cy="2371402"/>
          </a:xfrm>
          <a:prstGeom prst="rect">
            <a:avLst/>
          </a:prstGeom>
        </p:spPr>
      </p:pic>
      <p:pic>
        <p:nvPicPr>
          <p:cNvPr id="8" name="Picture 7">
            <a:extLst>
              <a:ext uri="{FF2B5EF4-FFF2-40B4-BE49-F238E27FC236}">
                <a16:creationId xmlns:a16="http://schemas.microsoft.com/office/drawing/2014/main" id="{05741536-5857-E2D7-9699-3600AEF7913C}"/>
              </a:ext>
            </a:extLst>
          </p:cNvPr>
          <p:cNvPicPr>
            <a:picLocks noChangeAspect="1"/>
          </p:cNvPicPr>
          <p:nvPr/>
        </p:nvPicPr>
        <p:blipFill>
          <a:blip r:embed="rId3"/>
          <a:stretch>
            <a:fillRect/>
          </a:stretch>
        </p:blipFill>
        <p:spPr>
          <a:xfrm>
            <a:off x="5791200" y="3755489"/>
            <a:ext cx="3243529" cy="2107547"/>
          </a:xfrm>
          <a:prstGeom prst="rect">
            <a:avLst/>
          </a:prstGeom>
        </p:spPr>
      </p:pic>
    </p:spTree>
    <p:extLst>
      <p:ext uri="{BB962C8B-B14F-4D97-AF65-F5344CB8AC3E}">
        <p14:creationId xmlns:p14="http://schemas.microsoft.com/office/powerpoint/2010/main" val="334168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a:xfrm>
            <a:off x="378177" y="326250"/>
            <a:ext cx="8387645" cy="6234570"/>
          </a:xfrm>
        </p:spPr>
        <p:txBody>
          <a:bodyPr/>
          <a:lstStyle/>
          <a:p>
            <a:r>
              <a:rPr lang="en-US" sz="2800" dirty="0"/>
              <a:t>Word Equations</a:t>
            </a:r>
          </a:p>
          <a:p>
            <a:r>
              <a:rPr lang="en-US" sz="2800" dirty="0"/>
              <a:t>Chemical Equations</a:t>
            </a:r>
          </a:p>
          <a:p>
            <a:r>
              <a:rPr lang="en-US" sz="2800" dirty="0"/>
              <a:t>Balancing Equations</a:t>
            </a:r>
          </a:p>
          <a:p>
            <a:r>
              <a:rPr lang="en-US" sz="2800" dirty="0"/>
              <a:t>Predicting Reactions: Single &amp; Double Displacement Reactions</a:t>
            </a:r>
          </a:p>
          <a:p>
            <a:r>
              <a:rPr lang="en-US" sz="2800" dirty="0"/>
              <a:t>Writing Chemical Equations for Reactions in Solution</a:t>
            </a:r>
          </a:p>
          <a:p>
            <a:pPr lvl="1"/>
            <a:r>
              <a:rPr lang="en-US" dirty="0"/>
              <a:t>Complete Chemical Equations</a:t>
            </a:r>
          </a:p>
          <a:p>
            <a:pPr lvl="1"/>
            <a:r>
              <a:rPr lang="en-US" dirty="0"/>
              <a:t>Complete Ionic Equations</a:t>
            </a:r>
          </a:p>
          <a:p>
            <a:pPr lvl="1"/>
            <a:r>
              <a:rPr lang="en-US" dirty="0"/>
              <a:t>Net Ionic Equations</a:t>
            </a:r>
          </a:p>
          <a:p>
            <a:r>
              <a:rPr lang="en-US" dirty="0"/>
              <a:t>Oxidation/Reduction</a:t>
            </a:r>
          </a:p>
          <a:p>
            <a:pPr lvl="1"/>
            <a:r>
              <a:rPr lang="en-US" dirty="0"/>
              <a:t>How to understand them and to apply them</a:t>
            </a:r>
          </a:p>
        </p:txBody>
      </p:sp>
      <p:sp>
        <p:nvSpPr>
          <p:cNvPr id="2" name="Slide Number Placeholder 1">
            <a:extLst>
              <a:ext uri="{FF2B5EF4-FFF2-40B4-BE49-F238E27FC236}">
                <a16:creationId xmlns:a16="http://schemas.microsoft.com/office/drawing/2014/main" id="{B53D64B1-F227-83D2-5276-65370FA59091}"/>
              </a:ext>
            </a:extLst>
          </p:cNvPr>
          <p:cNvSpPr>
            <a:spLocks noGrp="1"/>
          </p:cNvSpPr>
          <p:nvPr>
            <p:ph type="sldNum" sz="quarter" idx="10"/>
          </p:nvPr>
        </p:nvSpPr>
        <p:spPr/>
        <p:txBody>
          <a:bodyPr/>
          <a:lstStyle/>
          <a:p>
            <a:fld id="{A0799DEC-7E29-49FD-ACCD-C09E865CF267}" type="slidenum">
              <a:rPr lang="en-US" smtClean="0"/>
              <a:pPr/>
              <a:t>2</a:t>
            </a:fld>
            <a:endParaRPr lang="en-US"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4422A-97BA-B5BA-EB72-E67696FCB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A0DF90-B22C-F162-55A3-95D5CAA0DB9E}"/>
              </a:ext>
            </a:extLst>
          </p:cNvPr>
          <p:cNvSpPr>
            <a:spLocks noGrp="1"/>
          </p:cNvSpPr>
          <p:nvPr>
            <p:ph type="title"/>
          </p:nvPr>
        </p:nvSpPr>
        <p:spPr>
          <a:xfrm>
            <a:off x="355599" y="248890"/>
            <a:ext cx="8421512" cy="707886"/>
          </a:xfrm>
        </p:spPr>
        <p:txBody>
          <a:bodyPr/>
          <a:lstStyle/>
          <a:p>
            <a:r>
              <a:rPr lang="en-US" sz="4000" dirty="0"/>
              <a:t>Single Replacement Reactions</a:t>
            </a:r>
          </a:p>
        </p:txBody>
      </p:sp>
      <p:sp>
        <p:nvSpPr>
          <p:cNvPr id="5" name="Content Placeholder 4">
            <a:extLst>
              <a:ext uri="{FF2B5EF4-FFF2-40B4-BE49-F238E27FC236}">
                <a16:creationId xmlns:a16="http://schemas.microsoft.com/office/drawing/2014/main" id="{99D25AC0-B056-7E80-CE3C-B4119C08F374}"/>
              </a:ext>
            </a:extLst>
          </p:cNvPr>
          <p:cNvSpPr>
            <a:spLocks noGrp="1"/>
          </p:cNvSpPr>
          <p:nvPr>
            <p:ph idx="1"/>
          </p:nvPr>
        </p:nvSpPr>
        <p:spPr>
          <a:xfrm>
            <a:off x="372533" y="1064692"/>
            <a:ext cx="8387645" cy="5482864"/>
          </a:xfrm>
        </p:spPr>
        <p:txBody>
          <a:bodyPr/>
          <a:lstStyle/>
          <a:p>
            <a:pPr>
              <a:tabLst>
                <a:tab pos="571500" algn="l"/>
              </a:tabLst>
            </a:pPr>
            <a:r>
              <a:rPr lang="en-US" dirty="0">
                <a:solidFill>
                  <a:srgbClr val="00FF00"/>
                </a:solidFill>
              </a:rPr>
              <a:t>Halogen Replacement</a:t>
            </a:r>
          </a:p>
          <a:p>
            <a:pPr marL="0" indent="0">
              <a:buNone/>
              <a:tabLst>
                <a:tab pos="571500" algn="l"/>
              </a:tabLst>
            </a:pPr>
            <a:r>
              <a:rPr lang="en-US" sz="2000" dirty="0">
                <a:sym typeface="Wingdings" panose="05000000000000000000" pitchFamily="2" charset="2"/>
              </a:rPr>
              <a:t>The interesting thing about this reaction is that </a:t>
            </a:r>
            <a:r>
              <a:rPr lang="en-US" sz="2000" dirty="0">
                <a:solidFill>
                  <a:schemeClr val="accent1">
                    <a:lumMod val="60000"/>
                    <a:lumOff val="40000"/>
                  </a:schemeClr>
                </a:solidFill>
                <a:sym typeface="Wingdings" panose="05000000000000000000" pitchFamily="2" charset="2"/>
              </a:rPr>
              <a:t>diatomic chlorine molecule </a:t>
            </a:r>
            <a:r>
              <a:rPr lang="en-US" sz="2000" dirty="0">
                <a:sym typeface="Wingdings" panose="05000000000000000000" pitchFamily="2" charset="2"/>
              </a:rPr>
              <a:t>replaces </a:t>
            </a:r>
            <a:r>
              <a:rPr lang="en-US" sz="2000" dirty="0">
                <a:solidFill>
                  <a:schemeClr val="accent1">
                    <a:lumMod val="60000"/>
                    <a:lumOff val="40000"/>
                  </a:schemeClr>
                </a:solidFill>
                <a:sym typeface="Wingdings" panose="05000000000000000000" pitchFamily="2" charset="2"/>
              </a:rPr>
              <a:t>bromine ion </a:t>
            </a:r>
            <a:r>
              <a:rPr lang="en-US" sz="2000" dirty="0">
                <a:sym typeface="Wingdings" panose="05000000000000000000" pitchFamily="2" charset="2"/>
              </a:rPr>
              <a:t>to produce </a:t>
            </a:r>
            <a:r>
              <a:rPr lang="en-US" sz="2000" dirty="0">
                <a:solidFill>
                  <a:schemeClr val="accent1">
                    <a:lumMod val="60000"/>
                    <a:lumOff val="40000"/>
                  </a:schemeClr>
                </a:solidFill>
                <a:sym typeface="Wingdings" panose="05000000000000000000" pitchFamily="2" charset="2"/>
              </a:rPr>
              <a:t>chloride ion </a:t>
            </a:r>
            <a:r>
              <a:rPr lang="en-US" sz="2000" dirty="0">
                <a:sym typeface="Wingdings" panose="05000000000000000000" pitchFamily="2" charset="2"/>
              </a:rPr>
              <a:t>and </a:t>
            </a:r>
            <a:r>
              <a:rPr lang="en-US" sz="2000" dirty="0">
                <a:solidFill>
                  <a:schemeClr val="accent1">
                    <a:lumMod val="60000"/>
                    <a:lumOff val="40000"/>
                  </a:schemeClr>
                </a:solidFill>
                <a:sym typeface="Wingdings" panose="05000000000000000000" pitchFamily="2" charset="2"/>
              </a:rPr>
              <a:t>diatomic bromine molecule </a:t>
            </a:r>
            <a:r>
              <a:rPr lang="en-US" sz="2000" dirty="0">
                <a:sym typeface="Wingdings" panose="05000000000000000000" pitchFamily="2" charset="2"/>
              </a:rPr>
              <a:t>(it actually takes electrons away from </a:t>
            </a:r>
            <a:r>
              <a:rPr lang="en-US" sz="2000" dirty="0">
                <a:solidFill>
                  <a:srgbClr val="FFC000"/>
                </a:solidFill>
                <a:sym typeface="Wingdings" panose="05000000000000000000" pitchFamily="2" charset="2"/>
              </a:rPr>
              <a:t>Br</a:t>
            </a:r>
            <a:r>
              <a:rPr lang="en-US" sz="2000" dirty="0">
                <a:sym typeface="Wingdings" panose="05000000000000000000" pitchFamily="2" charset="2"/>
              </a:rPr>
              <a:t> in an oxidation reaction)</a:t>
            </a:r>
            <a:endParaRPr lang="en-US" sz="2000" dirty="0"/>
          </a:p>
          <a:p>
            <a:pPr marL="0" indent="0" algn="ctr">
              <a:buNone/>
              <a:tabLst>
                <a:tab pos="571500" algn="l"/>
              </a:tabLst>
            </a:pPr>
            <a:r>
              <a:rPr lang="en-US" dirty="0">
                <a:solidFill>
                  <a:srgbClr val="FFC000"/>
                </a:solidFill>
              </a:rPr>
              <a:t>Cl</a:t>
            </a:r>
            <a:r>
              <a:rPr lang="en-US" baseline="-25000" dirty="0">
                <a:solidFill>
                  <a:srgbClr val="FFC000"/>
                </a:solidFill>
              </a:rPr>
              <a:t>2</a:t>
            </a:r>
            <a:r>
              <a:rPr lang="en-US" dirty="0">
                <a:solidFill>
                  <a:srgbClr val="FFC000"/>
                </a:solidFill>
              </a:rPr>
              <a:t> (</a:t>
            </a:r>
            <a:r>
              <a:rPr lang="en-US" i="1" dirty="0">
                <a:solidFill>
                  <a:srgbClr val="FFC000"/>
                </a:solidFill>
              </a:rPr>
              <a:t>g</a:t>
            </a:r>
            <a:r>
              <a:rPr lang="en-US" dirty="0">
                <a:solidFill>
                  <a:srgbClr val="FFC000"/>
                </a:solidFill>
              </a:rPr>
              <a:t>) + 2 NaBr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2 NaCl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Br</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l</a:t>
            </a:r>
            <a:r>
              <a:rPr lang="en-US" dirty="0">
                <a:solidFill>
                  <a:srgbClr val="FFC000"/>
                </a:solidFill>
                <a:sym typeface="Wingdings" panose="05000000000000000000" pitchFamily="2" charset="2"/>
              </a:rPr>
              <a:t>)</a:t>
            </a:r>
          </a:p>
          <a:p>
            <a:pPr marL="0" indent="0">
              <a:buNone/>
              <a:tabLst>
                <a:tab pos="571500" algn="l"/>
              </a:tabLst>
            </a:pPr>
            <a:r>
              <a:rPr lang="en-US" sz="2000" dirty="0">
                <a:solidFill>
                  <a:srgbClr val="FFC000"/>
                </a:solidFill>
                <a:sym typeface="Wingdings" panose="05000000000000000000" pitchFamily="2" charset="2"/>
              </a:rPr>
              <a:t>Cl</a:t>
            </a:r>
            <a:r>
              <a:rPr lang="en-US" sz="2000" baseline="-25000" dirty="0">
                <a:solidFill>
                  <a:srgbClr val="FFC000"/>
                </a:solidFill>
                <a:sym typeface="Wingdings" panose="05000000000000000000" pitchFamily="2" charset="2"/>
              </a:rPr>
              <a:t>2</a:t>
            </a:r>
            <a:r>
              <a:rPr lang="en-US" sz="2000" dirty="0">
                <a:sym typeface="Wingdings" panose="05000000000000000000" pitchFamily="2" charset="2"/>
              </a:rPr>
              <a:t> will do the same to </a:t>
            </a:r>
            <a:r>
              <a:rPr lang="en-US" sz="2000" dirty="0" err="1">
                <a:solidFill>
                  <a:srgbClr val="FFC000"/>
                </a:solidFill>
                <a:sym typeface="Wingdings" panose="05000000000000000000" pitchFamily="2" charset="2"/>
              </a:rPr>
              <a:t>NaI</a:t>
            </a:r>
            <a:r>
              <a:rPr lang="en-US" sz="2000" dirty="0">
                <a:sym typeface="Wingdings" panose="05000000000000000000" pitchFamily="2" charset="2"/>
              </a:rPr>
              <a:t>.</a:t>
            </a:r>
          </a:p>
          <a:p>
            <a:pPr marL="0" indent="0">
              <a:buNone/>
              <a:tabLst>
                <a:tab pos="571500" algn="l"/>
              </a:tabLst>
            </a:pPr>
            <a:r>
              <a:rPr lang="en-US" sz="2000" dirty="0">
                <a:solidFill>
                  <a:srgbClr val="FFC000"/>
                </a:solidFill>
                <a:sym typeface="Wingdings" panose="05000000000000000000" pitchFamily="2" charset="2"/>
              </a:rPr>
              <a:t>Fluorine</a:t>
            </a:r>
            <a:r>
              <a:rPr lang="en-US" sz="2000" dirty="0">
                <a:sym typeface="Wingdings" panose="05000000000000000000" pitchFamily="2" charset="2"/>
              </a:rPr>
              <a:t> (</a:t>
            </a:r>
            <a:r>
              <a:rPr lang="en-US" sz="2000" dirty="0">
                <a:solidFill>
                  <a:srgbClr val="FFC000"/>
                </a:solidFill>
                <a:sym typeface="Wingdings" panose="05000000000000000000" pitchFamily="2" charset="2"/>
              </a:rPr>
              <a:t>F</a:t>
            </a:r>
            <a:r>
              <a:rPr lang="en-US" sz="2000" baseline="-25000" dirty="0">
                <a:solidFill>
                  <a:srgbClr val="FFC000"/>
                </a:solidFill>
                <a:sym typeface="Wingdings" panose="05000000000000000000" pitchFamily="2" charset="2"/>
              </a:rPr>
              <a:t>2</a:t>
            </a:r>
            <a:r>
              <a:rPr lang="en-US" sz="2000" dirty="0">
                <a:sym typeface="Wingdings" panose="05000000000000000000" pitchFamily="2" charset="2"/>
              </a:rPr>
              <a:t>) will do the same</a:t>
            </a:r>
            <a:br>
              <a:rPr lang="en-US" sz="2000" dirty="0">
                <a:sym typeface="Wingdings" panose="05000000000000000000" pitchFamily="2" charset="2"/>
              </a:rPr>
            </a:br>
            <a:r>
              <a:rPr lang="en-US" sz="2000" dirty="0">
                <a:sym typeface="Wingdings" panose="05000000000000000000" pitchFamily="2" charset="2"/>
              </a:rPr>
              <a:t>to </a:t>
            </a:r>
            <a:r>
              <a:rPr lang="en-US" sz="2000" dirty="0">
                <a:solidFill>
                  <a:srgbClr val="FFC000"/>
                </a:solidFill>
                <a:sym typeface="Wingdings" panose="05000000000000000000" pitchFamily="2" charset="2"/>
              </a:rPr>
              <a:t>NaCl</a:t>
            </a:r>
            <a:r>
              <a:rPr lang="en-US" sz="2000" dirty="0">
                <a:sym typeface="Wingdings" panose="05000000000000000000" pitchFamily="2" charset="2"/>
              </a:rPr>
              <a:t> or </a:t>
            </a:r>
            <a:r>
              <a:rPr lang="en-US" sz="2000" dirty="0">
                <a:solidFill>
                  <a:srgbClr val="FFC000"/>
                </a:solidFill>
                <a:sym typeface="Wingdings" panose="05000000000000000000" pitchFamily="2" charset="2"/>
              </a:rPr>
              <a:t>NaBr</a:t>
            </a:r>
            <a:r>
              <a:rPr lang="en-US" sz="2000" dirty="0">
                <a:sym typeface="Wingdings" panose="05000000000000000000" pitchFamily="2" charset="2"/>
              </a:rPr>
              <a:t> or </a:t>
            </a:r>
            <a:r>
              <a:rPr lang="en-US" sz="2000" dirty="0" err="1">
                <a:solidFill>
                  <a:srgbClr val="FFC000"/>
                </a:solidFill>
                <a:sym typeface="Wingdings" panose="05000000000000000000" pitchFamily="2" charset="2"/>
              </a:rPr>
              <a:t>NaI</a:t>
            </a:r>
            <a:r>
              <a:rPr lang="en-US" sz="2000" dirty="0">
                <a:sym typeface="Wingdings" panose="05000000000000000000" pitchFamily="2" charset="2"/>
              </a:rPr>
              <a:t>.</a:t>
            </a:r>
          </a:p>
          <a:p>
            <a:pPr marL="0" indent="0">
              <a:buNone/>
              <a:tabLst>
                <a:tab pos="571500" algn="l"/>
              </a:tabLst>
            </a:pPr>
            <a:r>
              <a:rPr lang="en-US" sz="2000" dirty="0">
                <a:sym typeface="Wingdings" panose="05000000000000000000" pitchFamily="2" charset="2"/>
              </a:rPr>
              <a:t>And </a:t>
            </a:r>
            <a:r>
              <a:rPr lang="en-US" sz="2000" dirty="0">
                <a:solidFill>
                  <a:srgbClr val="FFC000"/>
                </a:solidFill>
                <a:sym typeface="Wingdings" panose="05000000000000000000" pitchFamily="2" charset="2"/>
              </a:rPr>
              <a:t>Br</a:t>
            </a:r>
            <a:r>
              <a:rPr lang="en-US" sz="2000" baseline="-25000" dirty="0">
                <a:solidFill>
                  <a:srgbClr val="FFC000"/>
                </a:solidFill>
                <a:sym typeface="Wingdings" panose="05000000000000000000" pitchFamily="2" charset="2"/>
              </a:rPr>
              <a:t>2</a:t>
            </a:r>
            <a:r>
              <a:rPr lang="en-US" sz="2000" dirty="0">
                <a:sym typeface="Wingdings" panose="05000000000000000000" pitchFamily="2" charset="2"/>
              </a:rPr>
              <a:t> will do the same to </a:t>
            </a:r>
            <a:r>
              <a:rPr lang="en-US" sz="2000" dirty="0" err="1">
                <a:solidFill>
                  <a:srgbClr val="FFC000"/>
                </a:solidFill>
                <a:sym typeface="Wingdings" panose="05000000000000000000" pitchFamily="2" charset="2"/>
              </a:rPr>
              <a:t>NaI</a:t>
            </a:r>
            <a:r>
              <a:rPr lang="en-US" sz="2000" dirty="0">
                <a:sym typeface="Wingdings" panose="05000000000000000000" pitchFamily="2" charset="2"/>
              </a:rPr>
              <a:t>.</a:t>
            </a:r>
            <a:br>
              <a:rPr lang="en-US" sz="2000" dirty="0">
                <a:sym typeface="Wingdings" panose="05000000000000000000" pitchFamily="2" charset="2"/>
              </a:rPr>
            </a:br>
            <a:r>
              <a:rPr lang="en-US" sz="2000" dirty="0">
                <a:sym typeface="Wingdings" panose="05000000000000000000" pitchFamily="2" charset="2"/>
              </a:rPr>
              <a:t>All these elements are in same</a:t>
            </a:r>
            <a:br>
              <a:rPr lang="en-US" sz="2000" dirty="0">
                <a:sym typeface="Wingdings" panose="05000000000000000000" pitchFamily="2" charset="2"/>
              </a:rPr>
            </a:br>
            <a:r>
              <a:rPr lang="en-US" sz="2000" dirty="0">
                <a:solidFill>
                  <a:srgbClr val="FFFF00"/>
                </a:solidFill>
                <a:sym typeface="Wingdings" panose="05000000000000000000" pitchFamily="2" charset="2"/>
              </a:rPr>
              <a:t>Group</a:t>
            </a:r>
            <a:r>
              <a:rPr lang="en-US" sz="2000" dirty="0">
                <a:sym typeface="Wingdings" panose="05000000000000000000" pitchFamily="2" charset="2"/>
              </a:rPr>
              <a:t> (column), and they show</a:t>
            </a:r>
            <a:br>
              <a:rPr lang="en-US" sz="2000" dirty="0">
                <a:sym typeface="Wingdings" panose="05000000000000000000" pitchFamily="2" charset="2"/>
              </a:rPr>
            </a:br>
            <a:r>
              <a:rPr lang="en-US" sz="2000" dirty="0">
                <a:sym typeface="Wingdings" panose="05000000000000000000" pitchFamily="2" charset="2"/>
              </a:rPr>
              <a:t>a reactivity based on the period</a:t>
            </a:r>
            <a:br>
              <a:rPr lang="en-US" sz="2000" dirty="0">
                <a:sym typeface="Wingdings" panose="05000000000000000000" pitchFamily="2" charset="2"/>
              </a:rPr>
            </a:br>
            <a:r>
              <a:rPr lang="en-US" sz="2000" dirty="0">
                <a:sym typeface="Wingdings" panose="05000000000000000000" pitchFamily="2" charset="2"/>
              </a:rPr>
              <a:t>(row) they are in</a:t>
            </a:r>
          </a:p>
          <a:p>
            <a:pPr marL="0" indent="0">
              <a:buNone/>
              <a:tabLst>
                <a:tab pos="571500" algn="l"/>
              </a:tabLst>
            </a:pPr>
            <a:r>
              <a:rPr lang="en-US" sz="2000" b="1" i="1" dirty="0">
                <a:solidFill>
                  <a:srgbClr val="FFC000"/>
                </a:solidFill>
                <a:sym typeface="Wingdings" panose="05000000000000000000" pitchFamily="2" charset="2"/>
              </a:rPr>
              <a:t>Reactivity decreases</a:t>
            </a:r>
            <a:br>
              <a:rPr lang="en-US" sz="2000" b="1" i="1" dirty="0">
                <a:solidFill>
                  <a:srgbClr val="FFC000"/>
                </a:solidFill>
                <a:sym typeface="Wingdings" panose="05000000000000000000" pitchFamily="2" charset="2"/>
              </a:rPr>
            </a:br>
            <a:r>
              <a:rPr lang="en-US" sz="2000" b="1" i="1" dirty="0">
                <a:solidFill>
                  <a:srgbClr val="FFC000"/>
                </a:solidFill>
                <a:sym typeface="Wingdings" panose="05000000000000000000" pitchFamily="2" charset="2"/>
              </a:rPr>
              <a:t>with increasing period</a:t>
            </a:r>
            <a:endParaRPr lang="en-US" sz="2000" b="1" i="1" dirty="0">
              <a:solidFill>
                <a:srgbClr val="FFC000"/>
              </a:solidFill>
            </a:endParaRPr>
          </a:p>
        </p:txBody>
      </p:sp>
      <p:sp>
        <p:nvSpPr>
          <p:cNvPr id="3" name="Slide Number Placeholder 2">
            <a:extLst>
              <a:ext uri="{FF2B5EF4-FFF2-40B4-BE49-F238E27FC236}">
                <a16:creationId xmlns:a16="http://schemas.microsoft.com/office/drawing/2014/main" id="{18EC78E4-1F4A-CA05-5A4A-89F0FD0255DE}"/>
              </a:ext>
            </a:extLst>
          </p:cNvPr>
          <p:cNvSpPr>
            <a:spLocks noGrp="1"/>
          </p:cNvSpPr>
          <p:nvPr>
            <p:ph type="sldNum" sz="quarter" idx="10"/>
          </p:nvPr>
        </p:nvSpPr>
        <p:spPr/>
        <p:txBody>
          <a:bodyPr/>
          <a:lstStyle/>
          <a:p>
            <a:fld id="{A0799DEC-7E29-49FD-ACCD-C09E865CF267}" type="slidenum">
              <a:rPr lang="en-US" smtClean="0"/>
              <a:pPr/>
              <a:t>20</a:t>
            </a:fld>
            <a:endParaRPr lang="en-US" dirty="0"/>
          </a:p>
        </p:txBody>
      </p:sp>
      <p:pic>
        <p:nvPicPr>
          <p:cNvPr id="4" name="Online Media 3" title="Find the Products of a Single Displacement Reaction">
            <a:hlinkClick r:id="" action="ppaction://media"/>
            <a:extLst>
              <a:ext uri="{FF2B5EF4-FFF2-40B4-BE49-F238E27FC236}">
                <a16:creationId xmlns:a16="http://schemas.microsoft.com/office/drawing/2014/main" id="{B8241C1A-2EAB-F03D-1C8D-79E0E65DFF97}"/>
              </a:ext>
            </a:extLst>
          </p:cNvPr>
          <p:cNvPicPr>
            <a:picLocks noRot="1" noChangeAspect="1"/>
          </p:cNvPicPr>
          <p:nvPr>
            <a:videoFile r:link="rId1"/>
          </p:nvPr>
        </p:nvPicPr>
        <p:blipFill>
          <a:blip r:embed="rId3"/>
          <a:stretch>
            <a:fillRect/>
          </a:stretch>
        </p:blipFill>
        <p:spPr>
          <a:xfrm>
            <a:off x="4745182" y="3429000"/>
            <a:ext cx="4014996" cy="3011247"/>
          </a:xfrm>
          <a:prstGeom prst="rect">
            <a:avLst/>
          </a:prstGeom>
        </p:spPr>
      </p:pic>
    </p:spTree>
    <p:extLst>
      <p:ext uri="{BB962C8B-B14F-4D97-AF65-F5344CB8AC3E}">
        <p14:creationId xmlns:p14="http://schemas.microsoft.com/office/powerpoint/2010/main" val="10242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C2CE-171C-CBB8-7096-E4E8A9819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F41D8-2BB4-5CE8-5A31-A40B8558E692}"/>
              </a:ext>
            </a:extLst>
          </p:cNvPr>
          <p:cNvSpPr>
            <a:spLocks noGrp="1"/>
          </p:cNvSpPr>
          <p:nvPr>
            <p:ph type="title"/>
          </p:nvPr>
        </p:nvSpPr>
        <p:spPr>
          <a:xfrm>
            <a:off x="274320" y="248890"/>
            <a:ext cx="8502791" cy="707886"/>
          </a:xfrm>
        </p:spPr>
        <p:txBody>
          <a:bodyPr/>
          <a:lstStyle/>
          <a:p>
            <a:r>
              <a:rPr lang="en-US" sz="4000" dirty="0"/>
              <a:t>Double Replacement Reactions</a:t>
            </a:r>
          </a:p>
        </p:txBody>
      </p:sp>
      <p:sp>
        <p:nvSpPr>
          <p:cNvPr id="5" name="Content Placeholder 4">
            <a:extLst>
              <a:ext uri="{FF2B5EF4-FFF2-40B4-BE49-F238E27FC236}">
                <a16:creationId xmlns:a16="http://schemas.microsoft.com/office/drawing/2014/main" id="{063A87F5-FFEC-6EE8-5725-623EB2ECCCC0}"/>
              </a:ext>
            </a:extLst>
          </p:cNvPr>
          <p:cNvSpPr>
            <a:spLocks noGrp="1"/>
          </p:cNvSpPr>
          <p:nvPr>
            <p:ph idx="1"/>
          </p:nvPr>
        </p:nvSpPr>
        <p:spPr>
          <a:xfrm>
            <a:off x="372533" y="956776"/>
            <a:ext cx="8387645" cy="5590779"/>
          </a:xfrm>
        </p:spPr>
        <p:txBody>
          <a:bodyPr/>
          <a:lstStyle/>
          <a:p>
            <a:pPr marL="0" indent="0" algn="ctr">
              <a:buNone/>
              <a:tabLst>
                <a:tab pos="571500" algn="l"/>
              </a:tabLst>
            </a:pPr>
            <a:r>
              <a:rPr lang="en-US" sz="2800" b="1" dirty="0">
                <a:solidFill>
                  <a:srgbClr val="00FF00"/>
                </a:solidFill>
                <a:sym typeface="Wingdings" panose="05000000000000000000" pitchFamily="2" charset="2"/>
              </a:rPr>
              <a:t>AB + CD    </a:t>
            </a:r>
            <a:r>
              <a:rPr lang="en-US" sz="2800" b="1" dirty="0">
                <a:solidFill>
                  <a:srgbClr val="00FF00"/>
                </a:solidFill>
              </a:rPr>
              <a:t>AD + CB</a:t>
            </a:r>
          </a:p>
          <a:p>
            <a:pPr>
              <a:tabLst>
                <a:tab pos="571500" algn="l"/>
              </a:tabLst>
            </a:pPr>
            <a:r>
              <a:rPr lang="en-US" sz="2000" dirty="0">
                <a:sym typeface="Wingdings" panose="05000000000000000000" pitchFamily="2" charset="2"/>
              </a:rPr>
              <a:t>This reaction is when the </a:t>
            </a:r>
            <a:r>
              <a:rPr lang="en-US" sz="2000" dirty="0">
                <a:solidFill>
                  <a:schemeClr val="accent1">
                    <a:lumMod val="60000"/>
                    <a:lumOff val="40000"/>
                  </a:schemeClr>
                </a:solidFill>
                <a:sym typeface="Wingdings" panose="05000000000000000000" pitchFamily="2" charset="2"/>
              </a:rPr>
              <a:t>cations</a:t>
            </a:r>
            <a:r>
              <a:rPr lang="en-US" sz="2000" dirty="0">
                <a:sym typeface="Wingdings" panose="05000000000000000000" pitchFamily="2" charset="2"/>
              </a:rPr>
              <a:t> and </a:t>
            </a:r>
            <a:r>
              <a:rPr lang="en-US" sz="2000" dirty="0">
                <a:solidFill>
                  <a:schemeClr val="accent1">
                    <a:lumMod val="60000"/>
                    <a:lumOff val="40000"/>
                  </a:schemeClr>
                </a:solidFill>
                <a:sym typeface="Wingdings" panose="05000000000000000000" pitchFamily="2" charset="2"/>
              </a:rPr>
              <a:t>anions</a:t>
            </a:r>
            <a:r>
              <a:rPr lang="en-US" sz="2000" dirty="0">
                <a:sym typeface="Wingdings" panose="05000000000000000000" pitchFamily="2" charset="2"/>
              </a:rPr>
              <a:t> of </a:t>
            </a:r>
            <a:r>
              <a:rPr lang="en-US" sz="2000" dirty="0">
                <a:solidFill>
                  <a:srgbClr val="FFC000"/>
                </a:solidFill>
                <a:sym typeface="Wingdings" panose="05000000000000000000" pitchFamily="2" charset="2"/>
              </a:rPr>
              <a:t>two</a:t>
            </a:r>
            <a:r>
              <a:rPr lang="en-US" sz="2000" dirty="0">
                <a:sym typeface="Wingdings" panose="05000000000000000000" pitchFamily="2" charset="2"/>
              </a:rPr>
              <a:t> </a:t>
            </a:r>
            <a:r>
              <a:rPr lang="en-US" sz="2000" dirty="0">
                <a:solidFill>
                  <a:srgbClr val="FFFF00"/>
                </a:solidFill>
                <a:sym typeface="Wingdings" panose="05000000000000000000" pitchFamily="2" charset="2"/>
              </a:rPr>
              <a:t>ionic compounds </a:t>
            </a:r>
            <a:r>
              <a:rPr lang="en-US" sz="2000" dirty="0">
                <a:sym typeface="Wingdings" panose="05000000000000000000" pitchFamily="2" charset="2"/>
              </a:rPr>
              <a:t>exchange places to form </a:t>
            </a:r>
            <a:r>
              <a:rPr lang="en-US" sz="2000" dirty="0">
                <a:solidFill>
                  <a:srgbClr val="FFC000"/>
                </a:solidFill>
                <a:sym typeface="Wingdings" panose="05000000000000000000" pitchFamily="2" charset="2"/>
              </a:rPr>
              <a:t>two</a:t>
            </a:r>
            <a:r>
              <a:rPr lang="en-US" sz="2000" dirty="0">
                <a:sym typeface="Wingdings" panose="05000000000000000000" pitchFamily="2" charset="2"/>
              </a:rPr>
              <a:t> different </a:t>
            </a:r>
            <a:r>
              <a:rPr lang="en-US" sz="2000" dirty="0">
                <a:solidFill>
                  <a:srgbClr val="FFFF00"/>
                </a:solidFill>
                <a:sym typeface="Wingdings" panose="05000000000000000000" pitchFamily="2" charset="2"/>
              </a:rPr>
              <a:t>ionic compounds</a:t>
            </a:r>
          </a:p>
          <a:p>
            <a:pPr lvl="1">
              <a:tabLst>
                <a:tab pos="571500" algn="l"/>
              </a:tabLst>
            </a:pPr>
            <a:r>
              <a:rPr lang="en-US" sz="1800" b="1" dirty="0">
                <a:solidFill>
                  <a:schemeClr val="accent1">
                    <a:lumMod val="60000"/>
                    <a:lumOff val="40000"/>
                  </a:schemeClr>
                </a:solidFill>
                <a:sym typeface="Wingdings" panose="05000000000000000000" pitchFamily="2" charset="2"/>
              </a:rPr>
              <a:t>A</a:t>
            </a:r>
            <a:r>
              <a:rPr lang="en-US" sz="1800" dirty="0">
                <a:sym typeface="Wingdings" panose="05000000000000000000" pitchFamily="2" charset="2"/>
              </a:rPr>
              <a:t> &amp; </a:t>
            </a:r>
            <a:r>
              <a:rPr lang="en-US" sz="1800" b="1" dirty="0">
                <a:solidFill>
                  <a:schemeClr val="accent1">
                    <a:lumMod val="60000"/>
                    <a:lumOff val="40000"/>
                  </a:schemeClr>
                </a:solidFill>
                <a:sym typeface="Wingdings" panose="05000000000000000000" pitchFamily="2" charset="2"/>
              </a:rPr>
              <a:t>C</a:t>
            </a:r>
            <a:r>
              <a:rPr lang="en-US" sz="1800" dirty="0">
                <a:sym typeface="Wingdings" panose="05000000000000000000" pitchFamily="2" charset="2"/>
              </a:rPr>
              <a:t> are the </a:t>
            </a:r>
            <a:r>
              <a:rPr lang="en-US" sz="1800" dirty="0">
                <a:solidFill>
                  <a:schemeClr val="accent1">
                    <a:lumMod val="60000"/>
                    <a:lumOff val="40000"/>
                  </a:schemeClr>
                </a:solidFill>
                <a:sym typeface="Wingdings" panose="05000000000000000000" pitchFamily="2" charset="2"/>
              </a:rPr>
              <a:t>cations</a:t>
            </a:r>
            <a:r>
              <a:rPr lang="en-US" sz="1800" dirty="0">
                <a:sym typeface="Wingdings" panose="05000000000000000000" pitchFamily="2" charset="2"/>
              </a:rPr>
              <a:t>, </a:t>
            </a:r>
            <a:r>
              <a:rPr lang="en-US" sz="1800" b="1" dirty="0">
                <a:solidFill>
                  <a:schemeClr val="accent1">
                    <a:lumMod val="60000"/>
                    <a:lumOff val="40000"/>
                  </a:schemeClr>
                </a:solidFill>
                <a:sym typeface="Wingdings" panose="05000000000000000000" pitchFamily="2" charset="2"/>
              </a:rPr>
              <a:t>B</a:t>
            </a:r>
            <a:r>
              <a:rPr lang="en-US" sz="1800" dirty="0">
                <a:sym typeface="Wingdings" panose="05000000000000000000" pitchFamily="2" charset="2"/>
              </a:rPr>
              <a:t> and </a:t>
            </a:r>
            <a:r>
              <a:rPr lang="en-US" sz="1800" b="1" dirty="0">
                <a:solidFill>
                  <a:schemeClr val="accent1">
                    <a:lumMod val="60000"/>
                    <a:lumOff val="40000"/>
                  </a:schemeClr>
                </a:solidFill>
                <a:sym typeface="Wingdings" panose="05000000000000000000" pitchFamily="2" charset="2"/>
              </a:rPr>
              <a:t>D</a:t>
            </a:r>
            <a:r>
              <a:rPr lang="en-US" sz="1800" dirty="0">
                <a:sym typeface="Wingdings" panose="05000000000000000000" pitchFamily="2" charset="2"/>
              </a:rPr>
              <a:t> are the </a:t>
            </a:r>
            <a:r>
              <a:rPr lang="en-US" sz="1800" dirty="0">
                <a:solidFill>
                  <a:schemeClr val="accent1">
                    <a:lumMod val="60000"/>
                    <a:lumOff val="40000"/>
                  </a:schemeClr>
                </a:solidFill>
                <a:sym typeface="Wingdings" panose="05000000000000000000" pitchFamily="2" charset="2"/>
              </a:rPr>
              <a:t>anions</a:t>
            </a:r>
          </a:p>
          <a:p>
            <a:pPr lvl="1">
              <a:tabLst>
                <a:tab pos="571500" algn="l"/>
              </a:tabLst>
            </a:pPr>
            <a:r>
              <a:rPr lang="en-US" sz="1800" dirty="0">
                <a:sym typeface="Wingdings" panose="05000000000000000000" pitchFamily="2" charset="2"/>
              </a:rPr>
              <a:t>These reactions happen when one of the </a:t>
            </a:r>
            <a:r>
              <a:rPr lang="en-US" sz="1800" dirty="0">
                <a:solidFill>
                  <a:srgbClr val="FFFF00"/>
                </a:solidFill>
                <a:sym typeface="Wingdings" panose="05000000000000000000" pitchFamily="2" charset="2"/>
              </a:rPr>
              <a:t>products</a:t>
            </a:r>
            <a:r>
              <a:rPr lang="en-US" sz="1800" dirty="0">
                <a:sym typeface="Wingdings" panose="05000000000000000000" pitchFamily="2" charset="2"/>
              </a:rPr>
              <a:t> is a </a:t>
            </a:r>
            <a:r>
              <a:rPr lang="en-US" sz="1800" b="1" dirty="0">
                <a:solidFill>
                  <a:srgbClr val="FFFF00"/>
                </a:solidFill>
                <a:sym typeface="Wingdings" panose="05000000000000000000" pitchFamily="2" charset="2"/>
              </a:rPr>
              <a:t>precipitate</a:t>
            </a:r>
            <a:r>
              <a:rPr lang="en-US" sz="1800" dirty="0">
                <a:sym typeface="Wingdings" panose="05000000000000000000" pitchFamily="2" charset="2"/>
              </a:rPr>
              <a:t>, </a:t>
            </a:r>
            <a:r>
              <a:rPr lang="en-US" sz="1800" b="1" dirty="0">
                <a:solidFill>
                  <a:srgbClr val="FFFF00"/>
                </a:solidFill>
                <a:sym typeface="Wingdings" panose="05000000000000000000" pitchFamily="2" charset="2"/>
              </a:rPr>
              <a:t>gas</a:t>
            </a:r>
            <a:r>
              <a:rPr lang="en-US" sz="1800" dirty="0">
                <a:sym typeface="Wingdings" panose="05000000000000000000" pitchFamily="2" charset="2"/>
              </a:rPr>
              <a:t> or a </a:t>
            </a:r>
            <a:r>
              <a:rPr lang="en-US" sz="1800" b="1" dirty="0">
                <a:solidFill>
                  <a:srgbClr val="FFFF00"/>
                </a:solidFill>
                <a:sym typeface="Wingdings" panose="05000000000000000000" pitchFamily="2" charset="2"/>
              </a:rPr>
              <a:t>molecule</a:t>
            </a:r>
            <a:r>
              <a:rPr lang="en-US" sz="1800" dirty="0">
                <a:sym typeface="Wingdings" panose="05000000000000000000" pitchFamily="2" charset="2"/>
              </a:rPr>
              <a:t> like </a:t>
            </a:r>
            <a:r>
              <a:rPr lang="en-US" sz="1800" b="1" dirty="0">
                <a:solidFill>
                  <a:srgbClr val="FFFF00"/>
                </a:solidFill>
                <a:sym typeface="Wingdings" panose="05000000000000000000" pitchFamily="2" charset="2"/>
              </a:rPr>
              <a:t>H</a:t>
            </a:r>
            <a:r>
              <a:rPr lang="en-US" sz="1800" b="1" baseline="-25000" dirty="0">
                <a:solidFill>
                  <a:srgbClr val="FFFF00"/>
                </a:solidFill>
                <a:sym typeface="Wingdings" panose="05000000000000000000" pitchFamily="2" charset="2"/>
              </a:rPr>
              <a:t>2</a:t>
            </a:r>
            <a:r>
              <a:rPr lang="en-US" sz="1800" b="1" dirty="0">
                <a:solidFill>
                  <a:srgbClr val="FFFF00"/>
                </a:solidFill>
                <a:sym typeface="Wingdings" panose="05000000000000000000" pitchFamily="2" charset="2"/>
              </a:rPr>
              <a:t>O</a:t>
            </a:r>
          </a:p>
          <a:p>
            <a:pPr>
              <a:tabLst>
                <a:tab pos="571500" algn="l"/>
              </a:tabLst>
            </a:pPr>
            <a:r>
              <a:rPr lang="en-US" dirty="0">
                <a:solidFill>
                  <a:srgbClr val="00FF00"/>
                </a:solidFill>
              </a:rPr>
              <a:t>Precipitate</a:t>
            </a:r>
          </a:p>
          <a:p>
            <a:pPr marL="0" indent="0">
              <a:buNone/>
              <a:tabLst>
                <a:tab pos="571500" algn="l"/>
              </a:tabLst>
            </a:pPr>
            <a:r>
              <a:rPr lang="en-US" dirty="0">
                <a:sym typeface="Wingdings" panose="05000000000000000000" pitchFamily="2" charset="2"/>
              </a:rPr>
              <a:t>2 KI (</a:t>
            </a:r>
            <a:r>
              <a:rPr lang="en-US" i="1" dirty="0" err="1">
                <a:sym typeface="Wingdings" panose="05000000000000000000" pitchFamily="2" charset="2"/>
              </a:rPr>
              <a:t>aq</a:t>
            </a:r>
            <a:r>
              <a:rPr lang="en-US" dirty="0">
                <a:sym typeface="Wingdings" panose="05000000000000000000" pitchFamily="2" charset="2"/>
              </a:rPr>
              <a:t>) + Pb(NO</a:t>
            </a:r>
            <a:r>
              <a:rPr lang="en-US" baseline="-25000" dirty="0">
                <a:sym typeface="Wingdings" panose="05000000000000000000" pitchFamily="2" charset="2"/>
              </a:rPr>
              <a:t>3</a:t>
            </a:r>
            <a:r>
              <a:rPr lang="en-US" dirty="0">
                <a:sym typeface="Wingdings" panose="05000000000000000000" pitchFamily="2" charset="2"/>
              </a:rPr>
              <a:t>)</a:t>
            </a:r>
            <a:r>
              <a:rPr lang="en-US" baseline="-25000" dirty="0">
                <a:sym typeface="Wingdings" panose="05000000000000000000" pitchFamily="2" charset="2"/>
              </a:rPr>
              <a:t>2</a:t>
            </a:r>
            <a:r>
              <a:rPr lang="en-US" dirty="0">
                <a:sym typeface="Wingdings" panose="05000000000000000000" pitchFamily="2" charset="2"/>
              </a:rPr>
              <a:t> (</a:t>
            </a:r>
            <a:r>
              <a:rPr lang="en-US" i="1" dirty="0" err="1">
                <a:sym typeface="Wingdings" panose="05000000000000000000" pitchFamily="2" charset="2"/>
              </a:rPr>
              <a:t>aq</a:t>
            </a:r>
            <a:r>
              <a:rPr lang="en-US" dirty="0">
                <a:sym typeface="Wingdings" panose="05000000000000000000" pitchFamily="2" charset="2"/>
              </a:rPr>
              <a:t>) </a:t>
            </a:r>
            <a:br>
              <a:rPr lang="en-US" dirty="0">
                <a:sym typeface="Wingdings" panose="05000000000000000000" pitchFamily="2" charset="2"/>
              </a:rPr>
            </a:br>
            <a:r>
              <a:rPr lang="en-US" dirty="0">
                <a:sym typeface="Wingdings" panose="05000000000000000000" pitchFamily="2" charset="2"/>
              </a:rPr>
              <a:t>     2 KNO</a:t>
            </a:r>
            <a:r>
              <a:rPr lang="en-US" baseline="-25000" dirty="0">
                <a:sym typeface="Wingdings" panose="05000000000000000000" pitchFamily="2" charset="2"/>
              </a:rPr>
              <a:t>3</a:t>
            </a:r>
            <a:r>
              <a:rPr lang="en-US" dirty="0">
                <a:sym typeface="Wingdings" panose="05000000000000000000" pitchFamily="2" charset="2"/>
              </a:rPr>
              <a:t> (</a:t>
            </a:r>
            <a:r>
              <a:rPr lang="en-US" i="1" dirty="0" err="1">
                <a:sym typeface="Wingdings" panose="05000000000000000000" pitchFamily="2" charset="2"/>
              </a:rPr>
              <a:t>aq</a:t>
            </a:r>
            <a:r>
              <a:rPr lang="en-US" dirty="0">
                <a:sym typeface="Wingdings" panose="05000000000000000000" pitchFamily="2" charset="2"/>
              </a:rPr>
              <a:t>) + PbI</a:t>
            </a:r>
            <a:r>
              <a:rPr lang="en-US" baseline="-25000" dirty="0">
                <a:sym typeface="Wingdings" panose="05000000000000000000" pitchFamily="2" charset="2"/>
              </a:rPr>
              <a:t>2</a:t>
            </a:r>
            <a:r>
              <a:rPr lang="en-US" dirty="0">
                <a:sym typeface="Wingdings" panose="05000000000000000000" pitchFamily="2" charset="2"/>
              </a:rPr>
              <a:t> (</a:t>
            </a:r>
            <a:r>
              <a:rPr lang="en-US" i="1" dirty="0">
                <a:sym typeface="Wingdings" panose="05000000000000000000" pitchFamily="2" charset="2"/>
              </a:rPr>
              <a:t>s</a:t>
            </a:r>
            <a:r>
              <a:rPr lang="en-US" dirty="0">
                <a:sym typeface="Wingdings" panose="05000000000000000000" pitchFamily="2" charset="2"/>
              </a:rPr>
              <a:t>)</a:t>
            </a:r>
            <a:br>
              <a:rPr lang="en-US" dirty="0">
                <a:sym typeface="Wingdings" panose="05000000000000000000" pitchFamily="2" charset="2"/>
              </a:rPr>
            </a:br>
            <a:endParaRPr lang="en-US" dirty="0">
              <a:sym typeface="Wingdings" panose="05000000000000000000" pitchFamily="2" charset="2"/>
            </a:endParaRPr>
          </a:p>
          <a:p>
            <a:pPr marL="0" indent="0">
              <a:buNone/>
              <a:tabLst>
                <a:tab pos="571500" algn="l"/>
              </a:tabLst>
            </a:pPr>
            <a:r>
              <a:rPr lang="en-US" dirty="0"/>
              <a:t>Pb</a:t>
            </a:r>
            <a:r>
              <a:rPr lang="en-US" baseline="30000" dirty="0"/>
              <a:t>2+</a:t>
            </a:r>
            <a:r>
              <a:rPr lang="en-US" dirty="0"/>
              <a:t> and I</a:t>
            </a:r>
            <a:r>
              <a:rPr lang="en-US" baseline="30000" dirty="0"/>
              <a:t>-</a:t>
            </a:r>
            <a:r>
              <a:rPr lang="en-US" dirty="0"/>
              <a:t> ions strongly bind and form a solid</a:t>
            </a:r>
          </a:p>
        </p:txBody>
      </p:sp>
      <p:sp>
        <p:nvSpPr>
          <p:cNvPr id="3" name="Slide Number Placeholder 2">
            <a:extLst>
              <a:ext uri="{FF2B5EF4-FFF2-40B4-BE49-F238E27FC236}">
                <a16:creationId xmlns:a16="http://schemas.microsoft.com/office/drawing/2014/main" id="{B391BB46-F3AA-54A0-8E61-24FFD5DF8776}"/>
              </a:ext>
            </a:extLst>
          </p:cNvPr>
          <p:cNvSpPr>
            <a:spLocks noGrp="1"/>
          </p:cNvSpPr>
          <p:nvPr>
            <p:ph type="sldNum" sz="quarter" idx="10"/>
          </p:nvPr>
        </p:nvSpPr>
        <p:spPr/>
        <p:txBody>
          <a:bodyPr/>
          <a:lstStyle/>
          <a:p>
            <a:fld id="{A0799DEC-7E29-49FD-ACCD-C09E865CF267}" type="slidenum">
              <a:rPr lang="en-US" smtClean="0"/>
              <a:pPr/>
              <a:t>21</a:t>
            </a:fld>
            <a:endParaRPr lang="en-US" dirty="0"/>
          </a:p>
        </p:txBody>
      </p:sp>
      <p:pic>
        <p:nvPicPr>
          <p:cNvPr id="7" name="Picture 6">
            <a:extLst>
              <a:ext uri="{FF2B5EF4-FFF2-40B4-BE49-F238E27FC236}">
                <a16:creationId xmlns:a16="http://schemas.microsoft.com/office/drawing/2014/main" id="{F8A0D631-D426-A477-5E4A-08DCA52BF1E8}"/>
              </a:ext>
            </a:extLst>
          </p:cNvPr>
          <p:cNvPicPr>
            <a:picLocks noChangeAspect="1"/>
          </p:cNvPicPr>
          <p:nvPr/>
        </p:nvPicPr>
        <p:blipFill>
          <a:blip r:embed="rId2"/>
          <a:stretch>
            <a:fillRect/>
          </a:stretch>
        </p:blipFill>
        <p:spPr>
          <a:xfrm>
            <a:off x="4970962" y="3567546"/>
            <a:ext cx="4012734" cy="1486444"/>
          </a:xfrm>
          <a:prstGeom prst="rect">
            <a:avLst/>
          </a:prstGeom>
        </p:spPr>
      </p:pic>
    </p:spTree>
    <p:extLst>
      <p:ext uri="{BB962C8B-B14F-4D97-AF65-F5344CB8AC3E}">
        <p14:creationId xmlns:p14="http://schemas.microsoft.com/office/powerpoint/2010/main" val="146471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E3326-EFAA-1362-4810-B119E491F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F3F47-F013-E7D1-FCE6-0CEA37B98849}"/>
              </a:ext>
            </a:extLst>
          </p:cNvPr>
          <p:cNvSpPr>
            <a:spLocks noGrp="1"/>
          </p:cNvSpPr>
          <p:nvPr>
            <p:ph type="title"/>
          </p:nvPr>
        </p:nvSpPr>
        <p:spPr>
          <a:xfrm>
            <a:off x="274320" y="248890"/>
            <a:ext cx="8502791" cy="707886"/>
          </a:xfrm>
        </p:spPr>
        <p:txBody>
          <a:bodyPr/>
          <a:lstStyle/>
          <a:p>
            <a:r>
              <a:rPr lang="en-US" sz="4000" dirty="0"/>
              <a:t>Double Replacement Reactions</a:t>
            </a:r>
          </a:p>
        </p:txBody>
      </p:sp>
      <p:sp>
        <p:nvSpPr>
          <p:cNvPr id="5" name="Content Placeholder 4">
            <a:extLst>
              <a:ext uri="{FF2B5EF4-FFF2-40B4-BE49-F238E27FC236}">
                <a16:creationId xmlns:a16="http://schemas.microsoft.com/office/drawing/2014/main" id="{C01F2817-4DCF-3832-6D56-D134853EC266}"/>
              </a:ext>
            </a:extLst>
          </p:cNvPr>
          <p:cNvSpPr>
            <a:spLocks noGrp="1"/>
          </p:cNvSpPr>
          <p:nvPr>
            <p:ph idx="1"/>
          </p:nvPr>
        </p:nvSpPr>
        <p:spPr>
          <a:xfrm>
            <a:off x="372533" y="956776"/>
            <a:ext cx="8387645" cy="5590779"/>
          </a:xfrm>
        </p:spPr>
        <p:txBody>
          <a:bodyPr/>
          <a:lstStyle/>
          <a:p>
            <a:pPr>
              <a:tabLst>
                <a:tab pos="571500" algn="l"/>
              </a:tabLst>
            </a:pPr>
            <a:r>
              <a:rPr lang="en-US" dirty="0">
                <a:solidFill>
                  <a:srgbClr val="00FF00"/>
                </a:solidFill>
              </a:rPr>
              <a:t>Gas Formation</a:t>
            </a:r>
          </a:p>
          <a:p>
            <a:pPr marL="0" indent="0" algn="ctr">
              <a:buNone/>
              <a:tabLst>
                <a:tab pos="571500" algn="l"/>
              </a:tabLst>
            </a:pPr>
            <a:r>
              <a:rPr lang="en-US" dirty="0">
                <a:solidFill>
                  <a:srgbClr val="FFC000"/>
                </a:solidFill>
                <a:sym typeface="Wingdings" panose="05000000000000000000" pitchFamily="2" charset="2"/>
              </a:rPr>
              <a:t>Na</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S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+ 2 HCl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2 NaCl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S (</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0" indent="0">
              <a:buNone/>
              <a:tabLst>
                <a:tab pos="571500" algn="l"/>
              </a:tabLst>
            </a:pPr>
            <a:r>
              <a:rPr lang="en-US" sz="2000" dirty="0"/>
              <a:t>The H</a:t>
            </a:r>
            <a:r>
              <a:rPr lang="en-US" sz="2000" baseline="-25000" dirty="0"/>
              <a:t>2</a:t>
            </a:r>
            <a:r>
              <a:rPr lang="en-US" sz="2000" dirty="0"/>
              <a:t>S gas bubbling out actually drives the action further to the right, promoting the reaction</a:t>
            </a:r>
          </a:p>
          <a:p>
            <a:pPr>
              <a:spcBef>
                <a:spcPts val="1800"/>
              </a:spcBef>
              <a:tabLst>
                <a:tab pos="571500" algn="l"/>
              </a:tabLst>
            </a:pPr>
            <a:r>
              <a:rPr lang="en-US" dirty="0">
                <a:solidFill>
                  <a:srgbClr val="00FF00"/>
                </a:solidFill>
              </a:rPr>
              <a:t>Molecular Compound Formation</a:t>
            </a:r>
          </a:p>
          <a:p>
            <a:pPr marL="0" indent="0" algn="ctr">
              <a:buNone/>
              <a:tabLst>
                <a:tab pos="571500" algn="l"/>
              </a:tabLst>
            </a:pPr>
            <a:r>
              <a:rPr lang="en-US" dirty="0">
                <a:solidFill>
                  <a:srgbClr val="FFC000"/>
                </a:solidFill>
                <a:sym typeface="Wingdings" panose="05000000000000000000" pitchFamily="2" charset="2"/>
              </a:rPr>
              <a:t>HCl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NaOH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NaCl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 (</a:t>
            </a:r>
            <a:r>
              <a:rPr lang="en-US" i="1" dirty="0">
                <a:solidFill>
                  <a:srgbClr val="FFC000"/>
                </a:solidFill>
                <a:sym typeface="Wingdings" panose="05000000000000000000" pitchFamily="2" charset="2"/>
              </a:rPr>
              <a:t>l</a:t>
            </a:r>
            <a:r>
              <a:rPr lang="en-US" dirty="0">
                <a:solidFill>
                  <a:srgbClr val="FFC000"/>
                </a:solidFill>
                <a:sym typeface="Wingdings" panose="05000000000000000000" pitchFamily="2" charset="2"/>
              </a:rPr>
              <a:t>)</a:t>
            </a:r>
          </a:p>
          <a:p>
            <a:pPr marL="0" indent="0">
              <a:buNone/>
              <a:tabLst>
                <a:tab pos="571500" algn="l"/>
              </a:tabLst>
            </a:pPr>
            <a:r>
              <a:rPr lang="en-US" sz="2000" dirty="0"/>
              <a:t>This is actually a classic reaction</a:t>
            </a:r>
            <a:br>
              <a:rPr lang="en-US" sz="2000" dirty="0"/>
            </a:br>
            <a:r>
              <a:rPr lang="en-US" sz="2000" dirty="0"/>
              <a:t>of a </a:t>
            </a:r>
            <a:r>
              <a:rPr lang="en-US" sz="2000" b="1" dirty="0">
                <a:solidFill>
                  <a:schemeClr val="accent1">
                    <a:lumMod val="60000"/>
                    <a:lumOff val="40000"/>
                  </a:schemeClr>
                </a:solidFill>
              </a:rPr>
              <a:t>strong acid</a:t>
            </a:r>
            <a:r>
              <a:rPr lang="en-US" sz="2000" dirty="0"/>
              <a:t> with a </a:t>
            </a:r>
            <a:br>
              <a:rPr lang="en-US" sz="2000" dirty="0"/>
            </a:br>
            <a:r>
              <a:rPr lang="en-US" sz="2000" b="1" dirty="0">
                <a:solidFill>
                  <a:schemeClr val="accent1">
                    <a:lumMod val="60000"/>
                    <a:lumOff val="40000"/>
                  </a:schemeClr>
                </a:solidFill>
              </a:rPr>
              <a:t>strong base </a:t>
            </a:r>
            <a:r>
              <a:rPr lang="en-US" sz="2000" dirty="0"/>
              <a:t>to produce </a:t>
            </a:r>
            <a:br>
              <a:rPr lang="en-US" sz="2000" dirty="0"/>
            </a:br>
            <a:r>
              <a:rPr lang="en-US" sz="2000" dirty="0"/>
              <a:t>a </a:t>
            </a:r>
            <a:r>
              <a:rPr lang="en-US" sz="2000" b="1" dirty="0">
                <a:solidFill>
                  <a:schemeClr val="accent1">
                    <a:lumMod val="60000"/>
                    <a:lumOff val="40000"/>
                  </a:schemeClr>
                </a:solidFill>
              </a:rPr>
              <a:t>salt</a:t>
            </a:r>
            <a:r>
              <a:rPr lang="en-US" sz="2000" dirty="0"/>
              <a:t> and </a:t>
            </a:r>
            <a:r>
              <a:rPr lang="en-US" sz="2000" b="1" dirty="0">
                <a:solidFill>
                  <a:schemeClr val="accent1">
                    <a:lumMod val="60000"/>
                    <a:lumOff val="40000"/>
                  </a:schemeClr>
                </a:solidFill>
              </a:rPr>
              <a:t>water</a:t>
            </a:r>
          </a:p>
          <a:p>
            <a:pPr marL="0" indent="0">
              <a:buNone/>
              <a:tabLst>
                <a:tab pos="571500" algn="l"/>
              </a:tabLst>
            </a:pPr>
            <a:endParaRPr lang="en-US" dirty="0"/>
          </a:p>
        </p:txBody>
      </p:sp>
      <p:sp>
        <p:nvSpPr>
          <p:cNvPr id="3" name="Slide Number Placeholder 2">
            <a:extLst>
              <a:ext uri="{FF2B5EF4-FFF2-40B4-BE49-F238E27FC236}">
                <a16:creationId xmlns:a16="http://schemas.microsoft.com/office/drawing/2014/main" id="{E78CD262-E1AE-E8C5-C4C0-2675EC22D4DB}"/>
              </a:ext>
            </a:extLst>
          </p:cNvPr>
          <p:cNvSpPr>
            <a:spLocks noGrp="1"/>
          </p:cNvSpPr>
          <p:nvPr>
            <p:ph type="sldNum" sz="quarter" idx="10"/>
          </p:nvPr>
        </p:nvSpPr>
        <p:spPr/>
        <p:txBody>
          <a:bodyPr/>
          <a:lstStyle/>
          <a:p>
            <a:fld id="{A0799DEC-7E29-49FD-ACCD-C09E865CF267}" type="slidenum">
              <a:rPr lang="en-US" smtClean="0"/>
              <a:pPr/>
              <a:t>22</a:t>
            </a:fld>
            <a:endParaRPr lang="en-US" dirty="0"/>
          </a:p>
        </p:txBody>
      </p:sp>
      <p:pic>
        <p:nvPicPr>
          <p:cNvPr id="4" name="Online Media 3" title="Writing and Balancing Reactions  Double Replacement">
            <a:hlinkClick r:id="" action="ppaction://media"/>
            <a:extLst>
              <a:ext uri="{FF2B5EF4-FFF2-40B4-BE49-F238E27FC236}">
                <a16:creationId xmlns:a16="http://schemas.microsoft.com/office/drawing/2014/main" id="{FC172B5B-2C64-1904-3523-AC8C51C8947C}"/>
              </a:ext>
            </a:extLst>
          </p:cNvPr>
          <p:cNvPicPr>
            <a:picLocks noRot="1" noChangeAspect="1"/>
          </p:cNvPicPr>
          <p:nvPr>
            <a:videoFile r:link="rId1"/>
          </p:nvPr>
        </p:nvPicPr>
        <p:blipFill>
          <a:blip r:embed="rId3"/>
          <a:stretch>
            <a:fillRect/>
          </a:stretch>
        </p:blipFill>
        <p:spPr>
          <a:xfrm>
            <a:off x="4701309" y="3634232"/>
            <a:ext cx="3966505" cy="2974878"/>
          </a:xfrm>
          <a:prstGeom prst="rect">
            <a:avLst/>
          </a:prstGeom>
        </p:spPr>
      </p:pic>
    </p:spTree>
    <p:extLst>
      <p:ext uri="{BB962C8B-B14F-4D97-AF65-F5344CB8AC3E}">
        <p14:creationId xmlns:p14="http://schemas.microsoft.com/office/powerpoint/2010/main" val="404070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6D5BF-F4CF-49AF-0F94-E4AD122D6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6257C-C9F5-FA05-E36C-8F24985F2381}"/>
              </a:ext>
            </a:extLst>
          </p:cNvPr>
          <p:cNvSpPr>
            <a:spLocks noGrp="1"/>
          </p:cNvSpPr>
          <p:nvPr>
            <p:ph type="title"/>
          </p:nvPr>
        </p:nvSpPr>
        <p:spPr>
          <a:xfrm>
            <a:off x="274320" y="310445"/>
            <a:ext cx="8502791" cy="584775"/>
          </a:xfrm>
        </p:spPr>
        <p:txBody>
          <a:bodyPr/>
          <a:lstStyle/>
          <a:p>
            <a:r>
              <a:rPr lang="en-US" sz="3200" dirty="0"/>
              <a:t>Predicting Single Displacement Reactions</a:t>
            </a:r>
          </a:p>
        </p:txBody>
      </p:sp>
      <p:sp>
        <p:nvSpPr>
          <p:cNvPr id="5" name="Content Placeholder 4">
            <a:extLst>
              <a:ext uri="{FF2B5EF4-FFF2-40B4-BE49-F238E27FC236}">
                <a16:creationId xmlns:a16="http://schemas.microsoft.com/office/drawing/2014/main" id="{6D733D47-A27B-F4F2-F040-6613CD5AEB81}"/>
              </a:ext>
            </a:extLst>
          </p:cNvPr>
          <p:cNvSpPr>
            <a:spLocks noGrp="1"/>
          </p:cNvSpPr>
          <p:nvPr>
            <p:ph idx="1"/>
          </p:nvPr>
        </p:nvSpPr>
        <p:spPr>
          <a:xfrm>
            <a:off x="378177" y="1043709"/>
            <a:ext cx="8387645" cy="5503846"/>
          </a:xfrm>
        </p:spPr>
        <p:txBody>
          <a:bodyPr/>
          <a:lstStyle/>
          <a:p>
            <a:pPr>
              <a:tabLst>
                <a:tab pos="571500" algn="l"/>
              </a:tabLst>
            </a:pPr>
            <a:r>
              <a:rPr lang="en-US" sz="2200" dirty="0"/>
              <a:t>The </a:t>
            </a:r>
            <a:r>
              <a:rPr lang="en-US" sz="2200" dirty="0">
                <a:solidFill>
                  <a:srgbClr val="FFFF00"/>
                </a:solidFill>
              </a:rPr>
              <a:t>hydrogen</a:t>
            </a:r>
            <a:r>
              <a:rPr lang="en-US" sz="2200" dirty="0"/>
              <a:t> and </a:t>
            </a:r>
            <a:r>
              <a:rPr lang="en-US" sz="2200" dirty="0">
                <a:solidFill>
                  <a:srgbClr val="FFFF00"/>
                </a:solidFill>
              </a:rPr>
              <a:t>halogen</a:t>
            </a:r>
            <a:r>
              <a:rPr lang="en-US" sz="2200" dirty="0"/>
              <a:t> </a:t>
            </a:r>
            <a:r>
              <a:rPr lang="en-US" sz="2200" dirty="0">
                <a:solidFill>
                  <a:srgbClr val="FFFF00"/>
                </a:solidFill>
              </a:rPr>
              <a:t>single</a:t>
            </a:r>
            <a:r>
              <a:rPr lang="en-US" sz="2200" dirty="0"/>
              <a:t> </a:t>
            </a:r>
            <a:r>
              <a:rPr lang="en-US" sz="2200" dirty="0">
                <a:solidFill>
                  <a:srgbClr val="FFFF00"/>
                </a:solidFill>
              </a:rPr>
              <a:t>replacement</a:t>
            </a:r>
            <a:r>
              <a:rPr lang="en-US" sz="2200" dirty="0"/>
              <a:t> </a:t>
            </a:r>
            <a:r>
              <a:rPr lang="en-US" sz="2200" dirty="0">
                <a:solidFill>
                  <a:srgbClr val="FFFF00"/>
                </a:solidFill>
              </a:rPr>
              <a:t>reactions</a:t>
            </a:r>
            <a:r>
              <a:rPr lang="en-US" sz="2200" dirty="0"/>
              <a:t> were discussed a couple of slides back</a:t>
            </a:r>
          </a:p>
          <a:p>
            <a:pPr>
              <a:tabLst>
                <a:tab pos="571500" algn="l"/>
              </a:tabLst>
            </a:pPr>
            <a:r>
              <a:rPr lang="en-US" dirty="0"/>
              <a:t>For </a:t>
            </a:r>
            <a:r>
              <a:rPr lang="en-US" dirty="0">
                <a:solidFill>
                  <a:srgbClr val="FFFF00"/>
                </a:solidFill>
              </a:rPr>
              <a:t>ionic compounds, </a:t>
            </a:r>
            <a:r>
              <a:rPr lang="en-US" dirty="0"/>
              <a:t>elements of the same type will replace elements of that type</a:t>
            </a:r>
          </a:p>
          <a:p>
            <a:pPr lvl="1">
              <a:tabLst>
                <a:tab pos="571500" algn="l"/>
              </a:tabLst>
            </a:pPr>
            <a:r>
              <a:rPr lang="en-US" dirty="0">
                <a:solidFill>
                  <a:schemeClr val="accent1">
                    <a:lumMod val="60000"/>
                    <a:lumOff val="40000"/>
                  </a:schemeClr>
                </a:solidFill>
              </a:rPr>
              <a:t>Metal cations</a:t>
            </a:r>
            <a:r>
              <a:rPr lang="en-US" dirty="0"/>
              <a:t>/elements replace </a:t>
            </a:r>
            <a:r>
              <a:rPr lang="en-US" dirty="0">
                <a:solidFill>
                  <a:schemeClr val="accent1">
                    <a:lumMod val="60000"/>
                    <a:lumOff val="40000"/>
                  </a:schemeClr>
                </a:solidFill>
              </a:rPr>
              <a:t>metal cations</a:t>
            </a:r>
          </a:p>
          <a:p>
            <a:pPr lvl="1">
              <a:tabLst>
                <a:tab pos="571500" algn="l"/>
              </a:tabLst>
            </a:pPr>
            <a:r>
              <a:rPr lang="en-US" dirty="0">
                <a:solidFill>
                  <a:schemeClr val="accent1">
                    <a:lumMod val="60000"/>
                    <a:lumOff val="40000"/>
                  </a:schemeClr>
                </a:solidFill>
              </a:rPr>
              <a:t>Nonmetal anions</a:t>
            </a:r>
            <a:r>
              <a:rPr lang="en-US" dirty="0"/>
              <a:t>/elements replace </a:t>
            </a:r>
            <a:r>
              <a:rPr lang="en-US" dirty="0">
                <a:solidFill>
                  <a:schemeClr val="accent1">
                    <a:lumMod val="60000"/>
                    <a:lumOff val="40000"/>
                  </a:schemeClr>
                </a:solidFill>
              </a:rPr>
              <a:t>nonmetal anions</a:t>
            </a:r>
          </a:p>
          <a:p>
            <a:pPr>
              <a:tabLst>
                <a:tab pos="571500" algn="l"/>
              </a:tabLst>
            </a:pPr>
            <a:r>
              <a:rPr lang="en-US" sz="2200" dirty="0">
                <a:solidFill>
                  <a:srgbClr val="FFFF00"/>
                </a:solidFill>
              </a:rPr>
              <a:t>FeCl</a:t>
            </a:r>
            <a:r>
              <a:rPr lang="en-US" sz="2200" baseline="-25000" dirty="0">
                <a:solidFill>
                  <a:srgbClr val="FFFF00"/>
                </a:solidFill>
              </a:rPr>
              <a:t>2</a:t>
            </a:r>
            <a:r>
              <a:rPr lang="en-US" sz="2200" dirty="0">
                <a:solidFill>
                  <a:srgbClr val="FFFF00"/>
                </a:solidFill>
              </a:rPr>
              <a:t> + Ca </a:t>
            </a:r>
            <a:r>
              <a:rPr lang="en-US" sz="2200" dirty="0">
                <a:solidFill>
                  <a:srgbClr val="FFFF00"/>
                </a:solidFill>
                <a:sym typeface="Wingdings" panose="05000000000000000000" pitchFamily="2" charset="2"/>
              </a:rPr>
              <a:t> ?</a:t>
            </a:r>
          </a:p>
          <a:p>
            <a:pPr marL="0" indent="0">
              <a:buNone/>
              <a:tabLst>
                <a:tab pos="571500" algn="l"/>
              </a:tabLst>
            </a:pPr>
            <a:r>
              <a:rPr lang="en-US" sz="2200" dirty="0">
                <a:sym typeface="Wingdings" panose="05000000000000000000" pitchFamily="2" charset="2"/>
              </a:rPr>
              <a:t>		</a:t>
            </a:r>
            <a:r>
              <a:rPr lang="en-US" sz="2200" dirty="0">
                <a:solidFill>
                  <a:srgbClr val="FFC000"/>
                </a:solidFill>
                <a:sym typeface="Wingdings" panose="05000000000000000000" pitchFamily="2" charset="2"/>
              </a:rPr>
              <a:t>CaCl</a:t>
            </a:r>
            <a:r>
              <a:rPr lang="en-US" sz="2200" baseline="-25000" dirty="0">
                <a:solidFill>
                  <a:srgbClr val="FFC000"/>
                </a:solidFill>
                <a:sym typeface="Wingdings" panose="05000000000000000000" pitchFamily="2" charset="2"/>
              </a:rPr>
              <a:t>2</a:t>
            </a:r>
            <a:r>
              <a:rPr lang="en-US" sz="2200" dirty="0">
                <a:solidFill>
                  <a:srgbClr val="FFC000"/>
                </a:solidFill>
                <a:sym typeface="Wingdings" panose="05000000000000000000" pitchFamily="2" charset="2"/>
              </a:rPr>
              <a:t> + Fe</a:t>
            </a:r>
          </a:p>
          <a:p>
            <a:pPr>
              <a:tabLst>
                <a:tab pos="571500" algn="l"/>
              </a:tabLst>
            </a:pPr>
            <a:r>
              <a:rPr lang="en-US" sz="2200" dirty="0">
                <a:solidFill>
                  <a:srgbClr val="FFFF00"/>
                </a:solidFill>
                <a:sym typeface="Wingdings" panose="05000000000000000000" pitchFamily="2" charset="2"/>
              </a:rPr>
              <a:t>CaBr</a:t>
            </a:r>
            <a:r>
              <a:rPr lang="en-US" sz="2200" baseline="-25000" dirty="0">
                <a:solidFill>
                  <a:srgbClr val="FFFF00"/>
                </a:solidFill>
                <a:sym typeface="Wingdings" panose="05000000000000000000" pitchFamily="2" charset="2"/>
              </a:rPr>
              <a:t>2</a:t>
            </a:r>
            <a:r>
              <a:rPr lang="en-US" sz="2200" dirty="0">
                <a:solidFill>
                  <a:srgbClr val="FFFF00"/>
                </a:solidFill>
                <a:sym typeface="Wingdings" panose="05000000000000000000" pitchFamily="2" charset="2"/>
              </a:rPr>
              <a:t> + F</a:t>
            </a:r>
            <a:r>
              <a:rPr lang="en-US" sz="2200" baseline="-25000" dirty="0">
                <a:solidFill>
                  <a:srgbClr val="FFFF00"/>
                </a:solidFill>
                <a:sym typeface="Wingdings" panose="05000000000000000000" pitchFamily="2" charset="2"/>
              </a:rPr>
              <a:t>2</a:t>
            </a:r>
            <a:r>
              <a:rPr lang="en-US" sz="2200" dirty="0">
                <a:solidFill>
                  <a:srgbClr val="FFFF00"/>
                </a:solidFill>
                <a:sym typeface="Wingdings" panose="05000000000000000000" pitchFamily="2" charset="2"/>
              </a:rPr>
              <a:t>  ?</a:t>
            </a:r>
          </a:p>
          <a:p>
            <a:pPr marL="0" indent="0">
              <a:buNone/>
              <a:tabLst>
                <a:tab pos="571500" algn="l"/>
              </a:tabLst>
            </a:pPr>
            <a:r>
              <a:rPr lang="en-US" sz="2200" dirty="0">
                <a:sym typeface="Wingdings" panose="05000000000000000000" pitchFamily="2" charset="2"/>
              </a:rPr>
              <a:t>		</a:t>
            </a:r>
            <a:r>
              <a:rPr lang="en-US" sz="2200" dirty="0">
                <a:solidFill>
                  <a:srgbClr val="FFC000"/>
                </a:solidFill>
                <a:sym typeface="Wingdings" panose="05000000000000000000" pitchFamily="2" charset="2"/>
              </a:rPr>
              <a:t>CaF</a:t>
            </a:r>
            <a:r>
              <a:rPr lang="en-US" sz="2200" baseline="-25000" dirty="0">
                <a:solidFill>
                  <a:srgbClr val="FFC000"/>
                </a:solidFill>
                <a:sym typeface="Wingdings" panose="05000000000000000000" pitchFamily="2" charset="2"/>
              </a:rPr>
              <a:t>2</a:t>
            </a:r>
            <a:r>
              <a:rPr lang="en-US" sz="2200" dirty="0">
                <a:solidFill>
                  <a:srgbClr val="FFC000"/>
                </a:solidFill>
                <a:sym typeface="Wingdings" panose="05000000000000000000" pitchFamily="2" charset="2"/>
              </a:rPr>
              <a:t> + Br</a:t>
            </a:r>
            <a:r>
              <a:rPr lang="en-US" sz="2200" baseline="-25000" dirty="0">
                <a:solidFill>
                  <a:srgbClr val="FFC000"/>
                </a:solidFill>
                <a:sym typeface="Wingdings" panose="05000000000000000000" pitchFamily="2" charset="2"/>
              </a:rPr>
              <a:t>2</a:t>
            </a:r>
          </a:p>
          <a:p>
            <a:pPr>
              <a:tabLst>
                <a:tab pos="571500" algn="l"/>
              </a:tabLst>
            </a:pPr>
            <a:r>
              <a:rPr lang="en-US" sz="2200" dirty="0">
                <a:solidFill>
                  <a:srgbClr val="FFFF00"/>
                </a:solidFill>
              </a:rPr>
              <a:t>FeI</a:t>
            </a:r>
            <a:r>
              <a:rPr lang="en-US" sz="2200" baseline="-25000" dirty="0">
                <a:solidFill>
                  <a:srgbClr val="FFFF00"/>
                </a:solidFill>
              </a:rPr>
              <a:t>2</a:t>
            </a:r>
            <a:r>
              <a:rPr lang="en-US" sz="2200" dirty="0">
                <a:solidFill>
                  <a:srgbClr val="FFFF00"/>
                </a:solidFill>
              </a:rPr>
              <a:t> + Cl</a:t>
            </a:r>
            <a:r>
              <a:rPr lang="en-US" sz="2200" baseline="-25000" dirty="0">
                <a:solidFill>
                  <a:srgbClr val="FFFF00"/>
                </a:solidFill>
              </a:rPr>
              <a:t>2</a:t>
            </a:r>
            <a:r>
              <a:rPr lang="en-US" sz="2200" dirty="0">
                <a:solidFill>
                  <a:srgbClr val="FFFF00"/>
                </a:solidFill>
              </a:rPr>
              <a:t> </a:t>
            </a:r>
            <a:r>
              <a:rPr lang="en-US" sz="2200" dirty="0">
                <a:solidFill>
                  <a:srgbClr val="FFFF00"/>
                </a:solidFill>
                <a:sym typeface="Wingdings" panose="05000000000000000000" pitchFamily="2" charset="2"/>
              </a:rPr>
              <a:t> ?</a:t>
            </a:r>
          </a:p>
          <a:p>
            <a:pPr marL="0" indent="0">
              <a:buNone/>
              <a:tabLst>
                <a:tab pos="571500" algn="l"/>
              </a:tabLst>
            </a:pPr>
            <a:r>
              <a:rPr lang="en-US" sz="2200" dirty="0">
                <a:sym typeface="Wingdings" panose="05000000000000000000" pitchFamily="2" charset="2"/>
              </a:rPr>
              <a:t>		</a:t>
            </a:r>
            <a:r>
              <a:rPr lang="en-US" sz="2200" dirty="0">
                <a:solidFill>
                  <a:srgbClr val="FFC000"/>
                </a:solidFill>
                <a:sym typeface="Wingdings" panose="05000000000000000000" pitchFamily="2" charset="2"/>
              </a:rPr>
              <a:t>FeCl</a:t>
            </a:r>
            <a:r>
              <a:rPr lang="en-US" sz="2200" baseline="-25000" dirty="0">
                <a:solidFill>
                  <a:srgbClr val="FFC000"/>
                </a:solidFill>
                <a:sym typeface="Wingdings" panose="05000000000000000000" pitchFamily="2" charset="2"/>
              </a:rPr>
              <a:t>2</a:t>
            </a:r>
            <a:r>
              <a:rPr lang="en-US" sz="2200" dirty="0">
                <a:solidFill>
                  <a:srgbClr val="FFC000"/>
                </a:solidFill>
                <a:sym typeface="Wingdings" panose="05000000000000000000" pitchFamily="2" charset="2"/>
              </a:rPr>
              <a:t> + I</a:t>
            </a:r>
            <a:r>
              <a:rPr lang="en-US" sz="2200" baseline="-25000" dirty="0">
                <a:solidFill>
                  <a:srgbClr val="FFC000"/>
                </a:solidFill>
                <a:sym typeface="Wingdings" panose="05000000000000000000" pitchFamily="2" charset="2"/>
              </a:rPr>
              <a:t>2</a:t>
            </a:r>
          </a:p>
          <a:p>
            <a:pPr>
              <a:tabLst>
                <a:tab pos="571500" algn="l"/>
              </a:tabLst>
            </a:pPr>
            <a:r>
              <a:rPr lang="en-US" sz="2200" dirty="0">
                <a:solidFill>
                  <a:srgbClr val="FFFF00"/>
                </a:solidFill>
                <a:sym typeface="Wingdings" panose="05000000000000000000" pitchFamily="2" charset="2"/>
              </a:rPr>
              <a:t>AlPO</a:t>
            </a:r>
            <a:r>
              <a:rPr lang="en-US" sz="2200" baseline="-25000" dirty="0">
                <a:solidFill>
                  <a:srgbClr val="FFFF00"/>
                </a:solidFill>
                <a:sym typeface="Wingdings" panose="05000000000000000000" pitchFamily="2" charset="2"/>
              </a:rPr>
              <a:t>4</a:t>
            </a:r>
            <a:r>
              <a:rPr lang="en-US" sz="2200" dirty="0">
                <a:solidFill>
                  <a:srgbClr val="FFFF00"/>
                </a:solidFill>
                <a:sym typeface="Wingdings" panose="05000000000000000000" pitchFamily="2" charset="2"/>
              </a:rPr>
              <a:t> + Mg  ?</a:t>
            </a:r>
          </a:p>
          <a:p>
            <a:pPr marL="0" indent="0">
              <a:buNone/>
              <a:tabLst>
                <a:tab pos="571500" algn="l"/>
              </a:tabLst>
            </a:pPr>
            <a:r>
              <a:rPr lang="en-US" sz="2200" dirty="0">
                <a:sym typeface="Wingdings" panose="05000000000000000000" pitchFamily="2" charset="2"/>
              </a:rPr>
              <a:t>		</a:t>
            </a:r>
            <a:r>
              <a:rPr lang="en-US" sz="2200" dirty="0">
                <a:solidFill>
                  <a:srgbClr val="FFC000"/>
                </a:solidFill>
                <a:sym typeface="Wingdings" panose="05000000000000000000" pitchFamily="2" charset="2"/>
              </a:rPr>
              <a:t>Mg</a:t>
            </a:r>
            <a:r>
              <a:rPr lang="en-US" sz="2200" baseline="-25000" dirty="0">
                <a:solidFill>
                  <a:srgbClr val="FFC000"/>
                </a:solidFill>
                <a:sym typeface="Wingdings" panose="05000000000000000000" pitchFamily="2" charset="2"/>
              </a:rPr>
              <a:t>3</a:t>
            </a:r>
            <a:r>
              <a:rPr lang="en-US" sz="2200" dirty="0">
                <a:solidFill>
                  <a:srgbClr val="FFC000"/>
                </a:solidFill>
                <a:sym typeface="Wingdings" panose="05000000000000000000" pitchFamily="2" charset="2"/>
              </a:rPr>
              <a:t>(PO</a:t>
            </a:r>
            <a:r>
              <a:rPr lang="en-US" sz="2200" baseline="-25000" dirty="0">
                <a:solidFill>
                  <a:srgbClr val="FFC000"/>
                </a:solidFill>
                <a:sym typeface="Wingdings" panose="05000000000000000000" pitchFamily="2" charset="2"/>
              </a:rPr>
              <a:t>4</a:t>
            </a:r>
            <a:r>
              <a:rPr lang="en-US" sz="2200" dirty="0">
                <a:solidFill>
                  <a:srgbClr val="FFC000"/>
                </a:solidFill>
                <a:sym typeface="Wingdings" panose="05000000000000000000" pitchFamily="2" charset="2"/>
              </a:rPr>
              <a:t>)</a:t>
            </a:r>
            <a:r>
              <a:rPr lang="en-US" sz="2200" baseline="-25000" dirty="0">
                <a:solidFill>
                  <a:srgbClr val="FFC000"/>
                </a:solidFill>
                <a:sym typeface="Wingdings" panose="05000000000000000000" pitchFamily="2" charset="2"/>
              </a:rPr>
              <a:t>2</a:t>
            </a:r>
            <a:r>
              <a:rPr lang="en-US" sz="2200" dirty="0">
                <a:solidFill>
                  <a:srgbClr val="FFC000"/>
                </a:solidFill>
                <a:sym typeface="Wingdings" panose="05000000000000000000" pitchFamily="2" charset="2"/>
              </a:rPr>
              <a:t> + Al</a:t>
            </a:r>
            <a:endParaRPr lang="en-US" sz="2200" baseline="-25000" dirty="0">
              <a:solidFill>
                <a:srgbClr val="FFC000"/>
              </a:solidFill>
              <a:sym typeface="Wingdings" panose="05000000000000000000" pitchFamily="2" charset="2"/>
            </a:endParaRPr>
          </a:p>
          <a:p>
            <a:pPr>
              <a:tabLst>
                <a:tab pos="571500" algn="l"/>
              </a:tabLst>
            </a:pPr>
            <a:endParaRPr lang="en-US" dirty="0"/>
          </a:p>
        </p:txBody>
      </p:sp>
      <p:sp>
        <p:nvSpPr>
          <p:cNvPr id="3" name="Slide Number Placeholder 2">
            <a:extLst>
              <a:ext uri="{FF2B5EF4-FFF2-40B4-BE49-F238E27FC236}">
                <a16:creationId xmlns:a16="http://schemas.microsoft.com/office/drawing/2014/main" id="{16DC91BE-9D94-0091-9556-980A17E98F63}"/>
              </a:ext>
            </a:extLst>
          </p:cNvPr>
          <p:cNvSpPr>
            <a:spLocks noGrp="1"/>
          </p:cNvSpPr>
          <p:nvPr>
            <p:ph type="sldNum" sz="quarter" idx="10"/>
          </p:nvPr>
        </p:nvSpPr>
        <p:spPr/>
        <p:txBody>
          <a:bodyPr/>
          <a:lstStyle/>
          <a:p>
            <a:fld id="{A0799DEC-7E29-49FD-ACCD-C09E865CF267}" type="slidenum">
              <a:rPr lang="en-US" smtClean="0"/>
              <a:pPr/>
              <a:t>23</a:t>
            </a:fld>
            <a:endParaRPr lang="en-US" dirty="0"/>
          </a:p>
        </p:txBody>
      </p:sp>
    </p:spTree>
    <p:extLst>
      <p:ext uri="{BB962C8B-B14F-4D97-AF65-F5344CB8AC3E}">
        <p14:creationId xmlns:p14="http://schemas.microsoft.com/office/powerpoint/2010/main" val="2957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AB964-6AD3-550C-9488-3205FC148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7E6283-566D-4D29-A466-8EB10E6F6C02}"/>
              </a:ext>
            </a:extLst>
          </p:cNvPr>
          <p:cNvSpPr>
            <a:spLocks noGrp="1"/>
          </p:cNvSpPr>
          <p:nvPr>
            <p:ph type="title"/>
          </p:nvPr>
        </p:nvSpPr>
        <p:spPr>
          <a:xfrm>
            <a:off x="274320" y="310445"/>
            <a:ext cx="8502791" cy="584775"/>
          </a:xfrm>
        </p:spPr>
        <p:txBody>
          <a:bodyPr/>
          <a:lstStyle/>
          <a:p>
            <a:r>
              <a:rPr lang="en-US" sz="3200" dirty="0"/>
              <a:t>Predicting Double Displacement Reactions</a:t>
            </a:r>
          </a:p>
        </p:txBody>
      </p:sp>
      <p:sp>
        <p:nvSpPr>
          <p:cNvPr id="5" name="Content Placeholder 4">
            <a:extLst>
              <a:ext uri="{FF2B5EF4-FFF2-40B4-BE49-F238E27FC236}">
                <a16:creationId xmlns:a16="http://schemas.microsoft.com/office/drawing/2014/main" id="{B3B63E78-0722-9D15-242D-FCAC6F47748F}"/>
              </a:ext>
            </a:extLst>
          </p:cNvPr>
          <p:cNvSpPr>
            <a:spLocks noGrp="1"/>
          </p:cNvSpPr>
          <p:nvPr>
            <p:ph idx="1"/>
          </p:nvPr>
        </p:nvSpPr>
        <p:spPr>
          <a:xfrm>
            <a:off x="372533" y="1085850"/>
            <a:ext cx="8387645" cy="5461705"/>
          </a:xfrm>
        </p:spPr>
        <p:txBody>
          <a:bodyPr/>
          <a:lstStyle/>
          <a:p>
            <a:pPr>
              <a:tabLst>
                <a:tab pos="571500" algn="l"/>
              </a:tabLst>
            </a:pPr>
            <a:r>
              <a:rPr lang="en-US" dirty="0"/>
              <a:t>There are patterns and trends that can be seen with these reactions making them predictable</a:t>
            </a:r>
          </a:p>
          <a:p>
            <a:pPr>
              <a:tabLst>
                <a:tab pos="571500" algn="l"/>
              </a:tabLst>
            </a:pPr>
            <a:endParaRPr lang="en-US" dirty="0"/>
          </a:p>
          <a:p>
            <a:pPr marL="457200" indent="-457200">
              <a:buFont typeface="+mj-lt"/>
              <a:buAutoNum type="arabicPeriod"/>
              <a:tabLst>
                <a:tab pos="571500" algn="l"/>
              </a:tabLst>
            </a:pPr>
            <a:r>
              <a:rPr lang="en-US" dirty="0"/>
              <a:t>Exchange anions and cations on reactant side to form new product compounds</a:t>
            </a:r>
          </a:p>
          <a:p>
            <a:pPr marL="457200" indent="-457200">
              <a:buFont typeface="+mj-lt"/>
              <a:buAutoNum type="arabicPeriod"/>
              <a:tabLst>
                <a:tab pos="571500" algn="l"/>
              </a:tabLst>
            </a:pPr>
            <a:r>
              <a:rPr lang="en-US" dirty="0"/>
              <a:t>Since charge magnitude may differ on cations or anions (1+ and 2+, or 1– and 2–) between reactants and products, formulas may need to be corrected (remember the </a:t>
            </a:r>
            <a:r>
              <a:rPr lang="en-US" dirty="0" err="1"/>
              <a:t>criss-cross</a:t>
            </a:r>
            <a:r>
              <a:rPr lang="en-US" dirty="0"/>
              <a:t> method)</a:t>
            </a:r>
          </a:p>
          <a:p>
            <a:pPr marL="457200" indent="-457200">
              <a:buFont typeface="+mj-lt"/>
              <a:buAutoNum type="arabicPeriod"/>
              <a:tabLst>
                <a:tab pos="571500" algn="l"/>
              </a:tabLst>
            </a:pPr>
            <a:r>
              <a:rPr lang="en-US" dirty="0"/>
              <a:t>Balance the equation</a:t>
            </a:r>
          </a:p>
          <a:p>
            <a:pPr marL="457200" indent="-457200">
              <a:buFont typeface="+mj-lt"/>
              <a:buAutoNum type="arabicPeriod"/>
              <a:tabLst>
                <a:tab pos="571500" algn="l"/>
              </a:tabLst>
            </a:pPr>
            <a:endParaRPr lang="en-US" dirty="0"/>
          </a:p>
          <a:p>
            <a:pPr>
              <a:tabLst>
                <a:tab pos="571500" algn="l"/>
              </a:tabLst>
            </a:pPr>
            <a:r>
              <a:rPr lang="en-US" dirty="0"/>
              <a:t>Consider barium chloride (BaCl</a:t>
            </a:r>
            <a:r>
              <a:rPr lang="en-US" baseline="-25000" dirty="0"/>
              <a:t>2</a:t>
            </a:r>
            <a:r>
              <a:rPr lang="en-US" dirty="0"/>
              <a:t>) and lithium sulfate (Li</a:t>
            </a:r>
            <a:r>
              <a:rPr lang="en-US" baseline="-25000" dirty="0"/>
              <a:t>2</a:t>
            </a:r>
            <a:r>
              <a:rPr lang="en-US" dirty="0"/>
              <a:t>SO</a:t>
            </a:r>
            <a:r>
              <a:rPr lang="en-US" baseline="-25000" dirty="0"/>
              <a:t>4</a:t>
            </a:r>
            <a:r>
              <a:rPr lang="en-US" dirty="0"/>
              <a:t>) next</a:t>
            </a:r>
          </a:p>
        </p:txBody>
      </p:sp>
      <p:sp>
        <p:nvSpPr>
          <p:cNvPr id="3" name="Slide Number Placeholder 2">
            <a:extLst>
              <a:ext uri="{FF2B5EF4-FFF2-40B4-BE49-F238E27FC236}">
                <a16:creationId xmlns:a16="http://schemas.microsoft.com/office/drawing/2014/main" id="{84EB13AB-7E7C-EE88-0530-0067C22D67CD}"/>
              </a:ext>
            </a:extLst>
          </p:cNvPr>
          <p:cNvSpPr>
            <a:spLocks noGrp="1"/>
          </p:cNvSpPr>
          <p:nvPr>
            <p:ph type="sldNum" sz="quarter" idx="10"/>
          </p:nvPr>
        </p:nvSpPr>
        <p:spPr/>
        <p:txBody>
          <a:bodyPr/>
          <a:lstStyle/>
          <a:p>
            <a:fld id="{A0799DEC-7E29-49FD-ACCD-C09E865CF267}" type="slidenum">
              <a:rPr lang="en-US" smtClean="0"/>
              <a:pPr/>
              <a:t>24</a:t>
            </a:fld>
            <a:endParaRPr lang="en-US" dirty="0"/>
          </a:p>
        </p:txBody>
      </p:sp>
    </p:spTree>
    <p:extLst>
      <p:ext uri="{BB962C8B-B14F-4D97-AF65-F5344CB8AC3E}">
        <p14:creationId xmlns:p14="http://schemas.microsoft.com/office/powerpoint/2010/main" val="45599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7FFE3-1E02-0AA6-C721-CFA87D548F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FF69A6-C8F9-A21B-B3F9-1F7B5F42616B}"/>
              </a:ext>
            </a:extLst>
          </p:cNvPr>
          <p:cNvSpPr>
            <a:spLocks noGrp="1"/>
          </p:cNvSpPr>
          <p:nvPr>
            <p:ph type="title"/>
          </p:nvPr>
        </p:nvSpPr>
        <p:spPr>
          <a:xfrm>
            <a:off x="274320" y="310445"/>
            <a:ext cx="8502791" cy="584775"/>
          </a:xfrm>
        </p:spPr>
        <p:txBody>
          <a:bodyPr/>
          <a:lstStyle/>
          <a:p>
            <a:r>
              <a:rPr lang="en-US" sz="3200" dirty="0"/>
              <a:t>Predicting Double Displacement Reactions</a:t>
            </a:r>
          </a:p>
        </p:txBody>
      </p:sp>
      <p:sp>
        <p:nvSpPr>
          <p:cNvPr id="5" name="Content Placeholder 4">
            <a:extLst>
              <a:ext uri="{FF2B5EF4-FFF2-40B4-BE49-F238E27FC236}">
                <a16:creationId xmlns:a16="http://schemas.microsoft.com/office/drawing/2014/main" id="{DF239213-FEF4-27A5-7066-7B38EF8E99A5}"/>
              </a:ext>
            </a:extLst>
          </p:cNvPr>
          <p:cNvSpPr>
            <a:spLocks noGrp="1"/>
          </p:cNvSpPr>
          <p:nvPr>
            <p:ph idx="1"/>
          </p:nvPr>
        </p:nvSpPr>
        <p:spPr>
          <a:xfrm>
            <a:off x="372533" y="1085850"/>
            <a:ext cx="8387645" cy="5461705"/>
          </a:xfrm>
        </p:spPr>
        <p:txBody>
          <a:bodyPr/>
          <a:lstStyle/>
          <a:p>
            <a:pPr marL="457200" indent="-457200">
              <a:buFont typeface="+mj-lt"/>
              <a:buAutoNum type="arabicPeriod"/>
              <a:tabLst>
                <a:tab pos="571500" algn="l"/>
              </a:tabLst>
            </a:pPr>
            <a:r>
              <a:rPr lang="en-US" i="1" dirty="0">
                <a:solidFill>
                  <a:srgbClr val="CC99FF"/>
                </a:solidFill>
                <a:latin typeface="Times New Roman" panose="02020603050405020304" pitchFamily="18" charset="0"/>
                <a:cs typeface="Times New Roman" panose="02020603050405020304" pitchFamily="18" charset="0"/>
              </a:rPr>
              <a:t>Exchange anions and cations on reactant side to form new product compounds</a:t>
            </a:r>
          </a:p>
          <a:p>
            <a:pPr marL="0" indent="0" algn="ctr">
              <a:buNone/>
              <a:tabLst>
                <a:tab pos="571500" algn="l"/>
              </a:tabLst>
            </a:pPr>
            <a:r>
              <a:rPr lang="en-US" sz="2800" dirty="0">
                <a:solidFill>
                  <a:srgbClr val="FFC000"/>
                </a:solidFill>
              </a:rPr>
              <a:t>BaCl</a:t>
            </a:r>
            <a:r>
              <a:rPr lang="en-US" sz="2800" baseline="-25000" dirty="0">
                <a:solidFill>
                  <a:srgbClr val="FFC000"/>
                </a:solidFill>
              </a:rPr>
              <a:t>2</a:t>
            </a:r>
            <a:r>
              <a:rPr lang="en-US" sz="2800" dirty="0">
                <a:solidFill>
                  <a:srgbClr val="FFC000"/>
                </a:solidFill>
              </a:rPr>
              <a:t> (</a:t>
            </a:r>
            <a:r>
              <a:rPr lang="en-US" sz="2800" i="1" dirty="0" err="1">
                <a:solidFill>
                  <a:srgbClr val="FFC000"/>
                </a:solidFill>
              </a:rPr>
              <a:t>aq</a:t>
            </a:r>
            <a:r>
              <a:rPr lang="en-US" sz="2800" dirty="0">
                <a:solidFill>
                  <a:srgbClr val="FFC000"/>
                </a:solidFill>
              </a:rPr>
              <a:t>) + Li</a:t>
            </a:r>
            <a:r>
              <a:rPr lang="en-US" sz="2800" baseline="-25000" dirty="0">
                <a:solidFill>
                  <a:srgbClr val="FFC000"/>
                </a:solidFill>
              </a:rPr>
              <a:t>2</a:t>
            </a:r>
            <a:r>
              <a:rPr lang="en-US" sz="2800" dirty="0">
                <a:solidFill>
                  <a:srgbClr val="FFC000"/>
                </a:solidFill>
              </a:rPr>
              <a:t>SO</a:t>
            </a:r>
            <a:r>
              <a:rPr lang="en-US" sz="2800" baseline="-25000" dirty="0">
                <a:solidFill>
                  <a:srgbClr val="FFC000"/>
                </a:solidFill>
              </a:rPr>
              <a:t>4</a:t>
            </a:r>
            <a:r>
              <a:rPr lang="en-US" sz="2800" dirty="0">
                <a:solidFill>
                  <a:srgbClr val="FFC000"/>
                </a:solidFill>
              </a:rPr>
              <a:t> (</a:t>
            </a:r>
            <a:r>
              <a:rPr lang="en-US" sz="2800" i="1" dirty="0" err="1">
                <a:solidFill>
                  <a:srgbClr val="FFC000"/>
                </a:solidFill>
              </a:rPr>
              <a:t>aq</a:t>
            </a:r>
            <a:r>
              <a:rPr lang="en-US" sz="2800" dirty="0">
                <a:solidFill>
                  <a:srgbClr val="FFC000"/>
                </a:solidFill>
              </a:rPr>
              <a:t>) </a:t>
            </a:r>
            <a:r>
              <a:rPr lang="en-US" sz="2800" dirty="0">
                <a:solidFill>
                  <a:srgbClr val="FFC000"/>
                </a:solidFill>
                <a:sym typeface="Wingdings" panose="05000000000000000000" pitchFamily="2" charset="2"/>
              </a:rPr>
              <a:t> BaSO</a:t>
            </a:r>
            <a:r>
              <a:rPr lang="en-US" sz="2800" baseline="-25000" dirty="0">
                <a:solidFill>
                  <a:srgbClr val="FFC000"/>
                </a:solidFill>
                <a:sym typeface="Wingdings" panose="05000000000000000000" pitchFamily="2" charset="2"/>
              </a:rPr>
              <a:t>4</a:t>
            </a:r>
            <a:r>
              <a:rPr lang="en-US" sz="2800" dirty="0">
                <a:solidFill>
                  <a:srgbClr val="FFC000"/>
                </a:solidFill>
                <a:sym typeface="Wingdings" panose="05000000000000000000" pitchFamily="2" charset="2"/>
              </a:rPr>
              <a:t> + LiCl</a:t>
            </a:r>
          </a:p>
          <a:p>
            <a:pPr>
              <a:tabLst>
                <a:tab pos="571500" algn="l"/>
              </a:tabLst>
            </a:pPr>
            <a:r>
              <a:rPr lang="en-US" dirty="0"/>
              <a:t>In specifying the products, it is vital to follow write the correct chemical formula for compounds and not worry about balance of atom numbers on both sides of arrow at the moment</a:t>
            </a:r>
          </a:p>
          <a:p>
            <a:pPr>
              <a:tabLst>
                <a:tab pos="571500" algn="l"/>
              </a:tabLst>
            </a:pPr>
            <a:r>
              <a:rPr lang="en-US" dirty="0"/>
              <a:t>Polyatomic ions (like sulfate SO</a:t>
            </a:r>
            <a:r>
              <a:rPr lang="en-US" baseline="-25000" dirty="0"/>
              <a:t>4</a:t>
            </a:r>
            <a:r>
              <a:rPr lang="en-US" baseline="30000" dirty="0"/>
              <a:t>2-</a:t>
            </a:r>
            <a:r>
              <a:rPr lang="en-US" dirty="0"/>
              <a:t>) despite being composed of multiple elements must be maintained as the groups of elements they are which gives them their identity as polyatomic ions as they are connected by covalent and not ionic bonds, despite being ions as a group of nonmetal elements</a:t>
            </a:r>
          </a:p>
        </p:txBody>
      </p:sp>
      <p:sp>
        <p:nvSpPr>
          <p:cNvPr id="3" name="Slide Number Placeholder 2">
            <a:extLst>
              <a:ext uri="{FF2B5EF4-FFF2-40B4-BE49-F238E27FC236}">
                <a16:creationId xmlns:a16="http://schemas.microsoft.com/office/drawing/2014/main" id="{770EBBE9-805F-72F9-BD23-2CB4A07C873F}"/>
              </a:ext>
            </a:extLst>
          </p:cNvPr>
          <p:cNvSpPr>
            <a:spLocks noGrp="1"/>
          </p:cNvSpPr>
          <p:nvPr>
            <p:ph type="sldNum" sz="quarter" idx="10"/>
          </p:nvPr>
        </p:nvSpPr>
        <p:spPr/>
        <p:txBody>
          <a:bodyPr/>
          <a:lstStyle/>
          <a:p>
            <a:fld id="{A0799DEC-7E29-49FD-ACCD-C09E865CF267}" type="slidenum">
              <a:rPr lang="en-US" smtClean="0"/>
              <a:pPr/>
              <a:t>25</a:t>
            </a:fld>
            <a:endParaRPr lang="en-US" dirty="0"/>
          </a:p>
        </p:txBody>
      </p:sp>
    </p:spTree>
    <p:extLst>
      <p:ext uri="{BB962C8B-B14F-4D97-AF65-F5344CB8AC3E}">
        <p14:creationId xmlns:p14="http://schemas.microsoft.com/office/powerpoint/2010/main" val="86043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D9641-6422-B4EE-1C94-7ED2EEBE8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32C6E-B9FF-13F7-4E79-5EB37F4FD864}"/>
              </a:ext>
            </a:extLst>
          </p:cNvPr>
          <p:cNvSpPr>
            <a:spLocks noGrp="1"/>
          </p:cNvSpPr>
          <p:nvPr>
            <p:ph type="title"/>
          </p:nvPr>
        </p:nvSpPr>
        <p:spPr>
          <a:xfrm>
            <a:off x="274320" y="310445"/>
            <a:ext cx="8502791" cy="584775"/>
          </a:xfrm>
        </p:spPr>
        <p:txBody>
          <a:bodyPr/>
          <a:lstStyle/>
          <a:p>
            <a:r>
              <a:rPr lang="en-US" sz="3200" dirty="0"/>
              <a:t>Predicting Double Displacement Reactions</a:t>
            </a:r>
          </a:p>
        </p:txBody>
      </p:sp>
      <p:sp>
        <p:nvSpPr>
          <p:cNvPr id="5" name="Content Placeholder 4">
            <a:extLst>
              <a:ext uri="{FF2B5EF4-FFF2-40B4-BE49-F238E27FC236}">
                <a16:creationId xmlns:a16="http://schemas.microsoft.com/office/drawing/2014/main" id="{598B5CAA-CDD8-8912-D1DC-14CC6C608058}"/>
              </a:ext>
            </a:extLst>
          </p:cNvPr>
          <p:cNvSpPr>
            <a:spLocks noGrp="1"/>
          </p:cNvSpPr>
          <p:nvPr>
            <p:ph idx="1"/>
          </p:nvPr>
        </p:nvSpPr>
        <p:spPr>
          <a:xfrm>
            <a:off x="372533" y="1085850"/>
            <a:ext cx="8387645" cy="5461705"/>
          </a:xfrm>
        </p:spPr>
        <p:txBody>
          <a:bodyPr/>
          <a:lstStyle/>
          <a:p>
            <a:pPr marL="457200" indent="-457200">
              <a:buFont typeface="+mj-lt"/>
              <a:buAutoNum type="arabicPeriod" startAt="2"/>
              <a:tabLst>
                <a:tab pos="571500" algn="l"/>
              </a:tabLst>
            </a:pPr>
            <a:r>
              <a:rPr lang="en-US" i="1" dirty="0">
                <a:solidFill>
                  <a:srgbClr val="CC99FF"/>
                </a:solidFill>
                <a:latin typeface="Times New Roman" panose="02020603050405020304" pitchFamily="18" charset="0"/>
                <a:cs typeface="Times New Roman" panose="02020603050405020304" pitchFamily="18" charset="0"/>
              </a:rPr>
              <a:t>Since charge magnitude may differ on cations or anions (1+ and 2+, or 1– and 2–) between reactants and products, formulas may need to be corrected (remember the </a:t>
            </a:r>
            <a:r>
              <a:rPr lang="en-US" i="1" dirty="0" err="1">
                <a:solidFill>
                  <a:srgbClr val="CC99FF"/>
                </a:solidFill>
                <a:latin typeface="Times New Roman" panose="02020603050405020304" pitchFamily="18" charset="0"/>
                <a:cs typeface="Times New Roman" panose="02020603050405020304" pitchFamily="18" charset="0"/>
              </a:rPr>
              <a:t>criss-cross</a:t>
            </a:r>
            <a:r>
              <a:rPr lang="en-US" i="1" dirty="0">
                <a:solidFill>
                  <a:srgbClr val="CC99FF"/>
                </a:solidFill>
                <a:latin typeface="Times New Roman" panose="02020603050405020304" pitchFamily="18" charset="0"/>
                <a:cs typeface="Times New Roman" panose="02020603050405020304" pitchFamily="18" charset="0"/>
              </a:rPr>
              <a:t> method)</a:t>
            </a:r>
          </a:p>
          <a:p>
            <a:pPr marL="0" indent="0" algn="ctr">
              <a:buNone/>
              <a:tabLst>
                <a:tab pos="571500" algn="l"/>
              </a:tabLst>
            </a:pPr>
            <a:r>
              <a:rPr lang="en-US" sz="3200" dirty="0">
                <a:solidFill>
                  <a:srgbClr val="FFC000"/>
                </a:solidFill>
                <a:sym typeface="Wingdings" panose="05000000000000000000" pitchFamily="2" charset="2"/>
              </a:rPr>
              <a:t>BaSO</a:t>
            </a:r>
            <a:r>
              <a:rPr lang="en-US" sz="3200" baseline="-25000" dirty="0">
                <a:solidFill>
                  <a:srgbClr val="FFC000"/>
                </a:solidFill>
                <a:sym typeface="Wingdings" panose="05000000000000000000" pitchFamily="2" charset="2"/>
              </a:rPr>
              <a:t>4</a:t>
            </a:r>
            <a:r>
              <a:rPr lang="en-US" sz="3200" dirty="0">
                <a:solidFill>
                  <a:srgbClr val="FFC000"/>
                </a:solidFill>
                <a:sym typeface="Wingdings" panose="05000000000000000000" pitchFamily="2" charset="2"/>
              </a:rPr>
              <a:t> ,  LiCl</a:t>
            </a:r>
          </a:p>
          <a:p>
            <a:pPr>
              <a:tabLst>
                <a:tab pos="571500" algn="l"/>
              </a:tabLst>
            </a:pPr>
            <a:r>
              <a:rPr lang="en-US" dirty="0"/>
              <a:t>The exchanged ions Ba</a:t>
            </a:r>
            <a:r>
              <a:rPr lang="en-US" baseline="30000" dirty="0"/>
              <a:t>2+</a:t>
            </a:r>
            <a:r>
              <a:rPr lang="en-US" dirty="0"/>
              <a:t> with SO</a:t>
            </a:r>
            <a:r>
              <a:rPr lang="en-US" baseline="-25000" dirty="0"/>
              <a:t>4</a:t>
            </a:r>
            <a:r>
              <a:rPr lang="en-US" baseline="30000" dirty="0"/>
              <a:t>2–</a:t>
            </a:r>
            <a:r>
              <a:rPr lang="en-US" dirty="0"/>
              <a:t>, and of Li</a:t>
            </a:r>
            <a:r>
              <a:rPr lang="en-US" baseline="30000" dirty="0"/>
              <a:t>+</a:t>
            </a:r>
            <a:r>
              <a:rPr lang="en-US" dirty="0"/>
              <a:t> with Cl</a:t>
            </a:r>
            <a:r>
              <a:rPr lang="en-US" baseline="30000" dirty="0"/>
              <a:t>–</a:t>
            </a:r>
            <a:r>
              <a:rPr lang="en-US" dirty="0"/>
              <a:t>, created no problem with matching charges of the ions: 1+ matched with 1– and 2+ matched with 2–</a:t>
            </a:r>
          </a:p>
          <a:p>
            <a:pPr>
              <a:tabLst>
                <a:tab pos="571500" algn="l"/>
              </a:tabLst>
            </a:pPr>
            <a:r>
              <a:rPr lang="en-US" dirty="0"/>
              <a:t>Had this matching not of ions by charge state not occurred, determining correct subscripts to monatomic ions or polyatomic ions would have been necessary</a:t>
            </a:r>
          </a:p>
          <a:p>
            <a:pPr marL="0" indent="0" algn="ctr">
              <a:buNone/>
              <a:tabLst>
                <a:tab pos="571500" algn="l"/>
              </a:tabLst>
            </a:pPr>
            <a:endParaRPr lang="en-US" sz="3200" dirty="0">
              <a:solidFill>
                <a:srgbClr val="FFC000"/>
              </a:solidFill>
              <a:sym typeface="Wingdings" panose="05000000000000000000" pitchFamily="2" charset="2"/>
            </a:endParaRPr>
          </a:p>
        </p:txBody>
      </p:sp>
      <p:sp>
        <p:nvSpPr>
          <p:cNvPr id="3" name="Slide Number Placeholder 2">
            <a:extLst>
              <a:ext uri="{FF2B5EF4-FFF2-40B4-BE49-F238E27FC236}">
                <a16:creationId xmlns:a16="http://schemas.microsoft.com/office/drawing/2014/main" id="{447CBD19-BFB5-C4C4-1B81-4AA05F8882D2}"/>
              </a:ext>
            </a:extLst>
          </p:cNvPr>
          <p:cNvSpPr>
            <a:spLocks noGrp="1"/>
          </p:cNvSpPr>
          <p:nvPr>
            <p:ph type="sldNum" sz="quarter" idx="10"/>
          </p:nvPr>
        </p:nvSpPr>
        <p:spPr/>
        <p:txBody>
          <a:bodyPr/>
          <a:lstStyle/>
          <a:p>
            <a:fld id="{A0799DEC-7E29-49FD-ACCD-C09E865CF267}" type="slidenum">
              <a:rPr lang="en-US" smtClean="0"/>
              <a:pPr/>
              <a:t>26</a:t>
            </a:fld>
            <a:endParaRPr lang="en-US" dirty="0"/>
          </a:p>
        </p:txBody>
      </p:sp>
    </p:spTree>
    <p:extLst>
      <p:ext uri="{BB962C8B-B14F-4D97-AF65-F5344CB8AC3E}">
        <p14:creationId xmlns:p14="http://schemas.microsoft.com/office/powerpoint/2010/main" val="1729843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D1A8B-E145-3D46-2BCC-5F244BB04C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EF0D24-8C23-EAFC-50DC-54AFAD7E3F98}"/>
              </a:ext>
            </a:extLst>
          </p:cNvPr>
          <p:cNvSpPr>
            <a:spLocks noGrp="1"/>
          </p:cNvSpPr>
          <p:nvPr>
            <p:ph type="title"/>
          </p:nvPr>
        </p:nvSpPr>
        <p:spPr>
          <a:xfrm>
            <a:off x="274320" y="310445"/>
            <a:ext cx="8502791" cy="584775"/>
          </a:xfrm>
        </p:spPr>
        <p:txBody>
          <a:bodyPr/>
          <a:lstStyle/>
          <a:p>
            <a:r>
              <a:rPr lang="en-US" sz="3200" dirty="0"/>
              <a:t>Predicting Double Displacement Reactions</a:t>
            </a:r>
          </a:p>
        </p:txBody>
      </p:sp>
      <p:sp>
        <p:nvSpPr>
          <p:cNvPr id="5" name="Content Placeholder 4">
            <a:extLst>
              <a:ext uri="{FF2B5EF4-FFF2-40B4-BE49-F238E27FC236}">
                <a16:creationId xmlns:a16="http://schemas.microsoft.com/office/drawing/2014/main" id="{BE6AC282-8D9F-96E3-A348-14F1A862952C}"/>
              </a:ext>
            </a:extLst>
          </p:cNvPr>
          <p:cNvSpPr>
            <a:spLocks noGrp="1"/>
          </p:cNvSpPr>
          <p:nvPr>
            <p:ph idx="1"/>
          </p:nvPr>
        </p:nvSpPr>
        <p:spPr>
          <a:xfrm>
            <a:off x="372533" y="1085850"/>
            <a:ext cx="8387645" cy="5461705"/>
          </a:xfrm>
        </p:spPr>
        <p:txBody>
          <a:bodyPr/>
          <a:lstStyle/>
          <a:p>
            <a:pPr marL="457200" indent="-457200">
              <a:buFont typeface="+mj-lt"/>
              <a:buAutoNum type="arabicPeriod" startAt="3"/>
              <a:tabLst>
                <a:tab pos="571500" algn="l"/>
              </a:tabLst>
            </a:pPr>
            <a:r>
              <a:rPr lang="en-US" i="1" dirty="0">
                <a:solidFill>
                  <a:srgbClr val="CC99FF"/>
                </a:solidFill>
                <a:latin typeface="Times New Roman" panose="02020603050405020304" pitchFamily="18" charset="0"/>
                <a:cs typeface="Times New Roman" panose="02020603050405020304" pitchFamily="18" charset="0"/>
              </a:rPr>
              <a:t>Balance the equation</a:t>
            </a:r>
          </a:p>
          <a:p>
            <a:pPr marL="0" indent="0" algn="ctr">
              <a:buNone/>
              <a:tabLst>
                <a:tab pos="571500" algn="l"/>
              </a:tabLst>
            </a:pPr>
            <a:r>
              <a:rPr lang="en-US" dirty="0">
                <a:solidFill>
                  <a:srgbClr val="FFC000"/>
                </a:solidFill>
              </a:rPr>
              <a:t>BaCl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Li</a:t>
            </a:r>
            <a:r>
              <a:rPr lang="en-US" baseline="-25000" dirty="0">
                <a:solidFill>
                  <a:srgbClr val="FFC000"/>
                </a:solidFill>
              </a:rPr>
              <a:t>2</a:t>
            </a:r>
            <a:r>
              <a:rPr lang="en-US" dirty="0">
                <a:solidFill>
                  <a:srgbClr val="FFC000"/>
                </a:solidFill>
              </a:rPr>
              <a:t>SO</a:t>
            </a:r>
            <a:r>
              <a:rPr lang="en-US" baseline="-25000" dirty="0">
                <a:solidFill>
                  <a:srgbClr val="FFC000"/>
                </a:solidFill>
              </a:rPr>
              <a:t>4</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BaSO</a:t>
            </a:r>
            <a:r>
              <a:rPr lang="en-US" baseline="-25000" dirty="0">
                <a:solidFill>
                  <a:srgbClr val="FFC000"/>
                </a:solidFill>
                <a:sym typeface="Wingdings" panose="05000000000000000000" pitchFamily="2" charset="2"/>
              </a:rPr>
              <a:t>4</a:t>
            </a:r>
            <a:r>
              <a:rPr lang="en-US" dirty="0">
                <a:solidFill>
                  <a:srgbClr val="FFC000"/>
                </a:solidFill>
                <a:sym typeface="Wingdings" panose="05000000000000000000" pitchFamily="2" charset="2"/>
              </a:rPr>
              <a:t> (s) + 2 LiCl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a:t>
            </a:r>
          </a:p>
          <a:p>
            <a:pPr>
              <a:tabLst>
                <a:tab pos="571500" algn="l"/>
              </a:tabLst>
            </a:pPr>
            <a:r>
              <a:rPr lang="en-US" dirty="0"/>
              <a:t>At this point, the compounds are determined. Subscripts to monatomic or polyatomic ions will not be changed</a:t>
            </a:r>
          </a:p>
          <a:p>
            <a:pPr>
              <a:tabLst>
                <a:tab pos="571500" algn="l"/>
              </a:tabLst>
            </a:pPr>
            <a:r>
              <a:rPr lang="en-US" dirty="0"/>
              <a:t>To achieve balance, coefficients will be determined (added) to the compounds to obtain the necessary result</a:t>
            </a:r>
          </a:p>
          <a:p>
            <a:pPr>
              <a:tabLst>
                <a:tab pos="571500" algn="l"/>
              </a:tabLst>
            </a:pPr>
            <a:r>
              <a:rPr lang="en-US" dirty="0"/>
              <a:t>In the current reaction, it was only necessary to balance with two of the LiCl ionic compound</a:t>
            </a:r>
          </a:p>
          <a:p>
            <a:pPr marL="0" indent="0" algn="ctr">
              <a:buNone/>
              <a:tabLst>
                <a:tab pos="571500" algn="l"/>
              </a:tabLst>
            </a:pPr>
            <a:endParaRPr lang="en-US" sz="3200" dirty="0">
              <a:solidFill>
                <a:srgbClr val="FFC000"/>
              </a:solidFill>
              <a:sym typeface="Wingdings" panose="05000000000000000000" pitchFamily="2" charset="2"/>
            </a:endParaRPr>
          </a:p>
        </p:txBody>
      </p:sp>
      <p:sp>
        <p:nvSpPr>
          <p:cNvPr id="3" name="Slide Number Placeholder 2">
            <a:extLst>
              <a:ext uri="{FF2B5EF4-FFF2-40B4-BE49-F238E27FC236}">
                <a16:creationId xmlns:a16="http://schemas.microsoft.com/office/drawing/2014/main" id="{ED947A1C-AB7E-0C7B-F79F-737CC61C3569}"/>
              </a:ext>
            </a:extLst>
          </p:cNvPr>
          <p:cNvSpPr>
            <a:spLocks noGrp="1"/>
          </p:cNvSpPr>
          <p:nvPr>
            <p:ph type="sldNum" sz="quarter" idx="10"/>
          </p:nvPr>
        </p:nvSpPr>
        <p:spPr/>
        <p:txBody>
          <a:bodyPr/>
          <a:lstStyle/>
          <a:p>
            <a:fld id="{A0799DEC-7E29-49FD-ACCD-C09E865CF267}" type="slidenum">
              <a:rPr lang="en-US" smtClean="0"/>
              <a:pPr/>
              <a:t>27</a:t>
            </a:fld>
            <a:endParaRPr lang="en-US" dirty="0"/>
          </a:p>
        </p:txBody>
      </p:sp>
    </p:spTree>
    <p:extLst>
      <p:ext uri="{BB962C8B-B14F-4D97-AF65-F5344CB8AC3E}">
        <p14:creationId xmlns:p14="http://schemas.microsoft.com/office/powerpoint/2010/main" val="3185111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2106-89F9-BC91-93A7-902C6ECF3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0E6938-3FEC-0988-2750-BE28BE73C2CC}"/>
              </a:ext>
            </a:extLst>
          </p:cNvPr>
          <p:cNvSpPr>
            <a:spLocks noGrp="1"/>
          </p:cNvSpPr>
          <p:nvPr>
            <p:ph type="title"/>
          </p:nvPr>
        </p:nvSpPr>
        <p:spPr>
          <a:xfrm>
            <a:off x="274320" y="310445"/>
            <a:ext cx="8502791" cy="584775"/>
          </a:xfrm>
        </p:spPr>
        <p:txBody>
          <a:bodyPr/>
          <a:lstStyle/>
          <a:p>
            <a:r>
              <a:rPr lang="en-US" sz="3200" dirty="0"/>
              <a:t>Practice: Predicting Double Replacement</a:t>
            </a:r>
          </a:p>
        </p:txBody>
      </p:sp>
      <p:sp>
        <p:nvSpPr>
          <p:cNvPr id="5" name="Content Placeholder 4">
            <a:extLst>
              <a:ext uri="{FF2B5EF4-FFF2-40B4-BE49-F238E27FC236}">
                <a16:creationId xmlns:a16="http://schemas.microsoft.com/office/drawing/2014/main" id="{072ACCE4-D9CC-C242-0091-498DD0867F70}"/>
              </a:ext>
            </a:extLst>
          </p:cNvPr>
          <p:cNvSpPr>
            <a:spLocks noGrp="1"/>
          </p:cNvSpPr>
          <p:nvPr>
            <p:ph idx="1"/>
          </p:nvPr>
        </p:nvSpPr>
        <p:spPr>
          <a:xfrm>
            <a:off x="372533" y="1085850"/>
            <a:ext cx="8387645" cy="5461705"/>
          </a:xfrm>
        </p:spPr>
        <p:txBody>
          <a:bodyPr/>
          <a:lstStyle/>
          <a:p>
            <a:pPr marL="0" indent="0">
              <a:buNone/>
              <a:tabLst>
                <a:tab pos="571500" algn="l"/>
              </a:tabLst>
            </a:pPr>
            <a:r>
              <a:rPr lang="en-US" sz="2000" dirty="0"/>
              <a:t>Predict mixing of: </a:t>
            </a:r>
            <a:r>
              <a:rPr lang="en-US" dirty="0" err="1">
                <a:solidFill>
                  <a:srgbClr val="FFC000"/>
                </a:solidFill>
              </a:rPr>
              <a:t>RbOH</a:t>
            </a:r>
            <a:r>
              <a:rPr lang="en-US" dirty="0">
                <a:solidFill>
                  <a:srgbClr val="FFC000"/>
                </a:solidFill>
              </a:rPr>
              <a:t> (</a:t>
            </a:r>
            <a:r>
              <a:rPr lang="en-US" i="1" dirty="0" err="1">
                <a:solidFill>
                  <a:srgbClr val="FFC000"/>
                </a:solidFill>
              </a:rPr>
              <a:t>aq</a:t>
            </a:r>
            <a:r>
              <a:rPr lang="en-US" dirty="0">
                <a:solidFill>
                  <a:srgbClr val="FFC000"/>
                </a:solidFill>
              </a:rPr>
              <a:t>) + CoCl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endParaRPr lang="en-US" sz="2000" dirty="0"/>
          </a:p>
          <a:p>
            <a:pPr marL="457200" indent="-457200">
              <a:buFont typeface="+mj-lt"/>
              <a:buAutoNum type="arabicPeriod"/>
              <a:tabLst>
                <a:tab pos="571500" algn="l"/>
              </a:tabLst>
            </a:pPr>
            <a:r>
              <a:rPr lang="en-US" sz="2000" i="1" dirty="0">
                <a:solidFill>
                  <a:srgbClr val="CC99FF"/>
                </a:solidFill>
                <a:latin typeface="Times New Roman" panose="02020603050405020304" pitchFamily="18" charset="0"/>
                <a:cs typeface="Times New Roman" panose="02020603050405020304" pitchFamily="18" charset="0"/>
              </a:rPr>
              <a:t>Exchange cations/anions</a:t>
            </a:r>
          </a:p>
          <a:p>
            <a:pPr marL="0" indent="0" algn="ctr">
              <a:buNone/>
              <a:tabLst>
                <a:tab pos="571500" algn="l"/>
              </a:tabLst>
            </a:pPr>
            <a:r>
              <a:rPr lang="en-US" dirty="0" err="1">
                <a:solidFill>
                  <a:srgbClr val="FFC000"/>
                </a:solidFill>
              </a:rPr>
              <a:t>RbOH</a:t>
            </a:r>
            <a:r>
              <a:rPr lang="en-US" dirty="0">
                <a:solidFill>
                  <a:srgbClr val="FFC000"/>
                </a:solidFill>
              </a:rPr>
              <a:t> (</a:t>
            </a:r>
            <a:r>
              <a:rPr lang="en-US" i="1" dirty="0" err="1">
                <a:solidFill>
                  <a:srgbClr val="FFC000"/>
                </a:solidFill>
              </a:rPr>
              <a:t>aq</a:t>
            </a:r>
            <a:r>
              <a:rPr lang="en-US" dirty="0">
                <a:solidFill>
                  <a:srgbClr val="FFC000"/>
                </a:solidFill>
              </a:rPr>
              <a:t>) + CoCl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a:t>
            </a:r>
            <a:r>
              <a:rPr lang="en-US" dirty="0" err="1">
                <a:solidFill>
                  <a:srgbClr val="FFC000"/>
                </a:solidFill>
                <a:sym typeface="Wingdings" panose="05000000000000000000" pitchFamily="2" charset="2"/>
              </a:rPr>
              <a:t>RbCl</a:t>
            </a:r>
            <a:r>
              <a:rPr lang="en-US" dirty="0">
                <a:solidFill>
                  <a:srgbClr val="FFC000"/>
                </a:solidFill>
                <a:sym typeface="Wingdings" panose="05000000000000000000" pitchFamily="2" charset="2"/>
              </a:rPr>
              <a:t>  + Co(OH)</a:t>
            </a:r>
            <a:endParaRPr lang="en-US" sz="2000" dirty="0"/>
          </a:p>
          <a:p>
            <a:pPr marL="0" indent="0">
              <a:buNone/>
              <a:tabLst>
                <a:tab pos="571500" algn="l"/>
              </a:tabLst>
            </a:pPr>
            <a:r>
              <a:rPr lang="en-US" sz="1800" dirty="0"/>
              <a:t>Note that hydroxide is parenthesized to show as a polyatomic ion it should not have its elements separated</a:t>
            </a:r>
          </a:p>
          <a:p>
            <a:pPr marL="457200" indent="-457200">
              <a:buFont typeface="+mj-lt"/>
              <a:buAutoNum type="arabicPeriod" startAt="2"/>
              <a:tabLst>
                <a:tab pos="571500" algn="l"/>
              </a:tabLst>
            </a:pPr>
            <a:r>
              <a:rPr lang="en-US" sz="2000" i="1" dirty="0">
                <a:solidFill>
                  <a:srgbClr val="CC99FF"/>
                </a:solidFill>
                <a:latin typeface="Times New Roman" panose="02020603050405020304" pitchFamily="18" charset="0"/>
                <a:cs typeface="Times New Roman" panose="02020603050405020304" pitchFamily="18" charset="0"/>
              </a:rPr>
              <a:t>Adjust formulas (subscripts) of products to correct for ion charge states</a:t>
            </a:r>
          </a:p>
          <a:p>
            <a:pPr marL="0" indent="0" algn="ctr">
              <a:buNone/>
              <a:tabLst>
                <a:tab pos="571500" algn="l"/>
              </a:tabLst>
            </a:pPr>
            <a:r>
              <a:rPr lang="en-US" dirty="0" err="1">
                <a:solidFill>
                  <a:srgbClr val="FFC000"/>
                </a:solidFill>
              </a:rPr>
              <a:t>RbOH</a:t>
            </a:r>
            <a:r>
              <a:rPr lang="en-US" dirty="0">
                <a:solidFill>
                  <a:srgbClr val="FFC000"/>
                </a:solidFill>
              </a:rPr>
              <a:t> (</a:t>
            </a:r>
            <a:r>
              <a:rPr lang="en-US" i="1" dirty="0" err="1">
                <a:solidFill>
                  <a:srgbClr val="FFC000"/>
                </a:solidFill>
              </a:rPr>
              <a:t>aq</a:t>
            </a:r>
            <a:r>
              <a:rPr lang="en-US" dirty="0">
                <a:solidFill>
                  <a:srgbClr val="FFC000"/>
                </a:solidFill>
              </a:rPr>
              <a:t>) + CoCl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a:t>
            </a:r>
            <a:r>
              <a:rPr lang="en-US" dirty="0" err="1">
                <a:solidFill>
                  <a:srgbClr val="FFC000"/>
                </a:solidFill>
                <a:sym typeface="Wingdings" panose="05000000000000000000" pitchFamily="2" charset="2"/>
              </a:rPr>
              <a:t>RbCl</a:t>
            </a:r>
            <a:r>
              <a:rPr lang="en-US" dirty="0">
                <a:solidFill>
                  <a:srgbClr val="FFC000"/>
                </a:solidFill>
                <a:sym typeface="Wingdings" panose="05000000000000000000" pitchFamily="2" charset="2"/>
              </a:rPr>
              <a:t>  + Co(OH)</a:t>
            </a:r>
            <a:r>
              <a:rPr lang="en-US" baseline="-25000" dirty="0">
                <a:solidFill>
                  <a:srgbClr val="FFC000"/>
                </a:solidFill>
                <a:sym typeface="Wingdings" panose="05000000000000000000" pitchFamily="2" charset="2"/>
              </a:rPr>
              <a:t>2</a:t>
            </a:r>
            <a:endParaRPr lang="en-US" baseline="-25000" dirty="0"/>
          </a:p>
          <a:p>
            <a:pPr marL="0" indent="0">
              <a:buNone/>
              <a:tabLst>
                <a:tab pos="571500" algn="l"/>
              </a:tabLst>
            </a:pPr>
            <a:r>
              <a:rPr lang="en-US" sz="1800" dirty="0" err="1"/>
              <a:t>RbCl</a:t>
            </a:r>
            <a:r>
              <a:rPr lang="en-US" sz="1800" dirty="0"/>
              <a:t> needed no correction, but cobalt is a 2+ ion and hydroxide (OH) is a 1– ion, so two OH groups were needed</a:t>
            </a:r>
          </a:p>
          <a:p>
            <a:pPr marL="514350" indent="-514350">
              <a:buFont typeface="+mj-lt"/>
              <a:buAutoNum type="arabicPeriod" startAt="3"/>
              <a:tabLst>
                <a:tab pos="571500" algn="l"/>
              </a:tabLst>
            </a:pPr>
            <a:r>
              <a:rPr lang="en-US" sz="2000" i="1" dirty="0">
                <a:solidFill>
                  <a:srgbClr val="CC99FF"/>
                </a:solidFill>
                <a:latin typeface="Times New Roman" panose="02020603050405020304" pitchFamily="18" charset="0"/>
                <a:cs typeface="Times New Roman" panose="02020603050405020304" pitchFamily="18" charset="0"/>
              </a:rPr>
              <a:t>Balance equation and add phase indicators</a:t>
            </a:r>
          </a:p>
          <a:p>
            <a:pPr marL="0" indent="0" algn="ctr">
              <a:buNone/>
              <a:tabLst>
                <a:tab pos="571500" algn="l"/>
              </a:tabLst>
            </a:pPr>
            <a:r>
              <a:rPr lang="en-US" dirty="0" err="1">
                <a:solidFill>
                  <a:srgbClr val="FFC000"/>
                </a:solidFill>
              </a:rPr>
              <a:t>RbOH</a:t>
            </a:r>
            <a:r>
              <a:rPr lang="en-US" dirty="0">
                <a:solidFill>
                  <a:srgbClr val="FFC000"/>
                </a:solidFill>
              </a:rPr>
              <a:t> (</a:t>
            </a:r>
            <a:r>
              <a:rPr lang="en-US" i="1" dirty="0" err="1">
                <a:solidFill>
                  <a:srgbClr val="FFC000"/>
                </a:solidFill>
              </a:rPr>
              <a:t>aq</a:t>
            </a:r>
            <a:r>
              <a:rPr lang="en-US" dirty="0">
                <a:solidFill>
                  <a:srgbClr val="FFC000"/>
                </a:solidFill>
              </a:rPr>
              <a:t>) + CoCl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a:t>
            </a:r>
            <a:r>
              <a:rPr lang="en-US" dirty="0" err="1">
                <a:solidFill>
                  <a:srgbClr val="FFC000"/>
                </a:solidFill>
                <a:sym typeface="Wingdings" panose="05000000000000000000" pitchFamily="2" charset="2"/>
              </a:rPr>
              <a:t>RbCl</a:t>
            </a:r>
            <a:r>
              <a:rPr lang="en-US" dirty="0">
                <a:solidFill>
                  <a:srgbClr val="FFC000"/>
                </a:solidFill>
                <a:sym typeface="Wingdings" panose="05000000000000000000" pitchFamily="2" charset="2"/>
              </a:rPr>
              <a:t>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Co(OH)</a:t>
            </a:r>
            <a:r>
              <a:rPr lang="en-US" baseline="-25000" dirty="0">
                <a:solidFill>
                  <a:srgbClr val="FFC000"/>
                </a:solidFill>
                <a:sym typeface="Wingdings" panose="05000000000000000000" pitchFamily="2" charset="2"/>
              </a:rPr>
              <a:t>2 </a:t>
            </a:r>
            <a:r>
              <a:rPr lang="en-US" dirty="0">
                <a:solidFill>
                  <a:srgbClr val="FFC000"/>
                </a:solidFill>
                <a:sym typeface="Wingdings" panose="05000000000000000000" pitchFamily="2" charset="2"/>
              </a:rPr>
              <a:t>(</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a:t>
            </a:r>
          </a:p>
          <a:p>
            <a:pPr marL="0" indent="0">
              <a:buNone/>
              <a:tabLst>
                <a:tab pos="571500" algn="l"/>
              </a:tabLst>
            </a:pPr>
            <a:r>
              <a:rPr lang="en-US" sz="1800" dirty="0"/>
              <a:t>No coefficients were found to be needed since there was a balance of atoms/elements on both sides. The only thing added was the phase indicators, in particular to show that a precipitate in cobalt(II) hydroxide was formed</a:t>
            </a:r>
          </a:p>
          <a:p>
            <a:pPr marL="0" indent="0" algn="ctr">
              <a:buNone/>
              <a:tabLst>
                <a:tab pos="571500" algn="l"/>
              </a:tabLst>
            </a:pPr>
            <a:endParaRPr lang="en-US" baseline="-25000" dirty="0"/>
          </a:p>
        </p:txBody>
      </p:sp>
      <p:sp>
        <p:nvSpPr>
          <p:cNvPr id="3" name="Slide Number Placeholder 2">
            <a:extLst>
              <a:ext uri="{FF2B5EF4-FFF2-40B4-BE49-F238E27FC236}">
                <a16:creationId xmlns:a16="http://schemas.microsoft.com/office/drawing/2014/main" id="{14757E75-00CA-730B-CA81-7F3BBE7D797F}"/>
              </a:ext>
            </a:extLst>
          </p:cNvPr>
          <p:cNvSpPr>
            <a:spLocks noGrp="1"/>
          </p:cNvSpPr>
          <p:nvPr>
            <p:ph type="sldNum" sz="quarter" idx="10"/>
          </p:nvPr>
        </p:nvSpPr>
        <p:spPr/>
        <p:txBody>
          <a:bodyPr/>
          <a:lstStyle/>
          <a:p>
            <a:fld id="{A0799DEC-7E29-49FD-ACCD-C09E865CF267}" type="slidenum">
              <a:rPr lang="en-US" smtClean="0"/>
              <a:pPr/>
              <a:t>28</a:t>
            </a:fld>
            <a:endParaRPr lang="en-US" dirty="0"/>
          </a:p>
        </p:txBody>
      </p:sp>
    </p:spTree>
    <p:extLst>
      <p:ext uri="{BB962C8B-B14F-4D97-AF65-F5344CB8AC3E}">
        <p14:creationId xmlns:p14="http://schemas.microsoft.com/office/powerpoint/2010/main" val="3739408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20471-D5F9-2BCB-D072-ECC9A87570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3B713-1E42-6393-B236-3690FFB8B662}"/>
              </a:ext>
            </a:extLst>
          </p:cNvPr>
          <p:cNvSpPr>
            <a:spLocks noGrp="1"/>
          </p:cNvSpPr>
          <p:nvPr>
            <p:ph type="title"/>
          </p:nvPr>
        </p:nvSpPr>
        <p:spPr>
          <a:xfrm>
            <a:off x="274318" y="153789"/>
            <a:ext cx="8502791" cy="584775"/>
          </a:xfrm>
        </p:spPr>
        <p:txBody>
          <a:bodyPr/>
          <a:lstStyle/>
          <a:p>
            <a:r>
              <a:rPr lang="en-US" sz="3200" dirty="0"/>
              <a:t>Practice: Predicting Double Replacement</a:t>
            </a:r>
          </a:p>
        </p:txBody>
      </p:sp>
      <p:sp>
        <p:nvSpPr>
          <p:cNvPr id="5" name="Content Placeholder 4">
            <a:extLst>
              <a:ext uri="{FF2B5EF4-FFF2-40B4-BE49-F238E27FC236}">
                <a16:creationId xmlns:a16="http://schemas.microsoft.com/office/drawing/2014/main" id="{82D16CA6-E616-DC76-D986-6CF22378E0C9}"/>
              </a:ext>
            </a:extLst>
          </p:cNvPr>
          <p:cNvSpPr>
            <a:spLocks noGrp="1"/>
          </p:cNvSpPr>
          <p:nvPr>
            <p:ph idx="1"/>
          </p:nvPr>
        </p:nvSpPr>
        <p:spPr>
          <a:xfrm>
            <a:off x="331890" y="894047"/>
            <a:ext cx="8387645" cy="5461705"/>
          </a:xfrm>
        </p:spPr>
        <p:txBody>
          <a:bodyPr/>
          <a:lstStyle/>
          <a:p>
            <a:pPr marL="0" indent="0">
              <a:buNone/>
              <a:tabLst>
                <a:tab pos="571500" algn="l"/>
              </a:tabLst>
            </a:pPr>
            <a:r>
              <a:rPr lang="en-US" sz="2000" dirty="0"/>
              <a:t>Predict mixing of: </a:t>
            </a:r>
            <a:r>
              <a:rPr lang="en-US" dirty="0">
                <a:solidFill>
                  <a:srgbClr val="FFC000"/>
                </a:solidFill>
              </a:rPr>
              <a:t>SrBr</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Al(NO</a:t>
            </a:r>
            <a:r>
              <a:rPr lang="en-US" baseline="-25000" dirty="0">
                <a:solidFill>
                  <a:srgbClr val="FFC000"/>
                </a:solidFill>
              </a:rPr>
              <a:t>3</a:t>
            </a:r>
            <a:r>
              <a:rPr lang="en-US" dirty="0">
                <a:solidFill>
                  <a:srgbClr val="FFC000"/>
                </a:solidFill>
              </a:rPr>
              <a:t>)</a:t>
            </a:r>
            <a:r>
              <a:rPr lang="en-US" baseline="-25000" dirty="0">
                <a:solidFill>
                  <a:srgbClr val="FFC000"/>
                </a:solidFill>
              </a:rPr>
              <a:t>3</a:t>
            </a:r>
            <a:r>
              <a:rPr lang="en-US" dirty="0">
                <a:solidFill>
                  <a:srgbClr val="FFC000"/>
                </a:solidFill>
              </a:rPr>
              <a:t> (</a:t>
            </a:r>
            <a:r>
              <a:rPr lang="en-US" i="1" dirty="0" err="1">
                <a:solidFill>
                  <a:srgbClr val="FFC000"/>
                </a:solidFill>
              </a:rPr>
              <a:t>aq</a:t>
            </a:r>
            <a:r>
              <a:rPr lang="en-US" dirty="0">
                <a:solidFill>
                  <a:srgbClr val="FFC000"/>
                </a:solidFill>
              </a:rPr>
              <a:t>) </a:t>
            </a:r>
            <a:endParaRPr lang="en-US" sz="2000" dirty="0"/>
          </a:p>
          <a:p>
            <a:pPr marL="457200" indent="-457200">
              <a:buFont typeface="+mj-lt"/>
              <a:buAutoNum type="arabicPeriod"/>
              <a:tabLst>
                <a:tab pos="571500" algn="l"/>
              </a:tabLst>
            </a:pPr>
            <a:r>
              <a:rPr lang="en-US" sz="2000" i="1" dirty="0">
                <a:solidFill>
                  <a:srgbClr val="CC99FF"/>
                </a:solidFill>
                <a:latin typeface="Times New Roman" panose="02020603050405020304" pitchFamily="18" charset="0"/>
                <a:cs typeface="Times New Roman" panose="02020603050405020304" pitchFamily="18" charset="0"/>
              </a:rPr>
              <a:t>Exchange cations/anions</a:t>
            </a:r>
          </a:p>
          <a:p>
            <a:pPr marL="0" indent="0" algn="ctr">
              <a:buNone/>
              <a:tabLst>
                <a:tab pos="571500" algn="l"/>
              </a:tabLst>
            </a:pPr>
            <a:r>
              <a:rPr lang="en-US" dirty="0">
                <a:solidFill>
                  <a:srgbClr val="FFC000"/>
                </a:solidFill>
              </a:rPr>
              <a:t>SrBr</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Al(NO</a:t>
            </a:r>
            <a:r>
              <a:rPr lang="en-US" baseline="-25000" dirty="0">
                <a:solidFill>
                  <a:srgbClr val="FFC000"/>
                </a:solidFill>
              </a:rPr>
              <a:t>3</a:t>
            </a:r>
            <a:r>
              <a:rPr lang="en-US" dirty="0">
                <a:solidFill>
                  <a:srgbClr val="FFC000"/>
                </a:solidFill>
              </a:rPr>
              <a:t>)</a:t>
            </a:r>
            <a:r>
              <a:rPr lang="en-US" baseline="-25000" dirty="0">
                <a:solidFill>
                  <a:srgbClr val="FFC000"/>
                </a:solidFill>
              </a:rPr>
              <a:t>3</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Sr</a:t>
            </a:r>
            <a:r>
              <a:rPr lang="en-US" dirty="0">
                <a:solidFill>
                  <a:srgbClr val="FFC000"/>
                </a:solidFill>
              </a:rPr>
              <a:t>(NO</a:t>
            </a:r>
            <a:r>
              <a:rPr lang="en-US" baseline="-25000" dirty="0">
                <a:solidFill>
                  <a:srgbClr val="FFC000"/>
                </a:solidFill>
              </a:rPr>
              <a:t>3</a:t>
            </a:r>
            <a:r>
              <a:rPr lang="en-US" dirty="0">
                <a:solidFill>
                  <a:srgbClr val="FFC000"/>
                </a:solidFill>
              </a:rPr>
              <a:t>)</a:t>
            </a:r>
            <a:r>
              <a:rPr lang="en-US" dirty="0">
                <a:solidFill>
                  <a:srgbClr val="FFC000"/>
                </a:solidFill>
                <a:sym typeface="Wingdings" panose="05000000000000000000" pitchFamily="2" charset="2"/>
              </a:rPr>
              <a:t>  + </a:t>
            </a:r>
            <a:r>
              <a:rPr lang="en-US" dirty="0" err="1">
                <a:solidFill>
                  <a:srgbClr val="FFC000"/>
                </a:solidFill>
                <a:sym typeface="Wingdings" panose="05000000000000000000" pitchFamily="2" charset="2"/>
              </a:rPr>
              <a:t>AlBr</a:t>
            </a:r>
            <a:endParaRPr lang="en-US" sz="2000" dirty="0"/>
          </a:p>
          <a:p>
            <a:pPr marL="0" indent="0">
              <a:buNone/>
              <a:tabLst>
                <a:tab pos="571500" algn="l"/>
              </a:tabLst>
            </a:pPr>
            <a:r>
              <a:rPr lang="en-US" sz="1600" dirty="0"/>
              <a:t>Note there is NO subscripts on the product side: only one of each of the cations and anions, keeping in mind nitrate is polyatomic ion so parentheses are put around it to note that, keep track of it</a:t>
            </a:r>
          </a:p>
          <a:p>
            <a:pPr marL="457200" indent="-457200">
              <a:buFont typeface="+mj-lt"/>
              <a:buAutoNum type="arabicPeriod" startAt="2"/>
              <a:tabLst>
                <a:tab pos="571500" algn="l"/>
              </a:tabLst>
            </a:pPr>
            <a:r>
              <a:rPr lang="en-US" sz="2000" i="1" dirty="0">
                <a:solidFill>
                  <a:srgbClr val="CC99FF"/>
                </a:solidFill>
                <a:latin typeface="Times New Roman" panose="02020603050405020304" pitchFamily="18" charset="0"/>
                <a:cs typeface="Times New Roman" panose="02020603050405020304" pitchFamily="18" charset="0"/>
              </a:rPr>
              <a:t>Adjust formulas (subscripts) of products to correct for ion charge states</a:t>
            </a:r>
          </a:p>
          <a:p>
            <a:pPr marL="0" indent="0" algn="ctr">
              <a:buNone/>
              <a:tabLst>
                <a:tab pos="571500" algn="l"/>
              </a:tabLst>
            </a:pPr>
            <a:r>
              <a:rPr lang="en-US" dirty="0">
                <a:solidFill>
                  <a:srgbClr val="FFC000"/>
                </a:solidFill>
              </a:rPr>
              <a:t>SrBr</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Al(NO</a:t>
            </a:r>
            <a:r>
              <a:rPr lang="en-US" baseline="-25000" dirty="0">
                <a:solidFill>
                  <a:srgbClr val="FFC000"/>
                </a:solidFill>
              </a:rPr>
              <a:t>3</a:t>
            </a:r>
            <a:r>
              <a:rPr lang="en-US" dirty="0">
                <a:solidFill>
                  <a:srgbClr val="FFC000"/>
                </a:solidFill>
              </a:rPr>
              <a:t>)</a:t>
            </a:r>
            <a:r>
              <a:rPr lang="en-US" baseline="-25000" dirty="0">
                <a:solidFill>
                  <a:srgbClr val="FFC000"/>
                </a:solidFill>
              </a:rPr>
              <a:t>3</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Sr</a:t>
            </a:r>
            <a:r>
              <a:rPr lang="en-US" dirty="0">
                <a:solidFill>
                  <a:srgbClr val="FFC000"/>
                </a:solidFill>
              </a:rPr>
              <a:t>(NO</a:t>
            </a:r>
            <a:r>
              <a:rPr lang="en-US" baseline="-25000" dirty="0">
                <a:solidFill>
                  <a:srgbClr val="FFC000"/>
                </a:solidFill>
              </a:rPr>
              <a:t>3</a:t>
            </a:r>
            <a:r>
              <a:rPr lang="en-US" dirty="0">
                <a:solidFill>
                  <a:srgbClr val="FFC000"/>
                </a:solidFill>
              </a:rPr>
              <a:t>)</a:t>
            </a:r>
            <a:r>
              <a:rPr lang="en-US" baseline="-25000" dirty="0">
                <a:solidFill>
                  <a:srgbClr val="FFC000"/>
                </a:solidFill>
              </a:rPr>
              <a:t>2</a:t>
            </a:r>
            <a:r>
              <a:rPr lang="en-US" dirty="0">
                <a:solidFill>
                  <a:srgbClr val="FFC000"/>
                </a:solidFill>
                <a:sym typeface="Wingdings" panose="05000000000000000000" pitchFamily="2" charset="2"/>
              </a:rPr>
              <a:t>  + AlBr</a:t>
            </a:r>
            <a:r>
              <a:rPr lang="en-US" baseline="-25000" dirty="0">
                <a:solidFill>
                  <a:srgbClr val="FFC000"/>
                </a:solidFill>
                <a:sym typeface="Wingdings" panose="05000000000000000000" pitchFamily="2" charset="2"/>
              </a:rPr>
              <a:t>3</a:t>
            </a:r>
            <a:endParaRPr lang="en-US" sz="2000" baseline="-25000" dirty="0"/>
          </a:p>
          <a:p>
            <a:pPr marL="0" indent="0">
              <a:buNone/>
              <a:tabLst>
                <a:tab pos="571500" algn="l"/>
              </a:tabLst>
            </a:pPr>
            <a:r>
              <a:rPr lang="en-US" sz="1600" dirty="0"/>
              <a:t>The compounds have now been “</a:t>
            </a:r>
            <a:r>
              <a:rPr lang="en-US" sz="1600" dirty="0" err="1"/>
              <a:t>criss-crossed</a:t>
            </a:r>
            <a:r>
              <a:rPr lang="en-US" sz="1600" dirty="0"/>
              <a:t>” to reflect correct subscripts of monatomic/polyatomic numbers</a:t>
            </a:r>
          </a:p>
          <a:p>
            <a:pPr marL="514350" indent="-514350">
              <a:buFont typeface="+mj-lt"/>
              <a:buAutoNum type="arabicPeriod" startAt="3"/>
              <a:tabLst>
                <a:tab pos="571500" algn="l"/>
              </a:tabLst>
            </a:pPr>
            <a:r>
              <a:rPr lang="en-US" sz="2000" i="1" dirty="0">
                <a:solidFill>
                  <a:srgbClr val="CC99FF"/>
                </a:solidFill>
                <a:latin typeface="Times New Roman" panose="02020603050405020304" pitchFamily="18" charset="0"/>
                <a:cs typeface="Times New Roman" panose="02020603050405020304" pitchFamily="18" charset="0"/>
              </a:rPr>
              <a:t>Balance equation</a:t>
            </a:r>
          </a:p>
          <a:p>
            <a:pPr marL="0" indent="0" algn="ctr">
              <a:buNone/>
              <a:tabLst>
                <a:tab pos="571500" algn="l"/>
              </a:tabLst>
            </a:pPr>
            <a:r>
              <a:rPr lang="en-US" sz="1800" dirty="0">
                <a:solidFill>
                  <a:srgbClr val="FFC000"/>
                </a:solidFill>
              </a:rPr>
              <a:t>3 SrBr</a:t>
            </a:r>
            <a:r>
              <a:rPr lang="en-US" sz="1800" baseline="-25000" dirty="0">
                <a:solidFill>
                  <a:srgbClr val="FFC000"/>
                </a:solidFill>
              </a:rPr>
              <a:t>2</a:t>
            </a:r>
            <a:r>
              <a:rPr lang="en-US" sz="1800" dirty="0">
                <a:solidFill>
                  <a:srgbClr val="FFC000"/>
                </a:solidFill>
              </a:rPr>
              <a:t> (</a:t>
            </a:r>
            <a:r>
              <a:rPr lang="en-US" sz="1800" i="1" dirty="0" err="1">
                <a:solidFill>
                  <a:srgbClr val="FFC000"/>
                </a:solidFill>
              </a:rPr>
              <a:t>aq</a:t>
            </a:r>
            <a:r>
              <a:rPr lang="en-US" sz="1800" dirty="0">
                <a:solidFill>
                  <a:srgbClr val="FFC000"/>
                </a:solidFill>
              </a:rPr>
              <a:t>) + 2 Al(NO</a:t>
            </a:r>
            <a:r>
              <a:rPr lang="en-US" sz="1800" baseline="-25000" dirty="0">
                <a:solidFill>
                  <a:srgbClr val="FFC000"/>
                </a:solidFill>
              </a:rPr>
              <a:t>3</a:t>
            </a:r>
            <a:r>
              <a:rPr lang="en-US" sz="1800" dirty="0">
                <a:solidFill>
                  <a:srgbClr val="FFC000"/>
                </a:solidFill>
              </a:rPr>
              <a:t>)</a:t>
            </a:r>
            <a:r>
              <a:rPr lang="en-US" sz="1800" baseline="-25000" dirty="0">
                <a:solidFill>
                  <a:srgbClr val="FFC000"/>
                </a:solidFill>
              </a:rPr>
              <a:t>3</a:t>
            </a:r>
            <a:r>
              <a:rPr lang="en-US" sz="1800" dirty="0">
                <a:solidFill>
                  <a:srgbClr val="FFC000"/>
                </a:solidFill>
              </a:rPr>
              <a:t> (</a:t>
            </a:r>
            <a:r>
              <a:rPr lang="en-US" sz="1800" i="1" dirty="0" err="1">
                <a:solidFill>
                  <a:srgbClr val="FFC000"/>
                </a:solidFill>
              </a:rPr>
              <a:t>aq</a:t>
            </a:r>
            <a:r>
              <a:rPr lang="en-US" sz="1800" dirty="0">
                <a:solidFill>
                  <a:srgbClr val="FFC000"/>
                </a:solidFill>
              </a:rPr>
              <a:t>) </a:t>
            </a:r>
            <a:r>
              <a:rPr lang="en-US" sz="1800" dirty="0">
                <a:solidFill>
                  <a:srgbClr val="FFC000"/>
                </a:solidFill>
                <a:sym typeface="Wingdings" panose="05000000000000000000" pitchFamily="2" charset="2"/>
              </a:rPr>
              <a:t>  3 Sr</a:t>
            </a:r>
            <a:r>
              <a:rPr lang="en-US" sz="1800" dirty="0">
                <a:solidFill>
                  <a:srgbClr val="FFC000"/>
                </a:solidFill>
              </a:rPr>
              <a:t>(NO</a:t>
            </a:r>
            <a:r>
              <a:rPr lang="en-US" sz="1800" baseline="-25000" dirty="0">
                <a:solidFill>
                  <a:srgbClr val="FFC000"/>
                </a:solidFill>
              </a:rPr>
              <a:t>3</a:t>
            </a:r>
            <a:r>
              <a:rPr lang="en-US" sz="1800" dirty="0">
                <a:solidFill>
                  <a:srgbClr val="FFC000"/>
                </a:solidFill>
              </a:rPr>
              <a:t>)</a:t>
            </a:r>
            <a:r>
              <a:rPr lang="en-US" sz="1800" baseline="-25000" dirty="0">
                <a:solidFill>
                  <a:srgbClr val="FFC000"/>
                </a:solidFill>
              </a:rPr>
              <a:t>2</a:t>
            </a:r>
            <a:r>
              <a:rPr lang="en-US" sz="1800" dirty="0">
                <a:solidFill>
                  <a:srgbClr val="FFC000"/>
                </a:solidFill>
                <a:sym typeface="Wingdings" panose="05000000000000000000" pitchFamily="2" charset="2"/>
              </a:rPr>
              <a:t> + 2 AlBr</a:t>
            </a:r>
            <a:r>
              <a:rPr lang="en-US" sz="1800" baseline="-25000" dirty="0">
                <a:solidFill>
                  <a:srgbClr val="FFC000"/>
                </a:solidFill>
                <a:sym typeface="Wingdings" panose="05000000000000000000" pitchFamily="2" charset="2"/>
              </a:rPr>
              <a:t>3</a:t>
            </a:r>
            <a:endParaRPr lang="en-US" sz="1800" baseline="-25000" dirty="0"/>
          </a:p>
          <a:p>
            <a:pPr marL="0" indent="0">
              <a:buNone/>
              <a:tabLst>
                <a:tab pos="571500" algn="l"/>
              </a:tabLst>
            </a:pPr>
            <a:r>
              <a:rPr lang="en-US" sz="1600" dirty="0"/>
              <a:t>The balance of this equation was selected to be the most difficult of reactions. Usually balancing is not difficult but this was a big test. There was one of each of Sr and Al on both sides, so balancing does not start there. With (NO</a:t>
            </a:r>
            <a:r>
              <a:rPr lang="en-US" sz="1600" baseline="-25000" dirty="0"/>
              <a:t>3</a:t>
            </a:r>
            <a:r>
              <a:rPr lang="en-US" sz="1600" dirty="0"/>
              <a:t>)</a:t>
            </a:r>
            <a:r>
              <a:rPr lang="en-US" sz="1600" baseline="-25000" dirty="0"/>
              <a:t>3</a:t>
            </a:r>
            <a:r>
              <a:rPr lang="en-US" sz="1600" dirty="0"/>
              <a:t> reactant and (NO</a:t>
            </a:r>
            <a:r>
              <a:rPr lang="en-US" sz="1600" baseline="-25000" dirty="0"/>
              <a:t>3</a:t>
            </a:r>
            <a:r>
              <a:rPr lang="en-US" sz="1600" dirty="0"/>
              <a:t>)</a:t>
            </a:r>
            <a:r>
              <a:rPr lang="en-US" sz="1600" baseline="-25000" dirty="0"/>
              <a:t>2</a:t>
            </a:r>
            <a:r>
              <a:rPr lang="en-US" sz="1600" dirty="0"/>
              <a:t> product, do a </a:t>
            </a:r>
            <a:r>
              <a:rPr lang="en-US" sz="1600" dirty="0" err="1"/>
              <a:t>criss-cross</a:t>
            </a:r>
            <a:r>
              <a:rPr lang="en-US" sz="1600" dirty="0"/>
              <a:t> of coefficients [2 (NO</a:t>
            </a:r>
            <a:r>
              <a:rPr lang="en-US" sz="1600" baseline="-25000" dirty="0"/>
              <a:t>3</a:t>
            </a:r>
            <a:r>
              <a:rPr lang="en-US" sz="1600" dirty="0"/>
              <a:t>)</a:t>
            </a:r>
            <a:r>
              <a:rPr lang="en-US" sz="1600" baseline="-25000" dirty="0"/>
              <a:t>3</a:t>
            </a:r>
            <a:r>
              <a:rPr lang="en-US" sz="1600" dirty="0"/>
              <a:t>] and </a:t>
            </a:r>
            <a:br>
              <a:rPr lang="en-US" sz="1600" dirty="0"/>
            </a:br>
            <a:r>
              <a:rPr lang="en-US" sz="1600" dirty="0"/>
              <a:t>[3 (NO</a:t>
            </a:r>
            <a:r>
              <a:rPr lang="en-US" sz="1600" baseline="-25000" dirty="0"/>
              <a:t>3</a:t>
            </a:r>
            <a:r>
              <a:rPr lang="en-US" sz="1600" dirty="0"/>
              <a:t>)</a:t>
            </a:r>
            <a:r>
              <a:rPr lang="en-US" sz="1600" baseline="-25000" dirty="0"/>
              <a:t>3</a:t>
            </a:r>
            <a:r>
              <a:rPr lang="en-US" sz="1600" dirty="0"/>
              <a:t>]. And reactant Br</a:t>
            </a:r>
            <a:r>
              <a:rPr lang="en-US" sz="1600" baseline="-25000" dirty="0"/>
              <a:t>2</a:t>
            </a:r>
            <a:r>
              <a:rPr lang="en-US" sz="1600" dirty="0"/>
              <a:t> and product Br</a:t>
            </a:r>
            <a:r>
              <a:rPr lang="en-US" sz="1600" baseline="-25000" dirty="0"/>
              <a:t>3</a:t>
            </a:r>
            <a:r>
              <a:rPr lang="en-US" sz="1600" dirty="0"/>
              <a:t>, do same: [3 Br</a:t>
            </a:r>
            <a:r>
              <a:rPr lang="en-US" sz="1600" baseline="-25000" dirty="0"/>
              <a:t>2</a:t>
            </a:r>
            <a:r>
              <a:rPr lang="en-US" sz="1600" dirty="0"/>
              <a:t>] and [2 Br</a:t>
            </a:r>
            <a:r>
              <a:rPr lang="en-US" sz="1600" baseline="-25000" dirty="0"/>
              <a:t>3</a:t>
            </a:r>
            <a:r>
              <a:rPr lang="en-US" sz="1600" dirty="0"/>
              <a:t>] and it all works!</a:t>
            </a:r>
          </a:p>
          <a:p>
            <a:pPr marL="0" indent="0" algn="ctr">
              <a:buNone/>
              <a:tabLst>
                <a:tab pos="571500" algn="l"/>
              </a:tabLst>
            </a:pPr>
            <a:endParaRPr lang="en-US" baseline="-25000" dirty="0"/>
          </a:p>
        </p:txBody>
      </p:sp>
      <p:sp>
        <p:nvSpPr>
          <p:cNvPr id="3" name="Slide Number Placeholder 2">
            <a:extLst>
              <a:ext uri="{FF2B5EF4-FFF2-40B4-BE49-F238E27FC236}">
                <a16:creationId xmlns:a16="http://schemas.microsoft.com/office/drawing/2014/main" id="{32CD3662-3A5B-2E4F-73C7-1F22652242CA}"/>
              </a:ext>
            </a:extLst>
          </p:cNvPr>
          <p:cNvSpPr>
            <a:spLocks noGrp="1"/>
          </p:cNvSpPr>
          <p:nvPr>
            <p:ph type="sldNum" sz="quarter" idx="10"/>
          </p:nvPr>
        </p:nvSpPr>
        <p:spPr/>
        <p:txBody>
          <a:bodyPr/>
          <a:lstStyle/>
          <a:p>
            <a:fld id="{A0799DEC-7E29-49FD-ACCD-C09E865CF267}" type="slidenum">
              <a:rPr lang="en-US" smtClean="0"/>
              <a:pPr/>
              <a:t>29</a:t>
            </a:fld>
            <a:endParaRPr lang="en-US" dirty="0"/>
          </a:p>
        </p:txBody>
      </p:sp>
    </p:spTree>
    <p:extLst>
      <p:ext uri="{BB962C8B-B14F-4D97-AF65-F5344CB8AC3E}">
        <p14:creationId xmlns:p14="http://schemas.microsoft.com/office/powerpoint/2010/main" val="307901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2C82B-B00B-977C-B483-481EFD67D9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446FB-AC31-2C77-B0DB-A6971A989116}"/>
              </a:ext>
            </a:extLst>
          </p:cNvPr>
          <p:cNvSpPr>
            <a:spLocks noGrp="1"/>
          </p:cNvSpPr>
          <p:nvPr>
            <p:ph type="title"/>
          </p:nvPr>
        </p:nvSpPr>
        <p:spPr>
          <a:xfrm>
            <a:off x="355599" y="310445"/>
            <a:ext cx="8421512" cy="584775"/>
          </a:xfrm>
        </p:spPr>
        <p:txBody>
          <a:bodyPr/>
          <a:lstStyle/>
          <a:p>
            <a:r>
              <a:rPr lang="en-US" sz="3200" dirty="0"/>
              <a:t>Chemical Reactions &amp; Conservation Laws</a:t>
            </a:r>
          </a:p>
        </p:txBody>
      </p:sp>
      <p:sp>
        <p:nvSpPr>
          <p:cNvPr id="5" name="Content Placeholder 4">
            <a:extLst>
              <a:ext uri="{FF2B5EF4-FFF2-40B4-BE49-F238E27FC236}">
                <a16:creationId xmlns:a16="http://schemas.microsoft.com/office/drawing/2014/main" id="{675031BC-D35F-A408-6C06-CB4C0ED786A9}"/>
              </a:ext>
            </a:extLst>
          </p:cNvPr>
          <p:cNvSpPr>
            <a:spLocks noGrp="1"/>
          </p:cNvSpPr>
          <p:nvPr>
            <p:ph idx="1"/>
          </p:nvPr>
        </p:nvSpPr>
        <p:spPr>
          <a:xfrm>
            <a:off x="372533" y="1059256"/>
            <a:ext cx="8387645" cy="5488300"/>
          </a:xfrm>
        </p:spPr>
        <p:txBody>
          <a:bodyPr/>
          <a:lstStyle/>
          <a:p>
            <a:r>
              <a:rPr lang="en-US" dirty="0">
                <a:solidFill>
                  <a:schemeClr val="accent1">
                    <a:lumMod val="60000"/>
                    <a:lumOff val="40000"/>
                  </a:schemeClr>
                </a:solidFill>
              </a:rPr>
              <a:t>Chemical reactions </a:t>
            </a:r>
            <a:r>
              <a:rPr lang="en-US" dirty="0"/>
              <a:t>are expressed in a way just as mathematics uses equations: to show something is connected at a time before with something that comes after</a:t>
            </a:r>
          </a:p>
          <a:p>
            <a:r>
              <a:rPr lang="en-US" dirty="0">
                <a:sym typeface="Wingdings" panose="05000000000000000000" pitchFamily="2" charset="2"/>
              </a:rPr>
              <a:t>A </a:t>
            </a:r>
            <a:r>
              <a:rPr lang="en-US" dirty="0">
                <a:solidFill>
                  <a:schemeClr val="accent1">
                    <a:lumMod val="60000"/>
                    <a:lumOff val="40000"/>
                  </a:schemeClr>
                </a:solidFill>
                <a:sym typeface="Wingdings" panose="05000000000000000000" pitchFamily="2" charset="2"/>
              </a:rPr>
              <a:t>reaction</a:t>
            </a:r>
            <a:r>
              <a:rPr lang="en-US" dirty="0">
                <a:sym typeface="Wingdings" panose="05000000000000000000" pitchFamily="2" charset="2"/>
              </a:rPr>
              <a:t> is an expression of substances that react—the </a:t>
            </a:r>
            <a:r>
              <a:rPr lang="en-US" b="1" dirty="0">
                <a:solidFill>
                  <a:srgbClr val="00FF00"/>
                </a:solidFill>
                <a:sym typeface="Wingdings" panose="05000000000000000000" pitchFamily="2" charset="2"/>
              </a:rPr>
              <a:t>reactants</a:t>
            </a:r>
            <a:r>
              <a:rPr lang="en-US" dirty="0">
                <a:sym typeface="Wingdings" panose="05000000000000000000" pitchFamily="2" charset="2"/>
              </a:rPr>
              <a:t>—and the result of the reaction—the </a:t>
            </a:r>
            <a:r>
              <a:rPr lang="en-US" b="1" dirty="0">
                <a:solidFill>
                  <a:srgbClr val="00FF00"/>
                </a:solidFill>
                <a:sym typeface="Wingdings" panose="05000000000000000000" pitchFamily="2" charset="2"/>
              </a:rPr>
              <a:t>products</a:t>
            </a:r>
          </a:p>
          <a:p>
            <a:pPr marL="0" indent="0" algn="ctr">
              <a:buNone/>
            </a:pPr>
            <a:r>
              <a:rPr lang="en-US" sz="2800" b="1" dirty="0">
                <a:solidFill>
                  <a:srgbClr val="FFC000"/>
                </a:solidFill>
              </a:rPr>
              <a:t>Reactants </a:t>
            </a:r>
            <a:r>
              <a:rPr lang="en-US" sz="2800" b="1" dirty="0">
                <a:solidFill>
                  <a:srgbClr val="FFC000"/>
                </a:solidFill>
                <a:sym typeface="Wingdings" panose="05000000000000000000" pitchFamily="2" charset="2"/>
              </a:rPr>
              <a:t> Products</a:t>
            </a:r>
          </a:p>
          <a:p>
            <a:r>
              <a:rPr lang="en-US" dirty="0"/>
              <a:t>The expression of these is about the </a:t>
            </a:r>
            <a:r>
              <a:rPr lang="en-US" dirty="0">
                <a:solidFill>
                  <a:schemeClr val="accent1">
                    <a:lumMod val="60000"/>
                    <a:lumOff val="40000"/>
                  </a:schemeClr>
                </a:solidFill>
              </a:rPr>
              <a:t>conservation</a:t>
            </a:r>
            <a:r>
              <a:rPr lang="en-US" dirty="0"/>
              <a:t> </a:t>
            </a:r>
            <a:r>
              <a:rPr lang="en-US" dirty="0">
                <a:solidFill>
                  <a:schemeClr val="accent1">
                    <a:lumMod val="60000"/>
                    <a:lumOff val="40000"/>
                  </a:schemeClr>
                </a:solidFill>
              </a:rPr>
              <a:t>laws</a:t>
            </a:r>
            <a:r>
              <a:rPr lang="en-US" dirty="0"/>
              <a:t> of </a:t>
            </a:r>
            <a:r>
              <a:rPr lang="en-US" dirty="0">
                <a:solidFill>
                  <a:srgbClr val="FFFF00"/>
                </a:solidFill>
              </a:rPr>
              <a:t>mass (matter)</a:t>
            </a:r>
            <a:r>
              <a:rPr lang="en-US" dirty="0"/>
              <a:t>, </a:t>
            </a:r>
            <a:r>
              <a:rPr lang="en-US" dirty="0">
                <a:solidFill>
                  <a:srgbClr val="FFFF00"/>
                </a:solidFill>
              </a:rPr>
              <a:t>energy</a:t>
            </a:r>
            <a:r>
              <a:rPr lang="en-US" dirty="0"/>
              <a:t>, and </a:t>
            </a:r>
            <a:r>
              <a:rPr lang="en-US" dirty="0">
                <a:solidFill>
                  <a:srgbClr val="FFFF00"/>
                </a:solidFill>
              </a:rPr>
              <a:t>electric charge</a:t>
            </a:r>
          </a:p>
          <a:p>
            <a:endParaRPr lang="en-US" dirty="0"/>
          </a:p>
        </p:txBody>
      </p:sp>
      <p:sp>
        <p:nvSpPr>
          <p:cNvPr id="3" name="Slide Number Placeholder 2">
            <a:extLst>
              <a:ext uri="{FF2B5EF4-FFF2-40B4-BE49-F238E27FC236}">
                <a16:creationId xmlns:a16="http://schemas.microsoft.com/office/drawing/2014/main" id="{FD3DFE88-BF15-5F28-E65A-E1FF12A8BAAA}"/>
              </a:ext>
            </a:extLst>
          </p:cNvPr>
          <p:cNvSpPr>
            <a:spLocks noGrp="1"/>
          </p:cNvSpPr>
          <p:nvPr>
            <p:ph type="sldNum" sz="quarter" idx="10"/>
          </p:nvPr>
        </p:nvSpPr>
        <p:spPr/>
        <p:txBody>
          <a:bodyPr/>
          <a:lstStyle/>
          <a:p>
            <a:fld id="{A0799DEC-7E29-49FD-ACCD-C09E865CF267}" type="slidenum">
              <a:rPr lang="en-US" smtClean="0"/>
              <a:pPr/>
              <a:t>3</a:t>
            </a:fld>
            <a:endParaRPr lang="en-US" dirty="0"/>
          </a:p>
        </p:txBody>
      </p:sp>
    </p:spTree>
    <p:extLst>
      <p:ext uri="{BB962C8B-B14F-4D97-AF65-F5344CB8AC3E}">
        <p14:creationId xmlns:p14="http://schemas.microsoft.com/office/powerpoint/2010/main" val="709630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852BA-6892-D515-8BB7-F2A153F51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64249-FE0B-837B-C230-69C7DA3D13DC}"/>
              </a:ext>
            </a:extLst>
          </p:cNvPr>
          <p:cNvSpPr>
            <a:spLocks noGrp="1"/>
          </p:cNvSpPr>
          <p:nvPr>
            <p:ph type="title"/>
          </p:nvPr>
        </p:nvSpPr>
        <p:spPr>
          <a:xfrm>
            <a:off x="338666" y="176591"/>
            <a:ext cx="8421512" cy="830997"/>
          </a:xfrm>
        </p:spPr>
        <p:txBody>
          <a:bodyPr/>
          <a:lstStyle/>
          <a:p>
            <a:r>
              <a:rPr lang="en-US" sz="4400" dirty="0"/>
              <a:t>Precipitation Reactions</a:t>
            </a:r>
          </a:p>
        </p:txBody>
      </p:sp>
      <p:sp>
        <p:nvSpPr>
          <p:cNvPr id="3" name="Slide Number Placeholder 2">
            <a:extLst>
              <a:ext uri="{FF2B5EF4-FFF2-40B4-BE49-F238E27FC236}">
                <a16:creationId xmlns:a16="http://schemas.microsoft.com/office/drawing/2014/main" id="{0C504DDE-4F2E-2575-CDF6-36339C7B1AA7}"/>
              </a:ext>
            </a:extLst>
          </p:cNvPr>
          <p:cNvSpPr>
            <a:spLocks noGrp="1"/>
          </p:cNvSpPr>
          <p:nvPr>
            <p:ph type="sldNum" sz="quarter" idx="10"/>
          </p:nvPr>
        </p:nvSpPr>
        <p:spPr/>
        <p:txBody>
          <a:bodyPr/>
          <a:lstStyle/>
          <a:p>
            <a:fld id="{A0799DEC-7E29-49FD-ACCD-C09E865CF267}" type="slidenum">
              <a:rPr lang="en-US" smtClean="0"/>
              <a:pPr/>
              <a:t>30</a:t>
            </a:fld>
            <a:endParaRPr lang="en-US" dirty="0"/>
          </a:p>
        </p:txBody>
      </p:sp>
      <p:sp>
        <p:nvSpPr>
          <p:cNvPr id="7" name="Content Placeholder 6">
            <a:extLst>
              <a:ext uri="{FF2B5EF4-FFF2-40B4-BE49-F238E27FC236}">
                <a16:creationId xmlns:a16="http://schemas.microsoft.com/office/drawing/2014/main" id="{AD8B1002-704E-76D1-B6F8-0CE35BA5F1F1}"/>
              </a:ext>
            </a:extLst>
          </p:cNvPr>
          <p:cNvSpPr>
            <a:spLocks noGrp="1"/>
          </p:cNvSpPr>
          <p:nvPr>
            <p:ph idx="1"/>
          </p:nvPr>
        </p:nvSpPr>
        <p:spPr>
          <a:xfrm>
            <a:off x="372533" y="885826"/>
            <a:ext cx="8432801" cy="5661730"/>
          </a:xfrm>
        </p:spPr>
        <p:txBody>
          <a:bodyPr/>
          <a:lstStyle/>
          <a:p>
            <a:pPr marL="0" indent="0" algn="ctr">
              <a:buNone/>
            </a:pPr>
            <a:r>
              <a:rPr lang="en-US" b="1" dirty="0">
                <a:solidFill>
                  <a:srgbClr val="00FF00"/>
                </a:solidFill>
                <a:sym typeface="Wingdings" panose="05000000000000000000" pitchFamily="2" charset="2"/>
              </a:rPr>
              <a:t>AC + BD    </a:t>
            </a:r>
            <a:r>
              <a:rPr lang="en-US" b="1" dirty="0">
                <a:solidFill>
                  <a:srgbClr val="00FF00"/>
                </a:solidFill>
              </a:rPr>
              <a:t>AD </a:t>
            </a:r>
            <a:r>
              <a:rPr lang="en-US" dirty="0">
                <a:solidFill>
                  <a:srgbClr val="00FF00"/>
                </a:solidFill>
              </a:rPr>
              <a:t>(</a:t>
            </a:r>
            <a:r>
              <a:rPr lang="en-US" i="1" dirty="0">
                <a:solidFill>
                  <a:srgbClr val="00FF00"/>
                </a:solidFill>
              </a:rPr>
              <a:t>s</a:t>
            </a:r>
            <a:r>
              <a:rPr lang="en-US" dirty="0">
                <a:solidFill>
                  <a:srgbClr val="00FF00"/>
                </a:solidFill>
              </a:rPr>
              <a:t>)</a:t>
            </a:r>
            <a:r>
              <a:rPr lang="en-US" b="1" dirty="0">
                <a:solidFill>
                  <a:srgbClr val="00FF00"/>
                </a:solidFill>
              </a:rPr>
              <a:t> + BC</a:t>
            </a:r>
          </a:p>
          <a:p>
            <a:r>
              <a:rPr lang="en-US" sz="2000" dirty="0"/>
              <a:t>Precipitations are double displacement reactions with one of products being insoluble</a:t>
            </a:r>
          </a:p>
          <a:p>
            <a:pPr marL="0" indent="0" algn="ctr">
              <a:buNone/>
            </a:pPr>
            <a:r>
              <a:rPr lang="en-US" sz="2000" dirty="0">
                <a:solidFill>
                  <a:srgbClr val="FFC000"/>
                </a:solidFill>
              </a:rPr>
              <a:t>AgNO</a:t>
            </a:r>
            <a:r>
              <a:rPr lang="en-US" sz="2000" baseline="-25000" dirty="0">
                <a:solidFill>
                  <a:srgbClr val="FFC000"/>
                </a:solidFill>
              </a:rPr>
              <a:t>3</a:t>
            </a:r>
            <a:r>
              <a:rPr lang="en-US" sz="2000" dirty="0">
                <a:solidFill>
                  <a:srgbClr val="FFC000"/>
                </a:solidFill>
              </a:rPr>
              <a:t> (</a:t>
            </a:r>
            <a:r>
              <a:rPr lang="en-US" sz="2000" i="1" dirty="0" err="1">
                <a:solidFill>
                  <a:srgbClr val="FFC000"/>
                </a:solidFill>
              </a:rPr>
              <a:t>aq</a:t>
            </a:r>
            <a:r>
              <a:rPr lang="en-US" sz="2000" dirty="0">
                <a:solidFill>
                  <a:srgbClr val="FFC000"/>
                </a:solidFill>
              </a:rPr>
              <a:t>) + K</a:t>
            </a:r>
            <a:r>
              <a:rPr lang="en-US" sz="2000" baseline="-25000" dirty="0">
                <a:solidFill>
                  <a:srgbClr val="FFC000"/>
                </a:solidFill>
              </a:rPr>
              <a:t>2</a:t>
            </a:r>
            <a:r>
              <a:rPr lang="en-US" sz="2000" dirty="0">
                <a:solidFill>
                  <a:srgbClr val="FFC000"/>
                </a:solidFill>
              </a:rPr>
              <a:t>Cr</a:t>
            </a:r>
            <a:r>
              <a:rPr lang="en-US" sz="2000" baseline="-25000" dirty="0">
                <a:solidFill>
                  <a:srgbClr val="FFC000"/>
                </a:solidFill>
              </a:rPr>
              <a:t>2</a:t>
            </a:r>
            <a:r>
              <a:rPr lang="en-US" sz="2000" dirty="0">
                <a:solidFill>
                  <a:srgbClr val="FFC000"/>
                </a:solidFill>
              </a:rPr>
              <a:t>O</a:t>
            </a:r>
            <a:r>
              <a:rPr lang="en-US" sz="2000" baseline="-25000" dirty="0">
                <a:solidFill>
                  <a:srgbClr val="FFC000"/>
                </a:solidFill>
              </a:rPr>
              <a:t>7</a:t>
            </a:r>
            <a:r>
              <a:rPr lang="en-US" sz="2000" dirty="0">
                <a:solidFill>
                  <a:srgbClr val="FFC000"/>
                </a:solidFill>
              </a:rPr>
              <a:t> (</a:t>
            </a:r>
            <a:r>
              <a:rPr lang="en-US" sz="2000" i="1" dirty="0" err="1">
                <a:solidFill>
                  <a:srgbClr val="FFC000"/>
                </a:solidFill>
              </a:rPr>
              <a:t>aq</a:t>
            </a:r>
            <a:r>
              <a:rPr lang="en-US" sz="2000" dirty="0">
                <a:solidFill>
                  <a:srgbClr val="FFC000"/>
                </a:solidFill>
              </a:rPr>
              <a:t>) </a:t>
            </a:r>
            <a:r>
              <a:rPr lang="en-US" sz="2000" dirty="0">
                <a:solidFill>
                  <a:srgbClr val="FFC000"/>
                </a:solidFill>
                <a:sym typeface="Wingdings" panose="05000000000000000000" pitchFamily="2" charset="2"/>
              </a:rPr>
              <a:t> Ag</a:t>
            </a:r>
            <a:r>
              <a:rPr lang="en-US" sz="2000" baseline="-25000" dirty="0">
                <a:solidFill>
                  <a:srgbClr val="FFC000"/>
                </a:solidFill>
                <a:sym typeface="Wingdings" panose="05000000000000000000" pitchFamily="2" charset="2"/>
              </a:rPr>
              <a:t>2</a:t>
            </a:r>
            <a:r>
              <a:rPr lang="en-US" sz="2000" dirty="0">
                <a:solidFill>
                  <a:srgbClr val="FFC000"/>
                </a:solidFill>
                <a:sym typeface="Wingdings" panose="05000000000000000000" pitchFamily="2" charset="2"/>
              </a:rPr>
              <a:t>Cr</a:t>
            </a:r>
            <a:r>
              <a:rPr lang="en-US" sz="2000" baseline="-25000" dirty="0">
                <a:solidFill>
                  <a:srgbClr val="FFC000"/>
                </a:solidFill>
                <a:sym typeface="Wingdings" panose="05000000000000000000" pitchFamily="2" charset="2"/>
              </a:rPr>
              <a:t>2</a:t>
            </a:r>
            <a:r>
              <a:rPr lang="en-US" sz="2000" dirty="0">
                <a:solidFill>
                  <a:srgbClr val="FFC000"/>
                </a:solidFill>
                <a:sym typeface="Wingdings" panose="05000000000000000000" pitchFamily="2" charset="2"/>
              </a:rPr>
              <a:t>O</a:t>
            </a:r>
            <a:r>
              <a:rPr lang="en-US" sz="2000" baseline="-25000" dirty="0">
                <a:solidFill>
                  <a:srgbClr val="FFC000"/>
                </a:solidFill>
                <a:sym typeface="Wingdings" panose="05000000000000000000" pitchFamily="2" charset="2"/>
              </a:rPr>
              <a:t>7</a:t>
            </a:r>
            <a:r>
              <a:rPr lang="en-US" sz="2000" dirty="0">
                <a:solidFill>
                  <a:srgbClr val="FFC000"/>
                </a:solidFill>
                <a:sym typeface="Wingdings" panose="05000000000000000000" pitchFamily="2" charset="2"/>
              </a:rPr>
              <a:t> (</a:t>
            </a:r>
            <a:r>
              <a:rPr lang="en-US" sz="2000" i="1" dirty="0">
                <a:solidFill>
                  <a:srgbClr val="FFC000"/>
                </a:solidFill>
                <a:sym typeface="Wingdings" panose="05000000000000000000" pitchFamily="2" charset="2"/>
              </a:rPr>
              <a:t>s</a:t>
            </a:r>
            <a:r>
              <a:rPr lang="en-US" sz="2000" dirty="0">
                <a:solidFill>
                  <a:srgbClr val="FFC000"/>
                </a:solidFill>
                <a:sym typeface="Wingdings" panose="05000000000000000000" pitchFamily="2" charset="2"/>
              </a:rPr>
              <a:t>) + KNO</a:t>
            </a:r>
            <a:r>
              <a:rPr lang="en-US" sz="2000" baseline="-25000" dirty="0">
                <a:solidFill>
                  <a:srgbClr val="FFC000"/>
                </a:solidFill>
                <a:sym typeface="Wingdings" panose="05000000000000000000" pitchFamily="2" charset="2"/>
              </a:rPr>
              <a:t>3</a:t>
            </a:r>
            <a:r>
              <a:rPr lang="en-US" sz="2000" dirty="0">
                <a:solidFill>
                  <a:srgbClr val="FFC000"/>
                </a:solidFill>
                <a:sym typeface="Wingdings" panose="05000000000000000000" pitchFamily="2" charset="2"/>
              </a:rPr>
              <a:t> (</a:t>
            </a:r>
            <a:r>
              <a:rPr lang="en-US" sz="2000" i="1" dirty="0" err="1">
                <a:solidFill>
                  <a:srgbClr val="FFC000"/>
                </a:solidFill>
                <a:sym typeface="Wingdings" panose="05000000000000000000" pitchFamily="2" charset="2"/>
              </a:rPr>
              <a:t>aq</a:t>
            </a:r>
            <a:r>
              <a:rPr lang="en-US" sz="2000" dirty="0">
                <a:solidFill>
                  <a:srgbClr val="FFC000"/>
                </a:solidFill>
                <a:sym typeface="Wingdings" panose="05000000000000000000" pitchFamily="2" charset="2"/>
              </a:rPr>
              <a:t>)</a:t>
            </a:r>
          </a:p>
          <a:p>
            <a:pPr marL="0" indent="0">
              <a:buNone/>
            </a:pPr>
            <a:r>
              <a:rPr lang="en-US" sz="1800" dirty="0"/>
              <a:t>This is an unbalanced equation (can you balance it?)</a:t>
            </a:r>
          </a:p>
          <a:p>
            <a:r>
              <a:rPr lang="en-US" sz="2000" dirty="0"/>
              <a:t>Not all mixing of compounds in solutions results in precipitations</a:t>
            </a:r>
          </a:p>
          <a:p>
            <a:r>
              <a:rPr lang="en-US" sz="2000" dirty="0"/>
              <a:t>Mixing KBr and NaCl solutions results in no reaction except K</a:t>
            </a:r>
            <a:r>
              <a:rPr lang="en-US" sz="2000" baseline="30000" dirty="0"/>
              <a:t>+</a:t>
            </a:r>
            <a:r>
              <a:rPr lang="en-US" sz="2000" dirty="0"/>
              <a:t>, Na</a:t>
            </a:r>
            <a:r>
              <a:rPr lang="en-US" sz="2000" baseline="30000" dirty="0"/>
              <a:t>+</a:t>
            </a:r>
            <a:r>
              <a:rPr lang="en-US" sz="2000" dirty="0"/>
              <a:t>, Br</a:t>
            </a:r>
            <a:r>
              <a:rPr lang="en-US" sz="2000" baseline="30000" dirty="0"/>
              <a:t>–</a:t>
            </a:r>
            <a:r>
              <a:rPr lang="en-US" sz="2000" dirty="0"/>
              <a:t>, and Cl</a:t>
            </a:r>
            <a:r>
              <a:rPr lang="en-US" sz="2000" baseline="30000" dirty="0"/>
              <a:t>–</a:t>
            </a:r>
            <a:r>
              <a:rPr lang="en-US" sz="2000" dirty="0"/>
              <a:t> ions in solution, all at half original</a:t>
            </a:r>
            <a:br>
              <a:rPr lang="en-US" sz="2000" dirty="0"/>
            </a:br>
            <a:r>
              <a:rPr lang="en-US" sz="2000" dirty="0"/>
              <a:t>concentrations</a:t>
            </a:r>
          </a:p>
          <a:p>
            <a:endParaRPr lang="en-US" dirty="0"/>
          </a:p>
          <a:p>
            <a:pPr marL="0" indent="0">
              <a:buNone/>
            </a:pPr>
            <a:endParaRPr lang="en-US" sz="2200" dirty="0">
              <a:solidFill>
                <a:srgbClr val="FFC000"/>
              </a:solidFill>
            </a:endParaRPr>
          </a:p>
        </p:txBody>
      </p:sp>
      <p:pic>
        <p:nvPicPr>
          <p:cNvPr id="8" name="Online Media 3" title="Precipitation of silver(I) dichromate (Pemendakkan Perak(I) Dikromat)">
            <a:hlinkClick r:id="" action="ppaction://media"/>
            <a:extLst>
              <a:ext uri="{FF2B5EF4-FFF2-40B4-BE49-F238E27FC236}">
                <a16:creationId xmlns:a16="http://schemas.microsoft.com/office/drawing/2014/main" id="{0EBFBF41-0EE4-7ABE-6BBD-03CBB3ED9AD8}"/>
              </a:ext>
            </a:extLst>
          </p:cNvPr>
          <p:cNvPicPr>
            <a:picLocks noRot="1" noChangeAspect="1"/>
          </p:cNvPicPr>
          <p:nvPr>
            <a:videoFile r:link="rId1"/>
          </p:nvPr>
        </p:nvPicPr>
        <p:blipFill>
          <a:blip r:embed="rId3"/>
          <a:stretch>
            <a:fillRect/>
          </a:stretch>
        </p:blipFill>
        <p:spPr bwMode="auto">
          <a:xfrm>
            <a:off x="2662546" y="4195132"/>
            <a:ext cx="3225800" cy="2419350"/>
          </a:xfrm>
          <a:prstGeom prst="rect">
            <a:avLst/>
          </a:prstGeom>
          <a:noFill/>
          <a:ln w="9525">
            <a:noFill/>
            <a:miter lim="800000"/>
            <a:headEnd/>
            <a:tailEnd/>
          </a:ln>
          <a:effectLst/>
        </p:spPr>
      </p:pic>
      <p:pic>
        <p:nvPicPr>
          <p:cNvPr id="11" name="Picture 10">
            <a:extLst>
              <a:ext uri="{FF2B5EF4-FFF2-40B4-BE49-F238E27FC236}">
                <a16:creationId xmlns:a16="http://schemas.microsoft.com/office/drawing/2014/main" id="{907E17E8-8919-0AEB-2780-3891FDD5D63D}"/>
              </a:ext>
            </a:extLst>
          </p:cNvPr>
          <p:cNvPicPr>
            <a:picLocks noChangeAspect="1"/>
          </p:cNvPicPr>
          <p:nvPr/>
        </p:nvPicPr>
        <p:blipFill>
          <a:blip r:embed="rId4"/>
          <a:stretch>
            <a:fillRect/>
          </a:stretch>
        </p:blipFill>
        <p:spPr>
          <a:xfrm>
            <a:off x="5905279" y="4052037"/>
            <a:ext cx="2786063" cy="2562445"/>
          </a:xfrm>
          <a:prstGeom prst="rect">
            <a:avLst/>
          </a:prstGeom>
        </p:spPr>
      </p:pic>
    </p:spTree>
    <p:extLst>
      <p:ext uri="{BB962C8B-B14F-4D97-AF65-F5344CB8AC3E}">
        <p14:creationId xmlns:p14="http://schemas.microsoft.com/office/powerpoint/2010/main" val="132156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8"/>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8"/>
                                        </p:tgtEl>
                                      </p:cBhvr>
                                    </p:cmd>
                                  </p:childTnLst>
                                </p:cTn>
                              </p:par>
                            </p:childTnLst>
                          </p:cTn>
                        </p:par>
                      </p:childTnLst>
                    </p:cTn>
                  </p:par>
                </p:childTnLst>
              </p:cTn>
              <p:nextCondLst>
                <p:cond evt="onClick" delay="0">
                  <p:tgtEl>
                    <p:spTgt spid="8"/>
                  </p:tgtEl>
                </p:cond>
              </p:nextCondLst>
            </p:seq>
            <p:video>
              <p:cMediaNode vol="80000">
                <p:cTn id="12" fill="hold" display="0">
                  <p:stCondLst>
                    <p:cond delay="indefinite"/>
                  </p:stCondLst>
                </p:cTn>
                <p:tgtEl>
                  <p:spTgt spid="8"/>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852BA-6892-D515-8BB7-F2A153F51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64249-FE0B-837B-C230-69C7DA3D13DC}"/>
              </a:ext>
            </a:extLst>
          </p:cNvPr>
          <p:cNvSpPr>
            <a:spLocks noGrp="1"/>
          </p:cNvSpPr>
          <p:nvPr>
            <p:ph type="title"/>
          </p:nvPr>
        </p:nvSpPr>
        <p:spPr>
          <a:xfrm>
            <a:off x="338666" y="207369"/>
            <a:ext cx="8421512" cy="769441"/>
          </a:xfrm>
        </p:spPr>
        <p:txBody>
          <a:bodyPr/>
          <a:lstStyle/>
          <a:p>
            <a:r>
              <a:rPr lang="en-US" sz="4400" dirty="0"/>
              <a:t>Practice: Precipitation Reactions</a:t>
            </a:r>
          </a:p>
        </p:txBody>
      </p:sp>
      <p:sp>
        <p:nvSpPr>
          <p:cNvPr id="3" name="Slide Number Placeholder 2">
            <a:extLst>
              <a:ext uri="{FF2B5EF4-FFF2-40B4-BE49-F238E27FC236}">
                <a16:creationId xmlns:a16="http://schemas.microsoft.com/office/drawing/2014/main" id="{0C504DDE-4F2E-2575-CDF6-36339C7B1AA7}"/>
              </a:ext>
            </a:extLst>
          </p:cNvPr>
          <p:cNvSpPr>
            <a:spLocks noGrp="1"/>
          </p:cNvSpPr>
          <p:nvPr>
            <p:ph type="sldNum" sz="quarter" idx="10"/>
          </p:nvPr>
        </p:nvSpPr>
        <p:spPr/>
        <p:txBody>
          <a:bodyPr/>
          <a:lstStyle/>
          <a:p>
            <a:fld id="{A0799DEC-7E29-49FD-ACCD-C09E865CF267}" type="slidenum">
              <a:rPr lang="en-US" smtClean="0"/>
              <a:pPr/>
              <a:t>31</a:t>
            </a:fld>
            <a:endParaRPr lang="en-US" dirty="0"/>
          </a:p>
        </p:txBody>
      </p:sp>
      <p:sp>
        <p:nvSpPr>
          <p:cNvPr id="7" name="Content Placeholder 6">
            <a:extLst>
              <a:ext uri="{FF2B5EF4-FFF2-40B4-BE49-F238E27FC236}">
                <a16:creationId xmlns:a16="http://schemas.microsoft.com/office/drawing/2014/main" id="{AD8B1002-704E-76D1-B6F8-0CE35BA5F1F1}"/>
              </a:ext>
            </a:extLst>
          </p:cNvPr>
          <p:cNvSpPr>
            <a:spLocks noGrp="1"/>
          </p:cNvSpPr>
          <p:nvPr>
            <p:ph idx="1"/>
          </p:nvPr>
        </p:nvSpPr>
        <p:spPr>
          <a:xfrm>
            <a:off x="372533" y="885826"/>
            <a:ext cx="8432801" cy="5661730"/>
          </a:xfrm>
        </p:spPr>
        <p:txBody>
          <a:bodyPr/>
          <a:lstStyle/>
          <a:p>
            <a:pPr marL="0" indent="0">
              <a:buNone/>
            </a:pPr>
            <a:r>
              <a:rPr lang="en-US" sz="2000" dirty="0"/>
              <a:t>The 3 steps of the double displacement add a 4</a:t>
            </a:r>
            <a:r>
              <a:rPr lang="en-US" sz="2000" baseline="30000" dirty="0"/>
              <a:t>th</a:t>
            </a:r>
            <a:r>
              <a:rPr lang="en-US" sz="2000" dirty="0"/>
              <a:t> step (actually at the 3</a:t>
            </a:r>
            <a:r>
              <a:rPr lang="en-US" sz="2000" baseline="30000" dirty="0"/>
              <a:t>rd</a:t>
            </a:r>
            <a:r>
              <a:rPr lang="en-US" sz="2000" dirty="0"/>
              <a:t> step) to determine if a product is a precipitate according to solubility rules on your Green Sheet</a:t>
            </a:r>
          </a:p>
          <a:p>
            <a:r>
              <a:rPr lang="en-US" sz="2000" dirty="0"/>
              <a:t>Sr(OH)</a:t>
            </a:r>
            <a:r>
              <a:rPr lang="en-US" sz="2000" baseline="-25000" dirty="0"/>
              <a:t>2</a:t>
            </a:r>
            <a:r>
              <a:rPr lang="en-US" sz="2000" dirty="0"/>
              <a:t> (</a:t>
            </a:r>
            <a:r>
              <a:rPr lang="en-US" sz="2000" i="1" dirty="0" err="1"/>
              <a:t>aq</a:t>
            </a:r>
            <a:r>
              <a:rPr lang="en-US" sz="2000" dirty="0"/>
              <a:t>) is added to FeCl</a:t>
            </a:r>
            <a:r>
              <a:rPr lang="en-US" sz="2000" baseline="-25000" dirty="0"/>
              <a:t>2</a:t>
            </a:r>
            <a:r>
              <a:rPr lang="en-US" sz="2000" dirty="0"/>
              <a:t> (</a:t>
            </a:r>
            <a:r>
              <a:rPr lang="en-US" sz="2000" i="1" dirty="0" err="1"/>
              <a:t>aq</a:t>
            </a:r>
            <a:r>
              <a:rPr lang="en-US" sz="2000" dirty="0"/>
              <a:t>)</a:t>
            </a:r>
          </a:p>
          <a:p>
            <a:pPr marL="342900" indent="-342900">
              <a:buFont typeface="+mj-lt"/>
              <a:buAutoNum type="arabicPeriod"/>
            </a:pPr>
            <a:r>
              <a:rPr lang="en-US" sz="2000" i="1" dirty="0">
                <a:solidFill>
                  <a:srgbClr val="CC99FF"/>
                </a:solidFill>
                <a:latin typeface="Times New Roman" panose="02020603050405020304" pitchFamily="18" charset="0"/>
                <a:cs typeface="Times New Roman" panose="02020603050405020304" pitchFamily="18" charset="0"/>
              </a:rPr>
              <a:t>Exchange ions</a:t>
            </a:r>
          </a:p>
          <a:p>
            <a:pPr marL="0" indent="0" algn="ctr">
              <a:buNone/>
            </a:pPr>
            <a:r>
              <a:rPr lang="en-US" dirty="0">
                <a:solidFill>
                  <a:srgbClr val="FFC000"/>
                </a:solidFill>
              </a:rPr>
              <a:t>Sr(OH)</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FeCl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SrCl</a:t>
            </a:r>
            <a:r>
              <a:rPr lang="en-US" dirty="0">
                <a:solidFill>
                  <a:srgbClr val="FFFF00"/>
                </a:solidFill>
                <a:sym typeface="Wingdings" panose="05000000000000000000" pitchFamily="2" charset="2"/>
              </a:rPr>
              <a:t> + Fe(OH) </a:t>
            </a:r>
          </a:p>
          <a:p>
            <a:pPr marL="342900" indent="-342900">
              <a:buFont typeface="+mj-lt"/>
              <a:buAutoNum type="arabicPeriod" startAt="2"/>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Check exchanged ion charges, fix subscripts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dirty="0">
                <a:solidFill>
                  <a:srgbClr val="FFC000"/>
                </a:solidFill>
              </a:rPr>
              <a:t>Sr(OH)</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FeCl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a:t>
            </a:r>
            <a:r>
              <a:rPr lang="en-US" dirty="0">
                <a:solidFill>
                  <a:srgbClr val="FFFF00"/>
                </a:solidFill>
                <a:sym typeface="Wingdings" panose="05000000000000000000" pitchFamily="2" charset="2"/>
              </a:rPr>
              <a:t>SrCl</a:t>
            </a:r>
            <a:r>
              <a:rPr lang="en-US" baseline="-25000" dirty="0">
                <a:solidFill>
                  <a:srgbClr val="FFFF00"/>
                </a:solidFill>
                <a:sym typeface="Wingdings" panose="05000000000000000000" pitchFamily="2" charset="2"/>
              </a:rPr>
              <a:t>2</a:t>
            </a:r>
            <a:r>
              <a:rPr lang="en-US" dirty="0">
                <a:solidFill>
                  <a:srgbClr val="FFFF00"/>
                </a:solidFill>
                <a:sym typeface="Wingdings" panose="05000000000000000000" pitchFamily="2" charset="2"/>
              </a:rPr>
              <a:t> + Fe(OH)</a:t>
            </a:r>
            <a:r>
              <a:rPr lang="en-US" baseline="-25000" dirty="0">
                <a:solidFill>
                  <a:srgbClr val="FFFF00"/>
                </a:solidFill>
                <a:sym typeface="Wingdings" panose="05000000000000000000" pitchFamily="2" charset="2"/>
              </a:rPr>
              <a:t>2</a:t>
            </a:r>
          </a:p>
          <a:p>
            <a:pPr marL="0" indent="0" algn="ctr">
              <a:buNone/>
            </a:pPr>
            <a:r>
              <a:rPr lang="en-US" sz="2000" dirty="0">
                <a:sym typeface="Wingdings" panose="05000000000000000000" pitchFamily="2" charset="2"/>
              </a:rPr>
              <a:t>Both metals are 2+ ions, both anions 1–</a:t>
            </a:r>
          </a:p>
          <a:p>
            <a:pPr marL="342900" indent="-342900">
              <a:buFont typeface="+mj-lt"/>
              <a:buAutoNum type="arabicPeriod" startAt="3"/>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Check solubility (precipitate) and note the phases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dirty="0">
                <a:solidFill>
                  <a:srgbClr val="FFC000"/>
                </a:solidFill>
              </a:rPr>
              <a:t>Sr(OH)</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FeCl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a:t>
            </a:r>
            <a:r>
              <a:rPr lang="en-US" dirty="0">
                <a:solidFill>
                  <a:srgbClr val="FFFF00"/>
                </a:solidFill>
                <a:sym typeface="Wingdings" panose="05000000000000000000" pitchFamily="2" charset="2"/>
              </a:rPr>
              <a:t>SrCl</a:t>
            </a:r>
            <a:r>
              <a:rPr lang="en-US" baseline="-25000" dirty="0">
                <a:solidFill>
                  <a:srgbClr val="FFFF00"/>
                </a:solidFill>
                <a:sym typeface="Wingdings" panose="05000000000000000000" pitchFamily="2" charset="2"/>
              </a:rPr>
              <a:t>2</a:t>
            </a:r>
            <a:r>
              <a:rPr lang="en-US" dirty="0">
                <a:solidFill>
                  <a:srgbClr val="FFFF00"/>
                </a:solidFill>
                <a:sym typeface="Wingdings" panose="05000000000000000000" pitchFamily="2" charset="2"/>
              </a:rPr>
              <a:t> (</a:t>
            </a:r>
            <a:r>
              <a:rPr lang="en-US" i="1" dirty="0" err="1">
                <a:solidFill>
                  <a:srgbClr val="FFFF00"/>
                </a:solidFill>
                <a:sym typeface="Wingdings" panose="05000000000000000000" pitchFamily="2" charset="2"/>
              </a:rPr>
              <a:t>aq</a:t>
            </a:r>
            <a:r>
              <a:rPr lang="en-US" dirty="0">
                <a:solidFill>
                  <a:srgbClr val="FFFF00"/>
                </a:solidFill>
                <a:sym typeface="Wingdings" panose="05000000000000000000" pitchFamily="2" charset="2"/>
              </a:rPr>
              <a:t>) + Fe(OH)</a:t>
            </a:r>
            <a:r>
              <a:rPr lang="en-US" baseline="-25000" dirty="0">
                <a:solidFill>
                  <a:srgbClr val="FFFF00"/>
                </a:solidFill>
                <a:sym typeface="Wingdings" panose="05000000000000000000" pitchFamily="2" charset="2"/>
              </a:rPr>
              <a:t>2</a:t>
            </a:r>
            <a:r>
              <a:rPr lang="en-US" dirty="0">
                <a:solidFill>
                  <a:srgbClr val="FFFF00"/>
                </a:solidFill>
                <a:sym typeface="Wingdings" panose="05000000000000000000" pitchFamily="2" charset="2"/>
              </a:rPr>
              <a:t> (</a:t>
            </a:r>
            <a:r>
              <a:rPr lang="en-US" i="1" dirty="0">
                <a:solidFill>
                  <a:srgbClr val="FFFF00"/>
                </a:solidFill>
                <a:sym typeface="Wingdings" panose="05000000000000000000" pitchFamily="2" charset="2"/>
              </a:rPr>
              <a:t>s</a:t>
            </a:r>
            <a:r>
              <a:rPr lang="en-US" dirty="0">
                <a:solidFill>
                  <a:srgbClr val="FFFF00"/>
                </a:solidFill>
                <a:sym typeface="Wingdings" panose="05000000000000000000" pitchFamily="2" charset="2"/>
              </a:rPr>
              <a:t>)</a:t>
            </a:r>
          </a:p>
          <a:p>
            <a:pPr marL="0" indent="0" algn="ctr">
              <a:buNone/>
            </a:pPr>
            <a:r>
              <a:rPr lang="en-US" sz="2000" dirty="0">
                <a:sym typeface="Wingdings" panose="05000000000000000000" pitchFamily="2" charset="2"/>
              </a:rPr>
              <a:t>Metal hydroxides like Fe are insoluble</a:t>
            </a:r>
            <a:endParaRPr lang="en-US" sz="2000" dirty="0"/>
          </a:p>
          <a:p>
            <a:pPr marL="342900" indent="-342900">
              <a:buFont typeface="+mj-lt"/>
              <a:buAutoNum type="arabicPeriod" startAt="4"/>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Balance by finding coefficients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dirty="0">
                <a:solidFill>
                  <a:srgbClr val="FFC000"/>
                </a:solidFill>
              </a:rPr>
              <a:t>Sr(OH)</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FeCl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a:t>
            </a:r>
            <a:r>
              <a:rPr lang="en-US" dirty="0">
                <a:solidFill>
                  <a:srgbClr val="FFFF00"/>
                </a:solidFill>
                <a:sym typeface="Wingdings" panose="05000000000000000000" pitchFamily="2" charset="2"/>
              </a:rPr>
              <a:t>SrCl</a:t>
            </a:r>
            <a:r>
              <a:rPr lang="en-US" baseline="-25000" dirty="0">
                <a:solidFill>
                  <a:srgbClr val="FFFF00"/>
                </a:solidFill>
                <a:sym typeface="Wingdings" panose="05000000000000000000" pitchFamily="2" charset="2"/>
              </a:rPr>
              <a:t>2</a:t>
            </a:r>
            <a:r>
              <a:rPr lang="en-US" dirty="0">
                <a:solidFill>
                  <a:srgbClr val="FFFF00"/>
                </a:solidFill>
                <a:sym typeface="Wingdings" panose="05000000000000000000" pitchFamily="2" charset="2"/>
              </a:rPr>
              <a:t> (</a:t>
            </a:r>
            <a:r>
              <a:rPr lang="en-US" i="1" dirty="0" err="1">
                <a:solidFill>
                  <a:srgbClr val="FFFF00"/>
                </a:solidFill>
                <a:sym typeface="Wingdings" panose="05000000000000000000" pitchFamily="2" charset="2"/>
              </a:rPr>
              <a:t>aq</a:t>
            </a:r>
            <a:r>
              <a:rPr lang="en-US" dirty="0">
                <a:solidFill>
                  <a:srgbClr val="FFFF00"/>
                </a:solidFill>
                <a:sym typeface="Wingdings" panose="05000000000000000000" pitchFamily="2" charset="2"/>
              </a:rPr>
              <a:t>) + Fe(OH)</a:t>
            </a:r>
            <a:r>
              <a:rPr lang="en-US" baseline="-25000" dirty="0">
                <a:solidFill>
                  <a:srgbClr val="FFFF00"/>
                </a:solidFill>
                <a:sym typeface="Wingdings" panose="05000000000000000000" pitchFamily="2" charset="2"/>
              </a:rPr>
              <a:t>2</a:t>
            </a:r>
            <a:r>
              <a:rPr lang="en-US" dirty="0">
                <a:solidFill>
                  <a:srgbClr val="FFFF00"/>
                </a:solidFill>
                <a:sym typeface="Wingdings" panose="05000000000000000000" pitchFamily="2" charset="2"/>
              </a:rPr>
              <a:t> (</a:t>
            </a:r>
            <a:r>
              <a:rPr lang="en-US" i="1" dirty="0">
                <a:solidFill>
                  <a:srgbClr val="FFFF00"/>
                </a:solidFill>
                <a:sym typeface="Wingdings" panose="05000000000000000000" pitchFamily="2" charset="2"/>
              </a:rPr>
              <a:t>s</a:t>
            </a:r>
            <a:r>
              <a:rPr lang="en-US" dirty="0">
                <a:solidFill>
                  <a:srgbClr val="FFFF00"/>
                </a:solidFill>
                <a:sym typeface="Wingdings" panose="05000000000000000000" pitchFamily="2" charset="2"/>
              </a:rPr>
              <a:t>)</a:t>
            </a:r>
          </a:p>
          <a:p>
            <a:pPr marL="0" indent="0" algn="ctr">
              <a:buNone/>
            </a:pPr>
            <a:r>
              <a:rPr lang="en-US" sz="2000" dirty="0">
                <a:sym typeface="Wingdings" panose="05000000000000000000" pitchFamily="2" charset="2"/>
              </a:rPr>
              <a:t>Balancing not needed</a:t>
            </a:r>
            <a:endParaRPr lang="en-US" sz="2000" dirty="0"/>
          </a:p>
          <a:p>
            <a:pPr marL="0" indent="0" algn="ctr">
              <a:buNone/>
            </a:pPr>
            <a:endParaRPr lang="en-US" dirty="0"/>
          </a:p>
          <a:p>
            <a:pPr marL="0" indent="0" algn="ctr">
              <a:buNone/>
            </a:pPr>
            <a:endParaRPr lang="en-US" sz="2000" dirty="0"/>
          </a:p>
          <a:p>
            <a:pPr marL="0" indent="0">
              <a:buNone/>
            </a:pPr>
            <a:endParaRPr lang="en-US" sz="2200" dirty="0">
              <a:solidFill>
                <a:srgbClr val="FFC000"/>
              </a:solidFill>
            </a:endParaRPr>
          </a:p>
        </p:txBody>
      </p:sp>
    </p:spTree>
    <p:extLst>
      <p:ext uri="{BB962C8B-B14F-4D97-AF65-F5344CB8AC3E}">
        <p14:creationId xmlns:p14="http://schemas.microsoft.com/office/powerpoint/2010/main" val="3235035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D6813-8440-6E64-B8A6-9953FCF052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27B2F-BF32-AACD-BBDD-A774D636E542}"/>
              </a:ext>
            </a:extLst>
          </p:cNvPr>
          <p:cNvSpPr>
            <a:spLocks noGrp="1"/>
          </p:cNvSpPr>
          <p:nvPr>
            <p:ph type="title"/>
          </p:nvPr>
        </p:nvSpPr>
        <p:spPr>
          <a:xfrm>
            <a:off x="338666" y="207369"/>
            <a:ext cx="8421512" cy="769441"/>
          </a:xfrm>
        </p:spPr>
        <p:txBody>
          <a:bodyPr/>
          <a:lstStyle/>
          <a:p>
            <a:r>
              <a:rPr lang="en-US" sz="4400" dirty="0"/>
              <a:t>Practice: Precipitation Reactions</a:t>
            </a:r>
          </a:p>
        </p:txBody>
      </p:sp>
      <p:sp>
        <p:nvSpPr>
          <p:cNvPr id="3" name="Slide Number Placeholder 2">
            <a:extLst>
              <a:ext uri="{FF2B5EF4-FFF2-40B4-BE49-F238E27FC236}">
                <a16:creationId xmlns:a16="http://schemas.microsoft.com/office/drawing/2014/main" id="{E55498B7-6DBA-BFDB-BEDC-F0C2E625767B}"/>
              </a:ext>
            </a:extLst>
          </p:cNvPr>
          <p:cNvSpPr>
            <a:spLocks noGrp="1"/>
          </p:cNvSpPr>
          <p:nvPr>
            <p:ph type="sldNum" sz="quarter" idx="10"/>
          </p:nvPr>
        </p:nvSpPr>
        <p:spPr/>
        <p:txBody>
          <a:bodyPr/>
          <a:lstStyle/>
          <a:p>
            <a:fld id="{A0799DEC-7E29-49FD-ACCD-C09E865CF267}" type="slidenum">
              <a:rPr lang="en-US" smtClean="0"/>
              <a:pPr/>
              <a:t>32</a:t>
            </a:fld>
            <a:endParaRPr lang="en-US" dirty="0"/>
          </a:p>
        </p:txBody>
      </p:sp>
      <p:sp>
        <p:nvSpPr>
          <p:cNvPr id="7" name="Content Placeholder 6">
            <a:extLst>
              <a:ext uri="{FF2B5EF4-FFF2-40B4-BE49-F238E27FC236}">
                <a16:creationId xmlns:a16="http://schemas.microsoft.com/office/drawing/2014/main" id="{9FE98E15-8E2D-460B-6843-6E0363999271}"/>
              </a:ext>
            </a:extLst>
          </p:cNvPr>
          <p:cNvSpPr>
            <a:spLocks noGrp="1"/>
          </p:cNvSpPr>
          <p:nvPr>
            <p:ph idx="1"/>
          </p:nvPr>
        </p:nvSpPr>
        <p:spPr>
          <a:xfrm>
            <a:off x="372533" y="885826"/>
            <a:ext cx="8432801" cy="5661730"/>
          </a:xfrm>
        </p:spPr>
        <p:txBody>
          <a:bodyPr/>
          <a:lstStyle/>
          <a:p>
            <a:r>
              <a:rPr lang="en-US" sz="2000" dirty="0"/>
              <a:t>K</a:t>
            </a:r>
            <a:r>
              <a:rPr lang="en-US" sz="2000" baseline="-25000" dirty="0"/>
              <a:t>3</a:t>
            </a:r>
            <a:r>
              <a:rPr lang="en-US" sz="2000" dirty="0"/>
              <a:t>PO</a:t>
            </a:r>
            <a:r>
              <a:rPr lang="en-US" sz="2000" baseline="-25000" dirty="0"/>
              <a:t>4</a:t>
            </a:r>
            <a:r>
              <a:rPr lang="en-US" sz="2000" dirty="0"/>
              <a:t> solid added to mercury(II) perchlorate, Hg(ClO</a:t>
            </a:r>
            <a:r>
              <a:rPr lang="en-US" sz="2000" baseline="-25000" dirty="0"/>
              <a:t>4</a:t>
            </a:r>
            <a:r>
              <a:rPr lang="en-US" sz="2000" dirty="0"/>
              <a:t>)</a:t>
            </a:r>
            <a:r>
              <a:rPr lang="en-US" sz="2000" baseline="-25000" dirty="0"/>
              <a:t>2 </a:t>
            </a:r>
            <a:r>
              <a:rPr lang="en-US" sz="2000" dirty="0"/>
              <a:t>(</a:t>
            </a:r>
            <a:r>
              <a:rPr lang="en-US" sz="2000" i="1" dirty="0" err="1"/>
              <a:t>aq</a:t>
            </a:r>
            <a:r>
              <a:rPr lang="en-US" sz="2000" dirty="0"/>
              <a:t>)</a:t>
            </a:r>
          </a:p>
          <a:p>
            <a:pPr marL="342900" indent="-342900">
              <a:buFont typeface="+mj-lt"/>
              <a:buAutoNum type="arabicPeriod"/>
            </a:pPr>
            <a:r>
              <a:rPr lang="en-US" sz="2000" i="1" dirty="0">
                <a:solidFill>
                  <a:srgbClr val="CC99FF"/>
                </a:solidFill>
                <a:latin typeface="Times New Roman" panose="02020603050405020304" pitchFamily="18" charset="0"/>
                <a:cs typeface="Times New Roman" panose="02020603050405020304" pitchFamily="18" charset="0"/>
              </a:rPr>
              <a:t>Exchange ions</a:t>
            </a:r>
          </a:p>
          <a:p>
            <a:pPr marL="0" indent="0" algn="ctr">
              <a:buNone/>
            </a:pPr>
            <a:r>
              <a:rPr lang="en-US" dirty="0">
                <a:solidFill>
                  <a:srgbClr val="FFC000"/>
                </a:solidFill>
              </a:rPr>
              <a:t>K</a:t>
            </a:r>
            <a:r>
              <a:rPr lang="en-US" baseline="-25000" dirty="0">
                <a:solidFill>
                  <a:srgbClr val="FFC000"/>
                </a:solidFill>
              </a:rPr>
              <a:t>3</a:t>
            </a:r>
            <a:r>
              <a:rPr lang="en-US" dirty="0">
                <a:solidFill>
                  <a:srgbClr val="FFC000"/>
                </a:solidFill>
              </a:rPr>
              <a:t>PO</a:t>
            </a:r>
            <a:r>
              <a:rPr lang="en-US" baseline="-25000" dirty="0">
                <a:solidFill>
                  <a:srgbClr val="FFC000"/>
                </a:solidFill>
              </a:rPr>
              <a:t>4</a:t>
            </a:r>
            <a:r>
              <a:rPr lang="en-US" dirty="0">
                <a:solidFill>
                  <a:srgbClr val="FFC000"/>
                </a:solidFill>
              </a:rPr>
              <a:t> (</a:t>
            </a:r>
            <a:r>
              <a:rPr lang="en-US" i="1" dirty="0" err="1">
                <a:solidFill>
                  <a:srgbClr val="FFC000"/>
                </a:solidFill>
              </a:rPr>
              <a:t>aq</a:t>
            </a:r>
            <a:r>
              <a:rPr lang="en-US" dirty="0">
                <a:solidFill>
                  <a:srgbClr val="FFC000"/>
                </a:solidFill>
              </a:rPr>
              <a:t>) + Hg(ClO</a:t>
            </a:r>
            <a:r>
              <a:rPr lang="en-US" baseline="-25000" dirty="0">
                <a:solidFill>
                  <a:srgbClr val="FFC000"/>
                </a:solidFill>
              </a:rPr>
              <a:t>4</a:t>
            </a:r>
            <a:r>
              <a:rPr lang="en-US" dirty="0">
                <a:solidFill>
                  <a:srgbClr val="FFC000"/>
                </a:solidFill>
              </a:rPr>
              <a:t>)</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r>
              <a:rPr lang="en-US" dirty="0">
                <a:solidFill>
                  <a:srgbClr val="FFFF00"/>
                </a:solidFill>
                <a:sym typeface="Wingdings" panose="05000000000000000000" pitchFamily="2" charset="2"/>
              </a:rPr>
              <a:t> K(ClO</a:t>
            </a:r>
            <a:r>
              <a:rPr lang="en-US" baseline="-25000" dirty="0">
                <a:solidFill>
                  <a:srgbClr val="FFFF00"/>
                </a:solidFill>
                <a:sym typeface="Wingdings" panose="05000000000000000000" pitchFamily="2" charset="2"/>
              </a:rPr>
              <a:t>4</a:t>
            </a:r>
            <a:r>
              <a:rPr lang="en-US" dirty="0">
                <a:solidFill>
                  <a:srgbClr val="FFFF00"/>
                </a:solidFill>
                <a:sym typeface="Wingdings" panose="05000000000000000000" pitchFamily="2" charset="2"/>
              </a:rPr>
              <a:t>) + Hg(PO</a:t>
            </a:r>
            <a:r>
              <a:rPr lang="en-US" baseline="-25000" dirty="0">
                <a:solidFill>
                  <a:srgbClr val="FFFF00"/>
                </a:solidFill>
                <a:sym typeface="Wingdings" panose="05000000000000000000" pitchFamily="2" charset="2"/>
              </a:rPr>
              <a:t>4</a:t>
            </a:r>
            <a:r>
              <a:rPr lang="en-US" dirty="0">
                <a:solidFill>
                  <a:srgbClr val="FFFF00"/>
                </a:solidFill>
                <a:sym typeface="Wingdings" panose="05000000000000000000" pitchFamily="2" charset="2"/>
              </a:rPr>
              <a:t>) </a:t>
            </a:r>
          </a:p>
          <a:p>
            <a:pPr marL="342900" indent="-342900">
              <a:buFont typeface="+mj-lt"/>
              <a:buAutoNum type="arabicPeriod" startAt="2"/>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Check exchanged ion charges, fix subscripts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dirty="0">
                <a:solidFill>
                  <a:srgbClr val="FFC000"/>
                </a:solidFill>
              </a:rPr>
              <a:t>K</a:t>
            </a:r>
            <a:r>
              <a:rPr lang="en-US" baseline="-25000" dirty="0">
                <a:solidFill>
                  <a:srgbClr val="FFC000"/>
                </a:solidFill>
              </a:rPr>
              <a:t>3</a:t>
            </a:r>
            <a:r>
              <a:rPr lang="en-US" dirty="0">
                <a:solidFill>
                  <a:srgbClr val="FFC000"/>
                </a:solidFill>
              </a:rPr>
              <a:t>PO</a:t>
            </a:r>
            <a:r>
              <a:rPr lang="en-US" baseline="-25000" dirty="0">
                <a:solidFill>
                  <a:srgbClr val="FFC000"/>
                </a:solidFill>
              </a:rPr>
              <a:t>4</a:t>
            </a:r>
            <a:r>
              <a:rPr lang="en-US" dirty="0">
                <a:solidFill>
                  <a:srgbClr val="FFC000"/>
                </a:solidFill>
              </a:rPr>
              <a:t> (</a:t>
            </a:r>
            <a:r>
              <a:rPr lang="en-US" i="1" dirty="0" err="1">
                <a:solidFill>
                  <a:srgbClr val="FFC000"/>
                </a:solidFill>
              </a:rPr>
              <a:t>aq</a:t>
            </a:r>
            <a:r>
              <a:rPr lang="en-US" dirty="0">
                <a:solidFill>
                  <a:srgbClr val="FFC000"/>
                </a:solidFill>
              </a:rPr>
              <a:t>) + Hg(ClO</a:t>
            </a:r>
            <a:r>
              <a:rPr lang="en-US" baseline="-25000" dirty="0">
                <a:solidFill>
                  <a:srgbClr val="FFC000"/>
                </a:solidFill>
              </a:rPr>
              <a:t>4</a:t>
            </a:r>
            <a:r>
              <a:rPr lang="en-US" dirty="0">
                <a:solidFill>
                  <a:srgbClr val="FFC000"/>
                </a:solidFill>
              </a:rPr>
              <a:t>)</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r>
              <a:rPr lang="en-US" dirty="0">
                <a:solidFill>
                  <a:srgbClr val="FFFF00"/>
                </a:solidFill>
                <a:sym typeface="Wingdings" panose="05000000000000000000" pitchFamily="2" charset="2"/>
              </a:rPr>
              <a:t> KClO</a:t>
            </a:r>
            <a:r>
              <a:rPr lang="en-US" baseline="-25000" dirty="0">
                <a:solidFill>
                  <a:srgbClr val="FFFF00"/>
                </a:solidFill>
                <a:sym typeface="Wingdings" panose="05000000000000000000" pitchFamily="2" charset="2"/>
              </a:rPr>
              <a:t>4</a:t>
            </a:r>
            <a:r>
              <a:rPr lang="en-US" dirty="0">
                <a:solidFill>
                  <a:srgbClr val="FFFF00"/>
                </a:solidFill>
                <a:sym typeface="Wingdings" panose="05000000000000000000" pitchFamily="2" charset="2"/>
              </a:rPr>
              <a:t> + Hg</a:t>
            </a:r>
            <a:r>
              <a:rPr lang="en-US" baseline="-25000" dirty="0">
                <a:solidFill>
                  <a:srgbClr val="FFFF00"/>
                </a:solidFill>
                <a:sym typeface="Wingdings" panose="05000000000000000000" pitchFamily="2" charset="2"/>
              </a:rPr>
              <a:t>3</a:t>
            </a:r>
            <a:r>
              <a:rPr lang="en-US" dirty="0">
                <a:solidFill>
                  <a:srgbClr val="FFFF00"/>
                </a:solidFill>
                <a:sym typeface="Wingdings" panose="05000000000000000000" pitchFamily="2" charset="2"/>
              </a:rPr>
              <a:t>(PO</a:t>
            </a:r>
            <a:r>
              <a:rPr lang="en-US" baseline="-25000" dirty="0">
                <a:solidFill>
                  <a:srgbClr val="FFFF00"/>
                </a:solidFill>
                <a:sym typeface="Wingdings" panose="05000000000000000000" pitchFamily="2" charset="2"/>
              </a:rPr>
              <a:t>4</a:t>
            </a:r>
            <a:r>
              <a:rPr lang="en-US" dirty="0">
                <a:solidFill>
                  <a:srgbClr val="FFFF00"/>
                </a:solidFill>
                <a:sym typeface="Wingdings" panose="05000000000000000000" pitchFamily="2" charset="2"/>
              </a:rPr>
              <a:t>)</a:t>
            </a:r>
            <a:r>
              <a:rPr lang="en-US" baseline="-25000" dirty="0">
                <a:solidFill>
                  <a:srgbClr val="FFFF00"/>
                </a:solidFill>
                <a:sym typeface="Wingdings" panose="05000000000000000000" pitchFamily="2" charset="2"/>
              </a:rPr>
              <a:t>2</a:t>
            </a:r>
          </a:p>
          <a:p>
            <a:pPr marL="0" indent="0" algn="ctr">
              <a:buNone/>
            </a:pPr>
            <a:r>
              <a:rPr lang="en-US" sz="2000" dirty="0">
                <a:sym typeface="Wingdings" panose="05000000000000000000" pitchFamily="2" charset="2"/>
              </a:rPr>
              <a:t>K</a:t>
            </a:r>
            <a:r>
              <a:rPr lang="en-US" sz="2000" baseline="30000" dirty="0">
                <a:sym typeface="Wingdings" panose="05000000000000000000" pitchFamily="2" charset="2"/>
              </a:rPr>
              <a:t>+ </a:t>
            </a:r>
            <a:r>
              <a:rPr lang="en-US" sz="2000" dirty="0">
                <a:sym typeface="Wingdings" panose="05000000000000000000" pitchFamily="2" charset="2"/>
              </a:rPr>
              <a:t>matches ClO</a:t>
            </a:r>
            <a:r>
              <a:rPr lang="en-US" sz="2000" baseline="-25000" dirty="0">
                <a:sym typeface="Wingdings" panose="05000000000000000000" pitchFamily="2" charset="2"/>
              </a:rPr>
              <a:t>4</a:t>
            </a:r>
            <a:r>
              <a:rPr lang="en-US" sz="2000" baseline="30000" dirty="0">
                <a:sym typeface="Wingdings" panose="05000000000000000000" pitchFamily="2" charset="2"/>
              </a:rPr>
              <a:t>–</a:t>
            </a:r>
            <a:r>
              <a:rPr lang="en-US" sz="2000" dirty="0">
                <a:sym typeface="Wingdings" panose="05000000000000000000" pitchFamily="2" charset="2"/>
              </a:rPr>
              <a:t>, 3 Hg</a:t>
            </a:r>
            <a:r>
              <a:rPr lang="en-US" sz="2000" baseline="30000" dirty="0">
                <a:sym typeface="Wingdings" panose="05000000000000000000" pitchFamily="2" charset="2"/>
              </a:rPr>
              <a:t>2+</a:t>
            </a:r>
            <a:r>
              <a:rPr lang="en-US" sz="2000" dirty="0">
                <a:sym typeface="Wingdings" panose="05000000000000000000" pitchFamily="2" charset="2"/>
              </a:rPr>
              <a:t> needed for 2 PO</a:t>
            </a:r>
            <a:r>
              <a:rPr lang="en-US" sz="2000" baseline="-25000" dirty="0">
                <a:sym typeface="Wingdings" panose="05000000000000000000" pitchFamily="2" charset="2"/>
              </a:rPr>
              <a:t>4</a:t>
            </a:r>
            <a:r>
              <a:rPr lang="en-US" sz="2000" baseline="30000" dirty="0">
                <a:sym typeface="Wingdings" panose="05000000000000000000" pitchFamily="2" charset="2"/>
              </a:rPr>
              <a:t>3-</a:t>
            </a:r>
          </a:p>
          <a:p>
            <a:pPr marL="342900" indent="-342900">
              <a:buFont typeface="+mj-lt"/>
              <a:buAutoNum type="arabicPeriod" startAt="3"/>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Check solubility (precipitate) and note the phases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sz="2000" dirty="0">
                <a:solidFill>
                  <a:srgbClr val="FFC000"/>
                </a:solidFill>
              </a:rPr>
              <a:t>K</a:t>
            </a:r>
            <a:r>
              <a:rPr lang="en-US" sz="2000" baseline="-25000" dirty="0">
                <a:solidFill>
                  <a:srgbClr val="FFC000"/>
                </a:solidFill>
              </a:rPr>
              <a:t>3</a:t>
            </a:r>
            <a:r>
              <a:rPr lang="en-US" sz="2000" dirty="0">
                <a:solidFill>
                  <a:srgbClr val="FFC000"/>
                </a:solidFill>
              </a:rPr>
              <a:t>PO</a:t>
            </a:r>
            <a:r>
              <a:rPr lang="en-US" sz="2000" baseline="-25000" dirty="0">
                <a:solidFill>
                  <a:srgbClr val="FFC000"/>
                </a:solidFill>
              </a:rPr>
              <a:t>4</a:t>
            </a:r>
            <a:r>
              <a:rPr lang="en-US" sz="2000" dirty="0">
                <a:solidFill>
                  <a:srgbClr val="FFC000"/>
                </a:solidFill>
              </a:rPr>
              <a:t> (</a:t>
            </a:r>
            <a:r>
              <a:rPr lang="en-US" sz="2000" i="1" dirty="0" err="1">
                <a:solidFill>
                  <a:srgbClr val="FFC000"/>
                </a:solidFill>
              </a:rPr>
              <a:t>aq</a:t>
            </a:r>
            <a:r>
              <a:rPr lang="en-US" sz="2000" dirty="0">
                <a:solidFill>
                  <a:srgbClr val="FFC000"/>
                </a:solidFill>
              </a:rPr>
              <a:t>) + Hg(ClO</a:t>
            </a:r>
            <a:r>
              <a:rPr lang="en-US" sz="2000" baseline="-25000" dirty="0">
                <a:solidFill>
                  <a:srgbClr val="FFC000"/>
                </a:solidFill>
              </a:rPr>
              <a:t>4</a:t>
            </a:r>
            <a:r>
              <a:rPr lang="en-US" sz="2000" dirty="0">
                <a:solidFill>
                  <a:srgbClr val="FFC000"/>
                </a:solidFill>
              </a:rPr>
              <a:t>)</a:t>
            </a:r>
            <a:r>
              <a:rPr lang="en-US" sz="2000" baseline="-25000" dirty="0">
                <a:solidFill>
                  <a:srgbClr val="FFC000"/>
                </a:solidFill>
              </a:rPr>
              <a:t>2</a:t>
            </a:r>
            <a:r>
              <a:rPr lang="en-US" sz="2000" dirty="0">
                <a:solidFill>
                  <a:srgbClr val="FFC000"/>
                </a:solidFill>
              </a:rPr>
              <a:t> (</a:t>
            </a:r>
            <a:r>
              <a:rPr lang="en-US" sz="2000" i="1" dirty="0" err="1">
                <a:solidFill>
                  <a:srgbClr val="FFC000"/>
                </a:solidFill>
              </a:rPr>
              <a:t>aq</a:t>
            </a:r>
            <a:r>
              <a:rPr lang="en-US" sz="2000" dirty="0">
                <a:solidFill>
                  <a:srgbClr val="FFC000"/>
                </a:solidFill>
              </a:rPr>
              <a:t>) </a:t>
            </a:r>
            <a:r>
              <a:rPr lang="en-US" sz="2000" dirty="0">
                <a:solidFill>
                  <a:srgbClr val="FFC000"/>
                </a:solidFill>
                <a:sym typeface="Wingdings" panose="05000000000000000000" pitchFamily="2" charset="2"/>
              </a:rPr>
              <a:t></a:t>
            </a:r>
            <a:r>
              <a:rPr lang="en-US" sz="2000" dirty="0">
                <a:solidFill>
                  <a:srgbClr val="FFFF00"/>
                </a:solidFill>
                <a:sym typeface="Wingdings" panose="05000000000000000000" pitchFamily="2" charset="2"/>
              </a:rPr>
              <a:t> KClO</a:t>
            </a:r>
            <a:r>
              <a:rPr lang="en-US" sz="2000" baseline="-25000" dirty="0">
                <a:solidFill>
                  <a:srgbClr val="FFFF00"/>
                </a:solidFill>
                <a:sym typeface="Wingdings" panose="05000000000000000000" pitchFamily="2" charset="2"/>
              </a:rPr>
              <a:t>4</a:t>
            </a:r>
            <a:r>
              <a:rPr lang="en-US" sz="2000" dirty="0">
                <a:solidFill>
                  <a:srgbClr val="FFFF00"/>
                </a:solidFill>
                <a:sym typeface="Wingdings" panose="05000000000000000000" pitchFamily="2" charset="2"/>
              </a:rPr>
              <a:t> (</a:t>
            </a:r>
            <a:r>
              <a:rPr lang="en-US" sz="2000" i="1" dirty="0" err="1">
                <a:solidFill>
                  <a:srgbClr val="FFFF00"/>
                </a:solidFill>
                <a:sym typeface="Wingdings" panose="05000000000000000000" pitchFamily="2" charset="2"/>
              </a:rPr>
              <a:t>aq</a:t>
            </a:r>
            <a:r>
              <a:rPr lang="en-US" sz="2000" dirty="0">
                <a:solidFill>
                  <a:srgbClr val="FFFF00"/>
                </a:solidFill>
                <a:sym typeface="Wingdings" panose="05000000000000000000" pitchFamily="2" charset="2"/>
              </a:rPr>
              <a:t>) + Hg</a:t>
            </a:r>
            <a:r>
              <a:rPr lang="en-US" sz="2000" baseline="-25000" dirty="0">
                <a:solidFill>
                  <a:srgbClr val="FFFF00"/>
                </a:solidFill>
                <a:sym typeface="Wingdings" panose="05000000000000000000" pitchFamily="2" charset="2"/>
              </a:rPr>
              <a:t>3</a:t>
            </a:r>
            <a:r>
              <a:rPr lang="en-US" sz="2000" dirty="0">
                <a:solidFill>
                  <a:srgbClr val="FFFF00"/>
                </a:solidFill>
                <a:sym typeface="Wingdings" panose="05000000000000000000" pitchFamily="2" charset="2"/>
              </a:rPr>
              <a:t>(PO</a:t>
            </a:r>
            <a:r>
              <a:rPr lang="en-US" sz="2000" baseline="-25000" dirty="0">
                <a:solidFill>
                  <a:srgbClr val="FFFF00"/>
                </a:solidFill>
                <a:sym typeface="Wingdings" panose="05000000000000000000" pitchFamily="2" charset="2"/>
              </a:rPr>
              <a:t>4</a:t>
            </a:r>
            <a:r>
              <a:rPr lang="en-US" sz="2000" dirty="0">
                <a:solidFill>
                  <a:srgbClr val="FFFF00"/>
                </a:solidFill>
                <a:sym typeface="Wingdings" panose="05000000000000000000" pitchFamily="2" charset="2"/>
              </a:rPr>
              <a:t>)</a:t>
            </a:r>
            <a:r>
              <a:rPr lang="en-US" sz="2000" baseline="-25000" dirty="0">
                <a:solidFill>
                  <a:srgbClr val="FFFF00"/>
                </a:solidFill>
                <a:sym typeface="Wingdings" panose="05000000000000000000" pitchFamily="2" charset="2"/>
              </a:rPr>
              <a:t>2 </a:t>
            </a:r>
            <a:r>
              <a:rPr lang="en-US" sz="2000" dirty="0">
                <a:solidFill>
                  <a:srgbClr val="FFFF00"/>
                </a:solidFill>
                <a:sym typeface="Wingdings" panose="05000000000000000000" pitchFamily="2" charset="2"/>
              </a:rPr>
              <a:t>(</a:t>
            </a:r>
            <a:r>
              <a:rPr lang="en-US" sz="2000" i="1" dirty="0">
                <a:solidFill>
                  <a:srgbClr val="FFFF00"/>
                </a:solidFill>
                <a:sym typeface="Wingdings" panose="05000000000000000000" pitchFamily="2" charset="2"/>
              </a:rPr>
              <a:t>s</a:t>
            </a:r>
            <a:r>
              <a:rPr lang="en-US" sz="2000" dirty="0">
                <a:solidFill>
                  <a:srgbClr val="FFFF00"/>
                </a:solidFill>
                <a:sym typeface="Wingdings" panose="05000000000000000000" pitchFamily="2" charset="2"/>
              </a:rPr>
              <a:t>)</a:t>
            </a:r>
            <a:endParaRPr lang="en-US" sz="2000" baseline="-25000" dirty="0">
              <a:solidFill>
                <a:srgbClr val="FFFF00"/>
              </a:solidFill>
              <a:sym typeface="Wingdings" panose="05000000000000000000" pitchFamily="2" charset="2"/>
            </a:endParaRPr>
          </a:p>
          <a:p>
            <a:pPr marL="0" indent="0" algn="ctr">
              <a:buNone/>
            </a:pPr>
            <a:r>
              <a:rPr lang="en-US" sz="2000" dirty="0">
                <a:sym typeface="Wingdings" panose="05000000000000000000" pitchFamily="2" charset="2"/>
              </a:rPr>
              <a:t>Chlorates are soluble, phosphates of mercury are not</a:t>
            </a:r>
            <a:endParaRPr lang="en-US" sz="2000" dirty="0"/>
          </a:p>
          <a:p>
            <a:pPr marL="342900" indent="-342900">
              <a:buFont typeface="+mj-lt"/>
              <a:buAutoNum type="arabicPeriod" startAt="4"/>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Balance by finding coefficients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sz="1800" dirty="0">
                <a:solidFill>
                  <a:srgbClr val="FFC000"/>
                </a:solidFill>
              </a:rPr>
              <a:t>2 K</a:t>
            </a:r>
            <a:r>
              <a:rPr lang="en-US" sz="1800" baseline="-25000" dirty="0">
                <a:solidFill>
                  <a:srgbClr val="FFC000"/>
                </a:solidFill>
              </a:rPr>
              <a:t>3</a:t>
            </a:r>
            <a:r>
              <a:rPr lang="en-US" sz="1800" dirty="0">
                <a:solidFill>
                  <a:srgbClr val="FFC000"/>
                </a:solidFill>
              </a:rPr>
              <a:t>PO</a:t>
            </a:r>
            <a:r>
              <a:rPr lang="en-US" sz="1800" baseline="-25000" dirty="0">
                <a:solidFill>
                  <a:srgbClr val="FFC000"/>
                </a:solidFill>
              </a:rPr>
              <a:t>4</a:t>
            </a:r>
            <a:r>
              <a:rPr lang="en-US" sz="1800" dirty="0">
                <a:solidFill>
                  <a:srgbClr val="FFC000"/>
                </a:solidFill>
              </a:rPr>
              <a:t> (</a:t>
            </a:r>
            <a:r>
              <a:rPr lang="en-US" sz="1800" i="1" dirty="0" err="1">
                <a:solidFill>
                  <a:srgbClr val="FFC000"/>
                </a:solidFill>
              </a:rPr>
              <a:t>aq</a:t>
            </a:r>
            <a:r>
              <a:rPr lang="en-US" sz="1800" dirty="0">
                <a:solidFill>
                  <a:srgbClr val="FFC000"/>
                </a:solidFill>
              </a:rPr>
              <a:t>) + 3 Hg(ClO</a:t>
            </a:r>
            <a:r>
              <a:rPr lang="en-US" sz="1800" baseline="-25000" dirty="0">
                <a:solidFill>
                  <a:srgbClr val="FFC000"/>
                </a:solidFill>
              </a:rPr>
              <a:t>4</a:t>
            </a:r>
            <a:r>
              <a:rPr lang="en-US" sz="1800" dirty="0">
                <a:solidFill>
                  <a:srgbClr val="FFC000"/>
                </a:solidFill>
              </a:rPr>
              <a:t>)</a:t>
            </a:r>
            <a:r>
              <a:rPr lang="en-US" sz="1800" baseline="-25000" dirty="0">
                <a:solidFill>
                  <a:srgbClr val="FFC000"/>
                </a:solidFill>
              </a:rPr>
              <a:t>2</a:t>
            </a:r>
            <a:r>
              <a:rPr lang="en-US" sz="1800" dirty="0">
                <a:solidFill>
                  <a:srgbClr val="FFC000"/>
                </a:solidFill>
              </a:rPr>
              <a:t> (</a:t>
            </a:r>
            <a:r>
              <a:rPr lang="en-US" sz="1800" i="1" dirty="0" err="1">
                <a:solidFill>
                  <a:srgbClr val="FFC000"/>
                </a:solidFill>
              </a:rPr>
              <a:t>aq</a:t>
            </a:r>
            <a:r>
              <a:rPr lang="en-US" sz="1800" dirty="0">
                <a:solidFill>
                  <a:srgbClr val="FFC000"/>
                </a:solidFill>
              </a:rPr>
              <a:t>) </a:t>
            </a:r>
            <a:r>
              <a:rPr lang="en-US" sz="1800" dirty="0">
                <a:solidFill>
                  <a:srgbClr val="FFC000"/>
                </a:solidFill>
                <a:sym typeface="Wingdings" panose="05000000000000000000" pitchFamily="2" charset="2"/>
              </a:rPr>
              <a:t></a:t>
            </a:r>
            <a:r>
              <a:rPr lang="en-US" sz="1800" dirty="0">
                <a:solidFill>
                  <a:srgbClr val="FFFF00"/>
                </a:solidFill>
                <a:sym typeface="Wingdings" panose="05000000000000000000" pitchFamily="2" charset="2"/>
              </a:rPr>
              <a:t>  6 KClO</a:t>
            </a:r>
            <a:r>
              <a:rPr lang="en-US" sz="1800" baseline="-25000" dirty="0">
                <a:solidFill>
                  <a:srgbClr val="FFFF00"/>
                </a:solidFill>
                <a:sym typeface="Wingdings" panose="05000000000000000000" pitchFamily="2" charset="2"/>
              </a:rPr>
              <a:t>4</a:t>
            </a:r>
            <a:r>
              <a:rPr lang="en-US" sz="1800" dirty="0">
                <a:solidFill>
                  <a:srgbClr val="FFFF00"/>
                </a:solidFill>
                <a:sym typeface="Wingdings" panose="05000000000000000000" pitchFamily="2" charset="2"/>
              </a:rPr>
              <a:t> (</a:t>
            </a:r>
            <a:r>
              <a:rPr lang="en-US" sz="1800" i="1" dirty="0" err="1">
                <a:solidFill>
                  <a:srgbClr val="FFFF00"/>
                </a:solidFill>
                <a:sym typeface="Wingdings" panose="05000000000000000000" pitchFamily="2" charset="2"/>
              </a:rPr>
              <a:t>aq</a:t>
            </a:r>
            <a:r>
              <a:rPr lang="en-US" sz="1800" dirty="0">
                <a:solidFill>
                  <a:srgbClr val="FFFF00"/>
                </a:solidFill>
                <a:sym typeface="Wingdings" panose="05000000000000000000" pitchFamily="2" charset="2"/>
              </a:rPr>
              <a:t>) + Hg</a:t>
            </a:r>
            <a:r>
              <a:rPr lang="en-US" sz="1800" baseline="-25000" dirty="0">
                <a:solidFill>
                  <a:srgbClr val="FFFF00"/>
                </a:solidFill>
                <a:sym typeface="Wingdings" panose="05000000000000000000" pitchFamily="2" charset="2"/>
              </a:rPr>
              <a:t>3</a:t>
            </a:r>
            <a:r>
              <a:rPr lang="en-US" sz="1800" dirty="0">
                <a:solidFill>
                  <a:srgbClr val="FFFF00"/>
                </a:solidFill>
                <a:sym typeface="Wingdings" panose="05000000000000000000" pitchFamily="2" charset="2"/>
              </a:rPr>
              <a:t>(PO</a:t>
            </a:r>
            <a:r>
              <a:rPr lang="en-US" sz="1800" baseline="-25000" dirty="0">
                <a:solidFill>
                  <a:srgbClr val="FFFF00"/>
                </a:solidFill>
                <a:sym typeface="Wingdings" panose="05000000000000000000" pitchFamily="2" charset="2"/>
              </a:rPr>
              <a:t>4</a:t>
            </a:r>
            <a:r>
              <a:rPr lang="en-US" sz="1800" dirty="0">
                <a:solidFill>
                  <a:srgbClr val="FFFF00"/>
                </a:solidFill>
                <a:sym typeface="Wingdings" panose="05000000000000000000" pitchFamily="2" charset="2"/>
              </a:rPr>
              <a:t>)</a:t>
            </a:r>
            <a:r>
              <a:rPr lang="en-US" sz="1800" baseline="-25000" dirty="0">
                <a:solidFill>
                  <a:srgbClr val="FFFF00"/>
                </a:solidFill>
                <a:sym typeface="Wingdings" panose="05000000000000000000" pitchFamily="2" charset="2"/>
              </a:rPr>
              <a:t>2 </a:t>
            </a:r>
            <a:r>
              <a:rPr lang="en-US" sz="1800" dirty="0">
                <a:solidFill>
                  <a:srgbClr val="FFFF00"/>
                </a:solidFill>
                <a:sym typeface="Wingdings" panose="05000000000000000000" pitchFamily="2" charset="2"/>
              </a:rPr>
              <a:t>(</a:t>
            </a:r>
            <a:r>
              <a:rPr lang="en-US" sz="1800" i="1" dirty="0">
                <a:solidFill>
                  <a:srgbClr val="FFFF00"/>
                </a:solidFill>
                <a:sym typeface="Wingdings" panose="05000000000000000000" pitchFamily="2" charset="2"/>
              </a:rPr>
              <a:t>s</a:t>
            </a:r>
            <a:r>
              <a:rPr lang="en-US" sz="1800" dirty="0">
                <a:solidFill>
                  <a:srgbClr val="FFFF00"/>
                </a:solidFill>
                <a:sym typeface="Wingdings" panose="05000000000000000000" pitchFamily="2" charset="2"/>
              </a:rPr>
              <a:t>)</a:t>
            </a:r>
            <a:endParaRPr lang="en-US" sz="1800" baseline="-25000" dirty="0">
              <a:solidFill>
                <a:srgbClr val="FFFF00"/>
              </a:solidFill>
              <a:sym typeface="Wingdings" panose="05000000000000000000" pitchFamily="2" charset="2"/>
            </a:endParaRPr>
          </a:p>
          <a:p>
            <a:pPr marL="0" indent="0" algn="ctr">
              <a:buNone/>
            </a:pPr>
            <a:r>
              <a:rPr lang="en-US" sz="1800" dirty="0">
                <a:sym typeface="Wingdings" panose="05000000000000000000" pitchFamily="2" charset="2"/>
              </a:rPr>
              <a:t>Start with add 3 K to product side, then 3 Hg to reactant side; then see that 3 x 2 = 6 perchlorates are on reactant side, so put 6 in front of KClO</a:t>
            </a:r>
            <a:r>
              <a:rPr lang="en-US" sz="1800" baseline="-25000" dirty="0">
                <a:sym typeface="Wingdings" panose="05000000000000000000" pitchFamily="2" charset="2"/>
              </a:rPr>
              <a:t>4</a:t>
            </a:r>
            <a:r>
              <a:rPr lang="en-US" sz="1800" dirty="0">
                <a:sym typeface="Wingdings" panose="05000000000000000000" pitchFamily="2" charset="2"/>
              </a:rPr>
              <a:t>; also need 2 PO</a:t>
            </a:r>
            <a:r>
              <a:rPr lang="en-US" sz="1800" baseline="-25000" dirty="0">
                <a:sym typeface="Wingdings" panose="05000000000000000000" pitchFamily="2" charset="2"/>
              </a:rPr>
              <a:t>4</a:t>
            </a:r>
            <a:r>
              <a:rPr lang="en-US" sz="1800" dirty="0">
                <a:sym typeface="Wingdings" panose="05000000000000000000" pitchFamily="2" charset="2"/>
              </a:rPr>
              <a:t> groups, so put 2 in front of K</a:t>
            </a:r>
            <a:r>
              <a:rPr lang="en-US" sz="1800" baseline="-25000" dirty="0">
                <a:sym typeface="Wingdings" panose="05000000000000000000" pitchFamily="2" charset="2"/>
              </a:rPr>
              <a:t>3</a:t>
            </a:r>
            <a:r>
              <a:rPr lang="en-US" sz="1800" dirty="0">
                <a:sym typeface="Wingdings" panose="05000000000000000000" pitchFamily="2" charset="2"/>
              </a:rPr>
              <a:t>PO</a:t>
            </a:r>
            <a:r>
              <a:rPr lang="en-US" sz="1800" baseline="-25000" dirty="0">
                <a:sym typeface="Wingdings" panose="05000000000000000000" pitchFamily="2" charset="2"/>
              </a:rPr>
              <a:t>4</a:t>
            </a:r>
            <a:r>
              <a:rPr lang="en-US" sz="1800" dirty="0">
                <a:sym typeface="Wingdings" panose="05000000000000000000" pitchFamily="2" charset="2"/>
              </a:rPr>
              <a:t>, verify that there are now 2 x 3 = 6 K on reactants and you see 6 x 1 = 6 K on products. DONE!</a:t>
            </a:r>
            <a:endParaRPr lang="en-US" sz="1800" dirty="0"/>
          </a:p>
          <a:p>
            <a:pPr marL="0" indent="0" algn="ctr">
              <a:buNone/>
            </a:pPr>
            <a:endParaRPr lang="en-US" dirty="0"/>
          </a:p>
          <a:p>
            <a:pPr marL="0" indent="0" algn="ctr">
              <a:buNone/>
            </a:pPr>
            <a:endParaRPr lang="en-US" sz="2000" dirty="0"/>
          </a:p>
          <a:p>
            <a:pPr marL="0" indent="0">
              <a:buNone/>
            </a:pPr>
            <a:endParaRPr lang="en-US" sz="2200" dirty="0">
              <a:solidFill>
                <a:srgbClr val="FFC000"/>
              </a:solidFill>
            </a:endParaRPr>
          </a:p>
        </p:txBody>
      </p:sp>
    </p:spTree>
    <p:extLst>
      <p:ext uri="{BB962C8B-B14F-4D97-AF65-F5344CB8AC3E}">
        <p14:creationId xmlns:p14="http://schemas.microsoft.com/office/powerpoint/2010/main" val="859619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8632F-9EA3-8D98-F77B-F84E6C88B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4B158F-F181-9C18-DA15-F563C3C7E92D}"/>
              </a:ext>
            </a:extLst>
          </p:cNvPr>
          <p:cNvSpPr>
            <a:spLocks noGrp="1"/>
          </p:cNvSpPr>
          <p:nvPr>
            <p:ph type="title"/>
          </p:nvPr>
        </p:nvSpPr>
        <p:spPr>
          <a:xfrm>
            <a:off x="338666" y="207369"/>
            <a:ext cx="8421512" cy="769441"/>
          </a:xfrm>
        </p:spPr>
        <p:txBody>
          <a:bodyPr/>
          <a:lstStyle/>
          <a:p>
            <a:r>
              <a:rPr lang="en-US" sz="4400" dirty="0"/>
              <a:t>Practice: Precipitation Reactions</a:t>
            </a:r>
          </a:p>
        </p:txBody>
      </p:sp>
      <p:sp>
        <p:nvSpPr>
          <p:cNvPr id="3" name="Slide Number Placeholder 2">
            <a:extLst>
              <a:ext uri="{FF2B5EF4-FFF2-40B4-BE49-F238E27FC236}">
                <a16:creationId xmlns:a16="http://schemas.microsoft.com/office/drawing/2014/main" id="{6792A39B-1CC4-13BF-4A89-6D803005052B}"/>
              </a:ext>
            </a:extLst>
          </p:cNvPr>
          <p:cNvSpPr>
            <a:spLocks noGrp="1"/>
          </p:cNvSpPr>
          <p:nvPr>
            <p:ph type="sldNum" sz="quarter" idx="10"/>
          </p:nvPr>
        </p:nvSpPr>
        <p:spPr/>
        <p:txBody>
          <a:bodyPr/>
          <a:lstStyle/>
          <a:p>
            <a:fld id="{A0799DEC-7E29-49FD-ACCD-C09E865CF267}" type="slidenum">
              <a:rPr lang="en-US" smtClean="0"/>
              <a:pPr/>
              <a:t>33</a:t>
            </a:fld>
            <a:endParaRPr lang="en-US" dirty="0"/>
          </a:p>
        </p:txBody>
      </p:sp>
      <p:sp>
        <p:nvSpPr>
          <p:cNvPr id="7" name="Content Placeholder 6">
            <a:extLst>
              <a:ext uri="{FF2B5EF4-FFF2-40B4-BE49-F238E27FC236}">
                <a16:creationId xmlns:a16="http://schemas.microsoft.com/office/drawing/2014/main" id="{00A20B58-21FB-DFB3-C0E1-2A79969D19B5}"/>
              </a:ext>
            </a:extLst>
          </p:cNvPr>
          <p:cNvSpPr>
            <a:spLocks noGrp="1"/>
          </p:cNvSpPr>
          <p:nvPr>
            <p:ph idx="1"/>
          </p:nvPr>
        </p:nvSpPr>
        <p:spPr>
          <a:xfrm>
            <a:off x="372533" y="885826"/>
            <a:ext cx="8432801" cy="5661730"/>
          </a:xfrm>
        </p:spPr>
        <p:txBody>
          <a:bodyPr/>
          <a:lstStyle/>
          <a:p>
            <a:r>
              <a:rPr lang="en-US" sz="2000" dirty="0"/>
              <a:t>Solid sodium fluoride added to aqueous solution of ammonium </a:t>
            </a:r>
            <a:r>
              <a:rPr lang="en-US" sz="2000" dirty="0" err="1"/>
              <a:t>formate</a:t>
            </a:r>
            <a:endParaRPr lang="en-US" sz="2000" dirty="0"/>
          </a:p>
          <a:p>
            <a:pPr marL="342900" indent="-342900">
              <a:buFont typeface="+mj-lt"/>
              <a:buAutoNum type="arabicPeriod"/>
            </a:pPr>
            <a:r>
              <a:rPr lang="en-US" sz="2000" i="1" dirty="0">
                <a:solidFill>
                  <a:srgbClr val="CC99FF"/>
                </a:solidFill>
                <a:latin typeface="Times New Roman" panose="02020603050405020304" pitchFamily="18" charset="0"/>
                <a:cs typeface="Times New Roman" panose="02020603050405020304" pitchFamily="18" charset="0"/>
              </a:rPr>
              <a:t>Exchange ions</a:t>
            </a:r>
          </a:p>
          <a:p>
            <a:pPr marL="0" indent="0" algn="ctr">
              <a:buNone/>
            </a:pPr>
            <a:r>
              <a:rPr lang="en-US" dirty="0" err="1">
                <a:solidFill>
                  <a:srgbClr val="FFC000"/>
                </a:solidFill>
              </a:rPr>
              <a:t>NaF</a:t>
            </a:r>
            <a:r>
              <a:rPr lang="en-US" dirty="0">
                <a:solidFill>
                  <a:srgbClr val="FFC000"/>
                </a:solidFill>
              </a:rPr>
              <a:t> (</a:t>
            </a:r>
            <a:r>
              <a:rPr lang="en-US" i="1" dirty="0" err="1">
                <a:solidFill>
                  <a:srgbClr val="FFC000"/>
                </a:solidFill>
              </a:rPr>
              <a:t>aq</a:t>
            </a:r>
            <a:r>
              <a:rPr lang="en-US" dirty="0">
                <a:solidFill>
                  <a:srgbClr val="FFC000"/>
                </a:solidFill>
              </a:rPr>
              <a:t>) + NH</a:t>
            </a:r>
            <a:r>
              <a:rPr lang="en-US" baseline="-25000" dirty="0">
                <a:solidFill>
                  <a:srgbClr val="FFC000"/>
                </a:solidFill>
              </a:rPr>
              <a:t>4</a:t>
            </a:r>
            <a:r>
              <a:rPr lang="en-US" dirty="0">
                <a:solidFill>
                  <a:srgbClr val="FFC000"/>
                </a:solidFill>
              </a:rPr>
              <a:t>OOCH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r>
              <a:rPr lang="en-US" dirty="0">
                <a:solidFill>
                  <a:srgbClr val="FFFF00"/>
                </a:solidFill>
                <a:sym typeface="Wingdings" panose="05000000000000000000" pitchFamily="2" charset="2"/>
              </a:rPr>
              <a:t> Na(OOCH) + (NH</a:t>
            </a:r>
            <a:r>
              <a:rPr lang="en-US" baseline="-25000" dirty="0">
                <a:solidFill>
                  <a:srgbClr val="FFFF00"/>
                </a:solidFill>
                <a:sym typeface="Wingdings" panose="05000000000000000000" pitchFamily="2" charset="2"/>
              </a:rPr>
              <a:t>4</a:t>
            </a:r>
            <a:r>
              <a:rPr lang="en-US" dirty="0">
                <a:solidFill>
                  <a:srgbClr val="FFFF00"/>
                </a:solidFill>
                <a:sym typeface="Wingdings" panose="05000000000000000000" pitchFamily="2" charset="2"/>
              </a:rPr>
              <a:t>)F </a:t>
            </a:r>
          </a:p>
          <a:p>
            <a:pPr marL="342900" indent="-342900">
              <a:buFont typeface="+mj-lt"/>
              <a:buAutoNum type="arabicPeriod" startAt="2"/>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Check exchanged ion charges, fix subscripts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dirty="0" err="1">
                <a:solidFill>
                  <a:srgbClr val="FFC000"/>
                </a:solidFill>
              </a:rPr>
              <a:t>NaF</a:t>
            </a:r>
            <a:r>
              <a:rPr lang="en-US" dirty="0">
                <a:solidFill>
                  <a:srgbClr val="FFC000"/>
                </a:solidFill>
              </a:rPr>
              <a:t> (</a:t>
            </a:r>
            <a:r>
              <a:rPr lang="en-US" i="1" dirty="0" err="1">
                <a:solidFill>
                  <a:srgbClr val="FFC000"/>
                </a:solidFill>
              </a:rPr>
              <a:t>aq</a:t>
            </a:r>
            <a:r>
              <a:rPr lang="en-US" dirty="0">
                <a:solidFill>
                  <a:srgbClr val="FFC000"/>
                </a:solidFill>
              </a:rPr>
              <a:t>) + NH</a:t>
            </a:r>
            <a:r>
              <a:rPr lang="en-US" baseline="-25000" dirty="0">
                <a:solidFill>
                  <a:srgbClr val="FFC000"/>
                </a:solidFill>
              </a:rPr>
              <a:t>4</a:t>
            </a:r>
            <a:r>
              <a:rPr lang="en-US" dirty="0">
                <a:solidFill>
                  <a:srgbClr val="FFC000"/>
                </a:solidFill>
              </a:rPr>
              <a:t>OOCH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r>
              <a:rPr lang="en-US" dirty="0">
                <a:solidFill>
                  <a:srgbClr val="FFFF00"/>
                </a:solidFill>
                <a:sym typeface="Wingdings" panose="05000000000000000000" pitchFamily="2" charset="2"/>
              </a:rPr>
              <a:t> </a:t>
            </a:r>
            <a:r>
              <a:rPr lang="en-US" dirty="0" err="1">
                <a:solidFill>
                  <a:srgbClr val="FFFF00"/>
                </a:solidFill>
                <a:sym typeface="Wingdings" panose="05000000000000000000" pitchFamily="2" charset="2"/>
              </a:rPr>
              <a:t>NaOOCH</a:t>
            </a:r>
            <a:r>
              <a:rPr lang="en-US" dirty="0">
                <a:solidFill>
                  <a:srgbClr val="FFFF00"/>
                </a:solidFill>
                <a:sym typeface="Wingdings" panose="05000000000000000000" pitchFamily="2" charset="2"/>
              </a:rPr>
              <a:t> + NH</a:t>
            </a:r>
            <a:r>
              <a:rPr lang="en-US" baseline="-25000" dirty="0">
                <a:solidFill>
                  <a:srgbClr val="FFFF00"/>
                </a:solidFill>
                <a:sym typeface="Wingdings" panose="05000000000000000000" pitchFamily="2" charset="2"/>
              </a:rPr>
              <a:t>4</a:t>
            </a:r>
            <a:r>
              <a:rPr lang="en-US" dirty="0">
                <a:solidFill>
                  <a:srgbClr val="FFFF00"/>
                </a:solidFill>
                <a:sym typeface="Wingdings" panose="05000000000000000000" pitchFamily="2" charset="2"/>
              </a:rPr>
              <a:t>F </a:t>
            </a:r>
          </a:p>
          <a:p>
            <a:pPr marL="0" indent="0" algn="ctr">
              <a:buNone/>
            </a:pPr>
            <a:r>
              <a:rPr lang="en-US" sz="2000" dirty="0">
                <a:sym typeface="Wingdings" panose="05000000000000000000" pitchFamily="2" charset="2"/>
              </a:rPr>
              <a:t>All ions found to be 1+ or 1–</a:t>
            </a:r>
            <a:endParaRPr lang="en-US" sz="2000" baseline="30000" dirty="0">
              <a:sym typeface="Wingdings" panose="05000000000000000000" pitchFamily="2" charset="2"/>
            </a:endParaRPr>
          </a:p>
          <a:p>
            <a:pPr marL="342900" indent="-342900">
              <a:buFont typeface="+mj-lt"/>
              <a:buAutoNum type="arabicPeriod" startAt="3"/>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Check solubility (precipitate) and note the phases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sz="2200" dirty="0" err="1">
                <a:solidFill>
                  <a:srgbClr val="FFC000"/>
                </a:solidFill>
              </a:rPr>
              <a:t>NaF</a:t>
            </a:r>
            <a:r>
              <a:rPr lang="en-US" sz="2200" dirty="0">
                <a:solidFill>
                  <a:srgbClr val="FFC000"/>
                </a:solidFill>
              </a:rPr>
              <a:t> (</a:t>
            </a:r>
            <a:r>
              <a:rPr lang="en-US" sz="2200" i="1" dirty="0" err="1">
                <a:solidFill>
                  <a:srgbClr val="FFC000"/>
                </a:solidFill>
              </a:rPr>
              <a:t>aq</a:t>
            </a:r>
            <a:r>
              <a:rPr lang="en-US" sz="2200" dirty="0">
                <a:solidFill>
                  <a:srgbClr val="FFC000"/>
                </a:solidFill>
              </a:rPr>
              <a:t>) + NH</a:t>
            </a:r>
            <a:r>
              <a:rPr lang="en-US" sz="2200" baseline="-25000" dirty="0">
                <a:solidFill>
                  <a:srgbClr val="FFC000"/>
                </a:solidFill>
              </a:rPr>
              <a:t>4</a:t>
            </a:r>
            <a:r>
              <a:rPr lang="en-US" sz="2200" dirty="0">
                <a:solidFill>
                  <a:srgbClr val="FFC000"/>
                </a:solidFill>
              </a:rPr>
              <a:t>OOCH (</a:t>
            </a:r>
            <a:r>
              <a:rPr lang="en-US" sz="2200" i="1" dirty="0" err="1">
                <a:solidFill>
                  <a:srgbClr val="FFC000"/>
                </a:solidFill>
              </a:rPr>
              <a:t>aq</a:t>
            </a:r>
            <a:r>
              <a:rPr lang="en-US" sz="2200" dirty="0">
                <a:solidFill>
                  <a:srgbClr val="FFC000"/>
                </a:solidFill>
              </a:rPr>
              <a:t>) </a:t>
            </a:r>
            <a:r>
              <a:rPr lang="en-US" sz="2200" dirty="0">
                <a:solidFill>
                  <a:srgbClr val="FFC000"/>
                </a:solidFill>
                <a:sym typeface="Wingdings" panose="05000000000000000000" pitchFamily="2" charset="2"/>
              </a:rPr>
              <a:t></a:t>
            </a:r>
            <a:r>
              <a:rPr lang="en-US" sz="2200" dirty="0">
                <a:solidFill>
                  <a:srgbClr val="FFFF00"/>
                </a:solidFill>
                <a:sym typeface="Wingdings" panose="05000000000000000000" pitchFamily="2" charset="2"/>
              </a:rPr>
              <a:t> </a:t>
            </a:r>
            <a:r>
              <a:rPr lang="en-US" sz="2200" dirty="0" err="1">
                <a:solidFill>
                  <a:srgbClr val="FFFF00"/>
                </a:solidFill>
                <a:sym typeface="Wingdings" panose="05000000000000000000" pitchFamily="2" charset="2"/>
              </a:rPr>
              <a:t>NaOOCH</a:t>
            </a:r>
            <a:r>
              <a:rPr lang="en-US" sz="2200" dirty="0">
                <a:solidFill>
                  <a:srgbClr val="FFFF00"/>
                </a:solidFill>
                <a:sym typeface="Wingdings" panose="05000000000000000000" pitchFamily="2" charset="2"/>
              </a:rPr>
              <a:t> (</a:t>
            </a:r>
            <a:r>
              <a:rPr lang="en-US" sz="2200" dirty="0" err="1">
                <a:solidFill>
                  <a:srgbClr val="FFFF00"/>
                </a:solidFill>
                <a:sym typeface="Wingdings" panose="05000000000000000000" pitchFamily="2" charset="2"/>
              </a:rPr>
              <a:t>aq</a:t>
            </a:r>
            <a:r>
              <a:rPr lang="en-US" sz="2200" dirty="0">
                <a:solidFill>
                  <a:srgbClr val="FFFF00"/>
                </a:solidFill>
                <a:sym typeface="Wingdings" panose="05000000000000000000" pitchFamily="2" charset="2"/>
              </a:rPr>
              <a:t>) + NH</a:t>
            </a:r>
            <a:r>
              <a:rPr lang="en-US" sz="2200" baseline="-25000" dirty="0">
                <a:solidFill>
                  <a:srgbClr val="FFFF00"/>
                </a:solidFill>
                <a:sym typeface="Wingdings" panose="05000000000000000000" pitchFamily="2" charset="2"/>
              </a:rPr>
              <a:t>4</a:t>
            </a:r>
            <a:r>
              <a:rPr lang="en-US" sz="2200" dirty="0">
                <a:solidFill>
                  <a:srgbClr val="FFFF00"/>
                </a:solidFill>
                <a:sym typeface="Wingdings" panose="05000000000000000000" pitchFamily="2" charset="2"/>
              </a:rPr>
              <a:t>F (</a:t>
            </a:r>
            <a:r>
              <a:rPr lang="en-US" sz="2200" dirty="0" err="1">
                <a:solidFill>
                  <a:srgbClr val="FFFF00"/>
                </a:solidFill>
                <a:sym typeface="Wingdings" panose="05000000000000000000" pitchFamily="2" charset="2"/>
              </a:rPr>
              <a:t>aq</a:t>
            </a:r>
            <a:r>
              <a:rPr lang="en-US" sz="2200" dirty="0">
                <a:solidFill>
                  <a:srgbClr val="FFFF00"/>
                </a:solidFill>
                <a:sym typeface="Wingdings" panose="05000000000000000000" pitchFamily="2" charset="2"/>
              </a:rPr>
              <a:t>)</a:t>
            </a:r>
          </a:p>
          <a:p>
            <a:pPr marL="0" indent="0" algn="ctr">
              <a:buNone/>
            </a:pPr>
            <a:r>
              <a:rPr lang="en-US" sz="2000" dirty="0">
                <a:sym typeface="Wingdings" panose="05000000000000000000" pitchFamily="2" charset="2"/>
              </a:rPr>
              <a:t>Everything soluble, no precipitate</a:t>
            </a:r>
            <a:endParaRPr lang="en-US" sz="2000" dirty="0"/>
          </a:p>
          <a:p>
            <a:pPr marL="342900" indent="-342900">
              <a:buFont typeface="+mj-lt"/>
              <a:buAutoNum type="arabicPeriod" startAt="4"/>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Balance by finding coefficients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sz="2000" dirty="0" err="1">
                <a:solidFill>
                  <a:srgbClr val="FFC000"/>
                </a:solidFill>
              </a:rPr>
              <a:t>NaF</a:t>
            </a:r>
            <a:r>
              <a:rPr lang="en-US" sz="2000" dirty="0">
                <a:solidFill>
                  <a:srgbClr val="FFC000"/>
                </a:solidFill>
              </a:rPr>
              <a:t> (</a:t>
            </a:r>
            <a:r>
              <a:rPr lang="en-US" sz="2000" i="1" dirty="0" err="1">
                <a:solidFill>
                  <a:srgbClr val="FFC000"/>
                </a:solidFill>
              </a:rPr>
              <a:t>aq</a:t>
            </a:r>
            <a:r>
              <a:rPr lang="en-US" sz="2000" dirty="0">
                <a:solidFill>
                  <a:srgbClr val="FFC000"/>
                </a:solidFill>
              </a:rPr>
              <a:t>) + NH</a:t>
            </a:r>
            <a:r>
              <a:rPr lang="en-US" sz="2000" baseline="-25000" dirty="0">
                <a:solidFill>
                  <a:srgbClr val="FFC000"/>
                </a:solidFill>
              </a:rPr>
              <a:t>4</a:t>
            </a:r>
            <a:r>
              <a:rPr lang="en-US" sz="2000" dirty="0">
                <a:solidFill>
                  <a:srgbClr val="FFC000"/>
                </a:solidFill>
              </a:rPr>
              <a:t>OOCH (</a:t>
            </a:r>
            <a:r>
              <a:rPr lang="en-US" sz="2000" i="1" dirty="0" err="1">
                <a:solidFill>
                  <a:srgbClr val="FFC000"/>
                </a:solidFill>
              </a:rPr>
              <a:t>aq</a:t>
            </a:r>
            <a:r>
              <a:rPr lang="en-US" sz="2000" dirty="0">
                <a:solidFill>
                  <a:srgbClr val="FFC000"/>
                </a:solidFill>
              </a:rPr>
              <a:t>) </a:t>
            </a:r>
            <a:r>
              <a:rPr lang="en-US" sz="2000" dirty="0">
                <a:solidFill>
                  <a:srgbClr val="FFC000"/>
                </a:solidFill>
                <a:sym typeface="Wingdings" panose="05000000000000000000" pitchFamily="2" charset="2"/>
              </a:rPr>
              <a:t></a:t>
            </a:r>
            <a:r>
              <a:rPr lang="en-US" sz="2000" dirty="0">
                <a:solidFill>
                  <a:srgbClr val="FFFF00"/>
                </a:solidFill>
                <a:sym typeface="Wingdings" panose="05000000000000000000" pitchFamily="2" charset="2"/>
              </a:rPr>
              <a:t> </a:t>
            </a:r>
            <a:r>
              <a:rPr lang="en-US" sz="2000" dirty="0" err="1">
                <a:solidFill>
                  <a:srgbClr val="FFFF00"/>
                </a:solidFill>
                <a:sym typeface="Wingdings" panose="05000000000000000000" pitchFamily="2" charset="2"/>
              </a:rPr>
              <a:t>NaOOCH</a:t>
            </a:r>
            <a:r>
              <a:rPr lang="en-US" sz="2000" dirty="0">
                <a:solidFill>
                  <a:srgbClr val="FFFF00"/>
                </a:solidFill>
                <a:sym typeface="Wingdings" panose="05000000000000000000" pitchFamily="2" charset="2"/>
              </a:rPr>
              <a:t> (</a:t>
            </a:r>
            <a:r>
              <a:rPr lang="en-US" sz="2000" dirty="0" err="1">
                <a:solidFill>
                  <a:srgbClr val="FFFF00"/>
                </a:solidFill>
                <a:sym typeface="Wingdings" panose="05000000000000000000" pitchFamily="2" charset="2"/>
              </a:rPr>
              <a:t>aq</a:t>
            </a:r>
            <a:r>
              <a:rPr lang="en-US" sz="2000" dirty="0">
                <a:solidFill>
                  <a:srgbClr val="FFFF00"/>
                </a:solidFill>
                <a:sym typeface="Wingdings" panose="05000000000000000000" pitchFamily="2" charset="2"/>
              </a:rPr>
              <a:t>) + NH</a:t>
            </a:r>
            <a:r>
              <a:rPr lang="en-US" sz="2000" baseline="-25000" dirty="0">
                <a:solidFill>
                  <a:srgbClr val="FFFF00"/>
                </a:solidFill>
                <a:sym typeface="Wingdings" panose="05000000000000000000" pitchFamily="2" charset="2"/>
              </a:rPr>
              <a:t>4</a:t>
            </a:r>
            <a:r>
              <a:rPr lang="en-US" sz="2000" dirty="0">
                <a:solidFill>
                  <a:srgbClr val="FFFF00"/>
                </a:solidFill>
                <a:sym typeface="Wingdings" panose="05000000000000000000" pitchFamily="2" charset="2"/>
              </a:rPr>
              <a:t>F (</a:t>
            </a:r>
            <a:r>
              <a:rPr lang="en-US" sz="2000" dirty="0" err="1">
                <a:solidFill>
                  <a:srgbClr val="FFFF00"/>
                </a:solidFill>
                <a:sym typeface="Wingdings" panose="05000000000000000000" pitchFamily="2" charset="2"/>
              </a:rPr>
              <a:t>aq</a:t>
            </a:r>
            <a:r>
              <a:rPr lang="en-US" sz="2000" dirty="0">
                <a:solidFill>
                  <a:srgbClr val="FFFF00"/>
                </a:solidFill>
                <a:sym typeface="Wingdings" panose="05000000000000000000" pitchFamily="2" charset="2"/>
              </a:rPr>
              <a:t>)</a:t>
            </a:r>
          </a:p>
          <a:p>
            <a:pPr marL="0" indent="0" algn="ctr">
              <a:buNone/>
            </a:pPr>
            <a:r>
              <a:rPr lang="en-US" sz="2000" dirty="0">
                <a:sym typeface="Wingdings" panose="05000000000000000000" pitchFamily="2" charset="2"/>
              </a:rPr>
              <a:t>No balancing was required in this step either</a:t>
            </a:r>
            <a:endParaRPr lang="en-US" sz="2000" dirty="0"/>
          </a:p>
          <a:p>
            <a:pPr marL="0" indent="0" algn="ctr">
              <a:buNone/>
            </a:pPr>
            <a:endParaRPr lang="en-US" dirty="0"/>
          </a:p>
          <a:p>
            <a:pPr marL="0" indent="0" algn="ctr">
              <a:buNone/>
            </a:pPr>
            <a:endParaRPr lang="en-US" sz="2000" dirty="0"/>
          </a:p>
          <a:p>
            <a:pPr marL="0" indent="0">
              <a:buNone/>
            </a:pPr>
            <a:endParaRPr lang="en-US" sz="2200" dirty="0">
              <a:solidFill>
                <a:srgbClr val="FFC000"/>
              </a:solidFill>
            </a:endParaRPr>
          </a:p>
        </p:txBody>
      </p:sp>
    </p:spTree>
    <p:extLst>
      <p:ext uri="{BB962C8B-B14F-4D97-AF65-F5344CB8AC3E}">
        <p14:creationId xmlns:p14="http://schemas.microsoft.com/office/powerpoint/2010/main" val="2352689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E38DB-704C-DA02-9372-13295073D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11B7C-3FEA-6C0E-EF43-E9D475159E5D}"/>
              </a:ext>
            </a:extLst>
          </p:cNvPr>
          <p:cNvSpPr>
            <a:spLocks noGrp="1"/>
          </p:cNvSpPr>
          <p:nvPr>
            <p:ph type="title"/>
          </p:nvPr>
        </p:nvSpPr>
        <p:spPr>
          <a:xfrm>
            <a:off x="338666" y="207369"/>
            <a:ext cx="8421512" cy="769441"/>
          </a:xfrm>
        </p:spPr>
        <p:txBody>
          <a:bodyPr/>
          <a:lstStyle/>
          <a:p>
            <a:r>
              <a:rPr lang="en-US" sz="4400" dirty="0"/>
              <a:t>Practice: Precipitation Reactions</a:t>
            </a:r>
          </a:p>
        </p:txBody>
      </p:sp>
      <p:sp>
        <p:nvSpPr>
          <p:cNvPr id="3" name="Slide Number Placeholder 2">
            <a:extLst>
              <a:ext uri="{FF2B5EF4-FFF2-40B4-BE49-F238E27FC236}">
                <a16:creationId xmlns:a16="http://schemas.microsoft.com/office/drawing/2014/main" id="{A54CA791-22C7-F90E-1D20-32443E581100}"/>
              </a:ext>
            </a:extLst>
          </p:cNvPr>
          <p:cNvSpPr>
            <a:spLocks noGrp="1"/>
          </p:cNvSpPr>
          <p:nvPr>
            <p:ph type="sldNum" sz="quarter" idx="10"/>
          </p:nvPr>
        </p:nvSpPr>
        <p:spPr/>
        <p:txBody>
          <a:bodyPr/>
          <a:lstStyle/>
          <a:p>
            <a:fld id="{A0799DEC-7E29-49FD-ACCD-C09E865CF267}" type="slidenum">
              <a:rPr lang="en-US" smtClean="0"/>
              <a:pPr/>
              <a:t>34</a:t>
            </a:fld>
            <a:endParaRPr lang="en-US" dirty="0"/>
          </a:p>
        </p:txBody>
      </p:sp>
      <p:sp>
        <p:nvSpPr>
          <p:cNvPr id="7" name="Content Placeholder 6">
            <a:extLst>
              <a:ext uri="{FF2B5EF4-FFF2-40B4-BE49-F238E27FC236}">
                <a16:creationId xmlns:a16="http://schemas.microsoft.com/office/drawing/2014/main" id="{564E1B28-5E3C-B288-E176-266053358A9B}"/>
              </a:ext>
            </a:extLst>
          </p:cNvPr>
          <p:cNvSpPr>
            <a:spLocks noGrp="1"/>
          </p:cNvSpPr>
          <p:nvPr>
            <p:ph idx="1"/>
          </p:nvPr>
        </p:nvSpPr>
        <p:spPr>
          <a:xfrm>
            <a:off x="372533" y="885826"/>
            <a:ext cx="8432801" cy="5661730"/>
          </a:xfrm>
        </p:spPr>
        <p:txBody>
          <a:bodyPr/>
          <a:lstStyle/>
          <a:p>
            <a:r>
              <a:rPr lang="en-US" sz="1800" dirty="0"/>
              <a:t>Mix aqueous solutions of calcium bromide and cesium carbonate</a:t>
            </a:r>
          </a:p>
          <a:p>
            <a:pPr marL="342900" indent="-342900">
              <a:buFont typeface="+mj-lt"/>
              <a:buAutoNum type="arabicPeriod"/>
            </a:pPr>
            <a:r>
              <a:rPr lang="en-US" sz="2000" i="1" dirty="0">
                <a:solidFill>
                  <a:srgbClr val="CC99FF"/>
                </a:solidFill>
                <a:latin typeface="Times New Roman" panose="02020603050405020304" pitchFamily="18" charset="0"/>
                <a:cs typeface="Times New Roman" panose="02020603050405020304" pitchFamily="18" charset="0"/>
              </a:rPr>
              <a:t>Exchange ions</a:t>
            </a:r>
          </a:p>
          <a:p>
            <a:pPr marL="0" indent="0" algn="ctr">
              <a:buNone/>
            </a:pPr>
            <a:r>
              <a:rPr lang="en-US" dirty="0">
                <a:solidFill>
                  <a:srgbClr val="FFC000"/>
                </a:solidFill>
              </a:rPr>
              <a:t>CaBr</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Cs</a:t>
            </a:r>
            <a:r>
              <a:rPr lang="en-US" baseline="-25000" dirty="0">
                <a:solidFill>
                  <a:srgbClr val="FFC000"/>
                </a:solidFill>
              </a:rPr>
              <a:t>2</a:t>
            </a:r>
            <a:r>
              <a:rPr lang="en-US" dirty="0">
                <a:solidFill>
                  <a:srgbClr val="FFC000"/>
                </a:solidFill>
              </a:rPr>
              <a:t>CO</a:t>
            </a:r>
            <a:r>
              <a:rPr lang="en-US" baseline="-25000" dirty="0">
                <a:solidFill>
                  <a:srgbClr val="FFC000"/>
                </a:solidFill>
              </a:rPr>
              <a:t>3</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r>
              <a:rPr lang="en-US" dirty="0">
                <a:solidFill>
                  <a:srgbClr val="FFFF00"/>
                </a:solidFill>
                <a:sym typeface="Wingdings" panose="05000000000000000000" pitchFamily="2" charset="2"/>
              </a:rPr>
              <a:t> Ca(CO</a:t>
            </a:r>
            <a:r>
              <a:rPr lang="en-US" baseline="-25000" dirty="0">
                <a:solidFill>
                  <a:srgbClr val="FFFF00"/>
                </a:solidFill>
                <a:sym typeface="Wingdings" panose="05000000000000000000" pitchFamily="2" charset="2"/>
              </a:rPr>
              <a:t>3</a:t>
            </a:r>
            <a:r>
              <a:rPr lang="en-US" dirty="0">
                <a:solidFill>
                  <a:srgbClr val="FFFF00"/>
                </a:solidFill>
                <a:sym typeface="Wingdings" panose="05000000000000000000" pitchFamily="2" charset="2"/>
              </a:rPr>
              <a:t>) + </a:t>
            </a:r>
            <a:r>
              <a:rPr lang="en-US" dirty="0" err="1">
                <a:solidFill>
                  <a:srgbClr val="FFFF00"/>
                </a:solidFill>
                <a:sym typeface="Wingdings" panose="05000000000000000000" pitchFamily="2" charset="2"/>
              </a:rPr>
              <a:t>CsBr</a:t>
            </a:r>
            <a:r>
              <a:rPr lang="en-US" dirty="0">
                <a:solidFill>
                  <a:srgbClr val="FFFF00"/>
                </a:solidFill>
                <a:sym typeface="Wingdings" panose="05000000000000000000" pitchFamily="2" charset="2"/>
              </a:rPr>
              <a:t> </a:t>
            </a:r>
          </a:p>
          <a:p>
            <a:pPr marL="342900" indent="-342900">
              <a:buFont typeface="+mj-lt"/>
              <a:buAutoNum type="arabicPeriod" startAt="2"/>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Check exchanged ion charges, fix subscripts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dirty="0">
                <a:solidFill>
                  <a:srgbClr val="FFC000"/>
                </a:solidFill>
              </a:rPr>
              <a:t>CaBr</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Cs</a:t>
            </a:r>
            <a:r>
              <a:rPr lang="en-US" baseline="-25000" dirty="0">
                <a:solidFill>
                  <a:srgbClr val="FFC000"/>
                </a:solidFill>
              </a:rPr>
              <a:t>2</a:t>
            </a:r>
            <a:r>
              <a:rPr lang="en-US" dirty="0">
                <a:solidFill>
                  <a:srgbClr val="FFC000"/>
                </a:solidFill>
              </a:rPr>
              <a:t>CO</a:t>
            </a:r>
            <a:r>
              <a:rPr lang="en-US" baseline="-25000" dirty="0">
                <a:solidFill>
                  <a:srgbClr val="FFC000"/>
                </a:solidFill>
              </a:rPr>
              <a:t>3</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r>
              <a:rPr lang="en-US" dirty="0">
                <a:solidFill>
                  <a:srgbClr val="FFFF00"/>
                </a:solidFill>
                <a:sym typeface="Wingdings" panose="05000000000000000000" pitchFamily="2" charset="2"/>
              </a:rPr>
              <a:t> CaCO</a:t>
            </a:r>
            <a:r>
              <a:rPr lang="en-US" baseline="-25000" dirty="0">
                <a:solidFill>
                  <a:srgbClr val="FFFF00"/>
                </a:solidFill>
                <a:sym typeface="Wingdings" panose="05000000000000000000" pitchFamily="2" charset="2"/>
              </a:rPr>
              <a:t>3</a:t>
            </a:r>
            <a:r>
              <a:rPr lang="en-US" dirty="0">
                <a:solidFill>
                  <a:srgbClr val="FFFF00"/>
                </a:solidFill>
                <a:sym typeface="Wingdings" panose="05000000000000000000" pitchFamily="2" charset="2"/>
              </a:rPr>
              <a:t> + </a:t>
            </a:r>
            <a:r>
              <a:rPr lang="en-US" dirty="0" err="1">
                <a:solidFill>
                  <a:srgbClr val="FFFF00"/>
                </a:solidFill>
                <a:sym typeface="Wingdings" panose="05000000000000000000" pitchFamily="2" charset="2"/>
              </a:rPr>
              <a:t>CsBr</a:t>
            </a:r>
            <a:endParaRPr lang="en-US" dirty="0">
              <a:solidFill>
                <a:srgbClr val="FFFF00"/>
              </a:solidFill>
              <a:sym typeface="Wingdings" panose="05000000000000000000" pitchFamily="2" charset="2"/>
            </a:endParaRPr>
          </a:p>
          <a:p>
            <a:pPr marL="0" indent="0" algn="ctr">
              <a:buNone/>
            </a:pPr>
            <a:r>
              <a:rPr lang="en-US" sz="2000" dirty="0">
                <a:sym typeface="Wingdings" panose="05000000000000000000" pitchFamily="2" charset="2"/>
              </a:rPr>
              <a:t>The exchange actually matched +2 with -2, and +1 with -1</a:t>
            </a:r>
            <a:endParaRPr lang="en-US" sz="2000" baseline="30000" dirty="0">
              <a:sym typeface="Wingdings" panose="05000000000000000000" pitchFamily="2" charset="2"/>
            </a:endParaRPr>
          </a:p>
          <a:p>
            <a:pPr marL="342900" indent="-342900">
              <a:buFont typeface="+mj-lt"/>
              <a:buAutoNum type="arabicPeriod" startAt="3"/>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Check solubility (precipitate) and note the phases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dirty="0">
                <a:solidFill>
                  <a:srgbClr val="FFC000"/>
                </a:solidFill>
              </a:rPr>
              <a:t>CaBr</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Cs</a:t>
            </a:r>
            <a:r>
              <a:rPr lang="en-US" baseline="-25000" dirty="0">
                <a:solidFill>
                  <a:srgbClr val="FFC000"/>
                </a:solidFill>
              </a:rPr>
              <a:t>2</a:t>
            </a:r>
            <a:r>
              <a:rPr lang="en-US" dirty="0">
                <a:solidFill>
                  <a:srgbClr val="FFC000"/>
                </a:solidFill>
              </a:rPr>
              <a:t>CO</a:t>
            </a:r>
            <a:r>
              <a:rPr lang="en-US" baseline="-25000" dirty="0">
                <a:solidFill>
                  <a:srgbClr val="FFC000"/>
                </a:solidFill>
              </a:rPr>
              <a:t>3</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a:t>
            </a:r>
            <a:r>
              <a:rPr lang="en-US" dirty="0">
                <a:solidFill>
                  <a:srgbClr val="FFFF00"/>
                </a:solidFill>
                <a:sym typeface="Wingdings" panose="05000000000000000000" pitchFamily="2" charset="2"/>
              </a:rPr>
              <a:t> CaCO</a:t>
            </a:r>
            <a:r>
              <a:rPr lang="en-US" baseline="-25000" dirty="0">
                <a:solidFill>
                  <a:srgbClr val="FFFF00"/>
                </a:solidFill>
                <a:sym typeface="Wingdings" panose="05000000000000000000" pitchFamily="2" charset="2"/>
              </a:rPr>
              <a:t>3</a:t>
            </a:r>
            <a:r>
              <a:rPr lang="en-US" dirty="0">
                <a:solidFill>
                  <a:srgbClr val="FFFF00"/>
                </a:solidFill>
                <a:sym typeface="Wingdings" panose="05000000000000000000" pitchFamily="2" charset="2"/>
              </a:rPr>
              <a:t> (</a:t>
            </a:r>
            <a:r>
              <a:rPr lang="en-US" i="1" dirty="0">
                <a:solidFill>
                  <a:srgbClr val="FFFF00"/>
                </a:solidFill>
                <a:sym typeface="Wingdings" panose="05000000000000000000" pitchFamily="2" charset="2"/>
              </a:rPr>
              <a:t>s</a:t>
            </a:r>
            <a:r>
              <a:rPr lang="en-US" dirty="0">
                <a:solidFill>
                  <a:srgbClr val="FFFF00"/>
                </a:solidFill>
                <a:sym typeface="Wingdings" panose="05000000000000000000" pitchFamily="2" charset="2"/>
              </a:rPr>
              <a:t>) + </a:t>
            </a:r>
            <a:r>
              <a:rPr lang="en-US" dirty="0" err="1">
                <a:solidFill>
                  <a:srgbClr val="FFFF00"/>
                </a:solidFill>
                <a:sym typeface="Wingdings" panose="05000000000000000000" pitchFamily="2" charset="2"/>
              </a:rPr>
              <a:t>CsBr</a:t>
            </a:r>
            <a:r>
              <a:rPr lang="en-US" dirty="0">
                <a:solidFill>
                  <a:srgbClr val="FFFF00"/>
                </a:solidFill>
                <a:sym typeface="Wingdings" panose="05000000000000000000" pitchFamily="2" charset="2"/>
              </a:rPr>
              <a:t> (</a:t>
            </a:r>
            <a:r>
              <a:rPr lang="en-US" i="1" dirty="0" err="1">
                <a:solidFill>
                  <a:srgbClr val="FFFF00"/>
                </a:solidFill>
                <a:sym typeface="Wingdings" panose="05000000000000000000" pitchFamily="2" charset="2"/>
              </a:rPr>
              <a:t>aq</a:t>
            </a:r>
            <a:r>
              <a:rPr lang="en-US" dirty="0">
                <a:solidFill>
                  <a:srgbClr val="FFFF00"/>
                </a:solidFill>
                <a:sym typeface="Wingdings" panose="05000000000000000000" pitchFamily="2" charset="2"/>
              </a:rPr>
              <a:t>)</a:t>
            </a:r>
          </a:p>
          <a:p>
            <a:pPr marL="0" indent="0" algn="ctr">
              <a:buNone/>
            </a:pPr>
            <a:r>
              <a:rPr lang="en-US" sz="2000" dirty="0">
                <a:sym typeface="Wingdings" panose="05000000000000000000" pitchFamily="2" charset="2"/>
              </a:rPr>
              <a:t>Carbonates are insoluble for Ca</a:t>
            </a:r>
            <a:r>
              <a:rPr lang="en-US" sz="2000" baseline="30000" dirty="0">
                <a:sym typeface="Wingdings" panose="05000000000000000000" pitchFamily="2" charset="2"/>
              </a:rPr>
              <a:t>2+</a:t>
            </a:r>
            <a:r>
              <a:rPr lang="en-US" sz="2000" dirty="0">
                <a:sym typeface="Wingdings" panose="05000000000000000000" pitchFamily="2" charset="2"/>
              </a:rPr>
              <a:t>, bromides are soluble for Cs</a:t>
            </a:r>
            <a:r>
              <a:rPr lang="en-US" sz="2000" baseline="30000" dirty="0">
                <a:sym typeface="Wingdings" panose="05000000000000000000" pitchFamily="2" charset="2"/>
              </a:rPr>
              <a:t>+</a:t>
            </a:r>
            <a:endParaRPr lang="en-US" sz="2000" baseline="30000" dirty="0"/>
          </a:p>
          <a:p>
            <a:pPr marL="342900" indent="-342900">
              <a:buFont typeface="+mj-lt"/>
              <a:buAutoNum type="arabicPeriod" startAt="4"/>
            </a:pPr>
            <a:r>
              <a:rPr lang="en-US" sz="20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Balance by finding coefficients</a:t>
            </a:r>
            <a:endParaRPr lang="en-US" sz="20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sz="2000" dirty="0">
                <a:solidFill>
                  <a:srgbClr val="FFC000"/>
                </a:solidFill>
              </a:rPr>
              <a:t>CaBr</a:t>
            </a:r>
            <a:r>
              <a:rPr lang="en-US" sz="2000" baseline="-25000" dirty="0">
                <a:solidFill>
                  <a:srgbClr val="FFC000"/>
                </a:solidFill>
              </a:rPr>
              <a:t>2</a:t>
            </a:r>
            <a:r>
              <a:rPr lang="en-US" sz="2000" dirty="0">
                <a:solidFill>
                  <a:srgbClr val="FFC000"/>
                </a:solidFill>
              </a:rPr>
              <a:t> (</a:t>
            </a:r>
            <a:r>
              <a:rPr lang="en-US" sz="2000" i="1" dirty="0" err="1">
                <a:solidFill>
                  <a:srgbClr val="FFC000"/>
                </a:solidFill>
              </a:rPr>
              <a:t>aq</a:t>
            </a:r>
            <a:r>
              <a:rPr lang="en-US" sz="2000" dirty="0">
                <a:solidFill>
                  <a:srgbClr val="FFC000"/>
                </a:solidFill>
              </a:rPr>
              <a:t>) + Cs</a:t>
            </a:r>
            <a:r>
              <a:rPr lang="en-US" sz="2000" baseline="-25000" dirty="0">
                <a:solidFill>
                  <a:srgbClr val="FFC000"/>
                </a:solidFill>
              </a:rPr>
              <a:t>2</a:t>
            </a:r>
            <a:r>
              <a:rPr lang="en-US" sz="2000" dirty="0">
                <a:solidFill>
                  <a:srgbClr val="FFC000"/>
                </a:solidFill>
              </a:rPr>
              <a:t>CO</a:t>
            </a:r>
            <a:r>
              <a:rPr lang="en-US" sz="2000" baseline="-25000" dirty="0">
                <a:solidFill>
                  <a:srgbClr val="FFC000"/>
                </a:solidFill>
              </a:rPr>
              <a:t>3</a:t>
            </a:r>
            <a:r>
              <a:rPr lang="en-US" sz="2000" dirty="0">
                <a:solidFill>
                  <a:srgbClr val="FFC000"/>
                </a:solidFill>
              </a:rPr>
              <a:t> (</a:t>
            </a:r>
            <a:r>
              <a:rPr lang="en-US" sz="2000" i="1" dirty="0" err="1">
                <a:solidFill>
                  <a:srgbClr val="FFC000"/>
                </a:solidFill>
              </a:rPr>
              <a:t>aq</a:t>
            </a:r>
            <a:r>
              <a:rPr lang="en-US" sz="2000" dirty="0">
                <a:solidFill>
                  <a:srgbClr val="FFC000"/>
                </a:solidFill>
              </a:rPr>
              <a:t>) </a:t>
            </a:r>
            <a:r>
              <a:rPr lang="en-US" sz="2000" dirty="0">
                <a:solidFill>
                  <a:srgbClr val="FFC000"/>
                </a:solidFill>
                <a:sym typeface="Wingdings" panose="05000000000000000000" pitchFamily="2" charset="2"/>
              </a:rPr>
              <a:t></a:t>
            </a:r>
            <a:r>
              <a:rPr lang="en-US" sz="2000" dirty="0">
                <a:solidFill>
                  <a:srgbClr val="FFFF00"/>
                </a:solidFill>
                <a:sym typeface="Wingdings" panose="05000000000000000000" pitchFamily="2" charset="2"/>
              </a:rPr>
              <a:t> CaCO</a:t>
            </a:r>
            <a:r>
              <a:rPr lang="en-US" sz="2000" baseline="-25000" dirty="0">
                <a:solidFill>
                  <a:srgbClr val="FFFF00"/>
                </a:solidFill>
                <a:sym typeface="Wingdings" panose="05000000000000000000" pitchFamily="2" charset="2"/>
              </a:rPr>
              <a:t>3</a:t>
            </a:r>
            <a:r>
              <a:rPr lang="en-US" sz="2000" dirty="0">
                <a:solidFill>
                  <a:srgbClr val="FFFF00"/>
                </a:solidFill>
                <a:sym typeface="Wingdings" panose="05000000000000000000" pitchFamily="2" charset="2"/>
              </a:rPr>
              <a:t> (</a:t>
            </a:r>
            <a:r>
              <a:rPr lang="en-US" sz="2000" i="1" dirty="0">
                <a:solidFill>
                  <a:srgbClr val="FFFF00"/>
                </a:solidFill>
                <a:sym typeface="Wingdings" panose="05000000000000000000" pitchFamily="2" charset="2"/>
              </a:rPr>
              <a:t>s</a:t>
            </a:r>
            <a:r>
              <a:rPr lang="en-US" sz="2000" dirty="0">
                <a:solidFill>
                  <a:srgbClr val="FFFF00"/>
                </a:solidFill>
                <a:sym typeface="Wingdings" panose="05000000000000000000" pitchFamily="2" charset="2"/>
              </a:rPr>
              <a:t>) + 2 </a:t>
            </a:r>
            <a:r>
              <a:rPr lang="en-US" sz="2000" dirty="0" err="1">
                <a:solidFill>
                  <a:srgbClr val="FFFF00"/>
                </a:solidFill>
                <a:sym typeface="Wingdings" panose="05000000000000000000" pitchFamily="2" charset="2"/>
              </a:rPr>
              <a:t>CsBr</a:t>
            </a:r>
            <a:r>
              <a:rPr lang="en-US" sz="2000" dirty="0">
                <a:solidFill>
                  <a:srgbClr val="FFFF00"/>
                </a:solidFill>
                <a:sym typeface="Wingdings" panose="05000000000000000000" pitchFamily="2" charset="2"/>
              </a:rPr>
              <a:t> (</a:t>
            </a:r>
            <a:r>
              <a:rPr lang="en-US" sz="2000" i="1" dirty="0" err="1">
                <a:solidFill>
                  <a:srgbClr val="FFFF00"/>
                </a:solidFill>
                <a:sym typeface="Wingdings" panose="05000000000000000000" pitchFamily="2" charset="2"/>
              </a:rPr>
              <a:t>aq</a:t>
            </a:r>
            <a:r>
              <a:rPr lang="en-US" sz="2000" dirty="0">
                <a:solidFill>
                  <a:srgbClr val="FFFF00"/>
                </a:solidFill>
                <a:sym typeface="Wingdings" panose="05000000000000000000" pitchFamily="2" charset="2"/>
              </a:rPr>
              <a:t>)</a:t>
            </a:r>
          </a:p>
          <a:p>
            <a:pPr marL="0" indent="0" algn="ctr">
              <a:buNone/>
            </a:pPr>
            <a:r>
              <a:rPr lang="en-US" sz="2000" dirty="0">
                <a:sym typeface="Wingdings" panose="05000000000000000000" pitchFamily="2" charset="2"/>
              </a:rPr>
              <a:t>Inspection shows Ca and CO</a:t>
            </a:r>
            <a:r>
              <a:rPr lang="en-US" sz="2000" baseline="-25000" dirty="0">
                <a:sym typeface="Wingdings" panose="05000000000000000000" pitchFamily="2" charset="2"/>
              </a:rPr>
              <a:t>3 </a:t>
            </a:r>
            <a:r>
              <a:rPr lang="en-US" sz="2000" dirty="0">
                <a:sym typeface="Wingdings" panose="05000000000000000000" pitchFamily="2" charset="2"/>
              </a:rPr>
              <a:t>are balanced; add 2 to </a:t>
            </a:r>
            <a:r>
              <a:rPr lang="en-US" sz="2000" dirty="0" err="1">
                <a:sym typeface="Wingdings" panose="05000000000000000000" pitchFamily="2" charset="2"/>
              </a:rPr>
              <a:t>CsBr</a:t>
            </a:r>
            <a:r>
              <a:rPr lang="en-US" sz="2000" dirty="0">
                <a:sym typeface="Wingdings" panose="05000000000000000000" pitchFamily="2" charset="2"/>
              </a:rPr>
              <a:t> to balance Cs atom. The addition caused a balance of Br to the left; DONE</a:t>
            </a:r>
            <a:endParaRPr lang="en-US" sz="2000" dirty="0"/>
          </a:p>
          <a:p>
            <a:pPr marL="0" indent="0" algn="ctr">
              <a:buNone/>
            </a:pPr>
            <a:endParaRPr lang="en-US" dirty="0"/>
          </a:p>
          <a:p>
            <a:pPr marL="0" indent="0" algn="ctr">
              <a:buNone/>
            </a:pPr>
            <a:endParaRPr lang="en-US" sz="2000" dirty="0"/>
          </a:p>
          <a:p>
            <a:pPr marL="0" indent="0">
              <a:buNone/>
            </a:pPr>
            <a:endParaRPr lang="en-US" sz="2200" dirty="0">
              <a:solidFill>
                <a:srgbClr val="FFC000"/>
              </a:solidFill>
            </a:endParaRPr>
          </a:p>
        </p:txBody>
      </p:sp>
    </p:spTree>
    <p:extLst>
      <p:ext uri="{BB962C8B-B14F-4D97-AF65-F5344CB8AC3E}">
        <p14:creationId xmlns:p14="http://schemas.microsoft.com/office/powerpoint/2010/main" val="4237964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7EB66-E48F-9982-DA3B-AD945D6CE275}"/>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8A0AF71-ED70-7FCB-DFEE-657448AB0A81}"/>
              </a:ext>
            </a:extLst>
          </p:cNvPr>
          <p:cNvSpPr>
            <a:spLocks noGrp="1"/>
          </p:cNvSpPr>
          <p:nvPr>
            <p:ph idx="1"/>
          </p:nvPr>
        </p:nvSpPr>
        <p:spPr>
          <a:xfrm>
            <a:off x="366889" y="956777"/>
            <a:ext cx="8387645" cy="5215465"/>
          </a:xfrm>
        </p:spPr>
        <p:txBody>
          <a:bodyPr/>
          <a:lstStyle/>
          <a:p>
            <a:r>
              <a:rPr lang="en-US" b="1" dirty="0">
                <a:solidFill>
                  <a:schemeClr val="accent1">
                    <a:lumMod val="60000"/>
                    <a:lumOff val="40000"/>
                  </a:schemeClr>
                </a:solidFill>
              </a:rPr>
              <a:t>Acids</a:t>
            </a:r>
            <a:r>
              <a:rPr lang="en-US" dirty="0"/>
              <a:t> react with </a:t>
            </a:r>
            <a:r>
              <a:rPr lang="en-US" b="1" dirty="0">
                <a:solidFill>
                  <a:schemeClr val="accent1">
                    <a:lumMod val="60000"/>
                    <a:lumOff val="40000"/>
                  </a:schemeClr>
                </a:solidFill>
              </a:rPr>
              <a:t>bases</a:t>
            </a:r>
            <a:r>
              <a:rPr lang="en-US" dirty="0"/>
              <a:t> to </a:t>
            </a:r>
            <a:r>
              <a:rPr lang="en-US" b="1" dirty="0">
                <a:solidFill>
                  <a:srgbClr val="00FF00"/>
                </a:solidFill>
              </a:rPr>
              <a:t>neutralize</a:t>
            </a:r>
            <a:r>
              <a:rPr lang="en-US" dirty="0"/>
              <a:t> each other with the products being a </a:t>
            </a:r>
            <a:r>
              <a:rPr lang="en-US" b="1" dirty="0">
                <a:solidFill>
                  <a:schemeClr val="accent1">
                    <a:lumMod val="60000"/>
                    <a:lumOff val="40000"/>
                  </a:schemeClr>
                </a:solidFill>
              </a:rPr>
              <a:t>salt</a:t>
            </a:r>
            <a:r>
              <a:rPr lang="en-US" dirty="0"/>
              <a:t> and </a:t>
            </a:r>
            <a:r>
              <a:rPr lang="en-US" b="1" dirty="0">
                <a:solidFill>
                  <a:schemeClr val="accent1">
                    <a:lumMod val="60000"/>
                    <a:lumOff val="40000"/>
                  </a:schemeClr>
                </a:solidFill>
              </a:rPr>
              <a:t>water</a:t>
            </a:r>
          </a:p>
          <a:p>
            <a:pPr marL="0" indent="0" algn="ctr">
              <a:buNone/>
            </a:pPr>
            <a:r>
              <a:rPr lang="en-US" dirty="0">
                <a:solidFill>
                  <a:srgbClr val="FFC000"/>
                </a:solidFill>
              </a:rPr>
              <a:t>NaOH (</a:t>
            </a:r>
            <a:r>
              <a:rPr lang="en-US" i="1" dirty="0" err="1">
                <a:solidFill>
                  <a:srgbClr val="FFC000"/>
                </a:solidFill>
              </a:rPr>
              <a:t>aq</a:t>
            </a:r>
            <a:r>
              <a:rPr lang="en-US" dirty="0">
                <a:solidFill>
                  <a:srgbClr val="FFC000"/>
                </a:solidFill>
              </a:rPr>
              <a:t>) + HCl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NaCl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 + H</a:t>
            </a:r>
            <a:r>
              <a:rPr lang="en-US" baseline="-25000" dirty="0">
                <a:solidFill>
                  <a:srgbClr val="FFC000"/>
                </a:solidFill>
                <a:sym typeface="Wingdings" panose="05000000000000000000" pitchFamily="2" charset="2"/>
              </a:rPr>
              <a:t>2</a:t>
            </a:r>
            <a:r>
              <a:rPr lang="en-US" dirty="0">
                <a:solidFill>
                  <a:srgbClr val="FFC000"/>
                </a:solidFill>
                <a:sym typeface="Wingdings" panose="05000000000000000000" pitchFamily="2" charset="2"/>
              </a:rPr>
              <a:t>O (</a:t>
            </a:r>
            <a:r>
              <a:rPr lang="en-US" i="1" dirty="0">
                <a:solidFill>
                  <a:srgbClr val="FFC000"/>
                </a:solidFill>
                <a:sym typeface="Wingdings" panose="05000000000000000000" pitchFamily="2" charset="2"/>
              </a:rPr>
              <a:t>l</a:t>
            </a:r>
            <a:r>
              <a:rPr lang="en-US" dirty="0">
                <a:solidFill>
                  <a:srgbClr val="FFC000"/>
                </a:solidFill>
                <a:sym typeface="Wingdings" panose="05000000000000000000" pitchFamily="2" charset="2"/>
              </a:rPr>
              <a:t>)</a:t>
            </a:r>
          </a:p>
          <a:p>
            <a:pPr marL="0" indent="0" algn="ctr">
              <a:buNone/>
            </a:pPr>
            <a:r>
              <a:rPr lang="en-US" sz="2200" dirty="0">
                <a:solidFill>
                  <a:srgbClr val="FFC000"/>
                </a:solidFill>
              </a:rPr>
              <a:t>2 NaOH (</a:t>
            </a:r>
            <a:r>
              <a:rPr lang="en-US" sz="2200" i="1" dirty="0" err="1">
                <a:solidFill>
                  <a:srgbClr val="FFC000"/>
                </a:solidFill>
              </a:rPr>
              <a:t>aq</a:t>
            </a:r>
            <a:r>
              <a:rPr lang="en-US" sz="2200" dirty="0">
                <a:solidFill>
                  <a:srgbClr val="FFC000"/>
                </a:solidFill>
              </a:rPr>
              <a:t>) + H</a:t>
            </a:r>
            <a:r>
              <a:rPr lang="en-US" sz="2200" baseline="-25000" dirty="0">
                <a:solidFill>
                  <a:srgbClr val="FFC000"/>
                </a:solidFill>
              </a:rPr>
              <a:t>2</a:t>
            </a:r>
            <a:r>
              <a:rPr lang="en-US" sz="2200" dirty="0">
                <a:solidFill>
                  <a:srgbClr val="FFC000"/>
                </a:solidFill>
              </a:rPr>
              <a:t>SO</a:t>
            </a:r>
            <a:r>
              <a:rPr lang="en-US" sz="2200" baseline="-25000" dirty="0">
                <a:solidFill>
                  <a:srgbClr val="FFC000"/>
                </a:solidFill>
              </a:rPr>
              <a:t>4</a:t>
            </a:r>
            <a:r>
              <a:rPr lang="en-US" sz="2200" dirty="0">
                <a:solidFill>
                  <a:srgbClr val="FFC000"/>
                </a:solidFill>
              </a:rPr>
              <a:t> (</a:t>
            </a:r>
            <a:r>
              <a:rPr lang="en-US" sz="2200" i="1" dirty="0" err="1">
                <a:solidFill>
                  <a:srgbClr val="FFC000"/>
                </a:solidFill>
              </a:rPr>
              <a:t>aq</a:t>
            </a:r>
            <a:r>
              <a:rPr lang="en-US" sz="2200" dirty="0">
                <a:solidFill>
                  <a:srgbClr val="FFC000"/>
                </a:solidFill>
              </a:rPr>
              <a:t>) </a:t>
            </a:r>
            <a:r>
              <a:rPr lang="en-US" sz="2200" dirty="0">
                <a:solidFill>
                  <a:srgbClr val="FFC000"/>
                </a:solidFill>
                <a:sym typeface="Wingdings" panose="05000000000000000000" pitchFamily="2" charset="2"/>
              </a:rPr>
              <a:t> Na</a:t>
            </a:r>
            <a:r>
              <a:rPr lang="en-US" sz="2200" baseline="-25000" dirty="0">
                <a:solidFill>
                  <a:srgbClr val="FFC000"/>
                </a:solidFill>
                <a:sym typeface="Wingdings" panose="05000000000000000000" pitchFamily="2" charset="2"/>
              </a:rPr>
              <a:t>2</a:t>
            </a:r>
            <a:r>
              <a:rPr lang="en-US" sz="2200" dirty="0">
                <a:solidFill>
                  <a:srgbClr val="FFC000"/>
                </a:solidFill>
                <a:sym typeface="Wingdings" panose="05000000000000000000" pitchFamily="2" charset="2"/>
              </a:rPr>
              <a:t>SO</a:t>
            </a:r>
            <a:r>
              <a:rPr lang="en-US" sz="2200" baseline="-25000" dirty="0">
                <a:solidFill>
                  <a:srgbClr val="FFC000"/>
                </a:solidFill>
                <a:sym typeface="Wingdings" panose="05000000000000000000" pitchFamily="2" charset="2"/>
              </a:rPr>
              <a:t>4</a:t>
            </a:r>
            <a:r>
              <a:rPr lang="en-US" sz="2200" dirty="0">
                <a:solidFill>
                  <a:srgbClr val="FFC000"/>
                </a:solidFill>
                <a:sym typeface="Wingdings" panose="05000000000000000000" pitchFamily="2" charset="2"/>
              </a:rPr>
              <a:t> (</a:t>
            </a:r>
            <a:r>
              <a:rPr lang="en-US" sz="2200" i="1" dirty="0" err="1">
                <a:solidFill>
                  <a:srgbClr val="FFC000"/>
                </a:solidFill>
                <a:sym typeface="Wingdings" panose="05000000000000000000" pitchFamily="2" charset="2"/>
              </a:rPr>
              <a:t>aq</a:t>
            </a:r>
            <a:r>
              <a:rPr lang="en-US" sz="2200" dirty="0">
                <a:solidFill>
                  <a:srgbClr val="FFC000"/>
                </a:solidFill>
                <a:sym typeface="Wingdings" panose="05000000000000000000" pitchFamily="2" charset="2"/>
              </a:rPr>
              <a:t>) + 2 H</a:t>
            </a:r>
            <a:r>
              <a:rPr lang="en-US" sz="2200" baseline="-25000" dirty="0">
                <a:solidFill>
                  <a:srgbClr val="FFC000"/>
                </a:solidFill>
                <a:sym typeface="Wingdings" panose="05000000000000000000" pitchFamily="2" charset="2"/>
              </a:rPr>
              <a:t>2</a:t>
            </a:r>
            <a:r>
              <a:rPr lang="en-US" sz="2200" dirty="0">
                <a:solidFill>
                  <a:srgbClr val="FFC000"/>
                </a:solidFill>
                <a:sym typeface="Wingdings" panose="05000000000000000000" pitchFamily="2" charset="2"/>
              </a:rPr>
              <a:t>O (</a:t>
            </a:r>
            <a:r>
              <a:rPr lang="en-US" sz="2200" i="1" dirty="0">
                <a:solidFill>
                  <a:srgbClr val="FFC000"/>
                </a:solidFill>
                <a:sym typeface="Wingdings" panose="05000000000000000000" pitchFamily="2" charset="2"/>
              </a:rPr>
              <a:t>l</a:t>
            </a:r>
            <a:r>
              <a:rPr lang="en-US" sz="2200" dirty="0">
                <a:solidFill>
                  <a:srgbClr val="FFC000"/>
                </a:solidFill>
                <a:sym typeface="Wingdings" panose="05000000000000000000" pitchFamily="2" charset="2"/>
              </a:rPr>
              <a:t>)</a:t>
            </a:r>
          </a:p>
          <a:p>
            <a:pPr marL="0" indent="0">
              <a:buNone/>
            </a:pPr>
            <a:r>
              <a:rPr lang="en-US" sz="2000" dirty="0">
                <a:sym typeface="Wingdings" panose="05000000000000000000" pitchFamily="2" charset="2"/>
              </a:rPr>
              <a:t>Neutralize nitric acid with calcium hydroxide</a:t>
            </a:r>
            <a:r>
              <a:rPr lang="en-US" sz="2200" dirty="0">
                <a:solidFill>
                  <a:srgbClr val="FFC000"/>
                </a:solidFill>
                <a:sym typeface="Wingdings" panose="05000000000000000000" pitchFamily="2" charset="2"/>
              </a:rPr>
              <a:t> </a:t>
            </a:r>
          </a:p>
          <a:p>
            <a:pPr marL="342900" indent="-342900">
              <a:buFont typeface="+mj-lt"/>
              <a:buAutoNum type="arabicPeriod"/>
            </a:pPr>
            <a:r>
              <a:rPr lang="en-US" sz="1800" i="1" dirty="0">
                <a:solidFill>
                  <a:srgbClr val="CC99FF"/>
                </a:solidFill>
                <a:latin typeface="Times New Roman" panose="02020603050405020304" pitchFamily="18" charset="0"/>
                <a:cs typeface="Times New Roman" panose="02020603050405020304" pitchFamily="18" charset="0"/>
              </a:rPr>
              <a:t>Exchange ions</a:t>
            </a:r>
          </a:p>
          <a:p>
            <a:pPr marL="0" indent="0" algn="ctr">
              <a:buNone/>
            </a:pPr>
            <a:r>
              <a:rPr lang="en-US" sz="1800" dirty="0">
                <a:solidFill>
                  <a:srgbClr val="FFC000"/>
                </a:solidFill>
              </a:rPr>
              <a:t>Ca(OH)</a:t>
            </a:r>
            <a:r>
              <a:rPr lang="en-US" sz="1800" baseline="-25000" dirty="0">
                <a:solidFill>
                  <a:srgbClr val="FFC000"/>
                </a:solidFill>
              </a:rPr>
              <a:t>2</a:t>
            </a:r>
            <a:r>
              <a:rPr lang="en-US" sz="1800" dirty="0">
                <a:solidFill>
                  <a:srgbClr val="FFC000"/>
                </a:solidFill>
              </a:rPr>
              <a:t> (</a:t>
            </a:r>
            <a:r>
              <a:rPr lang="en-US" sz="1800" i="1" dirty="0" err="1">
                <a:solidFill>
                  <a:srgbClr val="FFC000"/>
                </a:solidFill>
              </a:rPr>
              <a:t>aq</a:t>
            </a:r>
            <a:r>
              <a:rPr lang="en-US" sz="1800" dirty="0">
                <a:solidFill>
                  <a:srgbClr val="FFC000"/>
                </a:solidFill>
              </a:rPr>
              <a:t>) + HNO</a:t>
            </a:r>
            <a:r>
              <a:rPr lang="en-US" sz="1800" baseline="-25000" dirty="0">
                <a:solidFill>
                  <a:srgbClr val="FFC000"/>
                </a:solidFill>
              </a:rPr>
              <a:t>3</a:t>
            </a:r>
            <a:r>
              <a:rPr lang="en-US" sz="1800" dirty="0">
                <a:solidFill>
                  <a:srgbClr val="FFC000"/>
                </a:solidFill>
              </a:rPr>
              <a:t> (</a:t>
            </a:r>
            <a:r>
              <a:rPr lang="en-US" sz="1800" i="1" dirty="0" err="1">
                <a:solidFill>
                  <a:srgbClr val="FFC000"/>
                </a:solidFill>
              </a:rPr>
              <a:t>aq</a:t>
            </a:r>
            <a:r>
              <a:rPr lang="en-US" sz="1800" dirty="0">
                <a:solidFill>
                  <a:srgbClr val="FFC000"/>
                </a:solidFill>
              </a:rPr>
              <a:t>) </a:t>
            </a:r>
            <a:r>
              <a:rPr lang="en-US" sz="1800" dirty="0">
                <a:solidFill>
                  <a:srgbClr val="FFC000"/>
                </a:solidFill>
                <a:sym typeface="Wingdings" panose="05000000000000000000" pitchFamily="2" charset="2"/>
              </a:rPr>
              <a:t></a:t>
            </a:r>
            <a:r>
              <a:rPr lang="en-US" sz="1800" dirty="0">
                <a:solidFill>
                  <a:srgbClr val="FFFF00"/>
                </a:solidFill>
                <a:sym typeface="Wingdings" panose="05000000000000000000" pitchFamily="2" charset="2"/>
              </a:rPr>
              <a:t> Ca(NO</a:t>
            </a:r>
            <a:r>
              <a:rPr lang="en-US" sz="1800" baseline="-25000" dirty="0">
                <a:solidFill>
                  <a:srgbClr val="FFFF00"/>
                </a:solidFill>
                <a:sym typeface="Wingdings" panose="05000000000000000000" pitchFamily="2" charset="2"/>
              </a:rPr>
              <a:t>3</a:t>
            </a:r>
            <a:r>
              <a:rPr lang="en-US" sz="1800" dirty="0">
                <a:solidFill>
                  <a:srgbClr val="FFFF00"/>
                </a:solidFill>
                <a:sym typeface="Wingdings" panose="05000000000000000000" pitchFamily="2" charset="2"/>
              </a:rPr>
              <a:t>) (</a:t>
            </a:r>
            <a:r>
              <a:rPr lang="en-US" sz="1800" i="1" dirty="0" err="1">
                <a:solidFill>
                  <a:srgbClr val="FFFF00"/>
                </a:solidFill>
                <a:sym typeface="Wingdings" panose="05000000000000000000" pitchFamily="2" charset="2"/>
              </a:rPr>
              <a:t>aq</a:t>
            </a:r>
            <a:r>
              <a:rPr lang="en-US" sz="1800" dirty="0">
                <a:solidFill>
                  <a:srgbClr val="FFFF00"/>
                </a:solidFill>
                <a:sym typeface="Wingdings" panose="05000000000000000000" pitchFamily="2" charset="2"/>
              </a:rPr>
              <a:t>) + H</a:t>
            </a:r>
            <a:r>
              <a:rPr lang="en-US" sz="1800" baseline="-25000" dirty="0">
                <a:solidFill>
                  <a:srgbClr val="FFFF00"/>
                </a:solidFill>
                <a:sym typeface="Wingdings" panose="05000000000000000000" pitchFamily="2" charset="2"/>
              </a:rPr>
              <a:t>2</a:t>
            </a:r>
            <a:r>
              <a:rPr lang="en-US" sz="1800" dirty="0">
                <a:solidFill>
                  <a:srgbClr val="FFFF00"/>
                </a:solidFill>
                <a:sym typeface="Wingdings" panose="05000000000000000000" pitchFamily="2" charset="2"/>
              </a:rPr>
              <a:t>O (</a:t>
            </a:r>
            <a:r>
              <a:rPr lang="en-US" sz="1800" i="1" dirty="0">
                <a:solidFill>
                  <a:srgbClr val="FFFF00"/>
                </a:solidFill>
                <a:sym typeface="Wingdings" panose="05000000000000000000" pitchFamily="2" charset="2"/>
              </a:rPr>
              <a:t>l</a:t>
            </a:r>
            <a:r>
              <a:rPr lang="en-US" sz="1800" dirty="0">
                <a:solidFill>
                  <a:srgbClr val="FFFF00"/>
                </a:solidFill>
                <a:sym typeface="Wingdings" panose="05000000000000000000" pitchFamily="2" charset="2"/>
              </a:rPr>
              <a:t>) </a:t>
            </a:r>
          </a:p>
          <a:p>
            <a:pPr marL="342900" indent="-342900">
              <a:buFont typeface="+mj-lt"/>
              <a:buAutoNum type="arabicPeriod" startAt="2"/>
            </a:pPr>
            <a:r>
              <a:rPr lang="en-US" sz="18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Check exchanged ion charges for product, fix subscripts</a:t>
            </a:r>
            <a:endParaRPr lang="en-US" sz="18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sz="1800" dirty="0">
                <a:solidFill>
                  <a:srgbClr val="FFC000"/>
                </a:solidFill>
              </a:rPr>
              <a:t>Ca(OH)</a:t>
            </a:r>
            <a:r>
              <a:rPr lang="en-US" sz="1800" baseline="-25000" dirty="0">
                <a:solidFill>
                  <a:srgbClr val="FFC000"/>
                </a:solidFill>
              </a:rPr>
              <a:t>2</a:t>
            </a:r>
            <a:r>
              <a:rPr lang="en-US" sz="1800" dirty="0">
                <a:solidFill>
                  <a:srgbClr val="FFC000"/>
                </a:solidFill>
              </a:rPr>
              <a:t> (</a:t>
            </a:r>
            <a:r>
              <a:rPr lang="en-US" sz="1800" i="1" dirty="0" err="1">
                <a:solidFill>
                  <a:srgbClr val="FFC000"/>
                </a:solidFill>
              </a:rPr>
              <a:t>aq</a:t>
            </a:r>
            <a:r>
              <a:rPr lang="en-US" sz="1800" dirty="0">
                <a:solidFill>
                  <a:srgbClr val="FFC000"/>
                </a:solidFill>
              </a:rPr>
              <a:t>) + HNO</a:t>
            </a:r>
            <a:r>
              <a:rPr lang="en-US" sz="1800" baseline="-25000" dirty="0">
                <a:solidFill>
                  <a:srgbClr val="FFC000"/>
                </a:solidFill>
              </a:rPr>
              <a:t>3</a:t>
            </a:r>
            <a:r>
              <a:rPr lang="en-US" sz="1800" dirty="0">
                <a:solidFill>
                  <a:srgbClr val="FFC000"/>
                </a:solidFill>
              </a:rPr>
              <a:t> (</a:t>
            </a:r>
            <a:r>
              <a:rPr lang="en-US" sz="1800" i="1" dirty="0" err="1">
                <a:solidFill>
                  <a:srgbClr val="FFC000"/>
                </a:solidFill>
              </a:rPr>
              <a:t>aq</a:t>
            </a:r>
            <a:r>
              <a:rPr lang="en-US" sz="1800" dirty="0">
                <a:solidFill>
                  <a:srgbClr val="FFC000"/>
                </a:solidFill>
              </a:rPr>
              <a:t>) </a:t>
            </a:r>
            <a:r>
              <a:rPr lang="en-US" sz="1800" dirty="0">
                <a:solidFill>
                  <a:srgbClr val="FFC000"/>
                </a:solidFill>
                <a:sym typeface="Wingdings" panose="05000000000000000000" pitchFamily="2" charset="2"/>
              </a:rPr>
              <a:t></a:t>
            </a:r>
            <a:r>
              <a:rPr lang="en-US" sz="1800" dirty="0">
                <a:solidFill>
                  <a:srgbClr val="FFFF00"/>
                </a:solidFill>
                <a:sym typeface="Wingdings" panose="05000000000000000000" pitchFamily="2" charset="2"/>
              </a:rPr>
              <a:t> Ca(NO</a:t>
            </a:r>
            <a:r>
              <a:rPr lang="en-US" sz="1800" baseline="-25000" dirty="0">
                <a:solidFill>
                  <a:srgbClr val="FFFF00"/>
                </a:solidFill>
                <a:sym typeface="Wingdings" panose="05000000000000000000" pitchFamily="2" charset="2"/>
              </a:rPr>
              <a:t>3</a:t>
            </a:r>
            <a:r>
              <a:rPr lang="en-US" sz="1800" dirty="0">
                <a:solidFill>
                  <a:srgbClr val="FFFF00"/>
                </a:solidFill>
                <a:sym typeface="Wingdings" panose="05000000000000000000" pitchFamily="2" charset="2"/>
              </a:rPr>
              <a:t>)</a:t>
            </a:r>
            <a:r>
              <a:rPr lang="en-US" sz="1800" baseline="-25000" dirty="0">
                <a:solidFill>
                  <a:srgbClr val="FFFF00"/>
                </a:solidFill>
                <a:sym typeface="Wingdings" panose="05000000000000000000" pitchFamily="2" charset="2"/>
              </a:rPr>
              <a:t>2</a:t>
            </a:r>
            <a:r>
              <a:rPr lang="en-US" sz="1800" dirty="0">
                <a:solidFill>
                  <a:srgbClr val="FFFF00"/>
                </a:solidFill>
                <a:sym typeface="Wingdings" panose="05000000000000000000" pitchFamily="2" charset="2"/>
              </a:rPr>
              <a:t> (</a:t>
            </a:r>
            <a:r>
              <a:rPr lang="en-US" sz="1800" i="1" dirty="0" err="1">
                <a:solidFill>
                  <a:srgbClr val="FFFF00"/>
                </a:solidFill>
                <a:sym typeface="Wingdings" panose="05000000000000000000" pitchFamily="2" charset="2"/>
              </a:rPr>
              <a:t>aq</a:t>
            </a:r>
            <a:r>
              <a:rPr lang="en-US" sz="1800" dirty="0">
                <a:solidFill>
                  <a:srgbClr val="FFFF00"/>
                </a:solidFill>
                <a:sym typeface="Wingdings" panose="05000000000000000000" pitchFamily="2" charset="2"/>
              </a:rPr>
              <a:t>) + H</a:t>
            </a:r>
            <a:r>
              <a:rPr lang="en-US" sz="1800" baseline="-25000" dirty="0">
                <a:solidFill>
                  <a:srgbClr val="FFFF00"/>
                </a:solidFill>
                <a:sym typeface="Wingdings" panose="05000000000000000000" pitchFamily="2" charset="2"/>
              </a:rPr>
              <a:t>2</a:t>
            </a:r>
            <a:r>
              <a:rPr lang="en-US" sz="1800" dirty="0">
                <a:solidFill>
                  <a:srgbClr val="FFFF00"/>
                </a:solidFill>
                <a:sym typeface="Wingdings" panose="05000000000000000000" pitchFamily="2" charset="2"/>
              </a:rPr>
              <a:t>O (</a:t>
            </a:r>
            <a:r>
              <a:rPr lang="en-US" sz="1800" i="1" dirty="0">
                <a:solidFill>
                  <a:srgbClr val="FFFF00"/>
                </a:solidFill>
                <a:sym typeface="Wingdings" panose="05000000000000000000" pitchFamily="2" charset="2"/>
              </a:rPr>
              <a:t>l</a:t>
            </a:r>
            <a:r>
              <a:rPr lang="en-US" sz="1800" dirty="0">
                <a:solidFill>
                  <a:srgbClr val="FFFF00"/>
                </a:solidFill>
                <a:sym typeface="Wingdings" panose="05000000000000000000" pitchFamily="2" charset="2"/>
              </a:rPr>
              <a:t>) </a:t>
            </a:r>
          </a:p>
          <a:p>
            <a:pPr marL="457200" indent="-457200">
              <a:buFont typeface="+mj-lt"/>
              <a:buAutoNum type="arabicPeriod" startAt="3"/>
            </a:pPr>
            <a:r>
              <a:rPr lang="en-US" sz="1800" i="1" dirty="0">
                <a:solidFill>
                  <a:srgbClr val="CC99FF"/>
                </a:solidFill>
                <a:latin typeface="Times New Roman" panose="02020603050405020304" pitchFamily="18" charset="0"/>
                <a:cs typeface="Times New Roman" panose="02020603050405020304" pitchFamily="18" charset="0"/>
                <a:sym typeface="Wingdings" panose="05000000000000000000" pitchFamily="2" charset="2"/>
              </a:rPr>
              <a:t>Balance by finding coefficients</a:t>
            </a:r>
            <a:endParaRPr lang="en-US" sz="1800" i="1" dirty="0">
              <a:solidFill>
                <a:srgbClr val="CC99FF"/>
              </a:solidFill>
              <a:latin typeface="Times New Roman" panose="02020603050405020304" pitchFamily="18" charset="0"/>
              <a:cs typeface="Times New Roman" panose="02020603050405020304" pitchFamily="18" charset="0"/>
            </a:endParaRPr>
          </a:p>
          <a:p>
            <a:pPr marL="0" indent="0" algn="ctr">
              <a:buNone/>
            </a:pPr>
            <a:r>
              <a:rPr lang="en-US" sz="1800" dirty="0">
                <a:solidFill>
                  <a:srgbClr val="FFC000"/>
                </a:solidFill>
              </a:rPr>
              <a:t>Ca(OH)</a:t>
            </a:r>
            <a:r>
              <a:rPr lang="en-US" sz="1800" baseline="-25000" dirty="0">
                <a:solidFill>
                  <a:srgbClr val="FFC000"/>
                </a:solidFill>
              </a:rPr>
              <a:t>2</a:t>
            </a:r>
            <a:r>
              <a:rPr lang="en-US" sz="1800" dirty="0">
                <a:solidFill>
                  <a:srgbClr val="FFC000"/>
                </a:solidFill>
              </a:rPr>
              <a:t> (</a:t>
            </a:r>
            <a:r>
              <a:rPr lang="en-US" sz="1800" i="1" dirty="0" err="1">
                <a:solidFill>
                  <a:srgbClr val="FFC000"/>
                </a:solidFill>
              </a:rPr>
              <a:t>aq</a:t>
            </a:r>
            <a:r>
              <a:rPr lang="en-US" sz="1800" dirty="0">
                <a:solidFill>
                  <a:srgbClr val="FFC000"/>
                </a:solidFill>
              </a:rPr>
              <a:t>) + 2 HNO</a:t>
            </a:r>
            <a:r>
              <a:rPr lang="en-US" sz="1800" baseline="-25000" dirty="0">
                <a:solidFill>
                  <a:srgbClr val="FFC000"/>
                </a:solidFill>
              </a:rPr>
              <a:t>3</a:t>
            </a:r>
            <a:r>
              <a:rPr lang="en-US" sz="1800" dirty="0">
                <a:solidFill>
                  <a:srgbClr val="FFC000"/>
                </a:solidFill>
              </a:rPr>
              <a:t> (</a:t>
            </a:r>
            <a:r>
              <a:rPr lang="en-US" sz="1800" i="1" dirty="0" err="1">
                <a:solidFill>
                  <a:srgbClr val="FFC000"/>
                </a:solidFill>
              </a:rPr>
              <a:t>aq</a:t>
            </a:r>
            <a:r>
              <a:rPr lang="en-US" sz="1800" dirty="0">
                <a:solidFill>
                  <a:srgbClr val="FFC000"/>
                </a:solidFill>
              </a:rPr>
              <a:t>) </a:t>
            </a:r>
            <a:r>
              <a:rPr lang="en-US" sz="1800" dirty="0">
                <a:solidFill>
                  <a:srgbClr val="FFC000"/>
                </a:solidFill>
                <a:sym typeface="Wingdings" panose="05000000000000000000" pitchFamily="2" charset="2"/>
              </a:rPr>
              <a:t></a:t>
            </a:r>
            <a:r>
              <a:rPr lang="en-US" sz="1800" dirty="0">
                <a:solidFill>
                  <a:srgbClr val="FFFF00"/>
                </a:solidFill>
                <a:sym typeface="Wingdings" panose="05000000000000000000" pitchFamily="2" charset="2"/>
              </a:rPr>
              <a:t> Ca(NO</a:t>
            </a:r>
            <a:r>
              <a:rPr lang="en-US" sz="1800" baseline="-25000" dirty="0">
                <a:solidFill>
                  <a:srgbClr val="FFFF00"/>
                </a:solidFill>
                <a:sym typeface="Wingdings" panose="05000000000000000000" pitchFamily="2" charset="2"/>
              </a:rPr>
              <a:t>3</a:t>
            </a:r>
            <a:r>
              <a:rPr lang="en-US" sz="1800" dirty="0">
                <a:solidFill>
                  <a:srgbClr val="FFFF00"/>
                </a:solidFill>
                <a:sym typeface="Wingdings" panose="05000000000000000000" pitchFamily="2" charset="2"/>
              </a:rPr>
              <a:t>)</a:t>
            </a:r>
            <a:r>
              <a:rPr lang="en-US" sz="1800" baseline="-25000" dirty="0">
                <a:solidFill>
                  <a:srgbClr val="FFFF00"/>
                </a:solidFill>
                <a:sym typeface="Wingdings" panose="05000000000000000000" pitchFamily="2" charset="2"/>
              </a:rPr>
              <a:t>2</a:t>
            </a:r>
            <a:r>
              <a:rPr lang="en-US" sz="1800" dirty="0">
                <a:solidFill>
                  <a:srgbClr val="FFFF00"/>
                </a:solidFill>
                <a:sym typeface="Wingdings" panose="05000000000000000000" pitchFamily="2" charset="2"/>
              </a:rPr>
              <a:t> (</a:t>
            </a:r>
            <a:r>
              <a:rPr lang="en-US" sz="1800" i="1" dirty="0" err="1">
                <a:solidFill>
                  <a:srgbClr val="FFFF00"/>
                </a:solidFill>
                <a:sym typeface="Wingdings" panose="05000000000000000000" pitchFamily="2" charset="2"/>
              </a:rPr>
              <a:t>aq</a:t>
            </a:r>
            <a:r>
              <a:rPr lang="en-US" sz="1800" dirty="0">
                <a:solidFill>
                  <a:srgbClr val="FFFF00"/>
                </a:solidFill>
                <a:sym typeface="Wingdings" panose="05000000000000000000" pitchFamily="2" charset="2"/>
              </a:rPr>
              <a:t>) + 2 H</a:t>
            </a:r>
            <a:r>
              <a:rPr lang="en-US" sz="1800" baseline="-25000" dirty="0">
                <a:solidFill>
                  <a:srgbClr val="FFFF00"/>
                </a:solidFill>
                <a:sym typeface="Wingdings" panose="05000000000000000000" pitchFamily="2" charset="2"/>
              </a:rPr>
              <a:t>2</a:t>
            </a:r>
            <a:r>
              <a:rPr lang="en-US" sz="1800" dirty="0">
                <a:solidFill>
                  <a:srgbClr val="FFFF00"/>
                </a:solidFill>
                <a:sym typeface="Wingdings" panose="05000000000000000000" pitchFamily="2" charset="2"/>
              </a:rPr>
              <a:t>O (</a:t>
            </a:r>
            <a:r>
              <a:rPr lang="en-US" sz="1800" i="1" dirty="0">
                <a:solidFill>
                  <a:srgbClr val="FFFF00"/>
                </a:solidFill>
                <a:sym typeface="Wingdings" panose="05000000000000000000" pitchFamily="2" charset="2"/>
              </a:rPr>
              <a:t>l</a:t>
            </a:r>
            <a:r>
              <a:rPr lang="en-US" sz="1800" dirty="0">
                <a:solidFill>
                  <a:srgbClr val="FFFF00"/>
                </a:solidFill>
                <a:sym typeface="Wingdings" panose="05000000000000000000" pitchFamily="2" charset="2"/>
              </a:rPr>
              <a:t>) </a:t>
            </a:r>
          </a:p>
          <a:p>
            <a:pPr marL="0" indent="0" algn="ctr">
              <a:buNone/>
            </a:pPr>
            <a:r>
              <a:rPr lang="en-US" sz="1600" dirty="0">
                <a:sym typeface="Wingdings" panose="05000000000000000000" pitchFamily="2" charset="2"/>
              </a:rPr>
              <a:t>Ca has one on both sides; next check H atom: 2 on right, 2 x 1 + 1 = 3 on left, so try putting 2 for HNO</a:t>
            </a:r>
            <a:r>
              <a:rPr lang="en-US" sz="1600" baseline="-25000" dirty="0">
                <a:sym typeface="Wingdings" panose="05000000000000000000" pitchFamily="2" charset="2"/>
              </a:rPr>
              <a:t>3</a:t>
            </a:r>
            <a:r>
              <a:rPr lang="en-US" sz="1600" dirty="0">
                <a:sym typeface="Wingdings" panose="05000000000000000000" pitchFamily="2" charset="2"/>
              </a:rPr>
              <a:t> making it 4 H atoms on left, so put 2 in front of H</a:t>
            </a:r>
            <a:r>
              <a:rPr lang="en-US" sz="1600" baseline="-25000" dirty="0">
                <a:sym typeface="Wingdings" panose="05000000000000000000" pitchFamily="2" charset="2"/>
              </a:rPr>
              <a:t>2</a:t>
            </a:r>
            <a:r>
              <a:rPr lang="en-US" sz="1600" dirty="0">
                <a:sym typeface="Wingdings" panose="05000000000000000000" pitchFamily="2" charset="2"/>
              </a:rPr>
              <a:t>O on right; check N atoms: 2 on left and 2 on right (good); check O atoms: 2 x 1 + 3 x 2 = 8 on left, same check is good on right, DONE!</a:t>
            </a:r>
            <a:endParaRPr lang="en-US" sz="1600" dirty="0"/>
          </a:p>
          <a:p>
            <a:pPr marL="0" indent="0" algn="ctr">
              <a:buNone/>
            </a:pPr>
            <a:endParaRPr lang="en-US" dirty="0">
              <a:solidFill>
                <a:srgbClr val="FFC000"/>
              </a:solidFill>
              <a:sym typeface="Wingdings" panose="05000000000000000000" pitchFamily="2" charset="2"/>
            </a:endParaRPr>
          </a:p>
          <a:p>
            <a:endParaRPr lang="en-US" b="1" dirty="0">
              <a:solidFill>
                <a:schemeClr val="accent1">
                  <a:lumMod val="60000"/>
                  <a:lumOff val="40000"/>
                </a:schemeClr>
              </a:solidFill>
            </a:endParaRPr>
          </a:p>
        </p:txBody>
      </p:sp>
      <p:sp>
        <p:nvSpPr>
          <p:cNvPr id="2" name="Title 1">
            <a:extLst>
              <a:ext uri="{FF2B5EF4-FFF2-40B4-BE49-F238E27FC236}">
                <a16:creationId xmlns:a16="http://schemas.microsoft.com/office/drawing/2014/main" id="{27589E6F-FC53-5C5F-0507-4A422F049693}"/>
              </a:ext>
            </a:extLst>
          </p:cNvPr>
          <p:cNvSpPr>
            <a:spLocks noGrp="1"/>
          </p:cNvSpPr>
          <p:nvPr>
            <p:ph type="title"/>
          </p:nvPr>
        </p:nvSpPr>
        <p:spPr>
          <a:xfrm>
            <a:off x="274320" y="248891"/>
            <a:ext cx="8502791" cy="707886"/>
          </a:xfrm>
        </p:spPr>
        <p:txBody>
          <a:bodyPr/>
          <a:lstStyle/>
          <a:p>
            <a:r>
              <a:rPr lang="en-US" sz="4000" dirty="0"/>
              <a:t>Acid-Base Neutralization </a:t>
            </a:r>
          </a:p>
        </p:txBody>
      </p:sp>
      <p:sp>
        <p:nvSpPr>
          <p:cNvPr id="3" name="Slide Number Placeholder 2">
            <a:extLst>
              <a:ext uri="{FF2B5EF4-FFF2-40B4-BE49-F238E27FC236}">
                <a16:creationId xmlns:a16="http://schemas.microsoft.com/office/drawing/2014/main" id="{0FFA533B-F256-6A5B-B652-041D6116FF2B}"/>
              </a:ext>
            </a:extLst>
          </p:cNvPr>
          <p:cNvSpPr>
            <a:spLocks noGrp="1"/>
          </p:cNvSpPr>
          <p:nvPr>
            <p:ph type="sldNum" sz="quarter" idx="10"/>
          </p:nvPr>
        </p:nvSpPr>
        <p:spPr/>
        <p:txBody>
          <a:bodyPr/>
          <a:lstStyle/>
          <a:p>
            <a:fld id="{A0799DEC-7E29-49FD-ACCD-C09E865CF267}" type="slidenum">
              <a:rPr lang="en-US" smtClean="0"/>
              <a:pPr/>
              <a:t>35</a:t>
            </a:fld>
            <a:endParaRPr lang="en-US" dirty="0"/>
          </a:p>
        </p:txBody>
      </p:sp>
    </p:spTree>
    <p:extLst>
      <p:ext uri="{BB962C8B-B14F-4D97-AF65-F5344CB8AC3E}">
        <p14:creationId xmlns:p14="http://schemas.microsoft.com/office/powerpoint/2010/main" val="3198028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390B4-CF46-5C52-D3D6-C0DDDAB4A700}"/>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7FF95E2-0523-0C36-2497-D77A0CC3D275}"/>
              </a:ext>
            </a:extLst>
          </p:cNvPr>
          <p:cNvSpPr>
            <a:spLocks noGrp="1"/>
          </p:cNvSpPr>
          <p:nvPr>
            <p:ph idx="1"/>
          </p:nvPr>
        </p:nvSpPr>
        <p:spPr>
          <a:xfrm>
            <a:off x="378177" y="1048532"/>
            <a:ext cx="8387645" cy="5215465"/>
          </a:xfrm>
        </p:spPr>
        <p:txBody>
          <a:bodyPr/>
          <a:lstStyle/>
          <a:p>
            <a:r>
              <a:rPr lang="en-US" dirty="0"/>
              <a:t>Placeholder here</a:t>
            </a:r>
          </a:p>
          <a:p>
            <a:pPr marL="0" indent="0" algn="ctr">
              <a:buNone/>
            </a:pPr>
            <a:endParaRPr lang="en-US" dirty="0">
              <a:solidFill>
                <a:srgbClr val="FFC000"/>
              </a:solidFill>
              <a:sym typeface="Wingdings" panose="05000000000000000000" pitchFamily="2" charset="2"/>
            </a:endParaRPr>
          </a:p>
          <a:p>
            <a:endParaRPr lang="en-US" b="1" dirty="0">
              <a:solidFill>
                <a:schemeClr val="accent1">
                  <a:lumMod val="60000"/>
                  <a:lumOff val="40000"/>
                </a:schemeClr>
              </a:solidFill>
            </a:endParaRPr>
          </a:p>
        </p:txBody>
      </p:sp>
      <p:sp>
        <p:nvSpPr>
          <p:cNvPr id="2" name="Title 1">
            <a:extLst>
              <a:ext uri="{FF2B5EF4-FFF2-40B4-BE49-F238E27FC236}">
                <a16:creationId xmlns:a16="http://schemas.microsoft.com/office/drawing/2014/main" id="{679B0B92-EDE7-CC7A-534A-CB93B8325D61}"/>
              </a:ext>
            </a:extLst>
          </p:cNvPr>
          <p:cNvSpPr>
            <a:spLocks noGrp="1"/>
          </p:cNvSpPr>
          <p:nvPr>
            <p:ph type="title"/>
          </p:nvPr>
        </p:nvSpPr>
        <p:spPr>
          <a:xfrm>
            <a:off x="274320" y="248891"/>
            <a:ext cx="8502791" cy="707886"/>
          </a:xfrm>
        </p:spPr>
        <p:txBody>
          <a:bodyPr/>
          <a:lstStyle/>
          <a:p>
            <a:r>
              <a:rPr lang="en-US" sz="4000" dirty="0"/>
              <a:t>Practice: Acid-Base Neutralization </a:t>
            </a:r>
          </a:p>
        </p:txBody>
      </p:sp>
      <p:sp>
        <p:nvSpPr>
          <p:cNvPr id="3" name="Slide Number Placeholder 2">
            <a:extLst>
              <a:ext uri="{FF2B5EF4-FFF2-40B4-BE49-F238E27FC236}">
                <a16:creationId xmlns:a16="http://schemas.microsoft.com/office/drawing/2014/main" id="{F257416D-C293-14CF-36E4-2E2E1444D1DF}"/>
              </a:ext>
            </a:extLst>
          </p:cNvPr>
          <p:cNvSpPr>
            <a:spLocks noGrp="1"/>
          </p:cNvSpPr>
          <p:nvPr>
            <p:ph type="sldNum" sz="quarter" idx="10"/>
          </p:nvPr>
        </p:nvSpPr>
        <p:spPr/>
        <p:txBody>
          <a:bodyPr/>
          <a:lstStyle/>
          <a:p>
            <a:fld id="{A0799DEC-7E29-49FD-ACCD-C09E865CF267}" type="slidenum">
              <a:rPr lang="en-US" smtClean="0"/>
              <a:pPr/>
              <a:t>36</a:t>
            </a:fld>
            <a:endParaRPr lang="en-US" dirty="0"/>
          </a:p>
        </p:txBody>
      </p:sp>
    </p:spTree>
    <p:extLst>
      <p:ext uri="{BB962C8B-B14F-4D97-AF65-F5344CB8AC3E}">
        <p14:creationId xmlns:p14="http://schemas.microsoft.com/office/powerpoint/2010/main" val="364460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18900-E9E4-C927-EF6F-5D478CA314A6}"/>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2F8F597-1FCD-0A63-24ED-6BE44E77CDF8}"/>
              </a:ext>
            </a:extLst>
          </p:cNvPr>
          <p:cNvSpPr>
            <a:spLocks noGrp="1"/>
          </p:cNvSpPr>
          <p:nvPr>
            <p:ph idx="1"/>
          </p:nvPr>
        </p:nvSpPr>
        <p:spPr>
          <a:xfrm>
            <a:off x="331892" y="1048532"/>
            <a:ext cx="8502791" cy="5215465"/>
          </a:xfrm>
        </p:spPr>
        <p:txBody>
          <a:bodyPr/>
          <a:lstStyle/>
          <a:p>
            <a:r>
              <a:rPr lang="en-US" dirty="0">
                <a:sym typeface="Wingdings" panose="05000000000000000000" pitchFamily="2" charset="2"/>
              </a:rPr>
              <a:t>Reactions of acids with carbonate salts usually produce a gas like carbon dioxide</a:t>
            </a:r>
          </a:p>
          <a:p>
            <a:pPr marL="0" indent="0" algn="ctr">
              <a:buNone/>
            </a:pPr>
            <a:r>
              <a:rPr lang="en-US" sz="1800" dirty="0">
                <a:solidFill>
                  <a:srgbClr val="FFC000"/>
                </a:solidFill>
              </a:rPr>
              <a:t>2 </a:t>
            </a:r>
            <a:r>
              <a:rPr lang="en-US" sz="2000" dirty="0">
                <a:solidFill>
                  <a:srgbClr val="FFC000"/>
                </a:solidFill>
              </a:rPr>
              <a:t>HNO</a:t>
            </a:r>
            <a:r>
              <a:rPr lang="en-US" sz="2000" baseline="-25000" dirty="0">
                <a:solidFill>
                  <a:srgbClr val="FFC000"/>
                </a:solidFill>
              </a:rPr>
              <a:t>3</a:t>
            </a:r>
            <a:r>
              <a:rPr lang="en-US" sz="2000" dirty="0">
                <a:solidFill>
                  <a:srgbClr val="FFC000"/>
                </a:solidFill>
              </a:rPr>
              <a:t> (</a:t>
            </a:r>
            <a:r>
              <a:rPr lang="en-US" sz="2000" i="1" dirty="0" err="1">
                <a:solidFill>
                  <a:srgbClr val="FFC000"/>
                </a:solidFill>
              </a:rPr>
              <a:t>aq</a:t>
            </a:r>
            <a:r>
              <a:rPr lang="en-US" sz="2000" dirty="0">
                <a:solidFill>
                  <a:srgbClr val="FFC000"/>
                </a:solidFill>
              </a:rPr>
              <a:t>) + Na</a:t>
            </a:r>
            <a:r>
              <a:rPr lang="en-US" sz="2000" baseline="-25000" dirty="0">
                <a:solidFill>
                  <a:srgbClr val="FFC000"/>
                </a:solidFill>
              </a:rPr>
              <a:t>2</a:t>
            </a:r>
            <a:r>
              <a:rPr lang="en-US" sz="2000" dirty="0">
                <a:solidFill>
                  <a:srgbClr val="FFC000"/>
                </a:solidFill>
              </a:rPr>
              <a:t>CO</a:t>
            </a:r>
            <a:r>
              <a:rPr lang="en-US" sz="2000" baseline="-25000" dirty="0">
                <a:solidFill>
                  <a:srgbClr val="FFC000"/>
                </a:solidFill>
              </a:rPr>
              <a:t>3</a:t>
            </a:r>
            <a:r>
              <a:rPr lang="en-US" sz="2000" dirty="0">
                <a:solidFill>
                  <a:srgbClr val="FFC000"/>
                </a:solidFill>
              </a:rPr>
              <a:t> (</a:t>
            </a:r>
            <a:r>
              <a:rPr lang="en-US" sz="2000" i="1" dirty="0" err="1">
                <a:solidFill>
                  <a:srgbClr val="FFC000"/>
                </a:solidFill>
              </a:rPr>
              <a:t>aq</a:t>
            </a:r>
            <a:r>
              <a:rPr lang="en-US" sz="2000" dirty="0">
                <a:solidFill>
                  <a:srgbClr val="FFC000"/>
                </a:solidFill>
              </a:rPr>
              <a:t>) </a:t>
            </a:r>
            <a:r>
              <a:rPr lang="en-US" sz="2000" dirty="0">
                <a:solidFill>
                  <a:srgbClr val="FFC000"/>
                </a:solidFill>
                <a:sym typeface="Wingdings" panose="05000000000000000000" pitchFamily="2" charset="2"/>
              </a:rPr>
              <a:t> 2 NaNO</a:t>
            </a:r>
            <a:r>
              <a:rPr lang="en-US" sz="2000" baseline="-25000" dirty="0">
                <a:solidFill>
                  <a:srgbClr val="FFC000"/>
                </a:solidFill>
                <a:sym typeface="Wingdings" panose="05000000000000000000" pitchFamily="2" charset="2"/>
              </a:rPr>
              <a:t>3</a:t>
            </a:r>
            <a:r>
              <a:rPr lang="en-US" sz="2000" dirty="0">
                <a:solidFill>
                  <a:srgbClr val="FFC000"/>
                </a:solidFill>
                <a:sym typeface="Wingdings" panose="05000000000000000000" pitchFamily="2" charset="2"/>
              </a:rPr>
              <a:t> (</a:t>
            </a:r>
            <a:r>
              <a:rPr lang="en-US" sz="2000" i="1" dirty="0" err="1">
                <a:solidFill>
                  <a:srgbClr val="FFC000"/>
                </a:solidFill>
                <a:sym typeface="Wingdings" panose="05000000000000000000" pitchFamily="2" charset="2"/>
              </a:rPr>
              <a:t>aq</a:t>
            </a:r>
            <a:r>
              <a:rPr lang="en-US" sz="2000" dirty="0">
                <a:solidFill>
                  <a:srgbClr val="FFC000"/>
                </a:solidFill>
                <a:sym typeface="Wingdings" panose="05000000000000000000" pitchFamily="2" charset="2"/>
              </a:rPr>
              <a:t>) + CO</a:t>
            </a:r>
            <a:r>
              <a:rPr lang="en-US" sz="2000" baseline="-25000" dirty="0">
                <a:solidFill>
                  <a:srgbClr val="FFC000"/>
                </a:solidFill>
                <a:sym typeface="Wingdings" panose="05000000000000000000" pitchFamily="2" charset="2"/>
              </a:rPr>
              <a:t>2</a:t>
            </a:r>
            <a:r>
              <a:rPr lang="en-US" sz="2000" dirty="0">
                <a:solidFill>
                  <a:srgbClr val="FFC000"/>
                </a:solidFill>
                <a:sym typeface="Wingdings" panose="05000000000000000000" pitchFamily="2" charset="2"/>
              </a:rPr>
              <a:t> (g) + H</a:t>
            </a:r>
            <a:r>
              <a:rPr lang="en-US" sz="2000" baseline="-25000" dirty="0">
                <a:solidFill>
                  <a:srgbClr val="FFC000"/>
                </a:solidFill>
                <a:sym typeface="Wingdings" panose="05000000000000000000" pitchFamily="2" charset="2"/>
              </a:rPr>
              <a:t>2</a:t>
            </a:r>
            <a:r>
              <a:rPr lang="en-US" sz="2000" dirty="0">
                <a:solidFill>
                  <a:srgbClr val="FFC000"/>
                </a:solidFill>
                <a:sym typeface="Wingdings" panose="05000000000000000000" pitchFamily="2" charset="2"/>
              </a:rPr>
              <a:t>O (</a:t>
            </a:r>
            <a:r>
              <a:rPr lang="en-US" sz="2000" i="1" dirty="0">
                <a:solidFill>
                  <a:srgbClr val="FFC000"/>
                </a:solidFill>
                <a:sym typeface="Wingdings" panose="05000000000000000000" pitchFamily="2" charset="2"/>
              </a:rPr>
              <a:t>l</a:t>
            </a:r>
            <a:r>
              <a:rPr lang="en-US" sz="2000" dirty="0">
                <a:solidFill>
                  <a:srgbClr val="FFC000"/>
                </a:solidFill>
                <a:sym typeface="Wingdings" panose="05000000000000000000" pitchFamily="2" charset="2"/>
              </a:rPr>
              <a:t>)</a:t>
            </a:r>
          </a:p>
          <a:p>
            <a:pPr marL="0" indent="0" algn="ctr">
              <a:buNone/>
            </a:pPr>
            <a:r>
              <a:rPr lang="en-US" sz="2000" dirty="0">
                <a:solidFill>
                  <a:srgbClr val="FFC000"/>
                </a:solidFill>
              </a:rPr>
              <a:t>H</a:t>
            </a:r>
            <a:r>
              <a:rPr lang="en-US" sz="2000" baseline="-25000" dirty="0">
                <a:solidFill>
                  <a:srgbClr val="FFC000"/>
                </a:solidFill>
              </a:rPr>
              <a:t>2</a:t>
            </a:r>
            <a:r>
              <a:rPr lang="en-US" sz="2000" dirty="0">
                <a:solidFill>
                  <a:srgbClr val="FFC000"/>
                </a:solidFill>
              </a:rPr>
              <a:t>SO</a:t>
            </a:r>
            <a:r>
              <a:rPr lang="en-US" sz="2000" baseline="-25000" dirty="0">
                <a:solidFill>
                  <a:srgbClr val="FFC000"/>
                </a:solidFill>
              </a:rPr>
              <a:t>4</a:t>
            </a:r>
            <a:r>
              <a:rPr lang="en-US" sz="2000" dirty="0">
                <a:solidFill>
                  <a:srgbClr val="FFC000"/>
                </a:solidFill>
              </a:rPr>
              <a:t> (</a:t>
            </a:r>
            <a:r>
              <a:rPr lang="en-US" sz="2000" i="1" dirty="0" err="1">
                <a:solidFill>
                  <a:srgbClr val="FFC000"/>
                </a:solidFill>
              </a:rPr>
              <a:t>aq</a:t>
            </a:r>
            <a:r>
              <a:rPr lang="en-US" sz="2000" dirty="0">
                <a:solidFill>
                  <a:srgbClr val="FFC000"/>
                </a:solidFill>
              </a:rPr>
              <a:t>) + CaCO</a:t>
            </a:r>
            <a:r>
              <a:rPr lang="en-US" sz="2000" baseline="-25000" dirty="0">
                <a:solidFill>
                  <a:srgbClr val="FFC000"/>
                </a:solidFill>
              </a:rPr>
              <a:t>3</a:t>
            </a:r>
            <a:r>
              <a:rPr lang="en-US" sz="2000" dirty="0">
                <a:solidFill>
                  <a:srgbClr val="FFC000"/>
                </a:solidFill>
              </a:rPr>
              <a:t> (</a:t>
            </a:r>
            <a:r>
              <a:rPr lang="en-US" sz="2000" i="1" dirty="0" err="1">
                <a:solidFill>
                  <a:srgbClr val="FFC000"/>
                </a:solidFill>
              </a:rPr>
              <a:t>aq</a:t>
            </a:r>
            <a:r>
              <a:rPr lang="en-US" sz="2000" dirty="0">
                <a:solidFill>
                  <a:srgbClr val="FFC000"/>
                </a:solidFill>
              </a:rPr>
              <a:t>) </a:t>
            </a:r>
            <a:r>
              <a:rPr lang="en-US" sz="2000" dirty="0">
                <a:solidFill>
                  <a:srgbClr val="FFC000"/>
                </a:solidFill>
                <a:sym typeface="Wingdings" panose="05000000000000000000" pitchFamily="2" charset="2"/>
              </a:rPr>
              <a:t> CaSO</a:t>
            </a:r>
            <a:r>
              <a:rPr lang="en-US" sz="2000" baseline="-25000" dirty="0">
                <a:solidFill>
                  <a:srgbClr val="FFC000"/>
                </a:solidFill>
                <a:sym typeface="Wingdings" panose="05000000000000000000" pitchFamily="2" charset="2"/>
              </a:rPr>
              <a:t>4</a:t>
            </a:r>
            <a:r>
              <a:rPr lang="en-US" sz="2000" dirty="0">
                <a:solidFill>
                  <a:srgbClr val="FFC000"/>
                </a:solidFill>
                <a:sym typeface="Wingdings" panose="05000000000000000000" pitchFamily="2" charset="2"/>
              </a:rPr>
              <a:t> (</a:t>
            </a:r>
            <a:r>
              <a:rPr lang="en-US" sz="2000" i="1" dirty="0" err="1">
                <a:solidFill>
                  <a:srgbClr val="FFC000"/>
                </a:solidFill>
                <a:sym typeface="Wingdings" panose="05000000000000000000" pitchFamily="2" charset="2"/>
              </a:rPr>
              <a:t>aq</a:t>
            </a:r>
            <a:r>
              <a:rPr lang="en-US" sz="2000" dirty="0">
                <a:solidFill>
                  <a:srgbClr val="FFC000"/>
                </a:solidFill>
                <a:sym typeface="Wingdings" panose="05000000000000000000" pitchFamily="2" charset="2"/>
              </a:rPr>
              <a:t>) + CO</a:t>
            </a:r>
            <a:r>
              <a:rPr lang="en-US" sz="2000" baseline="-25000" dirty="0">
                <a:solidFill>
                  <a:srgbClr val="FFC000"/>
                </a:solidFill>
                <a:sym typeface="Wingdings" panose="05000000000000000000" pitchFamily="2" charset="2"/>
              </a:rPr>
              <a:t>2</a:t>
            </a:r>
            <a:r>
              <a:rPr lang="en-US" sz="2000" dirty="0">
                <a:solidFill>
                  <a:srgbClr val="FFC000"/>
                </a:solidFill>
                <a:sym typeface="Wingdings" panose="05000000000000000000" pitchFamily="2" charset="2"/>
              </a:rPr>
              <a:t> (g) + H</a:t>
            </a:r>
            <a:r>
              <a:rPr lang="en-US" sz="2000" baseline="-25000" dirty="0">
                <a:solidFill>
                  <a:srgbClr val="FFC000"/>
                </a:solidFill>
                <a:sym typeface="Wingdings" panose="05000000000000000000" pitchFamily="2" charset="2"/>
              </a:rPr>
              <a:t>2</a:t>
            </a:r>
            <a:r>
              <a:rPr lang="en-US" sz="2000" dirty="0">
                <a:solidFill>
                  <a:srgbClr val="FFC000"/>
                </a:solidFill>
                <a:sym typeface="Wingdings" panose="05000000000000000000" pitchFamily="2" charset="2"/>
              </a:rPr>
              <a:t>O (</a:t>
            </a:r>
            <a:r>
              <a:rPr lang="en-US" sz="2000" i="1" dirty="0">
                <a:solidFill>
                  <a:srgbClr val="FFC000"/>
                </a:solidFill>
                <a:sym typeface="Wingdings" panose="05000000000000000000" pitchFamily="2" charset="2"/>
              </a:rPr>
              <a:t>l</a:t>
            </a:r>
            <a:r>
              <a:rPr lang="en-US" sz="2000" dirty="0">
                <a:solidFill>
                  <a:srgbClr val="FFC000"/>
                </a:solidFill>
                <a:sym typeface="Wingdings" panose="05000000000000000000" pitchFamily="2" charset="2"/>
              </a:rPr>
              <a:t>)</a:t>
            </a:r>
          </a:p>
          <a:p>
            <a:pPr marL="0" indent="0" algn="ctr">
              <a:buNone/>
            </a:pPr>
            <a:r>
              <a:rPr lang="en-US" sz="2000" dirty="0">
                <a:solidFill>
                  <a:srgbClr val="FFC000"/>
                </a:solidFill>
              </a:rPr>
              <a:t>2 HCl (</a:t>
            </a:r>
            <a:r>
              <a:rPr lang="en-US" sz="2000" i="1" dirty="0" err="1">
                <a:solidFill>
                  <a:srgbClr val="FFC000"/>
                </a:solidFill>
              </a:rPr>
              <a:t>aq</a:t>
            </a:r>
            <a:r>
              <a:rPr lang="en-US" sz="2000" dirty="0">
                <a:solidFill>
                  <a:srgbClr val="FFC000"/>
                </a:solidFill>
              </a:rPr>
              <a:t>) + CaCO</a:t>
            </a:r>
            <a:r>
              <a:rPr lang="en-US" sz="2000" baseline="-25000" dirty="0">
                <a:solidFill>
                  <a:srgbClr val="FFC000"/>
                </a:solidFill>
              </a:rPr>
              <a:t>3</a:t>
            </a:r>
            <a:r>
              <a:rPr lang="en-US" sz="2000" dirty="0">
                <a:solidFill>
                  <a:srgbClr val="FFC000"/>
                </a:solidFill>
              </a:rPr>
              <a:t> (</a:t>
            </a:r>
            <a:r>
              <a:rPr lang="en-US" sz="2000" i="1" dirty="0" err="1">
                <a:solidFill>
                  <a:srgbClr val="FFC000"/>
                </a:solidFill>
              </a:rPr>
              <a:t>aq</a:t>
            </a:r>
            <a:r>
              <a:rPr lang="en-US" sz="2000" dirty="0">
                <a:solidFill>
                  <a:srgbClr val="FFC000"/>
                </a:solidFill>
              </a:rPr>
              <a:t>) </a:t>
            </a:r>
            <a:r>
              <a:rPr lang="en-US" sz="2000" dirty="0">
                <a:solidFill>
                  <a:srgbClr val="FFC000"/>
                </a:solidFill>
                <a:sym typeface="Wingdings" panose="05000000000000000000" pitchFamily="2" charset="2"/>
              </a:rPr>
              <a:t> CaCl</a:t>
            </a:r>
            <a:r>
              <a:rPr lang="en-US" sz="2000" baseline="-25000" dirty="0">
                <a:solidFill>
                  <a:srgbClr val="FFC000"/>
                </a:solidFill>
                <a:sym typeface="Wingdings" panose="05000000000000000000" pitchFamily="2" charset="2"/>
              </a:rPr>
              <a:t>2</a:t>
            </a:r>
            <a:r>
              <a:rPr lang="en-US" sz="2000" dirty="0">
                <a:solidFill>
                  <a:srgbClr val="FFC000"/>
                </a:solidFill>
                <a:sym typeface="Wingdings" panose="05000000000000000000" pitchFamily="2" charset="2"/>
              </a:rPr>
              <a:t> (</a:t>
            </a:r>
            <a:r>
              <a:rPr lang="en-US" sz="2000" i="1" dirty="0" err="1">
                <a:solidFill>
                  <a:srgbClr val="FFC000"/>
                </a:solidFill>
                <a:sym typeface="Wingdings" panose="05000000000000000000" pitchFamily="2" charset="2"/>
              </a:rPr>
              <a:t>aq</a:t>
            </a:r>
            <a:r>
              <a:rPr lang="en-US" sz="2000" dirty="0">
                <a:solidFill>
                  <a:srgbClr val="FFC000"/>
                </a:solidFill>
                <a:sym typeface="Wingdings" panose="05000000000000000000" pitchFamily="2" charset="2"/>
              </a:rPr>
              <a:t>) + CO</a:t>
            </a:r>
            <a:r>
              <a:rPr lang="en-US" sz="2000" baseline="-25000" dirty="0">
                <a:solidFill>
                  <a:srgbClr val="FFC000"/>
                </a:solidFill>
                <a:sym typeface="Wingdings" panose="05000000000000000000" pitchFamily="2" charset="2"/>
              </a:rPr>
              <a:t>2</a:t>
            </a:r>
            <a:r>
              <a:rPr lang="en-US" sz="2000" dirty="0">
                <a:solidFill>
                  <a:srgbClr val="FFC000"/>
                </a:solidFill>
                <a:sym typeface="Wingdings" panose="05000000000000000000" pitchFamily="2" charset="2"/>
              </a:rPr>
              <a:t> (g) + H</a:t>
            </a:r>
            <a:r>
              <a:rPr lang="en-US" sz="2000" baseline="-25000" dirty="0">
                <a:solidFill>
                  <a:srgbClr val="FFC000"/>
                </a:solidFill>
                <a:sym typeface="Wingdings" panose="05000000000000000000" pitchFamily="2" charset="2"/>
              </a:rPr>
              <a:t>2</a:t>
            </a:r>
            <a:r>
              <a:rPr lang="en-US" sz="2000" dirty="0">
                <a:solidFill>
                  <a:srgbClr val="FFC000"/>
                </a:solidFill>
                <a:sym typeface="Wingdings" panose="05000000000000000000" pitchFamily="2" charset="2"/>
              </a:rPr>
              <a:t>O (</a:t>
            </a:r>
            <a:r>
              <a:rPr lang="en-US" sz="2000" i="1" dirty="0">
                <a:solidFill>
                  <a:srgbClr val="FFC000"/>
                </a:solidFill>
                <a:sym typeface="Wingdings" panose="05000000000000000000" pitchFamily="2" charset="2"/>
              </a:rPr>
              <a:t>l</a:t>
            </a:r>
            <a:r>
              <a:rPr lang="en-US" sz="2000" dirty="0">
                <a:solidFill>
                  <a:srgbClr val="FFC000"/>
                </a:solidFill>
                <a:sym typeface="Wingdings" panose="05000000000000000000" pitchFamily="2" charset="2"/>
              </a:rPr>
              <a:t>)</a:t>
            </a:r>
          </a:p>
          <a:p>
            <a:pPr marL="0" indent="0">
              <a:buNone/>
            </a:pPr>
            <a:r>
              <a:rPr lang="en-US" sz="1800" dirty="0">
                <a:sym typeface="Wingdings" panose="05000000000000000000" pitchFamily="2" charset="2"/>
              </a:rPr>
              <a:t>In the figure on the right,</a:t>
            </a:r>
            <a:br>
              <a:rPr lang="en-US" sz="1800" dirty="0">
                <a:sym typeface="Wingdings" panose="05000000000000000000" pitchFamily="2" charset="2"/>
              </a:rPr>
            </a:br>
            <a:r>
              <a:rPr lang="en-US" sz="1800" dirty="0">
                <a:sym typeface="Wingdings" panose="05000000000000000000" pitchFamily="2" charset="2"/>
              </a:rPr>
              <a:t>CO</a:t>
            </a:r>
            <a:r>
              <a:rPr lang="en-US" sz="1800" baseline="-25000" dirty="0">
                <a:sym typeface="Wingdings" panose="05000000000000000000" pitchFamily="2" charset="2"/>
              </a:rPr>
              <a:t>2</a:t>
            </a:r>
            <a:r>
              <a:rPr lang="en-US" sz="1800" dirty="0">
                <a:sym typeface="Wingdings" panose="05000000000000000000" pitchFamily="2" charset="2"/>
              </a:rPr>
              <a:t> created or released by the</a:t>
            </a:r>
            <a:br>
              <a:rPr lang="en-US" sz="1800" dirty="0">
                <a:sym typeface="Wingdings" panose="05000000000000000000" pitchFamily="2" charset="2"/>
              </a:rPr>
            </a:br>
            <a:r>
              <a:rPr lang="en-US" sz="1800" dirty="0">
                <a:sym typeface="Wingdings" panose="05000000000000000000" pitchFamily="2" charset="2"/>
              </a:rPr>
              <a:t>addition of the carbonate salt</a:t>
            </a:r>
            <a:br>
              <a:rPr lang="en-US" sz="1800" dirty="0">
                <a:sym typeface="Wingdings" panose="05000000000000000000" pitchFamily="2" charset="2"/>
              </a:rPr>
            </a:br>
            <a:r>
              <a:rPr lang="en-US" sz="1800" dirty="0">
                <a:sym typeface="Wingdings" panose="05000000000000000000" pitchFamily="2" charset="2"/>
              </a:rPr>
              <a:t>(Na</a:t>
            </a:r>
            <a:r>
              <a:rPr lang="en-US" sz="1800" baseline="-25000" dirty="0">
                <a:sym typeface="Wingdings" panose="05000000000000000000" pitchFamily="2" charset="2"/>
              </a:rPr>
              <a:t>2</a:t>
            </a:r>
            <a:r>
              <a:rPr lang="en-US" sz="1800" dirty="0">
                <a:sym typeface="Wingdings" panose="05000000000000000000" pitchFamily="2" charset="2"/>
              </a:rPr>
              <a:t>CO</a:t>
            </a:r>
            <a:r>
              <a:rPr lang="en-US" sz="1800" baseline="-25000" dirty="0">
                <a:sym typeface="Wingdings" panose="05000000000000000000" pitchFamily="2" charset="2"/>
              </a:rPr>
              <a:t>3</a:t>
            </a:r>
            <a:r>
              <a:rPr lang="en-US" sz="1800" dirty="0">
                <a:sym typeface="Wingdings" panose="05000000000000000000" pitchFamily="2" charset="2"/>
              </a:rPr>
              <a:t>) to dilute acid (HCl)</a:t>
            </a:r>
            <a:br>
              <a:rPr lang="en-US" sz="1800" dirty="0">
                <a:sym typeface="Wingdings" panose="05000000000000000000" pitchFamily="2" charset="2"/>
              </a:rPr>
            </a:br>
            <a:r>
              <a:rPr lang="en-US" sz="1800" dirty="0">
                <a:sym typeface="Wingdings" panose="05000000000000000000" pitchFamily="2" charset="2"/>
              </a:rPr>
              <a:t>in the tube on the stand (left)</a:t>
            </a:r>
            <a:br>
              <a:rPr lang="en-US" sz="1800" dirty="0">
                <a:sym typeface="Wingdings" panose="05000000000000000000" pitchFamily="2" charset="2"/>
              </a:rPr>
            </a:br>
            <a:r>
              <a:rPr lang="en-US" sz="1800" dirty="0">
                <a:sym typeface="Wingdings" panose="05000000000000000000" pitchFamily="2" charset="2"/>
              </a:rPr>
              <a:t>leaves the tube through the</a:t>
            </a:r>
            <a:br>
              <a:rPr lang="en-US" sz="1800" dirty="0">
                <a:sym typeface="Wingdings" panose="05000000000000000000" pitchFamily="2" charset="2"/>
              </a:rPr>
            </a:br>
            <a:r>
              <a:rPr lang="en-US" sz="1800" dirty="0">
                <a:sym typeface="Wingdings" panose="05000000000000000000" pitchFamily="2" charset="2"/>
              </a:rPr>
              <a:t>stopper into tubing that connects</a:t>
            </a:r>
            <a:br>
              <a:rPr lang="en-US" sz="1800" dirty="0">
                <a:sym typeface="Wingdings" panose="05000000000000000000" pitchFamily="2" charset="2"/>
              </a:rPr>
            </a:br>
            <a:r>
              <a:rPr lang="en-US" sz="1800" dirty="0">
                <a:sym typeface="Wingdings" panose="05000000000000000000" pitchFamily="2" charset="2"/>
              </a:rPr>
              <a:t>to a stoppered tube on the right</a:t>
            </a:r>
            <a:br>
              <a:rPr lang="en-US" sz="1800" dirty="0">
                <a:sym typeface="Wingdings" panose="05000000000000000000" pitchFamily="2" charset="2"/>
              </a:rPr>
            </a:br>
            <a:r>
              <a:rPr lang="en-US" sz="1800" dirty="0">
                <a:sym typeface="Wingdings" panose="05000000000000000000" pitchFamily="2" charset="2"/>
              </a:rPr>
              <a:t>which contains calcium hydroxide</a:t>
            </a:r>
            <a:br>
              <a:rPr lang="en-US" sz="1800" dirty="0">
                <a:sym typeface="Wingdings" panose="05000000000000000000" pitchFamily="2" charset="2"/>
              </a:rPr>
            </a:br>
            <a:r>
              <a:rPr lang="en-US" sz="1800" dirty="0">
                <a:sym typeface="Wingdings" panose="05000000000000000000" pitchFamily="2" charset="2"/>
              </a:rPr>
              <a:t>[Ca(OH)</a:t>
            </a:r>
            <a:r>
              <a:rPr lang="en-US" sz="1800" baseline="-25000" dirty="0">
                <a:sym typeface="Wingdings" panose="05000000000000000000" pitchFamily="2" charset="2"/>
              </a:rPr>
              <a:t>2</a:t>
            </a:r>
            <a:r>
              <a:rPr lang="en-US" sz="1800" dirty="0">
                <a:sym typeface="Wingdings" panose="05000000000000000000" pitchFamily="2" charset="2"/>
              </a:rPr>
              <a:t>] on the right. Because</a:t>
            </a:r>
            <a:br>
              <a:rPr lang="en-US" sz="1800" dirty="0">
                <a:sym typeface="Wingdings" panose="05000000000000000000" pitchFamily="2" charset="2"/>
              </a:rPr>
            </a:br>
            <a:r>
              <a:rPr lang="en-US" sz="1800" dirty="0">
                <a:sym typeface="Wingdings" panose="05000000000000000000" pitchFamily="2" charset="2"/>
              </a:rPr>
              <a:t>CaCO</a:t>
            </a:r>
            <a:r>
              <a:rPr lang="en-US" sz="1800" baseline="-25000" dirty="0">
                <a:sym typeface="Wingdings" panose="05000000000000000000" pitchFamily="2" charset="2"/>
              </a:rPr>
              <a:t>3</a:t>
            </a:r>
            <a:r>
              <a:rPr lang="en-US" sz="1800" dirty="0">
                <a:sym typeface="Wingdings" panose="05000000000000000000" pitchFamily="2" charset="2"/>
              </a:rPr>
              <a:t> is insoluble, a precipitate forms</a:t>
            </a:r>
            <a:br>
              <a:rPr lang="en-US" sz="1800" dirty="0">
                <a:sym typeface="Wingdings" panose="05000000000000000000" pitchFamily="2" charset="2"/>
              </a:rPr>
            </a:br>
            <a:r>
              <a:rPr lang="en-US" sz="1800" dirty="0">
                <a:sym typeface="Wingdings" panose="05000000000000000000" pitchFamily="2" charset="2"/>
              </a:rPr>
              <a:t>making the solution milky</a:t>
            </a:r>
            <a:br>
              <a:rPr lang="en-US" sz="1800" dirty="0">
                <a:sym typeface="Wingdings" panose="05000000000000000000" pitchFamily="2" charset="2"/>
              </a:rPr>
            </a:br>
            <a:endParaRPr lang="en-US" sz="1800" b="1" dirty="0">
              <a:solidFill>
                <a:schemeClr val="accent1">
                  <a:lumMod val="60000"/>
                  <a:lumOff val="40000"/>
                </a:schemeClr>
              </a:solidFill>
            </a:endParaRPr>
          </a:p>
        </p:txBody>
      </p:sp>
      <p:sp>
        <p:nvSpPr>
          <p:cNvPr id="2" name="Title 1">
            <a:extLst>
              <a:ext uri="{FF2B5EF4-FFF2-40B4-BE49-F238E27FC236}">
                <a16:creationId xmlns:a16="http://schemas.microsoft.com/office/drawing/2014/main" id="{B7B98115-1462-94AB-043B-BCD90FF0F942}"/>
              </a:ext>
            </a:extLst>
          </p:cNvPr>
          <p:cNvSpPr>
            <a:spLocks noGrp="1"/>
          </p:cNvSpPr>
          <p:nvPr>
            <p:ph type="title"/>
          </p:nvPr>
        </p:nvSpPr>
        <p:spPr>
          <a:xfrm>
            <a:off x="274318" y="240060"/>
            <a:ext cx="8502791" cy="707886"/>
          </a:xfrm>
        </p:spPr>
        <p:txBody>
          <a:bodyPr/>
          <a:lstStyle/>
          <a:p>
            <a:r>
              <a:rPr lang="en-US" sz="4000" dirty="0"/>
              <a:t>Gas-Evolving Reactions</a:t>
            </a:r>
          </a:p>
        </p:txBody>
      </p:sp>
      <p:sp>
        <p:nvSpPr>
          <p:cNvPr id="3" name="Slide Number Placeholder 2">
            <a:extLst>
              <a:ext uri="{FF2B5EF4-FFF2-40B4-BE49-F238E27FC236}">
                <a16:creationId xmlns:a16="http://schemas.microsoft.com/office/drawing/2014/main" id="{DAC0B017-054B-78EF-559C-74945545D939}"/>
              </a:ext>
            </a:extLst>
          </p:cNvPr>
          <p:cNvSpPr>
            <a:spLocks noGrp="1"/>
          </p:cNvSpPr>
          <p:nvPr>
            <p:ph type="sldNum" sz="quarter" idx="10"/>
          </p:nvPr>
        </p:nvSpPr>
        <p:spPr/>
        <p:txBody>
          <a:bodyPr/>
          <a:lstStyle/>
          <a:p>
            <a:fld id="{A0799DEC-7E29-49FD-ACCD-C09E865CF267}" type="slidenum">
              <a:rPr lang="en-US" smtClean="0"/>
              <a:pPr/>
              <a:t>37</a:t>
            </a:fld>
            <a:endParaRPr lang="en-US" dirty="0"/>
          </a:p>
        </p:txBody>
      </p:sp>
      <p:pic>
        <p:nvPicPr>
          <p:cNvPr id="5" name="Picture 4">
            <a:extLst>
              <a:ext uri="{FF2B5EF4-FFF2-40B4-BE49-F238E27FC236}">
                <a16:creationId xmlns:a16="http://schemas.microsoft.com/office/drawing/2014/main" id="{EEC29333-BBA3-0C44-FA92-4D874187C71B}"/>
              </a:ext>
            </a:extLst>
          </p:cNvPr>
          <p:cNvPicPr>
            <a:picLocks noChangeAspect="1"/>
          </p:cNvPicPr>
          <p:nvPr/>
        </p:nvPicPr>
        <p:blipFill>
          <a:blip r:embed="rId2"/>
          <a:stretch>
            <a:fillRect/>
          </a:stretch>
        </p:blipFill>
        <p:spPr>
          <a:xfrm>
            <a:off x="4864608" y="3058539"/>
            <a:ext cx="4051806" cy="3205458"/>
          </a:xfrm>
          <a:prstGeom prst="rect">
            <a:avLst/>
          </a:prstGeom>
        </p:spPr>
      </p:pic>
    </p:spTree>
    <p:extLst>
      <p:ext uri="{BB962C8B-B14F-4D97-AF65-F5344CB8AC3E}">
        <p14:creationId xmlns:p14="http://schemas.microsoft.com/office/powerpoint/2010/main" val="2582109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6DAA3-1357-27CE-196A-A4A4C00C7AE9}"/>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8B46032-A8F4-EFFC-88FD-719344298CDB}"/>
              </a:ext>
            </a:extLst>
          </p:cNvPr>
          <p:cNvGraphicFramePr>
            <a:graphicFrameLocks noGrp="1"/>
          </p:cNvGraphicFramePr>
          <p:nvPr>
            <p:ph idx="1"/>
            <p:extLst>
              <p:ext uri="{D42A27DB-BD31-4B8C-83A1-F6EECF244321}">
                <p14:modId xmlns:p14="http://schemas.microsoft.com/office/powerpoint/2010/main" val="1957125348"/>
              </p:ext>
            </p:extLst>
          </p:nvPr>
        </p:nvGraphicFramePr>
        <p:xfrm>
          <a:off x="373063" y="1331913"/>
          <a:ext cx="8386760" cy="2687320"/>
        </p:xfrm>
        <a:graphic>
          <a:graphicData uri="http://schemas.openxmlformats.org/drawingml/2006/table">
            <a:tbl>
              <a:tblPr firstRow="1" bandRow="1">
                <a:tableStyleId>{073A0DAA-6AF3-43AB-8588-CEC1D06C72B9}</a:tableStyleId>
              </a:tblPr>
              <a:tblGrid>
                <a:gridCol w="1557337">
                  <a:extLst>
                    <a:ext uri="{9D8B030D-6E8A-4147-A177-3AD203B41FA5}">
                      <a16:colId xmlns:a16="http://schemas.microsoft.com/office/drawing/2014/main" val="3773335805"/>
                    </a:ext>
                  </a:extLst>
                </a:gridCol>
                <a:gridCol w="1435947">
                  <a:extLst>
                    <a:ext uri="{9D8B030D-6E8A-4147-A177-3AD203B41FA5}">
                      <a16:colId xmlns:a16="http://schemas.microsoft.com/office/drawing/2014/main" val="3092139405"/>
                    </a:ext>
                  </a:extLst>
                </a:gridCol>
                <a:gridCol w="1002453">
                  <a:extLst>
                    <a:ext uri="{9D8B030D-6E8A-4147-A177-3AD203B41FA5}">
                      <a16:colId xmlns:a16="http://schemas.microsoft.com/office/drawing/2014/main" val="209848067"/>
                    </a:ext>
                  </a:extLst>
                </a:gridCol>
                <a:gridCol w="4391023">
                  <a:extLst>
                    <a:ext uri="{9D8B030D-6E8A-4147-A177-3AD203B41FA5}">
                      <a16:colId xmlns:a16="http://schemas.microsoft.com/office/drawing/2014/main" val="3081093320"/>
                    </a:ext>
                  </a:extLst>
                </a:gridCol>
              </a:tblGrid>
              <a:tr h="370840">
                <a:tc>
                  <a:txBody>
                    <a:bodyPr/>
                    <a:lstStyle/>
                    <a:p>
                      <a:pPr algn="ctr"/>
                      <a:r>
                        <a:rPr lang="en-US" sz="1600" b="0" dirty="0"/>
                        <a:t>Reactant Type</a:t>
                      </a:r>
                    </a:p>
                  </a:txBody>
                  <a:tcPr anchor="b"/>
                </a:tc>
                <a:tc>
                  <a:txBody>
                    <a:bodyPr/>
                    <a:lstStyle/>
                    <a:p>
                      <a:pPr algn="ctr"/>
                      <a:r>
                        <a:rPr lang="en-US" sz="1400" b="0" dirty="0"/>
                        <a:t>Intermediate Product</a:t>
                      </a:r>
                    </a:p>
                  </a:txBody>
                  <a:tcPr anchor="b"/>
                </a:tc>
                <a:tc>
                  <a:txBody>
                    <a:bodyPr/>
                    <a:lstStyle/>
                    <a:p>
                      <a:pPr algn="ctr"/>
                      <a:r>
                        <a:rPr lang="en-US" sz="1600" b="0" dirty="0"/>
                        <a:t>Evolved Gas</a:t>
                      </a:r>
                    </a:p>
                  </a:txBody>
                  <a:tcPr anchor="b"/>
                </a:tc>
                <a:tc>
                  <a:txBody>
                    <a:bodyPr/>
                    <a:lstStyle/>
                    <a:p>
                      <a:pPr algn="ctr"/>
                      <a:r>
                        <a:rPr lang="en-US" sz="1600" b="0" dirty="0"/>
                        <a:t>Example</a:t>
                      </a:r>
                    </a:p>
                  </a:txBody>
                  <a:tcPr anchor="b"/>
                </a:tc>
                <a:extLst>
                  <a:ext uri="{0D108BD9-81ED-4DB2-BD59-A6C34878D82A}">
                    <a16:rowId xmlns:a16="http://schemas.microsoft.com/office/drawing/2014/main" val="2339153045"/>
                  </a:ext>
                </a:extLst>
              </a:tr>
              <a:tr h="370840">
                <a:tc>
                  <a:txBody>
                    <a:bodyPr/>
                    <a:lstStyle/>
                    <a:p>
                      <a:r>
                        <a:rPr lang="en-US" sz="1600" dirty="0"/>
                        <a:t>sulfide</a:t>
                      </a:r>
                    </a:p>
                  </a:txBody>
                  <a:tcPr/>
                </a:tc>
                <a:tc>
                  <a:txBody>
                    <a:bodyPr/>
                    <a:lstStyle/>
                    <a:p>
                      <a:pPr algn="ctr"/>
                      <a:r>
                        <a:rPr lang="en-US" dirty="0"/>
                        <a:t>none</a:t>
                      </a:r>
                    </a:p>
                  </a:txBody>
                  <a:tcPr/>
                </a:tc>
                <a:tc>
                  <a:txBody>
                    <a:bodyPr/>
                    <a:lstStyle/>
                    <a:p>
                      <a:pPr algn="ctr"/>
                      <a:r>
                        <a:rPr lang="en-US" dirty="0"/>
                        <a:t>H</a:t>
                      </a:r>
                      <a:r>
                        <a:rPr lang="en-US" baseline="-25000" dirty="0"/>
                        <a:t>2</a:t>
                      </a:r>
                      <a:r>
                        <a:rPr lang="en-US" dirty="0"/>
                        <a:t>S</a:t>
                      </a:r>
                    </a:p>
                  </a:txBody>
                  <a:tcPr/>
                </a:tc>
                <a:tc>
                  <a:txBody>
                    <a:bodyPr/>
                    <a:lstStyle/>
                    <a:p>
                      <a:r>
                        <a:rPr lang="en-US" sz="1600" dirty="0"/>
                        <a:t>2 HCl (</a:t>
                      </a:r>
                      <a:r>
                        <a:rPr lang="en-US" sz="1600" i="1" dirty="0" err="1"/>
                        <a:t>aq</a:t>
                      </a:r>
                      <a:r>
                        <a:rPr lang="en-US" sz="1600" dirty="0"/>
                        <a:t>) + K</a:t>
                      </a:r>
                      <a:r>
                        <a:rPr lang="en-US" sz="1600" baseline="-25000" dirty="0"/>
                        <a:t>2</a:t>
                      </a:r>
                      <a:r>
                        <a:rPr lang="en-US" sz="1600" dirty="0"/>
                        <a:t>S </a:t>
                      </a:r>
                      <a:r>
                        <a:rPr lang="en-US" sz="1600" dirty="0">
                          <a:sym typeface="Wingdings" panose="05000000000000000000" pitchFamily="2" charset="2"/>
                        </a:rPr>
                        <a:t> H</a:t>
                      </a:r>
                      <a:r>
                        <a:rPr lang="en-US" sz="1600" baseline="-25000" dirty="0">
                          <a:sym typeface="Wingdings" panose="05000000000000000000" pitchFamily="2" charset="2"/>
                        </a:rPr>
                        <a:t>2</a:t>
                      </a:r>
                      <a:r>
                        <a:rPr lang="en-US" sz="1600" dirty="0">
                          <a:sym typeface="Wingdings" panose="05000000000000000000" pitchFamily="2" charset="2"/>
                        </a:rPr>
                        <a:t>S (</a:t>
                      </a:r>
                      <a:r>
                        <a:rPr lang="en-US" sz="1600" i="1" dirty="0">
                          <a:sym typeface="Wingdings" panose="05000000000000000000" pitchFamily="2" charset="2"/>
                        </a:rPr>
                        <a:t>g</a:t>
                      </a:r>
                      <a:r>
                        <a:rPr lang="en-US" sz="1600" dirty="0">
                          <a:sym typeface="Wingdings" panose="05000000000000000000" pitchFamily="2" charset="2"/>
                        </a:rPr>
                        <a:t>) + 2 </a:t>
                      </a:r>
                      <a:r>
                        <a:rPr lang="en-US" sz="1600" dirty="0" err="1">
                          <a:sym typeface="Wingdings" panose="05000000000000000000" pitchFamily="2" charset="2"/>
                        </a:rPr>
                        <a:t>KCl</a:t>
                      </a:r>
                      <a:r>
                        <a:rPr lang="en-US" sz="1600" dirty="0">
                          <a:sym typeface="Wingdings" panose="05000000000000000000" pitchFamily="2" charset="2"/>
                        </a:rPr>
                        <a:t> (</a:t>
                      </a:r>
                      <a:r>
                        <a:rPr lang="en-US" sz="1600" dirty="0" err="1">
                          <a:sym typeface="Wingdings" panose="05000000000000000000" pitchFamily="2" charset="2"/>
                        </a:rPr>
                        <a:t>aq</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2458546283"/>
                  </a:ext>
                </a:extLst>
              </a:tr>
              <a:tr h="370840">
                <a:tc>
                  <a:txBody>
                    <a:bodyPr/>
                    <a:lstStyle/>
                    <a:p>
                      <a:r>
                        <a:rPr lang="en-US" sz="1600" dirty="0"/>
                        <a:t>carbonates, bicarbonates</a:t>
                      </a:r>
                    </a:p>
                  </a:txBody>
                  <a:tcPr/>
                </a:tc>
                <a:tc>
                  <a:txBody>
                    <a:bodyPr/>
                    <a:lstStyle/>
                    <a:p>
                      <a:pPr algn="ctr"/>
                      <a:r>
                        <a:rPr lang="en-US" dirty="0"/>
                        <a:t>H</a:t>
                      </a:r>
                      <a:r>
                        <a:rPr lang="en-US" baseline="-25000" dirty="0"/>
                        <a:t>2</a:t>
                      </a:r>
                      <a:r>
                        <a:rPr lang="en-US" dirty="0"/>
                        <a:t>CO</a:t>
                      </a:r>
                      <a:r>
                        <a:rPr lang="en-US" baseline="-25000" dirty="0"/>
                        <a:t>3</a:t>
                      </a:r>
                    </a:p>
                  </a:txBody>
                  <a:tcPr/>
                </a:tc>
                <a:tc>
                  <a:txBody>
                    <a:bodyPr/>
                    <a:lstStyle/>
                    <a:p>
                      <a:pPr algn="ctr"/>
                      <a:r>
                        <a:rPr lang="en-US" dirty="0"/>
                        <a:t>CO</a:t>
                      </a:r>
                      <a:r>
                        <a:rPr lang="en-US" baseline="-25000" dirty="0"/>
                        <a:t>2</a:t>
                      </a:r>
                    </a:p>
                  </a:txBody>
                  <a:tcPr/>
                </a:tc>
                <a:tc>
                  <a:txBody>
                    <a:bodyPr/>
                    <a:lstStyle/>
                    <a:p>
                      <a:r>
                        <a:rPr lang="en-US" sz="1600" dirty="0"/>
                        <a:t>2 HCl (</a:t>
                      </a:r>
                      <a:r>
                        <a:rPr lang="en-US" sz="1600" i="1" dirty="0" err="1"/>
                        <a:t>aq</a:t>
                      </a:r>
                      <a:r>
                        <a:rPr lang="en-US" sz="1600" dirty="0"/>
                        <a:t>) + K</a:t>
                      </a:r>
                      <a:r>
                        <a:rPr lang="en-US" sz="1600" baseline="-25000" dirty="0"/>
                        <a:t>2</a:t>
                      </a:r>
                      <a:r>
                        <a:rPr lang="en-US" sz="1600" dirty="0"/>
                        <a:t>CO</a:t>
                      </a:r>
                      <a:r>
                        <a:rPr lang="en-US" sz="1600" baseline="-25000" dirty="0"/>
                        <a:t>3</a:t>
                      </a:r>
                      <a:r>
                        <a:rPr lang="en-US" sz="1600" dirty="0"/>
                        <a:t> </a:t>
                      </a:r>
                      <a:r>
                        <a:rPr lang="en-US" sz="1600" dirty="0">
                          <a:sym typeface="Wingdings" panose="05000000000000000000" pitchFamily="2" charset="2"/>
                        </a:rPr>
                        <a:t></a:t>
                      </a:r>
                      <a:br>
                        <a:rPr lang="en-US" sz="1600" dirty="0">
                          <a:sym typeface="Wingdings" panose="05000000000000000000" pitchFamily="2" charset="2"/>
                        </a:rPr>
                      </a:br>
                      <a:r>
                        <a:rPr lang="en-US" sz="1600" dirty="0">
                          <a:sym typeface="Wingdings" panose="05000000000000000000" pitchFamily="2" charset="2"/>
                        </a:rPr>
                        <a:t>           H</a:t>
                      </a:r>
                      <a:r>
                        <a:rPr lang="en-US" sz="1600" baseline="-25000" dirty="0">
                          <a:sym typeface="Wingdings" panose="05000000000000000000" pitchFamily="2" charset="2"/>
                        </a:rPr>
                        <a:t>2</a:t>
                      </a:r>
                      <a:r>
                        <a:rPr lang="en-US" sz="1600" dirty="0">
                          <a:sym typeface="Wingdings" panose="05000000000000000000" pitchFamily="2" charset="2"/>
                        </a:rPr>
                        <a:t>O (</a:t>
                      </a:r>
                      <a:r>
                        <a:rPr lang="en-US" sz="1600" i="1" dirty="0">
                          <a:sym typeface="Wingdings" panose="05000000000000000000" pitchFamily="2" charset="2"/>
                        </a:rPr>
                        <a:t>l</a:t>
                      </a:r>
                      <a:r>
                        <a:rPr lang="en-US" sz="1600" dirty="0">
                          <a:sym typeface="Wingdings" panose="05000000000000000000" pitchFamily="2" charset="2"/>
                        </a:rPr>
                        <a:t>) + CO</a:t>
                      </a:r>
                      <a:r>
                        <a:rPr lang="en-US" sz="1600" baseline="-25000" dirty="0">
                          <a:sym typeface="Wingdings" panose="05000000000000000000" pitchFamily="2" charset="2"/>
                        </a:rPr>
                        <a:t>2</a:t>
                      </a:r>
                      <a:r>
                        <a:rPr lang="en-US" sz="1600" dirty="0">
                          <a:sym typeface="Wingdings" panose="05000000000000000000" pitchFamily="2" charset="2"/>
                        </a:rPr>
                        <a:t> (</a:t>
                      </a:r>
                      <a:r>
                        <a:rPr lang="en-US" sz="1600" i="1" dirty="0">
                          <a:sym typeface="Wingdings" panose="05000000000000000000" pitchFamily="2" charset="2"/>
                        </a:rPr>
                        <a:t>g</a:t>
                      </a:r>
                      <a:r>
                        <a:rPr lang="en-US" sz="1600" dirty="0">
                          <a:sym typeface="Wingdings" panose="05000000000000000000" pitchFamily="2" charset="2"/>
                        </a:rPr>
                        <a:t>) + 2 </a:t>
                      </a:r>
                      <a:r>
                        <a:rPr lang="en-US" sz="1600" dirty="0" err="1">
                          <a:sym typeface="Wingdings" panose="05000000000000000000" pitchFamily="2" charset="2"/>
                        </a:rPr>
                        <a:t>KCl</a:t>
                      </a:r>
                      <a:r>
                        <a:rPr lang="en-US" sz="1600" dirty="0">
                          <a:sym typeface="Wingdings" panose="05000000000000000000" pitchFamily="2" charset="2"/>
                        </a:rPr>
                        <a:t> (</a:t>
                      </a:r>
                      <a:r>
                        <a:rPr lang="en-US" sz="1600" i="1" dirty="0" err="1">
                          <a:sym typeface="Wingdings" panose="05000000000000000000" pitchFamily="2" charset="2"/>
                        </a:rPr>
                        <a:t>aq</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344830149"/>
                  </a:ext>
                </a:extLst>
              </a:tr>
              <a:tr h="370840">
                <a:tc>
                  <a:txBody>
                    <a:bodyPr/>
                    <a:lstStyle/>
                    <a:p>
                      <a:r>
                        <a:rPr lang="en-US" sz="1600" dirty="0"/>
                        <a:t>sulfites, bisulfites</a:t>
                      </a:r>
                    </a:p>
                  </a:txBody>
                  <a:tcPr/>
                </a:tc>
                <a:tc>
                  <a:txBody>
                    <a:bodyPr/>
                    <a:lstStyle/>
                    <a:p>
                      <a:pPr algn="ctr"/>
                      <a:r>
                        <a:rPr lang="en-US" dirty="0"/>
                        <a:t>H</a:t>
                      </a:r>
                      <a:r>
                        <a:rPr lang="en-US" baseline="-25000" dirty="0"/>
                        <a:t>2</a:t>
                      </a:r>
                      <a:r>
                        <a:rPr lang="en-US" dirty="0"/>
                        <a:t>SO</a:t>
                      </a:r>
                      <a:r>
                        <a:rPr lang="en-US" baseline="-25000" dirty="0"/>
                        <a:t>3</a:t>
                      </a:r>
                    </a:p>
                  </a:txBody>
                  <a:tcPr/>
                </a:tc>
                <a:tc>
                  <a:txBody>
                    <a:bodyPr/>
                    <a:lstStyle/>
                    <a:p>
                      <a:pPr algn="ctr"/>
                      <a:r>
                        <a:rPr lang="en-US" dirty="0"/>
                        <a:t>SO</a:t>
                      </a:r>
                      <a:r>
                        <a:rPr lang="en-US" baseline="-25000" dirty="0"/>
                        <a:t>2</a:t>
                      </a:r>
                    </a:p>
                  </a:txBody>
                  <a:tcPr/>
                </a:tc>
                <a:tc>
                  <a:txBody>
                    <a:bodyPr/>
                    <a:lstStyle/>
                    <a:p>
                      <a:r>
                        <a:rPr lang="en-US" sz="1600" dirty="0"/>
                        <a:t>2 HCl (</a:t>
                      </a:r>
                      <a:r>
                        <a:rPr lang="en-US" sz="1600" i="1" dirty="0" err="1"/>
                        <a:t>aq</a:t>
                      </a:r>
                      <a:r>
                        <a:rPr lang="en-US" sz="1600" dirty="0"/>
                        <a:t>) + K</a:t>
                      </a:r>
                      <a:r>
                        <a:rPr lang="en-US" sz="1600" baseline="-25000" dirty="0"/>
                        <a:t>2</a:t>
                      </a:r>
                      <a:r>
                        <a:rPr lang="en-US" sz="1600" dirty="0"/>
                        <a:t>SO</a:t>
                      </a:r>
                      <a:r>
                        <a:rPr lang="en-US" sz="1600" baseline="-25000" dirty="0"/>
                        <a:t>4</a:t>
                      </a:r>
                      <a:r>
                        <a:rPr lang="en-US" sz="1600" dirty="0"/>
                        <a:t> </a:t>
                      </a:r>
                      <a:r>
                        <a:rPr lang="en-US" sz="1600" dirty="0">
                          <a:sym typeface="Wingdings" panose="05000000000000000000" pitchFamily="2" charset="2"/>
                        </a:rPr>
                        <a:t></a:t>
                      </a:r>
                      <a:br>
                        <a:rPr lang="en-US" sz="1600" dirty="0">
                          <a:sym typeface="Wingdings" panose="05000000000000000000" pitchFamily="2" charset="2"/>
                        </a:rPr>
                      </a:br>
                      <a:r>
                        <a:rPr lang="en-US" sz="1600" dirty="0">
                          <a:sym typeface="Wingdings" panose="05000000000000000000" pitchFamily="2" charset="2"/>
                        </a:rPr>
                        <a:t>           H</a:t>
                      </a:r>
                      <a:r>
                        <a:rPr lang="en-US" sz="1600" baseline="-25000" dirty="0">
                          <a:sym typeface="Wingdings" panose="05000000000000000000" pitchFamily="2" charset="2"/>
                        </a:rPr>
                        <a:t>2</a:t>
                      </a:r>
                      <a:r>
                        <a:rPr lang="en-US" sz="1600" dirty="0">
                          <a:sym typeface="Wingdings" panose="05000000000000000000" pitchFamily="2" charset="2"/>
                        </a:rPr>
                        <a:t>O (</a:t>
                      </a:r>
                      <a:r>
                        <a:rPr lang="en-US" sz="1600" i="1" dirty="0">
                          <a:sym typeface="Wingdings" panose="05000000000000000000" pitchFamily="2" charset="2"/>
                        </a:rPr>
                        <a:t>l</a:t>
                      </a:r>
                      <a:r>
                        <a:rPr lang="en-US" sz="1600" dirty="0">
                          <a:sym typeface="Wingdings" panose="05000000000000000000" pitchFamily="2" charset="2"/>
                        </a:rPr>
                        <a:t>) + SO</a:t>
                      </a:r>
                      <a:r>
                        <a:rPr lang="en-US" sz="1600" baseline="-25000" dirty="0">
                          <a:sym typeface="Wingdings" panose="05000000000000000000" pitchFamily="2" charset="2"/>
                        </a:rPr>
                        <a:t>2</a:t>
                      </a:r>
                      <a:r>
                        <a:rPr lang="en-US" sz="1600" dirty="0">
                          <a:sym typeface="Wingdings" panose="05000000000000000000" pitchFamily="2" charset="2"/>
                        </a:rPr>
                        <a:t> (</a:t>
                      </a:r>
                      <a:r>
                        <a:rPr lang="en-US" sz="1600" i="1" baseline="0" dirty="0">
                          <a:sym typeface="Wingdings" panose="05000000000000000000" pitchFamily="2" charset="2"/>
                        </a:rPr>
                        <a:t>g</a:t>
                      </a:r>
                      <a:r>
                        <a:rPr lang="en-US" sz="1600" dirty="0">
                          <a:sym typeface="Wingdings" panose="05000000000000000000" pitchFamily="2" charset="2"/>
                        </a:rPr>
                        <a:t>) + 2 </a:t>
                      </a:r>
                      <a:r>
                        <a:rPr lang="en-US" sz="1600" dirty="0" err="1">
                          <a:sym typeface="Wingdings" panose="05000000000000000000" pitchFamily="2" charset="2"/>
                        </a:rPr>
                        <a:t>KCl</a:t>
                      </a:r>
                      <a:r>
                        <a:rPr lang="en-US" sz="1600" dirty="0">
                          <a:sym typeface="Wingdings" panose="05000000000000000000" pitchFamily="2" charset="2"/>
                        </a:rPr>
                        <a:t> (</a:t>
                      </a:r>
                      <a:r>
                        <a:rPr lang="en-US" sz="1600" i="1" dirty="0" err="1">
                          <a:sym typeface="Wingdings" panose="05000000000000000000" pitchFamily="2" charset="2"/>
                        </a:rPr>
                        <a:t>aq</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3923505175"/>
                  </a:ext>
                </a:extLst>
              </a:tr>
              <a:tr h="370840">
                <a:tc>
                  <a:txBody>
                    <a:bodyPr/>
                    <a:lstStyle/>
                    <a:p>
                      <a:r>
                        <a:rPr lang="en-US" sz="1600" dirty="0"/>
                        <a:t>ammonia</a:t>
                      </a:r>
                    </a:p>
                  </a:txBody>
                  <a:tcPr/>
                </a:tc>
                <a:tc>
                  <a:txBody>
                    <a:bodyPr/>
                    <a:lstStyle/>
                    <a:p>
                      <a:pPr algn="ctr"/>
                      <a:r>
                        <a:rPr lang="en-US" dirty="0"/>
                        <a:t>NH</a:t>
                      </a:r>
                      <a:r>
                        <a:rPr lang="en-US" baseline="-25000" dirty="0"/>
                        <a:t>4</a:t>
                      </a:r>
                      <a:r>
                        <a:rPr lang="en-US" dirty="0"/>
                        <a:t>OH</a:t>
                      </a:r>
                    </a:p>
                  </a:txBody>
                  <a:tcPr/>
                </a:tc>
                <a:tc>
                  <a:txBody>
                    <a:bodyPr/>
                    <a:lstStyle/>
                    <a:p>
                      <a:pPr algn="ctr"/>
                      <a:r>
                        <a:rPr lang="en-US" dirty="0"/>
                        <a:t>NH</a:t>
                      </a:r>
                      <a:r>
                        <a:rPr lang="en-US" baseline="-25000" dirty="0"/>
                        <a:t>3</a:t>
                      </a:r>
                    </a:p>
                  </a:txBody>
                  <a:tcPr/>
                </a:tc>
                <a:tc>
                  <a:txBody>
                    <a:bodyPr/>
                    <a:lstStyle/>
                    <a:p>
                      <a:r>
                        <a:rPr lang="en-US" sz="1600" dirty="0"/>
                        <a:t>NH</a:t>
                      </a:r>
                      <a:r>
                        <a:rPr lang="en-US" sz="1600" baseline="-25000" dirty="0"/>
                        <a:t>4</a:t>
                      </a:r>
                      <a:r>
                        <a:rPr lang="en-US" sz="1600" dirty="0"/>
                        <a:t>Cl (</a:t>
                      </a:r>
                      <a:r>
                        <a:rPr lang="en-US" sz="1600" i="1" dirty="0" err="1"/>
                        <a:t>aq</a:t>
                      </a:r>
                      <a:r>
                        <a:rPr lang="en-US" sz="1600" dirty="0"/>
                        <a:t>) + KOH </a:t>
                      </a:r>
                      <a:r>
                        <a:rPr lang="en-US" sz="1600" dirty="0">
                          <a:sym typeface="Wingdings" panose="05000000000000000000" pitchFamily="2" charset="2"/>
                        </a:rPr>
                        <a:t></a:t>
                      </a:r>
                      <a:br>
                        <a:rPr lang="en-US" sz="1600" dirty="0">
                          <a:sym typeface="Wingdings" panose="05000000000000000000" pitchFamily="2" charset="2"/>
                        </a:rPr>
                      </a:br>
                      <a:r>
                        <a:rPr lang="en-US" sz="1600" dirty="0">
                          <a:sym typeface="Wingdings" panose="05000000000000000000" pitchFamily="2" charset="2"/>
                        </a:rPr>
                        <a:t>           H</a:t>
                      </a:r>
                      <a:r>
                        <a:rPr lang="en-US" sz="1600" baseline="-25000" dirty="0">
                          <a:sym typeface="Wingdings" panose="05000000000000000000" pitchFamily="2" charset="2"/>
                        </a:rPr>
                        <a:t>2</a:t>
                      </a:r>
                      <a:r>
                        <a:rPr lang="en-US" sz="1600" dirty="0">
                          <a:sym typeface="Wingdings" panose="05000000000000000000" pitchFamily="2" charset="2"/>
                        </a:rPr>
                        <a:t>O (</a:t>
                      </a:r>
                      <a:r>
                        <a:rPr lang="en-US" sz="1600" i="1" dirty="0">
                          <a:sym typeface="Wingdings" panose="05000000000000000000" pitchFamily="2" charset="2"/>
                        </a:rPr>
                        <a:t>l</a:t>
                      </a:r>
                      <a:r>
                        <a:rPr lang="en-US" sz="1600" dirty="0">
                          <a:sym typeface="Wingdings" panose="05000000000000000000" pitchFamily="2" charset="2"/>
                        </a:rPr>
                        <a:t>) + NH</a:t>
                      </a:r>
                      <a:r>
                        <a:rPr lang="en-US" sz="1600" baseline="-25000" dirty="0">
                          <a:sym typeface="Wingdings" panose="05000000000000000000" pitchFamily="2" charset="2"/>
                        </a:rPr>
                        <a:t>3</a:t>
                      </a:r>
                      <a:r>
                        <a:rPr lang="en-US" sz="1600" dirty="0">
                          <a:sym typeface="Wingdings" panose="05000000000000000000" pitchFamily="2" charset="2"/>
                        </a:rPr>
                        <a:t> (</a:t>
                      </a:r>
                      <a:r>
                        <a:rPr lang="en-US" sz="1600" i="1" dirty="0">
                          <a:sym typeface="Wingdings" panose="05000000000000000000" pitchFamily="2" charset="2"/>
                        </a:rPr>
                        <a:t>g</a:t>
                      </a:r>
                      <a:r>
                        <a:rPr lang="en-US" sz="1600" dirty="0">
                          <a:sym typeface="Wingdings" panose="05000000000000000000" pitchFamily="2" charset="2"/>
                        </a:rPr>
                        <a:t>) + 2 </a:t>
                      </a:r>
                      <a:r>
                        <a:rPr lang="en-US" sz="1600" dirty="0" err="1">
                          <a:sym typeface="Wingdings" panose="05000000000000000000" pitchFamily="2" charset="2"/>
                        </a:rPr>
                        <a:t>KCl</a:t>
                      </a:r>
                      <a:r>
                        <a:rPr lang="en-US" sz="1600" dirty="0">
                          <a:sym typeface="Wingdings" panose="05000000000000000000" pitchFamily="2" charset="2"/>
                        </a:rPr>
                        <a:t> (</a:t>
                      </a:r>
                      <a:r>
                        <a:rPr lang="en-US" sz="1600" dirty="0" err="1">
                          <a:sym typeface="Wingdings" panose="05000000000000000000" pitchFamily="2" charset="2"/>
                        </a:rPr>
                        <a:t>aq</a:t>
                      </a:r>
                      <a:r>
                        <a:rPr lang="en-US" sz="1600" dirty="0">
                          <a:sym typeface="Wingdings" panose="05000000000000000000" pitchFamily="2" charset="2"/>
                        </a:rPr>
                        <a:t>)</a:t>
                      </a:r>
                      <a:endParaRPr lang="en-US" sz="1600" dirty="0"/>
                    </a:p>
                  </a:txBody>
                  <a:tcPr/>
                </a:tc>
                <a:extLst>
                  <a:ext uri="{0D108BD9-81ED-4DB2-BD59-A6C34878D82A}">
                    <a16:rowId xmlns:a16="http://schemas.microsoft.com/office/drawing/2014/main" val="953581259"/>
                  </a:ext>
                </a:extLst>
              </a:tr>
            </a:tbl>
          </a:graphicData>
        </a:graphic>
      </p:graphicFrame>
      <p:sp>
        <p:nvSpPr>
          <p:cNvPr id="2" name="Title 1">
            <a:extLst>
              <a:ext uri="{FF2B5EF4-FFF2-40B4-BE49-F238E27FC236}">
                <a16:creationId xmlns:a16="http://schemas.microsoft.com/office/drawing/2014/main" id="{959AA9B5-7F91-55C2-D748-14F2C0633603}"/>
              </a:ext>
            </a:extLst>
          </p:cNvPr>
          <p:cNvSpPr>
            <a:spLocks noGrp="1"/>
          </p:cNvSpPr>
          <p:nvPr>
            <p:ph type="title"/>
          </p:nvPr>
        </p:nvSpPr>
        <p:spPr>
          <a:xfrm>
            <a:off x="274318" y="240060"/>
            <a:ext cx="8502791" cy="707886"/>
          </a:xfrm>
        </p:spPr>
        <p:txBody>
          <a:bodyPr/>
          <a:lstStyle/>
          <a:p>
            <a:r>
              <a:rPr lang="en-US" sz="4000" dirty="0"/>
              <a:t>Gas-Evolving Reactions</a:t>
            </a:r>
          </a:p>
        </p:txBody>
      </p:sp>
      <p:sp>
        <p:nvSpPr>
          <p:cNvPr id="3" name="Slide Number Placeholder 2">
            <a:extLst>
              <a:ext uri="{FF2B5EF4-FFF2-40B4-BE49-F238E27FC236}">
                <a16:creationId xmlns:a16="http://schemas.microsoft.com/office/drawing/2014/main" id="{1F93B081-86F4-138C-C4DE-D0118857D403}"/>
              </a:ext>
            </a:extLst>
          </p:cNvPr>
          <p:cNvSpPr>
            <a:spLocks noGrp="1"/>
          </p:cNvSpPr>
          <p:nvPr>
            <p:ph type="sldNum" sz="quarter" idx="10"/>
          </p:nvPr>
        </p:nvSpPr>
        <p:spPr/>
        <p:txBody>
          <a:bodyPr/>
          <a:lstStyle/>
          <a:p>
            <a:fld id="{A0799DEC-7E29-49FD-ACCD-C09E865CF267}" type="slidenum">
              <a:rPr lang="en-US" smtClean="0"/>
              <a:pPr/>
              <a:t>38</a:t>
            </a:fld>
            <a:endParaRPr lang="en-US" dirty="0"/>
          </a:p>
        </p:txBody>
      </p:sp>
    </p:spTree>
    <p:extLst>
      <p:ext uri="{BB962C8B-B14F-4D97-AF65-F5344CB8AC3E}">
        <p14:creationId xmlns:p14="http://schemas.microsoft.com/office/powerpoint/2010/main" val="4946596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5E76-7B64-FC95-54CF-E8E2B161AB99}"/>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773DB5A-01DE-AA88-D44A-A7C569FDE1CA}"/>
              </a:ext>
            </a:extLst>
          </p:cNvPr>
          <p:cNvSpPr>
            <a:spLocks noGrp="1"/>
          </p:cNvSpPr>
          <p:nvPr>
            <p:ph idx="1"/>
          </p:nvPr>
        </p:nvSpPr>
        <p:spPr>
          <a:xfrm>
            <a:off x="331892" y="1048532"/>
            <a:ext cx="8502791" cy="5215465"/>
          </a:xfrm>
        </p:spPr>
        <p:txBody>
          <a:bodyPr/>
          <a:lstStyle/>
          <a:p>
            <a:r>
              <a:rPr lang="en-US" dirty="0">
                <a:sym typeface="Wingdings" panose="05000000000000000000" pitchFamily="2" charset="2"/>
              </a:rPr>
              <a:t>Reactions of acids with metals also generate a gas:</a:t>
            </a:r>
          </a:p>
          <a:p>
            <a:pPr marL="0" indent="0" algn="ctr">
              <a:buNone/>
            </a:pPr>
            <a:r>
              <a:rPr lang="en-US" sz="2800" dirty="0">
                <a:solidFill>
                  <a:srgbClr val="FFC000"/>
                </a:solidFill>
              </a:rPr>
              <a:t>2 HCl (</a:t>
            </a:r>
            <a:r>
              <a:rPr lang="en-US" sz="2800" i="1" dirty="0" err="1">
                <a:solidFill>
                  <a:srgbClr val="FFC000"/>
                </a:solidFill>
              </a:rPr>
              <a:t>aq</a:t>
            </a:r>
            <a:r>
              <a:rPr lang="en-US" sz="2800" dirty="0">
                <a:solidFill>
                  <a:srgbClr val="FFC000"/>
                </a:solidFill>
              </a:rPr>
              <a:t>) + Zn (</a:t>
            </a:r>
            <a:r>
              <a:rPr lang="en-US" sz="2800" i="1" dirty="0">
                <a:solidFill>
                  <a:srgbClr val="FFC000"/>
                </a:solidFill>
              </a:rPr>
              <a:t>s</a:t>
            </a:r>
            <a:r>
              <a:rPr lang="en-US" sz="2800" dirty="0">
                <a:solidFill>
                  <a:srgbClr val="FFC000"/>
                </a:solidFill>
              </a:rPr>
              <a:t>) </a:t>
            </a:r>
            <a:r>
              <a:rPr lang="en-US" sz="2800" dirty="0">
                <a:solidFill>
                  <a:srgbClr val="FFC000"/>
                </a:solidFill>
                <a:sym typeface="Wingdings" panose="05000000000000000000" pitchFamily="2" charset="2"/>
              </a:rPr>
              <a:t> H</a:t>
            </a:r>
            <a:r>
              <a:rPr lang="en-US" sz="2800" baseline="-25000" dirty="0">
                <a:solidFill>
                  <a:srgbClr val="FFC000"/>
                </a:solidFill>
                <a:sym typeface="Wingdings" panose="05000000000000000000" pitchFamily="2" charset="2"/>
              </a:rPr>
              <a:t>2</a:t>
            </a:r>
            <a:r>
              <a:rPr lang="en-US" sz="2800" dirty="0">
                <a:solidFill>
                  <a:srgbClr val="FFC000"/>
                </a:solidFill>
                <a:sym typeface="Wingdings" panose="05000000000000000000" pitchFamily="2" charset="2"/>
              </a:rPr>
              <a:t> (g) + ZnCl</a:t>
            </a:r>
            <a:r>
              <a:rPr lang="en-US" sz="2800" baseline="-25000" dirty="0">
                <a:solidFill>
                  <a:srgbClr val="FFC000"/>
                </a:solidFill>
                <a:sym typeface="Wingdings" panose="05000000000000000000" pitchFamily="2" charset="2"/>
              </a:rPr>
              <a:t>2</a:t>
            </a:r>
            <a:r>
              <a:rPr lang="en-US" sz="2800" dirty="0">
                <a:solidFill>
                  <a:srgbClr val="FFC000"/>
                </a:solidFill>
                <a:sym typeface="Wingdings" panose="05000000000000000000" pitchFamily="2" charset="2"/>
              </a:rPr>
              <a:t> (</a:t>
            </a:r>
            <a:r>
              <a:rPr lang="en-US" sz="2800" i="1" dirty="0" err="1">
                <a:solidFill>
                  <a:srgbClr val="FFC000"/>
                </a:solidFill>
                <a:sym typeface="Wingdings" panose="05000000000000000000" pitchFamily="2" charset="2"/>
              </a:rPr>
              <a:t>aq</a:t>
            </a:r>
            <a:r>
              <a:rPr lang="en-US" sz="2800" dirty="0">
                <a:solidFill>
                  <a:srgbClr val="FFC000"/>
                </a:solidFill>
                <a:sym typeface="Wingdings" panose="05000000000000000000" pitchFamily="2" charset="2"/>
              </a:rPr>
              <a:t>)</a:t>
            </a:r>
          </a:p>
          <a:p>
            <a:pPr marL="0" indent="0">
              <a:buNone/>
            </a:pPr>
            <a:r>
              <a:rPr lang="en-US" dirty="0">
                <a:sym typeface="Wingdings" panose="05000000000000000000" pitchFamily="2" charset="2"/>
              </a:rPr>
              <a:t>This reaction is really a case of </a:t>
            </a:r>
            <a:r>
              <a:rPr lang="en-US" b="1" dirty="0">
                <a:solidFill>
                  <a:srgbClr val="00FF00"/>
                </a:solidFill>
                <a:sym typeface="Wingdings" panose="05000000000000000000" pitchFamily="2" charset="2"/>
              </a:rPr>
              <a:t>oxidation</a:t>
            </a:r>
            <a:r>
              <a:rPr lang="en-US" dirty="0">
                <a:sym typeface="Wingdings" panose="05000000000000000000" pitchFamily="2" charset="2"/>
              </a:rPr>
              <a:t> of the </a:t>
            </a:r>
            <a:r>
              <a:rPr lang="en-US" dirty="0">
                <a:solidFill>
                  <a:srgbClr val="FFFF00"/>
                </a:solidFill>
                <a:sym typeface="Wingdings" panose="05000000000000000000" pitchFamily="2" charset="2"/>
              </a:rPr>
              <a:t>metal</a:t>
            </a:r>
            <a:r>
              <a:rPr lang="en-US" dirty="0">
                <a:sym typeface="Wingdings" panose="05000000000000000000" pitchFamily="2" charset="2"/>
              </a:rPr>
              <a:t>, and the </a:t>
            </a:r>
            <a:r>
              <a:rPr lang="en-US" b="1" dirty="0">
                <a:solidFill>
                  <a:srgbClr val="00FF00"/>
                </a:solidFill>
                <a:sym typeface="Wingdings" panose="05000000000000000000" pitchFamily="2" charset="2"/>
              </a:rPr>
              <a:t>reduction</a:t>
            </a:r>
            <a:r>
              <a:rPr lang="en-US" dirty="0">
                <a:sym typeface="Wingdings" panose="05000000000000000000" pitchFamily="2" charset="2"/>
              </a:rPr>
              <a:t> of </a:t>
            </a:r>
            <a:r>
              <a:rPr lang="en-US" dirty="0">
                <a:solidFill>
                  <a:srgbClr val="FFFF00"/>
                </a:solidFill>
                <a:sym typeface="Wingdings" panose="05000000000000000000" pitchFamily="2" charset="2"/>
              </a:rPr>
              <a:t>protons</a:t>
            </a:r>
            <a:r>
              <a:rPr lang="en-US" dirty="0">
                <a:sym typeface="Wingdings" panose="05000000000000000000" pitchFamily="2" charset="2"/>
              </a:rPr>
              <a:t> to form </a:t>
            </a:r>
            <a:r>
              <a:rPr lang="en-US" dirty="0">
                <a:solidFill>
                  <a:schemeClr val="accent1">
                    <a:lumMod val="60000"/>
                    <a:lumOff val="40000"/>
                  </a:schemeClr>
                </a:solidFill>
                <a:sym typeface="Wingdings" panose="05000000000000000000" pitchFamily="2" charset="2"/>
              </a:rPr>
              <a:t>hydrogen gas</a:t>
            </a:r>
          </a:p>
          <a:p>
            <a:pPr marL="0" indent="0">
              <a:buNone/>
            </a:pPr>
            <a:r>
              <a:rPr lang="en-US" b="1" dirty="0">
                <a:solidFill>
                  <a:schemeClr val="accent1">
                    <a:lumMod val="60000"/>
                    <a:lumOff val="40000"/>
                  </a:schemeClr>
                </a:solidFill>
                <a:sym typeface="Wingdings" panose="05000000000000000000" pitchFamily="2" charset="2"/>
              </a:rPr>
              <a:t>Oxidation</a:t>
            </a:r>
            <a:r>
              <a:rPr lang="en-US" dirty="0">
                <a:sym typeface="Wingdings" panose="05000000000000000000" pitchFamily="2" charset="2"/>
              </a:rPr>
              <a:t> is when electrons are </a:t>
            </a:r>
            <a:r>
              <a:rPr lang="en-US" i="1" dirty="0">
                <a:solidFill>
                  <a:srgbClr val="FFFF00"/>
                </a:solidFill>
                <a:sym typeface="Wingdings" panose="05000000000000000000" pitchFamily="2" charset="2"/>
              </a:rPr>
              <a:t>taken from </a:t>
            </a:r>
            <a:r>
              <a:rPr lang="en-US" dirty="0">
                <a:sym typeface="Wingdings" panose="05000000000000000000" pitchFamily="2" charset="2"/>
              </a:rPr>
              <a:t>an element/atom in a reaction (the </a:t>
            </a:r>
            <a:r>
              <a:rPr lang="en-US" b="1" dirty="0">
                <a:solidFill>
                  <a:srgbClr val="FFC000"/>
                </a:solidFill>
                <a:sym typeface="Wingdings" panose="05000000000000000000" pitchFamily="2" charset="2"/>
              </a:rPr>
              <a:t>redox reaction</a:t>
            </a:r>
            <a:r>
              <a:rPr lang="en-US" dirty="0">
                <a:sym typeface="Wingdings" panose="05000000000000000000" pitchFamily="2" charset="2"/>
              </a:rPr>
              <a:t>)</a:t>
            </a:r>
          </a:p>
          <a:p>
            <a:pPr marL="0" indent="0">
              <a:buNone/>
            </a:pPr>
            <a:r>
              <a:rPr lang="en-US" b="1" dirty="0">
                <a:solidFill>
                  <a:schemeClr val="accent1">
                    <a:lumMod val="60000"/>
                    <a:lumOff val="40000"/>
                  </a:schemeClr>
                </a:solidFill>
                <a:sym typeface="Wingdings" panose="05000000000000000000" pitchFamily="2" charset="2"/>
              </a:rPr>
              <a:t>Reduction</a:t>
            </a:r>
            <a:r>
              <a:rPr lang="en-US" dirty="0">
                <a:sym typeface="Wingdings" panose="05000000000000000000" pitchFamily="2" charset="2"/>
              </a:rPr>
              <a:t> is when electrons are </a:t>
            </a:r>
            <a:r>
              <a:rPr lang="en-US" i="1" dirty="0">
                <a:solidFill>
                  <a:srgbClr val="FFFF00"/>
                </a:solidFill>
                <a:sym typeface="Wingdings" panose="05000000000000000000" pitchFamily="2" charset="2"/>
              </a:rPr>
              <a:t>gained by </a:t>
            </a:r>
            <a:r>
              <a:rPr lang="en-US" dirty="0">
                <a:sym typeface="Wingdings" panose="05000000000000000000" pitchFamily="2" charset="2"/>
              </a:rPr>
              <a:t>an element/atom in a reaction (the </a:t>
            </a:r>
            <a:r>
              <a:rPr lang="en-US" dirty="0">
                <a:solidFill>
                  <a:srgbClr val="FFFF00"/>
                </a:solidFill>
                <a:sym typeface="Wingdings" panose="05000000000000000000" pitchFamily="2" charset="2"/>
              </a:rPr>
              <a:t>redox reaction</a:t>
            </a:r>
            <a:r>
              <a:rPr lang="en-US" dirty="0">
                <a:sym typeface="Wingdings" panose="05000000000000000000" pitchFamily="2" charset="2"/>
              </a:rPr>
              <a:t>)</a:t>
            </a:r>
          </a:p>
          <a:p>
            <a:pPr marL="0" indent="0">
              <a:buNone/>
            </a:pPr>
            <a:r>
              <a:rPr lang="en-US" dirty="0">
                <a:sym typeface="Wingdings" panose="05000000000000000000" pitchFamily="2" charset="2"/>
              </a:rPr>
              <a:t>The two </a:t>
            </a:r>
            <a:r>
              <a:rPr lang="en-US" b="1" dirty="0">
                <a:solidFill>
                  <a:srgbClr val="00FF00"/>
                </a:solidFill>
                <a:sym typeface="Wingdings" panose="05000000000000000000" pitchFamily="2" charset="2"/>
              </a:rPr>
              <a:t>half-reactions</a:t>
            </a:r>
          </a:p>
          <a:p>
            <a:pPr marL="0" indent="0" algn="ctr">
              <a:buNone/>
            </a:pPr>
            <a:r>
              <a:rPr lang="en-US" sz="2800" dirty="0">
                <a:solidFill>
                  <a:srgbClr val="FFC000"/>
                </a:solidFill>
                <a:sym typeface="Wingdings" panose="05000000000000000000" pitchFamily="2" charset="2"/>
              </a:rPr>
              <a:t>Zn  Zn</a:t>
            </a:r>
            <a:r>
              <a:rPr lang="en-US" sz="2800" baseline="30000" dirty="0">
                <a:solidFill>
                  <a:srgbClr val="FFC000"/>
                </a:solidFill>
                <a:sym typeface="Wingdings" panose="05000000000000000000" pitchFamily="2" charset="2"/>
              </a:rPr>
              <a:t>2+</a:t>
            </a:r>
            <a:r>
              <a:rPr lang="en-US" sz="2800" dirty="0">
                <a:solidFill>
                  <a:srgbClr val="FFC000"/>
                </a:solidFill>
                <a:sym typeface="Wingdings" panose="05000000000000000000" pitchFamily="2" charset="2"/>
              </a:rPr>
              <a:t> + 2 e</a:t>
            </a:r>
            <a:r>
              <a:rPr lang="en-US" sz="2800" baseline="30000" dirty="0">
                <a:solidFill>
                  <a:srgbClr val="FFC000"/>
                </a:solidFill>
                <a:sym typeface="Wingdings" panose="05000000000000000000" pitchFamily="2" charset="2"/>
              </a:rPr>
              <a:t>–  </a:t>
            </a:r>
            <a:r>
              <a:rPr lang="en-US" sz="2800" dirty="0">
                <a:sym typeface="Wingdings" panose="05000000000000000000" pitchFamily="2" charset="2"/>
              </a:rPr>
              <a:t>(</a:t>
            </a:r>
            <a:r>
              <a:rPr lang="en-US" sz="2800" i="1" dirty="0">
                <a:solidFill>
                  <a:srgbClr val="CC99FF"/>
                </a:solidFill>
                <a:sym typeface="Wingdings" panose="05000000000000000000" pitchFamily="2" charset="2"/>
              </a:rPr>
              <a:t>oxidation</a:t>
            </a:r>
            <a:r>
              <a:rPr lang="en-US" sz="2800" dirty="0">
                <a:sym typeface="Wingdings" panose="05000000000000000000" pitchFamily="2" charset="2"/>
              </a:rPr>
              <a:t>)</a:t>
            </a:r>
            <a:endParaRPr lang="en-US" sz="2800" baseline="30000" dirty="0">
              <a:solidFill>
                <a:srgbClr val="FFC000"/>
              </a:solidFill>
              <a:sym typeface="Wingdings" panose="05000000000000000000" pitchFamily="2" charset="2"/>
            </a:endParaRPr>
          </a:p>
          <a:p>
            <a:pPr marL="0" indent="0" algn="ctr">
              <a:buNone/>
            </a:pPr>
            <a:r>
              <a:rPr lang="en-US" sz="2800" dirty="0">
                <a:solidFill>
                  <a:srgbClr val="FFC000"/>
                </a:solidFill>
                <a:sym typeface="Wingdings" panose="05000000000000000000" pitchFamily="2" charset="2"/>
              </a:rPr>
              <a:t>2 H</a:t>
            </a:r>
            <a:r>
              <a:rPr lang="en-US" sz="2800" baseline="30000" dirty="0">
                <a:solidFill>
                  <a:srgbClr val="FFC000"/>
                </a:solidFill>
                <a:sym typeface="Wingdings" panose="05000000000000000000" pitchFamily="2" charset="2"/>
              </a:rPr>
              <a:t>+</a:t>
            </a:r>
            <a:r>
              <a:rPr lang="en-US" sz="2800" dirty="0">
                <a:solidFill>
                  <a:srgbClr val="FFC000"/>
                </a:solidFill>
                <a:sym typeface="Wingdings" panose="05000000000000000000" pitchFamily="2" charset="2"/>
              </a:rPr>
              <a:t> + 2 e</a:t>
            </a:r>
            <a:r>
              <a:rPr lang="en-US" sz="2800" baseline="30000" dirty="0">
                <a:solidFill>
                  <a:srgbClr val="FFC000"/>
                </a:solidFill>
                <a:sym typeface="Wingdings" panose="05000000000000000000" pitchFamily="2" charset="2"/>
              </a:rPr>
              <a:t>–  </a:t>
            </a:r>
            <a:r>
              <a:rPr lang="en-US" sz="2800" dirty="0">
                <a:solidFill>
                  <a:srgbClr val="FFC000"/>
                </a:solidFill>
                <a:sym typeface="Wingdings" panose="05000000000000000000" pitchFamily="2" charset="2"/>
              </a:rPr>
              <a:t> H</a:t>
            </a:r>
            <a:r>
              <a:rPr lang="en-US" sz="2800" baseline="-25000" dirty="0">
                <a:solidFill>
                  <a:srgbClr val="FFC000"/>
                </a:solidFill>
                <a:sym typeface="Wingdings" panose="05000000000000000000" pitchFamily="2" charset="2"/>
              </a:rPr>
              <a:t>2</a:t>
            </a:r>
            <a:r>
              <a:rPr lang="en-US" sz="2800" baseline="30000" dirty="0">
                <a:solidFill>
                  <a:srgbClr val="FFC000"/>
                </a:solidFill>
                <a:sym typeface="Wingdings" panose="05000000000000000000" pitchFamily="2" charset="2"/>
              </a:rPr>
              <a:t>  </a:t>
            </a:r>
            <a:r>
              <a:rPr lang="en-US" sz="2800" dirty="0">
                <a:sym typeface="Wingdings" panose="05000000000000000000" pitchFamily="2" charset="2"/>
              </a:rPr>
              <a:t>(</a:t>
            </a:r>
            <a:r>
              <a:rPr lang="en-US" sz="2800" i="1" dirty="0">
                <a:solidFill>
                  <a:srgbClr val="CC99FF"/>
                </a:solidFill>
                <a:sym typeface="Wingdings" panose="05000000000000000000" pitchFamily="2" charset="2"/>
              </a:rPr>
              <a:t>reduction</a:t>
            </a:r>
            <a:r>
              <a:rPr lang="en-US" sz="2800" dirty="0">
                <a:sym typeface="Wingdings" panose="05000000000000000000" pitchFamily="2" charset="2"/>
              </a:rPr>
              <a:t>)</a:t>
            </a:r>
            <a:endParaRPr lang="en-US" sz="2800" baseline="30000" dirty="0">
              <a:solidFill>
                <a:srgbClr val="FFC000"/>
              </a:solidFill>
              <a:sym typeface="Wingdings" panose="05000000000000000000" pitchFamily="2" charset="2"/>
            </a:endParaRPr>
          </a:p>
          <a:p>
            <a:pPr marL="0" indent="0">
              <a:buNone/>
            </a:pPr>
            <a:endParaRPr lang="en-US" dirty="0">
              <a:sym typeface="Wingdings" panose="05000000000000000000" pitchFamily="2" charset="2"/>
            </a:endParaRPr>
          </a:p>
        </p:txBody>
      </p:sp>
      <p:sp>
        <p:nvSpPr>
          <p:cNvPr id="2" name="Title 1">
            <a:extLst>
              <a:ext uri="{FF2B5EF4-FFF2-40B4-BE49-F238E27FC236}">
                <a16:creationId xmlns:a16="http://schemas.microsoft.com/office/drawing/2014/main" id="{56A3C7DD-C58A-AA71-044F-603A27C927FC}"/>
              </a:ext>
            </a:extLst>
          </p:cNvPr>
          <p:cNvSpPr>
            <a:spLocks noGrp="1"/>
          </p:cNvSpPr>
          <p:nvPr>
            <p:ph type="title"/>
          </p:nvPr>
        </p:nvSpPr>
        <p:spPr>
          <a:xfrm>
            <a:off x="274318" y="240060"/>
            <a:ext cx="8502791" cy="707886"/>
          </a:xfrm>
        </p:spPr>
        <p:txBody>
          <a:bodyPr/>
          <a:lstStyle/>
          <a:p>
            <a:r>
              <a:rPr lang="en-US" sz="4000" dirty="0"/>
              <a:t>Gas-Evolving </a:t>
            </a:r>
            <a:r>
              <a:rPr lang="en-US" sz="4000" b="1" dirty="0">
                <a:solidFill>
                  <a:srgbClr val="00FF00"/>
                </a:solidFill>
              </a:rPr>
              <a:t>REDOX</a:t>
            </a:r>
            <a:r>
              <a:rPr lang="en-US" sz="4000" dirty="0"/>
              <a:t> Reactions</a:t>
            </a:r>
          </a:p>
        </p:txBody>
      </p:sp>
      <p:sp>
        <p:nvSpPr>
          <p:cNvPr id="3" name="Slide Number Placeholder 2">
            <a:extLst>
              <a:ext uri="{FF2B5EF4-FFF2-40B4-BE49-F238E27FC236}">
                <a16:creationId xmlns:a16="http://schemas.microsoft.com/office/drawing/2014/main" id="{64C341F8-5533-D251-3202-8A386ACF7ACA}"/>
              </a:ext>
            </a:extLst>
          </p:cNvPr>
          <p:cNvSpPr>
            <a:spLocks noGrp="1"/>
          </p:cNvSpPr>
          <p:nvPr>
            <p:ph type="sldNum" sz="quarter" idx="10"/>
          </p:nvPr>
        </p:nvSpPr>
        <p:spPr/>
        <p:txBody>
          <a:bodyPr/>
          <a:lstStyle/>
          <a:p>
            <a:fld id="{A0799DEC-7E29-49FD-ACCD-C09E865CF267}" type="slidenum">
              <a:rPr lang="en-US" smtClean="0"/>
              <a:pPr/>
              <a:t>39</a:t>
            </a:fld>
            <a:endParaRPr lang="en-US" dirty="0"/>
          </a:p>
        </p:txBody>
      </p:sp>
    </p:spTree>
    <p:extLst>
      <p:ext uri="{BB962C8B-B14F-4D97-AF65-F5344CB8AC3E}">
        <p14:creationId xmlns:p14="http://schemas.microsoft.com/office/powerpoint/2010/main" val="128959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49D76-ACFE-0F50-1AAD-E7877A6287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37345-3939-062F-9621-C1B0E350A0A6}"/>
              </a:ext>
            </a:extLst>
          </p:cNvPr>
          <p:cNvSpPr>
            <a:spLocks noGrp="1"/>
          </p:cNvSpPr>
          <p:nvPr>
            <p:ph type="title"/>
          </p:nvPr>
        </p:nvSpPr>
        <p:spPr>
          <a:xfrm>
            <a:off x="355599" y="197534"/>
            <a:ext cx="8421512" cy="830997"/>
          </a:xfrm>
        </p:spPr>
        <p:txBody>
          <a:bodyPr/>
          <a:lstStyle/>
          <a:p>
            <a:r>
              <a:rPr lang="en-US" dirty="0"/>
              <a:t>Equations in Words</a:t>
            </a:r>
          </a:p>
        </p:txBody>
      </p:sp>
      <p:sp>
        <p:nvSpPr>
          <p:cNvPr id="5" name="Content Placeholder 4">
            <a:extLst>
              <a:ext uri="{FF2B5EF4-FFF2-40B4-BE49-F238E27FC236}">
                <a16:creationId xmlns:a16="http://schemas.microsoft.com/office/drawing/2014/main" id="{05D42444-067D-7EB0-6A20-C3C7E2D37921}"/>
              </a:ext>
            </a:extLst>
          </p:cNvPr>
          <p:cNvSpPr>
            <a:spLocks noGrp="1"/>
          </p:cNvSpPr>
          <p:nvPr>
            <p:ph idx="1"/>
          </p:nvPr>
        </p:nvSpPr>
        <p:spPr>
          <a:xfrm>
            <a:off x="372532" y="1148600"/>
            <a:ext cx="8387645" cy="5215465"/>
          </a:xfrm>
        </p:spPr>
        <p:txBody>
          <a:bodyPr/>
          <a:lstStyle/>
          <a:p>
            <a:r>
              <a:rPr lang="en-US" dirty="0"/>
              <a:t>Chemical reactions are expressed essentially as equations, and the expression can be in words</a:t>
            </a:r>
          </a:p>
          <a:p>
            <a:r>
              <a:rPr lang="en-US" dirty="0"/>
              <a:t>Silver metal solid is reacted with sulfur with the result it forms silver sulfide</a:t>
            </a:r>
          </a:p>
          <a:p>
            <a:pPr lvl="1"/>
            <a:r>
              <a:rPr lang="en-US" sz="1800" dirty="0"/>
              <a:t>If you have ever seen tarnish</a:t>
            </a:r>
            <a:br>
              <a:rPr lang="en-US" sz="1800" dirty="0"/>
            </a:br>
            <a:r>
              <a:rPr lang="en-US" sz="1800" dirty="0"/>
              <a:t>on silver metal set, you see</a:t>
            </a:r>
            <a:br>
              <a:rPr lang="en-US" sz="1800" dirty="0"/>
            </a:br>
            <a:r>
              <a:rPr lang="en-US" sz="1800" dirty="0"/>
              <a:t>silver sulfur compound</a:t>
            </a:r>
          </a:p>
          <a:p>
            <a:pPr lvl="1"/>
            <a:r>
              <a:rPr lang="en-US" sz="1800" dirty="0"/>
              <a:t>When natural gas (methane) is</a:t>
            </a:r>
            <a:br>
              <a:rPr lang="en-US" sz="1800" dirty="0"/>
            </a:br>
            <a:r>
              <a:rPr lang="en-US" sz="1800" dirty="0"/>
              <a:t>burned in a Bunsen burner,</a:t>
            </a:r>
            <a:br>
              <a:rPr lang="en-US" sz="1800" dirty="0"/>
            </a:br>
            <a:r>
              <a:rPr lang="en-US" sz="1800" dirty="0"/>
              <a:t>the gas reacts with oxygen (O</a:t>
            </a:r>
            <a:r>
              <a:rPr lang="en-US" sz="1800" baseline="-25000" dirty="0"/>
              <a:t>2</a:t>
            </a:r>
            <a:r>
              <a:rPr lang="en-US" sz="1800" dirty="0"/>
              <a:t>) in </a:t>
            </a:r>
            <a:br>
              <a:rPr lang="en-US" sz="1800" dirty="0"/>
            </a:br>
            <a:r>
              <a:rPr lang="en-US" sz="1800" dirty="0"/>
              <a:t>the air to produce carbon dioxide</a:t>
            </a:r>
            <a:br>
              <a:rPr lang="en-US" sz="1800" dirty="0"/>
            </a:br>
            <a:r>
              <a:rPr lang="en-US" sz="1800" dirty="0"/>
              <a:t>(CO</a:t>
            </a:r>
            <a:r>
              <a:rPr lang="en-US" sz="1800" baseline="-25000" dirty="0"/>
              <a:t>2</a:t>
            </a:r>
            <a:r>
              <a:rPr lang="en-US" sz="1800" dirty="0"/>
              <a:t>) and water (H</a:t>
            </a:r>
            <a:r>
              <a:rPr lang="en-US" sz="1800" baseline="-25000" dirty="0"/>
              <a:t>2</a:t>
            </a:r>
            <a:r>
              <a:rPr lang="en-US" sz="1800" dirty="0"/>
              <a:t>O)</a:t>
            </a:r>
          </a:p>
          <a:p>
            <a:r>
              <a:rPr lang="en-US" sz="2200" dirty="0"/>
              <a:t>A problem with equations as words</a:t>
            </a:r>
            <a:br>
              <a:rPr lang="en-US" sz="2200" dirty="0"/>
            </a:br>
            <a:r>
              <a:rPr lang="en-US" sz="2200" dirty="0"/>
              <a:t>is that they can not indicate</a:t>
            </a:r>
            <a:br>
              <a:rPr lang="en-US" sz="2200" dirty="0"/>
            </a:br>
            <a:r>
              <a:rPr lang="en-US" sz="2200" dirty="0"/>
              <a:t>the quantitative nature of reactions</a:t>
            </a:r>
          </a:p>
          <a:p>
            <a:pPr marL="0" indent="0">
              <a:buNone/>
            </a:pPr>
            <a:r>
              <a:rPr lang="en-US" sz="1800" i="1" dirty="0">
                <a:solidFill>
                  <a:srgbClr val="CC99FF"/>
                </a:solidFill>
                <a:latin typeface="Times New Roman" panose="02020603050405020304" pitchFamily="18" charset="0"/>
                <a:cs typeface="Times New Roman" panose="02020603050405020304" pitchFamily="18" charset="0"/>
              </a:rPr>
              <a:t>See also </a:t>
            </a:r>
            <a:r>
              <a:rPr lang="en-US" sz="2200" b="1" i="1" dirty="0">
                <a:solidFill>
                  <a:srgbClr val="CC99FF"/>
                </a:solidFill>
                <a:latin typeface="Times New Roman" panose="02020603050405020304" pitchFamily="18" charset="0"/>
                <a:cs typeface="Times New Roman" panose="02020603050405020304" pitchFamily="18" charset="0"/>
                <a:hlinkClick r:id="rId2"/>
              </a:rPr>
              <a:t>https://youtu.be/vTq4sgGd2QU</a:t>
            </a:r>
            <a:endParaRPr lang="en-US" sz="2200" b="1" i="1" dirty="0">
              <a:solidFill>
                <a:srgbClr val="CC99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D30A2D-CEF5-1800-710B-7E6A26529937}"/>
              </a:ext>
            </a:extLst>
          </p:cNvPr>
          <p:cNvPicPr>
            <a:picLocks noChangeAspect="1"/>
          </p:cNvPicPr>
          <p:nvPr/>
        </p:nvPicPr>
        <p:blipFill>
          <a:blip r:embed="rId3"/>
          <a:stretch>
            <a:fillRect/>
          </a:stretch>
        </p:blipFill>
        <p:spPr>
          <a:xfrm>
            <a:off x="5810222" y="2574947"/>
            <a:ext cx="3087232" cy="2173364"/>
          </a:xfrm>
          <a:prstGeom prst="rect">
            <a:avLst/>
          </a:prstGeom>
        </p:spPr>
      </p:pic>
      <p:pic>
        <p:nvPicPr>
          <p:cNvPr id="7" name="Picture 6">
            <a:extLst>
              <a:ext uri="{FF2B5EF4-FFF2-40B4-BE49-F238E27FC236}">
                <a16:creationId xmlns:a16="http://schemas.microsoft.com/office/drawing/2014/main" id="{D407AA36-1615-D0C1-B68B-47BB2A9EF03A}"/>
              </a:ext>
            </a:extLst>
          </p:cNvPr>
          <p:cNvPicPr>
            <a:picLocks noChangeAspect="1"/>
          </p:cNvPicPr>
          <p:nvPr/>
        </p:nvPicPr>
        <p:blipFill>
          <a:blip r:embed="rId4"/>
          <a:stretch>
            <a:fillRect/>
          </a:stretch>
        </p:blipFill>
        <p:spPr>
          <a:xfrm>
            <a:off x="5803436" y="4639962"/>
            <a:ext cx="2673623" cy="2137888"/>
          </a:xfrm>
          <a:prstGeom prst="rect">
            <a:avLst/>
          </a:prstGeom>
        </p:spPr>
      </p:pic>
      <p:sp>
        <p:nvSpPr>
          <p:cNvPr id="8" name="Slide Number Placeholder 7">
            <a:extLst>
              <a:ext uri="{FF2B5EF4-FFF2-40B4-BE49-F238E27FC236}">
                <a16:creationId xmlns:a16="http://schemas.microsoft.com/office/drawing/2014/main" id="{F475D873-1A1C-2628-EB59-504673BECC88}"/>
              </a:ext>
            </a:extLst>
          </p:cNvPr>
          <p:cNvSpPr>
            <a:spLocks noGrp="1"/>
          </p:cNvSpPr>
          <p:nvPr>
            <p:ph type="sldNum" sz="quarter" idx="10"/>
          </p:nvPr>
        </p:nvSpPr>
        <p:spPr/>
        <p:txBody>
          <a:bodyPr/>
          <a:lstStyle/>
          <a:p>
            <a:fld id="{A0799DEC-7E29-49FD-ACCD-C09E865CF267}" type="slidenum">
              <a:rPr lang="en-US" smtClean="0"/>
              <a:pPr/>
              <a:t>4</a:t>
            </a:fld>
            <a:endParaRPr lang="en-US" dirty="0"/>
          </a:p>
        </p:txBody>
      </p:sp>
    </p:spTree>
    <p:extLst>
      <p:ext uri="{BB962C8B-B14F-4D97-AF65-F5344CB8AC3E}">
        <p14:creationId xmlns:p14="http://schemas.microsoft.com/office/powerpoint/2010/main" val="4060507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4D077-AA64-1912-FC41-5FF90E770869}"/>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DF0FF6D-B9BF-2212-A4DC-D20D0F2F9A13}"/>
              </a:ext>
            </a:extLst>
          </p:cNvPr>
          <p:cNvSpPr>
            <a:spLocks noGrp="1"/>
          </p:cNvSpPr>
          <p:nvPr>
            <p:ph idx="1"/>
          </p:nvPr>
        </p:nvSpPr>
        <p:spPr/>
        <p:txBody>
          <a:bodyPr/>
          <a:lstStyle/>
          <a:p>
            <a:r>
              <a:rPr lang="en-US" sz="2000" dirty="0"/>
              <a:t>For the precipitation reaction of barium chloride mixed with sodium sulfate, it is written to illustrate the essence of the reaction. Call this the </a:t>
            </a:r>
            <a:r>
              <a:rPr lang="en-US" sz="2000" b="1" dirty="0">
                <a:solidFill>
                  <a:srgbClr val="FF00FF"/>
                </a:solidFill>
              </a:rPr>
              <a:t>complete chemical equation</a:t>
            </a:r>
          </a:p>
          <a:p>
            <a:pPr marL="0" indent="0" algn="ctr">
              <a:buNone/>
            </a:pPr>
            <a:r>
              <a:rPr lang="en-US" dirty="0">
                <a:solidFill>
                  <a:srgbClr val="FFC000"/>
                </a:solidFill>
              </a:rPr>
              <a:t>BaCl</a:t>
            </a:r>
            <a:r>
              <a:rPr lang="en-US" baseline="-25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Na</a:t>
            </a:r>
            <a:r>
              <a:rPr lang="en-US" baseline="-25000" dirty="0">
                <a:solidFill>
                  <a:srgbClr val="FFC000"/>
                </a:solidFill>
              </a:rPr>
              <a:t>2</a:t>
            </a:r>
            <a:r>
              <a:rPr lang="en-US" dirty="0">
                <a:solidFill>
                  <a:srgbClr val="FFC000"/>
                </a:solidFill>
              </a:rPr>
              <a:t>SO</a:t>
            </a:r>
            <a:r>
              <a:rPr lang="en-US" baseline="-25000" dirty="0">
                <a:solidFill>
                  <a:srgbClr val="FFC000"/>
                </a:solidFill>
              </a:rPr>
              <a:t>4</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C000"/>
                </a:solidFill>
                <a:sym typeface="Wingdings" panose="05000000000000000000" pitchFamily="2" charset="2"/>
              </a:rPr>
              <a:t> BaSO</a:t>
            </a:r>
            <a:r>
              <a:rPr lang="en-US" baseline="-25000" dirty="0">
                <a:solidFill>
                  <a:srgbClr val="FFC000"/>
                </a:solidFill>
                <a:sym typeface="Wingdings" panose="05000000000000000000" pitchFamily="2" charset="2"/>
              </a:rPr>
              <a:t>4</a:t>
            </a:r>
            <a:r>
              <a:rPr lang="en-US" dirty="0">
                <a:solidFill>
                  <a:srgbClr val="FFC000"/>
                </a:solidFill>
                <a:sym typeface="Wingdings" panose="05000000000000000000" pitchFamily="2" charset="2"/>
              </a:rPr>
              <a:t> (s) + NaCl (</a:t>
            </a:r>
            <a:r>
              <a:rPr lang="en-US" i="1" dirty="0" err="1">
                <a:solidFill>
                  <a:srgbClr val="FFC000"/>
                </a:solidFill>
                <a:sym typeface="Wingdings" panose="05000000000000000000" pitchFamily="2" charset="2"/>
              </a:rPr>
              <a:t>aq</a:t>
            </a:r>
            <a:r>
              <a:rPr lang="en-US" dirty="0">
                <a:solidFill>
                  <a:srgbClr val="FFC000"/>
                </a:solidFill>
                <a:sym typeface="Wingdings" panose="05000000000000000000" pitchFamily="2" charset="2"/>
              </a:rPr>
              <a:t>)</a:t>
            </a:r>
          </a:p>
          <a:p>
            <a:endParaRPr lang="en-US" sz="2000" dirty="0"/>
          </a:p>
          <a:p>
            <a:r>
              <a:rPr lang="en-US" sz="2000" dirty="0"/>
              <a:t>But what really happens when compound is dissolved in an aqueous solution is that compounds do not exist in this way but are dissolved ions in solution.</a:t>
            </a:r>
            <a:br>
              <a:rPr lang="en-US" sz="2000" dirty="0"/>
            </a:br>
            <a:br>
              <a:rPr lang="en-US" sz="2000" dirty="0"/>
            </a:br>
            <a:r>
              <a:rPr lang="en-US" sz="2000" dirty="0"/>
              <a:t>Call this the </a:t>
            </a:r>
            <a:r>
              <a:rPr lang="en-US" sz="2000" b="1" dirty="0">
                <a:solidFill>
                  <a:srgbClr val="FF00FF"/>
                </a:solidFill>
              </a:rPr>
              <a:t>complete ionic equation</a:t>
            </a:r>
            <a:endParaRPr lang="en-US" sz="2000" dirty="0"/>
          </a:p>
          <a:p>
            <a:pPr marL="0" indent="0" algn="ctr">
              <a:buNone/>
            </a:pPr>
            <a:r>
              <a:rPr lang="en-US" dirty="0">
                <a:solidFill>
                  <a:srgbClr val="FFC000"/>
                </a:solidFill>
              </a:rPr>
              <a:t>Ba</a:t>
            </a:r>
            <a:r>
              <a:rPr lang="en-US" baseline="30000" dirty="0">
                <a:solidFill>
                  <a:srgbClr val="FFC000"/>
                </a:solidFill>
              </a:rPr>
              <a:t>2+</a:t>
            </a:r>
            <a:r>
              <a:rPr lang="en-US" dirty="0">
                <a:solidFill>
                  <a:srgbClr val="FFC000"/>
                </a:solidFill>
              </a:rPr>
              <a:t> (</a:t>
            </a:r>
            <a:r>
              <a:rPr lang="en-US" dirty="0" err="1">
                <a:solidFill>
                  <a:srgbClr val="FFC000"/>
                </a:solidFill>
              </a:rPr>
              <a:t>aq</a:t>
            </a:r>
            <a:r>
              <a:rPr lang="en-US" dirty="0">
                <a:solidFill>
                  <a:srgbClr val="FFC000"/>
                </a:solidFill>
              </a:rPr>
              <a:t>) + 2 Cl</a:t>
            </a:r>
            <a:r>
              <a:rPr lang="en-US" baseline="30000" dirty="0">
                <a:solidFill>
                  <a:srgbClr val="FFC000"/>
                </a:solidFill>
              </a:rPr>
              <a:t>–</a:t>
            </a:r>
            <a:r>
              <a:rPr lang="en-US" dirty="0">
                <a:solidFill>
                  <a:srgbClr val="FFC000"/>
                </a:solidFill>
              </a:rPr>
              <a:t> (</a:t>
            </a:r>
            <a:r>
              <a:rPr lang="en-US" i="1" dirty="0" err="1">
                <a:solidFill>
                  <a:srgbClr val="FFC000"/>
                </a:solidFill>
              </a:rPr>
              <a:t>aq</a:t>
            </a:r>
            <a:r>
              <a:rPr lang="en-US" dirty="0">
                <a:solidFill>
                  <a:srgbClr val="FFC000"/>
                </a:solidFill>
              </a:rPr>
              <a:t>) + 2 Na</a:t>
            </a:r>
            <a:r>
              <a:rPr lang="en-US" baseline="30000" dirty="0">
                <a:solidFill>
                  <a:srgbClr val="FFC000"/>
                </a:solidFill>
              </a:rPr>
              <a:t>+</a:t>
            </a:r>
            <a:r>
              <a:rPr lang="en-US" dirty="0">
                <a:solidFill>
                  <a:srgbClr val="FFC000"/>
                </a:solidFill>
              </a:rPr>
              <a:t> (</a:t>
            </a:r>
            <a:r>
              <a:rPr lang="en-US" i="1" dirty="0" err="1">
                <a:solidFill>
                  <a:srgbClr val="FFC000"/>
                </a:solidFill>
              </a:rPr>
              <a:t>aq</a:t>
            </a:r>
            <a:r>
              <a:rPr lang="en-US" dirty="0">
                <a:solidFill>
                  <a:srgbClr val="FFC000"/>
                </a:solidFill>
              </a:rPr>
              <a:t>) + SO</a:t>
            </a:r>
            <a:r>
              <a:rPr lang="en-US" baseline="-25000" dirty="0">
                <a:solidFill>
                  <a:srgbClr val="FFC000"/>
                </a:solidFill>
              </a:rPr>
              <a:t>4</a:t>
            </a:r>
            <a:r>
              <a:rPr lang="en-US" baseline="30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a:t>
            </a:r>
            <a:br>
              <a:rPr lang="en-US" dirty="0">
                <a:solidFill>
                  <a:srgbClr val="FFC000"/>
                </a:solidFill>
              </a:rPr>
            </a:br>
            <a:r>
              <a:rPr lang="en-US" sz="3600" dirty="0">
                <a:solidFill>
                  <a:srgbClr val="FFFF00"/>
                </a:solidFill>
                <a:sym typeface="Wingdings" panose="05000000000000000000" pitchFamily="2" charset="2"/>
              </a:rPr>
              <a:t></a:t>
            </a:r>
            <a:r>
              <a:rPr lang="en-US" dirty="0">
                <a:solidFill>
                  <a:srgbClr val="FFC000"/>
                </a:solidFill>
                <a:sym typeface="Wingdings" panose="05000000000000000000" pitchFamily="2" charset="2"/>
              </a:rPr>
              <a:t> BaSO</a:t>
            </a:r>
            <a:r>
              <a:rPr lang="en-US" baseline="-25000" dirty="0">
                <a:solidFill>
                  <a:srgbClr val="FFC000"/>
                </a:solidFill>
                <a:sym typeface="Wingdings" panose="05000000000000000000" pitchFamily="2" charset="2"/>
              </a:rPr>
              <a:t>4</a:t>
            </a:r>
            <a:r>
              <a:rPr lang="en-US" dirty="0">
                <a:solidFill>
                  <a:srgbClr val="FFC000"/>
                </a:solidFill>
                <a:sym typeface="Wingdings" panose="05000000000000000000" pitchFamily="2" charset="2"/>
              </a:rPr>
              <a:t> (s) + </a:t>
            </a:r>
            <a:r>
              <a:rPr lang="en-US" dirty="0">
                <a:solidFill>
                  <a:srgbClr val="FFC000"/>
                </a:solidFill>
              </a:rPr>
              <a:t>2 Cl</a:t>
            </a:r>
            <a:r>
              <a:rPr lang="en-US" baseline="30000" dirty="0">
                <a:solidFill>
                  <a:srgbClr val="FFC000"/>
                </a:solidFill>
              </a:rPr>
              <a:t>–</a:t>
            </a:r>
            <a:r>
              <a:rPr lang="en-US" dirty="0">
                <a:solidFill>
                  <a:srgbClr val="FFC000"/>
                </a:solidFill>
              </a:rPr>
              <a:t> (</a:t>
            </a:r>
            <a:r>
              <a:rPr lang="en-US" i="1" dirty="0" err="1">
                <a:solidFill>
                  <a:srgbClr val="FFC000"/>
                </a:solidFill>
              </a:rPr>
              <a:t>aq</a:t>
            </a:r>
            <a:r>
              <a:rPr lang="en-US" dirty="0">
                <a:solidFill>
                  <a:srgbClr val="FFC000"/>
                </a:solidFill>
              </a:rPr>
              <a:t>) + 2 Na</a:t>
            </a:r>
            <a:r>
              <a:rPr lang="en-US" baseline="30000" dirty="0">
                <a:solidFill>
                  <a:srgbClr val="FFC000"/>
                </a:solidFill>
              </a:rPr>
              <a:t>+</a:t>
            </a:r>
            <a:r>
              <a:rPr lang="en-US" dirty="0">
                <a:solidFill>
                  <a:srgbClr val="FFC000"/>
                </a:solidFill>
              </a:rPr>
              <a:t> (</a:t>
            </a:r>
            <a:r>
              <a:rPr lang="en-US" dirty="0" err="1">
                <a:solidFill>
                  <a:srgbClr val="FFC000"/>
                </a:solidFill>
              </a:rPr>
              <a:t>aq</a:t>
            </a:r>
            <a:r>
              <a:rPr lang="en-US" dirty="0">
                <a:solidFill>
                  <a:srgbClr val="FFC000"/>
                </a:solidFill>
              </a:rPr>
              <a:t>) </a:t>
            </a:r>
            <a:endParaRPr lang="en-US" dirty="0"/>
          </a:p>
          <a:p>
            <a:pPr marL="457200" indent="-457200">
              <a:buFont typeface="+mj-lt"/>
              <a:buAutoNum type="arabicPeriod"/>
            </a:pPr>
            <a:endParaRPr lang="en-US" dirty="0"/>
          </a:p>
        </p:txBody>
      </p:sp>
      <p:sp>
        <p:nvSpPr>
          <p:cNvPr id="2" name="Title 1">
            <a:extLst>
              <a:ext uri="{FF2B5EF4-FFF2-40B4-BE49-F238E27FC236}">
                <a16:creationId xmlns:a16="http://schemas.microsoft.com/office/drawing/2014/main" id="{CCCAEDDC-E048-ADB9-7285-058E21322206}"/>
              </a:ext>
            </a:extLst>
          </p:cNvPr>
          <p:cNvSpPr>
            <a:spLocks noGrp="1"/>
          </p:cNvSpPr>
          <p:nvPr>
            <p:ph type="title"/>
          </p:nvPr>
        </p:nvSpPr>
        <p:spPr>
          <a:xfrm>
            <a:off x="274320" y="248891"/>
            <a:ext cx="8502791" cy="707886"/>
          </a:xfrm>
        </p:spPr>
        <p:txBody>
          <a:bodyPr/>
          <a:lstStyle/>
          <a:p>
            <a:r>
              <a:rPr lang="en-US" sz="4000" dirty="0"/>
              <a:t>Writing Equations for Reactions</a:t>
            </a:r>
          </a:p>
        </p:txBody>
      </p:sp>
      <p:sp>
        <p:nvSpPr>
          <p:cNvPr id="3" name="Slide Number Placeholder 2">
            <a:extLst>
              <a:ext uri="{FF2B5EF4-FFF2-40B4-BE49-F238E27FC236}">
                <a16:creationId xmlns:a16="http://schemas.microsoft.com/office/drawing/2014/main" id="{6F92CDF9-719E-2074-2A71-5ADE01AFA5C8}"/>
              </a:ext>
            </a:extLst>
          </p:cNvPr>
          <p:cNvSpPr>
            <a:spLocks noGrp="1"/>
          </p:cNvSpPr>
          <p:nvPr>
            <p:ph type="sldNum" sz="quarter" idx="10"/>
          </p:nvPr>
        </p:nvSpPr>
        <p:spPr/>
        <p:txBody>
          <a:bodyPr/>
          <a:lstStyle/>
          <a:p>
            <a:fld id="{A0799DEC-7E29-49FD-ACCD-C09E865CF267}" type="slidenum">
              <a:rPr lang="en-US" smtClean="0"/>
              <a:pPr/>
              <a:t>40</a:t>
            </a:fld>
            <a:endParaRPr lang="en-US" dirty="0"/>
          </a:p>
        </p:txBody>
      </p:sp>
    </p:spTree>
    <p:extLst>
      <p:ext uri="{BB962C8B-B14F-4D97-AF65-F5344CB8AC3E}">
        <p14:creationId xmlns:p14="http://schemas.microsoft.com/office/powerpoint/2010/main" val="3593870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5734B-222B-6F64-854C-B4796297DD6E}"/>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F40E557-8AE3-337A-D9FF-0C5C96364A48}"/>
              </a:ext>
            </a:extLst>
          </p:cNvPr>
          <p:cNvSpPr>
            <a:spLocks noGrp="1"/>
          </p:cNvSpPr>
          <p:nvPr>
            <p:ph idx="1"/>
          </p:nvPr>
        </p:nvSpPr>
        <p:spPr>
          <a:xfrm>
            <a:off x="372533" y="1043094"/>
            <a:ext cx="8387645" cy="5504462"/>
          </a:xfrm>
        </p:spPr>
        <p:txBody>
          <a:bodyPr/>
          <a:lstStyle/>
          <a:p>
            <a:pPr marL="0" indent="0" algn="ctr">
              <a:buNone/>
            </a:pPr>
            <a:r>
              <a:rPr lang="en-US" sz="2000" dirty="0">
                <a:solidFill>
                  <a:srgbClr val="FFC000"/>
                </a:solidFill>
              </a:rPr>
              <a:t>Ba</a:t>
            </a:r>
            <a:r>
              <a:rPr lang="en-US" sz="2000" baseline="30000" dirty="0">
                <a:solidFill>
                  <a:srgbClr val="FFC000"/>
                </a:solidFill>
              </a:rPr>
              <a:t>2+</a:t>
            </a:r>
            <a:r>
              <a:rPr lang="en-US" sz="2000" dirty="0">
                <a:solidFill>
                  <a:srgbClr val="FFC000"/>
                </a:solidFill>
              </a:rPr>
              <a:t> (</a:t>
            </a:r>
            <a:r>
              <a:rPr lang="en-US" sz="2000" dirty="0" err="1">
                <a:solidFill>
                  <a:srgbClr val="FFC000"/>
                </a:solidFill>
              </a:rPr>
              <a:t>aq</a:t>
            </a:r>
            <a:r>
              <a:rPr lang="en-US" sz="2000" dirty="0">
                <a:solidFill>
                  <a:srgbClr val="FFC000"/>
                </a:solidFill>
              </a:rPr>
              <a:t>) + 2 Cl</a:t>
            </a:r>
            <a:r>
              <a:rPr lang="en-US" sz="2000" baseline="30000" dirty="0">
                <a:solidFill>
                  <a:srgbClr val="FFC000"/>
                </a:solidFill>
              </a:rPr>
              <a:t>–</a:t>
            </a:r>
            <a:r>
              <a:rPr lang="en-US" sz="2000" dirty="0">
                <a:solidFill>
                  <a:srgbClr val="FFC000"/>
                </a:solidFill>
              </a:rPr>
              <a:t> (</a:t>
            </a:r>
            <a:r>
              <a:rPr lang="en-US" sz="2000" i="1" dirty="0" err="1">
                <a:solidFill>
                  <a:srgbClr val="FFC000"/>
                </a:solidFill>
              </a:rPr>
              <a:t>aq</a:t>
            </a:r>
            <a:r>
              <a:rPr lang="en-US" sz="2000" dirty="0">
                <a:solidFill>
                  <a:srgbClr val="FFC000"/>
                </a:solidFill>
              </a:rPr>
              <a:t>) + 2 Na</a:t>
            </a:r>
            <a:r>
              <a:rPr lang="en-US" sz="2000" baseline="30000" dirty="0">
                <a:solidFill>
                  <a:srgbClr val="FFC000"/>
                </a:solidFill>
              </a:rPr>
              <a:t>+</a:t>
            </a:r>
            <a:r>
              <a:rPr lang="en-US" sz="2000" dirty="0">
                <a:solidFill>
                  <a:srgbClr val="FFC000"/>
                </a:solidFill>
              </a:rPr>
              <a:t> (</a:t>
            </a:r>
            <a:r>
              <a:rPr lang="en-US" sz="2000" i="1" dirty="0" err="1">
                <a:solidFill>
                  <a:srgbClr val="FFC000"/>
                </a:solidFill>
              </a:rPr>
              <a:t>aq</a:t>
            </a:r>
            <a:r>
              <a:rPr lang="en-US" sz="2000" dirty="0">
                <a:solidFill>
                  <a:srgbClr val="FFC000"/>
                </a:solidFill>
              </a:rPr>
              <a:t>) + SO</a:t>
            </a:r>
            <a:r>
              <a:rPr lang="en-US" sz="2000" baseline="-25000" dirty="0">
                <a:solidFill>
                  <a:srgbClr val="FFC000"/>
                </a:solidFill>
              </a:rPr>
              <a:t>4</a:t>
            </a:r>
            <a:r>
              <a:rPr lang="en-US" sz="2000" baseline="30000" dirty="0">
                <a:solidFill>
                  <a:srgbClr val="FFC000"/>
                </a:solidFill>
              </a:rPr>
              <a:t>2–</a:t>
            </a:r>
            <a:r>
              <a:rPr lang="en-US" sz="2000" dirty="0">
                <a:solidFill>
                  <a:srgbClr val="FFC000"/>
                </a:solidFill>
              </a:rPr>
              <a:t> (</a:t>
            </a:r>
            <a:r>
              <a:rPr lang="en-US" sz="2000" i="1" dirty="0" err="1">
                <a:solidFill>
                  <a:srgbClr val="FFC000"/>
                </a:solidFill>
              </a:rPr>
              <a:t>aq</a:t>
            </a:r>
            <a:r>
              <a:rPr lang="en-US" sz="2000" dirty="0">
                <a:solidFill>
                  <a:srgbClr val="FFC000"/>
                </a:solidFill>
              </a:rPr>
              <a:t>)</a:t>
            </a:r>
            <a:br>
              <a:rPr lang="en-US" sz="2000" dirty="0">
                <a:solidFill>
                  <a:srgbClr val="FFC000"/>
                </a:solidFill>
              </a:rPr>
            </a:br>
            <a:r>
              <a:rPr lang="en-US" sz="3200" dirty="0">
                <a:solidFill>
                  <a:srgbClr val="FFFF00"/>
                </a:solidFill>
                <a:sym typeface="Wingdings" panose="05000000000000000000" pitchFamily="2" charset="2"/>
              </a:rPr>
              <a:t></a:t>
            </a:r>
            <a:r>
              <a:rPr lang="en-US" sz="2000" dirty="0">
                <a:solidFill>
                  <a:srgbClr val="FFC000"/>
                </a:solidFill>
                <a:sym typeface="Wingdings" panose="05000000000000000000" pitchFamily="2" charset="2"/>
              </a:rPr>
              <a:t> BaSO</a:t>
            </a:r>
            <a:r>
              <a:rPr lang="en-US" sz="2000" baseline="-25000" dirty="0">
                <a:solidFill>
                  <a:srgbClr val="FFC000"/>
                </a:solidFill>
                <a:sym typeface="Wingdings" panose="05000000000000000000" pitchFamily="2" charset="2"/>
              </a:rPr>
              <a:t>4</a:t>
            </a:r>
            <a:r>
              <a:rPr lang="en-US" sz="2000" dirty="0">
                <a:solidFill>
                  <a:srgbClr val="FFC000"/>
                </a:solidFill>
                <a:sym typeface="Wingdings" panose="05000000000000000000" pitchFamily="2" charset="2"/>
              </a:rPr>
              <a:t> (s) + </a:t>
            </a:r>
            <a:r>
              <a:rPr lang="en-US" sz="2000" dirty="0">
                <a:solidFill>
                  <a:srgbClr val="FFC000"/>
                </a:solidFill>
              </a:rPr>
              <a:t>2 Cl</a:t>
            </a:r>
            <a:r>
              <a:rPr lang="en-US" sz="2000" baseline="30000" dirty="0">
                <a:solidFill>
                  <a:srgbClr val="FFC000"/>
                </a:solidFill>
              </a:rPr>
              <a:t>–</a:t>
            </a:r>
            <a:r>
              <a:rPr lang="en-US" sz="2000" dirty="0">
                <a:solidFill>
                  <a:srgbClr val="FFC000"/>
                </a:solidFill>
              </a:rPr>
              <a:t> (</a:t>
            </a:r>
            <a:r>
              <a:rPr lang="en-US" sz="2000" i="1" dirty="0" err="1">
                <a:solidFill>
                  <a:srgbClr val="FFC000"/>
                </a:solidFill>
              </a:rPr>
              <a:t>aq</a:t>
            </a:r>
            <a:r>
              <a:rPr lang="en-US" sz="2000" dirty="0">
                <a:solidFill>
                  <a:srgbClr val="FFC000"/>
                </a:solidFill>
              </a:rPr>
              <a:t>) + 2 Na</a:t>
            </a:r>
            <a:r>
              <a:rPr lang="en-US" sz="2000" baseline="30000" dirty="0">
                <a:solidFill>
                  <a:srgbClr val="FFC000"/>
                </a:solidFill>
              </a:rPr>
              <a:t>+</a:t>
            </a:r>
            <a:r>
              <a:rPr lang="en-US" sz="2000" dirty="0">
                <a:solidFill>
                  <a:srgbClr val="FFC000"/>
                </a:solidFill>
              </a:rPr>
              <a:t> (</a:t>
            </a:r>
            <a:r>
              <a:rPr lang="en-US" sz="2000" dirty="0" err="1">
                <a:solidFill>
                  <a:srgbClr val="FFC000"/>
                </a:solidFill>
              </a:rPr>
              <a:t>aq</a:t>
            </a:r>
            <a:r>
              <a:rPr lang="en-US" sz="2000" dirty="0">
                <a:solidFill>
                  <a:srgbClr val="FFC000"/>
                </a:solidFill>
              </a:rPr>
              <a:t>) </a:t>
            </a:r>
            <a:endParaRPr lang="en-US" sz="2000" dirty="0"/>
          </a:p>
          <a:p>
            <a:pPr marL="457200" indent="-457200">
              <a:buFont typeface="+mj-lt"/>
              <a:buAutoNum type="arabicPeriod"/>
            </a:pPr>
            <a:r>
              <a:rPr lang="en-US" sz="2000" dirty="0"/>
              <a:t>On the reactant and product sides, ions (Ba</a:t>
            </a:r>
            <a:r>
              <a:rPr lang="en-US" sz="2000" baseline="30000" dirty="0"/>
              <a:t>2+</a:t>
            </a:r>
            <a:r>
              <a:rPr lang="en-US" sz="2000" dirty="0"/>
              <a:t>, Cl</a:t>
            </a:r>
            <a:r>
              <a:rPr lang="en-US" sz="2000" baseline="30000" dirty="0"/>
              <a:t>–</a:t>
            </a:r>
            <a:r>
              <a:rPr lang="en-US" sz="2000" dirty="0"/>
              <a:t>, Na</a:t>
            </a:r>
            <a:r>
              <a:rPr lang="en-US" sz="2000" baseline="30000" dirty="0"/>
              <a:t>+</a:t>
            </a:r>
            <a:r>
              <a:rPr lang="en-US" sz="2000" dirty="0"/>
              <a:t>, SO</a:t>
            </a:r>
            <a:r>
              <a:rPr lang="en-US" sz="2000" baseline="-25000" dirty="0"/>
              <a:t>4</a:t>
            </a:r>
            <a:r>
              <a:rPr lang="en-US" sz="2000" baseline="30000" dirty="0"/>
              <a:t>2–</a:t>
            </a:r>
            <a:r>
              <a:rPr lang="en-US" sz="2000" dirty="0"/>
              <a:t>) are present in dissolved form which you have determined to be the true form</a:t>
            </a:r>
          </a:p>
          <a:p>
            <a:pPr marL="457200" indent="-457200">
              <a:buFont typeface="+mj-lt"/>
              <a:buAutoNum type="arabicPeriod"/>
            </a:pPr>
            <a:r>
              <a:rPr lang="en-US" sz="2000" dirty="0"/>
              <a:t>Stoichiometry is preserved: BaCl</a:t>
            </a:r>
            <a:r>
              <a:rPr lang="en-US" sz="2000" baseline="-25000" dirty="0"/>
              <a:t>2</a:t>
            </a:r>
            <a:r>
              <a:rPr lang="en-US" sz="2000" dirty="0"/>
              <a:t> was solid, and it yielded Ba</a:t>
            </a:r>
            <a:r>
              <a:rPr lang="en-US" sz="2000" baseline="30000" dirty="0"/>
              <a:t>2+</a:t>
            </a:r>
            <a:r>
              <a:rPr lang="en-US" sz="2000" dirty="0"/>
              <a:t> and 2 Cl</a:t>
            </a:r>
            <a:r>
              <a:rPr lang="en-US" sz="2000" baseline="30000" dirty="0"/>
              <a:t>–</a:t>
            </a:r>
            <a:r>
              <a:rPr lang="en-US" sz="2000" dirty="0"/>
              <a:t>. The same for Na</a:t>
            </a:r>
            <a:r>
              <a:rPr lang="en-US" sz="2000" baseline="-25000" dirty="0"/>
              <a:t>2</a:t>
            </a:r>
            <a:r>
              <a:rPr lang="en-US" sz="2000" dirty="0"/>
              <a:t>SO</a:t>
            </a:r>
            <a:r>
              <a:rPr lang="en-US" sz="2000" baseline="-25000" dirty="0"/>
              <a:t>4</a:t>
            </a:r>
            <a:r>
              <a:rPr lang="en-US" sz="2000" dirty="0"/>
              <a:t>: SO</a:t>
            </a:r>
            <a:r>
              <a:rPr lang="en-US" sz="2000" baseline="-25000" dirty="0"/>
              <a:t>4</a:t>
            </a:r>
            <a:r>
              <a:rPr lang="en-US" sz="2000" baseline="30000" dirty="0"/>
              <a:t>2–</a:t>
            </a:r>
            <a:r>
              <a:rPr lang="en-US" sz="2000" dirty="0"/>
              <a:t> and 2 Na</a:t>
            </a:r>
            <a:r>
              <a:rPr lang="en-US" sz="2000" baseline="30000" dirty="0"/>
              <a:t>+</a:t>
            </a:r>
          </a:p>
          <a:p>
            <a:pPr marL="457200" indent="-457200">
              <a:buFont typeface="+mj-lt"/>
              <a:buAutoNum type="arabicPeriod"/>
            </a:pPr>
            <a:r>
              <a:rPr lang="en-US" sz="2000" dirty="0"/>
              <a:t>Ba</a:t>
            </a:r>
            <a:r>
              <a:rPr lang="en-US" sz="2000" baseline="30000" dirty="0"/>
              <a:t>2+</a:t>
            </a:r>
            <a:r>
              <a:rPr lang="en-US" sz="2000" dirty="0"/>
              <a:t> and SO</a:t>
            </a:r>
            <a:r>
              <a:rPr lang="en-US" sz="2000" baseline="-25000" dirty="0"/>
              <a:t>4</a:t>
            </a:r>
            <a:r>
              <a:rPr lang="en-US" sz="2000" baseline="30000" dirty="0"/>
              <a:t>2–</a:t>
            </a:r>
            <a:r>
              <a:rPr lang="en-US" sz="2000" dirty="0"/>
              <a:t> are not shown on the product side as ions because they form a solid (precipitate) which is BaSO</a:t>
            </a:r>
            <a:r>
              <a:rPr lang="en-US" sz="2000" baseline="-25000" dirty="0"/>
              <a:t>4</a:t>
            </a:r>
          </a:p>
          <a:p>
            <a:pPr marL="457200" indent="-457200">
              <a:buFont typeface="+mj-lt"/>
              <a:buAutoNum type="arabicPeriod"/>
            </a:pPr>
            <a:r>
              <a:rPr lang="en-US" sz="2000" dirty="0"/>
              <a:t>Na</a:t>
            </a:r>
            <a:r>
              <a:rPr lang="en-US" sz="2000" baseline="30000" dirty="0"/>
              <a:t>+</a:t>
            </a:r>
            <a:r>
              <a:rPr lang="en-US" sz="2000" dirty="0"/>
              <a:t> and Cl</a:t>
            </a:r>
            <a:r>
              <a:rPr lang="en-US" sz="2000" baseline="30000" dirty="0"/>
              <a:t>– </a:t>
            </a:r>
            <a:r>
              <a:rPr lang="en-US" sz="2000" dirty="0"/>
              <a:t>do not participate in the reaction and in effect cancel each other on both sides of the chemical equation or reaction arrow: these are </a:t>
            </a:r>
            <a:r>
              <a:rPr lang="en-US" sz="2000" b="1" dirty="0">
                <a:solidFill>
                  <a:srgbClr val="00FF00"/>
                </a:solidFill>
              </a:rPr>
              <a:t>spectator ions</a:t>
            </a:r>
          </a:p>
          <a:p>
            <a:pPr marL="457200" indent="-457200">
              <a:buFont typeface="+mj-lt"/>
              <a:buAutoNum type="arabicPeriod"/>
            </a:pPr>
            <a:r>
              <a:rPr lang="en-US" sz="2000" dirty="0"/>
              <a:t>The reaction can instead be written as a </a:t>
            </a:r>
            <a:r>
              <a:rPr lang="en-US" sz="2000" b="1" dirty="0">
                <a:solidFill>
                  <a:srgbClr val="FF00FF"/>
                </a:solidFill>
              </a:rPr>
              <a:t>net ionic equation</a:t>
            </a:r>
            <a:r>
              <a:rPr lang="en-US" sz="2000" b="1" dirty="0">
                <a:solidFill>
                  <a:srgbClr val="00FF00"/>
                </a:solidFill>
              </a:rPr>
              <a:t> </a:t>
            </a:r>
            <a:r>
              <a:rPr lang="en-US" sz="2000" dirty="0"/>
              <a:t>as follows, </a:t>
            </a:r>
            <a:r>
              <a:rPr lang="en-US" sz="2000" dirty="0">
                <a:solidFill>
                  <a:srgbClr val="FFFF00"/>
                </a:solidFill>
              </a:rPr>
              <a:t>removing</a:t>
            </a:r>
            <a:r>
              <a:rPr lang="en-US" sz="2000" dirty="0"/>
              <a:t> the </a:t>
            </a:r>
            <a:r>
              <a:rPr lang="en-US" sz="2000" dirty="0">
                <a:solidFill>
                  <a:schemeClr val="accent1">
                    <a:lumMod val="60000"/>
                    <a:lumOff val="40000"/>
                  </a:schemeClr>
                </a:solidFill>
              </a:rPr>
              <a:t>spectator ions</a:t>
            </a:r>
            <a:r>
              <a:rPr lang="en-US" sz="2000" dirty="0"/>
              <a:t>:</a:t>
            </a:r>
          </a:p>
          <a:p>
            <a:pPr marL="0" indent="0" algn="ctr">
              <a:buNone/>
            </a:pPr>
            <a:r>
              <a:rPr lang="en-US" dirty="0">
                <a:solidFill>
                  <a:srgbClr val="FFC000"/>
                </a:solidFill>
              </a:rPr>
              <a:t>Ba</a:t>
            </a:r>
            <a:r>
              <a:rPr lang="en-US" baseline="30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SO</a:t>
            </a:r>
            <a:r>
              <a:rPr lang="en-US" baseline="-25000" dirty="0">
                <a:solidFill>
                  <a:srgbClr val="FFC000"/>
                </a:solidFill>
              </a:rPr>
              <a:t>4</a:t>
            </a:r>
            <a:r>
              <a:rPr lang="en-US" baseline="30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FF00"/>
                </a:solidFill>
                <a:sym typeface="Wingdings" panose="05000000000000000000" pitchFamily="2" charset="2"/>
              </a:rPr>
              <a:t></a:t>
            </a:r>
            <a:r>
              <a:rPr lang="en-US" dirty="0">
                <a:solidFill>
                  <a:srgbClr val="FFC000"/>
                </a:solidFill>
                <a:sym typeface="Wingdings" panose="05000000000000000000" pitchFamily="2" charset="2"/>
              </a:rPr>
              <a:t> BaSO</a:t>
            </a:r>
            <a:r>
              <a:rPr lang="en-US" baseline="-25000" dirty="0">
                <a:solidFill>
                  <a:srgbClr val="FFC000"/>
                </a:solidFill>
                <a:sym typeface="Wingdings" panose="05000000000000000000" pitchFamily="2" charset="2"/>
              </a:rPr>
              <a:t>4</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a:t>
            </a:r>
            <a:endParaRPr lang="en-US" dirty="0"/>
          </a:p>
        </p:txBody>
      </p:sp>
      <p:sp>
        <p:nvSpPr>
          <p:cNvPr id="2" name="Title 1">
            <a:extLst>
              <a:ext uri="{FF2B5EF4-FFF2-40B4-BE49-F238E27FC236}">
                <a16:creationId xmlns:a16="http://schemas.microsoft.com/office/drawing/2014/main" id="{1CF5C3EA-F160-8B56-FAC6-D6E6095F7582}"/>
              </a:ext>
            </a:extLst>
          </p:cNvPr>
          <p:cNvSpPr>
            <a:spLocks noGrp="1"/>
          </p:cNvSpPr>
          <p:nvPr>
            <p:ph type="title"/>
          </p:nvPr>
        </p:nvSpPr>
        <p:spPr>
          <a:xfrm>
            <a:off x="257387" y="237709"/>
            <a:ext cx="8502791" cy="707886"/>
          </a:xfrm>
        </p:spPr>
        <p:txBody>
          <a:bodyPr/>
          <a:lstStyle/>
          <a:p>
            <a:r>
              <a:rPr lang="en-US" sz="4000" dirty="0"/>
              <a:t>Writing Equations for Reactions</a:t>
            </a:r>
          </a:p>
        </p:txBody>
      </p:sp>
      <p:sp>
        <p:nvSpPr>
          <p:cNvPr id="3" name="Slide Number Placeholder 2">
            <a:extLst>
              <a:ext uri="{FF2B5EF4-FFF2-40B4-BE49-F238E27FC236}">
                <a16:creationId xmlns:a16="http://schemas.microsoft.com/office/drawing/2014/main" id="{B99C5B64-D078-5A4D-9F10-6B8CBC5BA620}"/>
              </a:ext>
            </a:extLst>
          </p:cNvPr>
          <p:cNvSpPr>
            <a:spLocks noGrp="1"/>
          </p:cNvSpPr>
          <p:nvPr>
            <p:ph type="sldNum" sz="quarter" idx="10"/>
          </p:nvPr>
        </p:nvSpPr>
        <p:spPr/>
        <p:txBody>
          <a:bodyPr/>
          <a:lstStyle/>
          <a:p>
            <a:fld id="{A0799DEC-7E29-49FD-ACCD-C09E865CF267}" type="slidenum">
              <a:rPr lang="en-US" smtClean="0"/>
              <a:pPr/>
              <a:t>41</a:t>
            </a:fld>
            <a:endParaRPr lang="en-US" dirty="0"/>
          </a:p>
        </p:txBody>
      </p:sp>
    </p:spTree>
    <p:extLst>
      <p:ext uri="{BB962C8B-B14F-4D97-AF65-F5344CB8AC3E}">
        <p14:creationId xmlns:p14="http://schemas.microsoft.com/office/powerpoint/2010/main" val="1082446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D30BB-A5FF-DFCD-C30D-4C5AA8D6D05C}"/>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DE4E36A-D12C-D6FD-BA1A-0B1BF910A96D}"/>
              </a:ext>
            </a:extLst>
          </p:cNvPr>
          <p:cNvSpPr>
            <a:spLocks noGrp="1"/>
          </p:cNvSpPr>
          <p:nvPr>
            <p:ph idx="1"/>
          </p:nvPr>
        </p:nvSpPr>
        <p:spPr>
          <a:xfrm>
            <a:off x="372533" y="1043094"/>
            <a:ext cx="8387645" cy="5504462"/>
          </a:xfrm>
        </p:spPr>
        <p:txBody>
          <a:bodyPr/>
          <a:lstStyle/>
          <a:p>
            <a:pPr marL="0" indent="0">
              <a:buNone/>
            </a:pPr>
            <a:r>
              <a:rPr lang="en-US" sz="2000"/>
              <a:t>On the reactant </a:t>
            </a:r>
          </a:p>
          <a:p>
            <a:pPr marL="0" indent="0" algn="ctr">
              <a:buNone/>
            </a:pPr>
            <a:r>
              <a:rPr lang="en-US" sz="2000" dirty="0">
                <a:solidFill>
                  <a:srgbClr val="FFC000"/>
                </a:solidFill>
              </a:rPr>
              <a:t>Ba</a:t>
            </a:r>
            <a:r>
              <a:rPr lang="en-US" sz="2000" baseline="30000" dirty="0">
                <a:solidFill>
                  <a:srgbClr val="FFC000"/>
                </a:solidFill>
              </a:rPr>
              <a:t>2+</a:t>
            </a:r>
            <a:r>
              <a:rPr lang="en-US" sz="2000" dirty="0">
                <a:solidFill>
                  <a:srgbClr val="FFC000"/>
                </a:solidFill>
              </a:rPr>
              <a:t> (</a:t>
            </a:r>
            <a:r>
              <a:rPr lang="en-US" sz="2000" dirty="0" err="1">
                <a:solidFill>
                  <a:srgbClr val="FFC000"/>
                </a:solidFill>
              </a:rPr>
              <a:t>aq</a:t>
            </a:r>
            <a:r>
              <a:rPr lang="en-US" sz="2000" dirty="0">
                <a:solidFill>
                  <a:srgbClr val="FFC000"/>
                </a:solidFill>
              </a:rPr>
              <a:t>) + 2 Cl</a:t>
            </a:r>
            <a:r>
              <a:rPr lang="en-US" sz="2000" baseline="30000" dirty="0">
                <a:solidFill>
                  <a:srgbClr val="FFC000"/>
                </a:solidFill>
              </a:rPr>
              <a:t>–</a:t>
            </a:r>
            <a:r>
              <a:rPr lang="en-US" sz="2000" dirty="0">
                <a:solidFill>
                  <a:srgbClr val="FFC000"/>
                </a:solidFill>
              </a:rPr>
              <a:t> (</a:t>
            </a:r>
            <a:r>
              <a:rPr lang="en-US" sz="2000" i="1" dirty="0" err="1">
                <a:solidFill>
                  <a:srgbClr val="FFC000"/>
                </a:solidFill>
              </a:rPr>
              <a:t>aq</a:t>
            </a:r>
            <a:r>
              <a:rPr lang="en-US" sz="2000" dirty="0">
                <a:solidFill>
                  <a:srgbClr val="FFC000"/>
                </a:solidFill>
              </a:rPr>
              <a:t>) + 2 Na</a:t>
            </a:r>
            <a:r>
              <a:rPr lang="en-US" sz="2000" baseline="30000" dirty="0">
                <a:solidFill>
                  <a:srgbClr val="FFC000"/>
                </a:solidFill>
              </a:rPr>
              <a:t>+</a:t>
            </a:r>
            <a:r>
              <a:rPr lang="en-US" sz="2000" dirty="0">
                <a:solidFill>
                  <a:srgbClr val="FFC000"/>
                </a:solidFill>
              </a:rPr>
              <a:t> (</a:t>
            </a:r>
            <a:r>
              <a:rPr lang="en-US" sz="2000" i="1" dirty="0" err="1">
                <a:solidFill>
                  <a:srgbClr val="FFC000"/>
                </a:solidFill>
              </a:rPr>
              <a:t>aq</a:t>
            </a:r>
            <a:r>
              <a:rPr lang="en-US" sz="2000" dirty="0">
                <a:solidFill>
                  <a:srgbClr val="FFC000"/>
                </a:solidFill>
              </a:rPr>
              <a:t>) + SO</a:t>
            </a:r>
            <a:r>
              <a:rPr lang="en-US" sz="2000" baseline="-25000" dirty="0">
                <a:solidFill>
                  <a:srgbClr val="FFC000"/>
                </a:solidFill>
              </a:rPr>
              <a:t>4</a:t>
            </a:r>
            <a:r>
              <a:rPr lang="en-US" sz="2000" baseline="30000" dirty="0">
                <a:solidFill>
                  <a:srgbClr val="FFC000"/>
                </a:solidFill>
              </a:rPr>
              <a:t>2–</a:t>
            </a:r>
            <a:r>
              <a:rPr lang="en-US" sz="2000" dirty="0">
                <a:solidFill>
                  <a:srgbClr val="FFC000"/>
                </a:solidFill>
              </a:rPr>
              <a:t> (</a:t>
            </a:r>
            <a:r>
              <a:rPr lang="en-US" sz="2000" i="1" dirty="0" err="1">
                <a:solidFill>
                  <a:srgbClr val="FFC000"/>
                </a:solidFill>
              </a:rPr>
              <a:t>aq</a:t>
            </a:r>
            <a:r>
              <a:rPr lang="en-US" sz="2000" dirty="0">
                <a:solidFill>
                  <a:srgbClr val="FFC000"/>
                </a:solidFill>
              </a:rPr>
              <a:t>)</a:t>
            </a:r>
            <a:br>
              <a:rPr lang="en-US" sz="2000" dirty="0">
                <a:solidFill>
                  <a:srgbClr val="FFC000"/>
                </a:solidFill>
              </a:rPr>
            </a:br>
            <a:r>
              <a:rPr lang="en-US" sz="3200" dirty="0">
                <a:solidFill>
                  <a:srgbClr val="FFFF00"/>
                </a:solidFill>
                <a:sym typeface="Wingdings" panose="05000000000000000000" pitchFamily="2" charset="2"/>
              </a:rPr>
              <a:t></a:t>
            </a:r>
            <a:r>
              <a:rPr lang="en-US" sz="2000" dirty="0">
                <a:solidFill>
                  <a:srgbClr val="FFC000"/>
                </a:solidFill>
                <a:sym typeface="Wingdings" panose="05000000000000000000" pitchFamily="2" charset="2"/>
              </a:rPr>
              <a:t> BaSO</a:t>
            </a:r>
            <a:r>
              <a:rPr lang="en-US" sz="2000" baseline="-25000" dirty="0">
                <a:solidFill>
                  <a:srgbClr val="FFC000"/>
                </a:solidFill>
                <a:sym typeface="Wingdings" panose="05000000000000000000" pitchFamily="2" charset="2"/>
              </a:rPr>
              <a:t>4</a:t>
            </a:r>
            <a:r>
              <a:rPr lang="en-US" sz="2000" dirty="0">
                <a:solidFill>
                  <a:srgbClr val="FFC000"/>
                </a:solidFill>
                <a:sym typeface="Wingdings" panose="05000000000000000000" pitchFamily="2" charset="2"/>
              </a:rPr>
              <a:t> (s) + </a:t>
            </a:r>
            <a:r>
              <a:rPr lang="en-US" sz="2000" dirty="0">
                <a:solidFill>
                  <a:srgbClr val="FFC000"/>
                </a:solidFill>
              </a:rPr>
              <a:t>2 Cl</a:t>
            </a:r>
            <a:r>
              <a:rPr lang="en-US" sz="2000" baseline="30000" dirty="0">
                <a:solidFill>
                  <a:srgbClr val="FFC000"/>
                </a:solidFill>
              </a:rPr>
              <a:t>–</a:t>
            </a:r>
            <a:r>
              <a:rPr lang="en-US" sz="2000" dirty="0">
                <a:solidFill>
                  <a:srgbClr val="FFC000"/>
                </a:solidFill>
              </a:rPr>
              <a:t> (</a:t>
            </a:r>
            <a:r>
              <a:rPr lang="en-US" sz="2000" i="1" dirty="0" err="1">
                <a:solidFill>
                  <a:srgbClr val="FFC000"/>
                </a:solidFill>
              </a:rPr>
              <a:t>aq</a:t>
            </a:r>
            <a:r>
              <a:rPr lang="en-US" sz="2000" dirty="0">
                <a:solidFill>
                  <a:srgbClr val="FFC000"/>
                </a:solidFill>
              </a:rPr>
              <a:t>) + 2 Na</a:t>
            </a:r>
            <a:r>
              <a:rPr lang="en-US" sz="2000" baseline="30000" dirty="0">
                <a:solidFill>
                  <a:srgbClr val="FFC000"/>
                </a:solidFill>
              </a:rPr>
              <a:t>+</a:t>
            </a:r>
            <a:r>
              <a:rPr lang="en-US" sz="2000" dirty="0">
                <a:solidFill>
                  <a:srgbClr val="FFC000"/>
                </a:solidFill>
              </a:rPr>
              <a:t> (</a:t>
            </a:r>
            <a:r>
              <a:rPr lang="en-US" sz="2000" dirty="0" err="1">
                <a:solidFill>
                  <a:srgbClr val="FFC000"/>
                </a:solidFill>
              </a:rPr>
              <a:t>aq</a:t>
            </a:r>
            <a:r>
              <a:rPr lang="en-US" sz="2000" dirty="0">
                <a:solidFill>
                  <a:srgbClr val="FFC000"/>
                </a:solidFill>
              </a:rPr>
              <a:t>) </a:t>
            </a:r>
            <a:endParaRPr lang="en-US" sz="2000" dirty="0"/>
          </a:p>
          <a:p>
            <a:pPr marL="457200" indent="-457200">
              <a:buFont typeface="+mj-lt"/>
              <a:buAutoNum type="arabicPeriod"/>
            </a:pPr>
            <a:r>
              <a:rPr lang="en-US" sz="2000" dirty="0"/>
              <a:t>On the reactant and product sides, ions (Ba</a:t>
            </a:r>
            <a:r>
              <a:rPr lang="en-US" sz="2000" baseline="30000" dirty="0"/>
              <a:t>2+</a:t>
            </a:r>
            <a:r>
              <a:rPr lang="en-US" sz="2000" dirty="0"/>
              <a:t>, Cl</a:t>
            </a:r>
            <a:r>
              <a:rPr lang="en-US" sz="2000" baseline="30000" dirty="0"/>
              <a:t>–</a:t>
            </a:r>
            <a:r>
              <a:rPr lang="en-US" sz="2000" dirty="0"/>
              <a:t>, Na</a:t>
            </a:r>
            <a:r>
              <a:rPr lang="en-US" sz="2000" baseline="30000" dirty="0"/>
              <a:t>+</a:t>
            </a:r>
            <a:r>
              <a:rPr lang="en-US" sz="2000" dirty="0"/>
              <a:t>, SO</a:t>
            </a:r>
            <a:r>
              <a:rPr lang="en-US" sz="2000" baseline="-25000" dirty="0"/>
              <a:t>4</a:t>
            </a:r>
            <a:r>
              <a:rPr lang="en-US" sz="2000" baseline="30000" dirty="0"/>
              <a:t>2–</a:t>
            </a:r>
            <a:r>
              <a:rPr lang="en-US" sz="2000" dirty="0"/>
              <a:t>) are present in dissolved form which you have determined to be the true form</a:t>
            </a:r>
          </a:p>
          <a:p>
            <a:pPr marL="457200" indent="-457200">
              <a:buFont typeface="+mj-lt"/>
              <a:buAutoNum type="arabicPeriod"/>
            </a:pPr>
            <a:r>
              <a:rPr lang="en-US" sz="2000" dirty="0"/>
              <a:t>Stoichiometry is preserved: BaCl</a:t>
            </a:r>
            <a:r>
              <a:rPr lang="en-US" sz="2000" baseline="-25000" dirty="0"/>
              <a:t>2</a:t>
            </a:r>
            <a:r>
              <a:rPr lang="en-US" sz="2000" dirty="0"/>
              <a:t> was solid, and it yielded Ba</a:t>
            </a:r>
            <a:r>
              <a:rPr lang="en-US" sz="2000" baseline="30000" dirty="0"/>
              <a:t>2+</a:t>
            </a:r>
            <a:r>
              <a:rPr lang="en-US" sz="2000" dirty="0"/>
              <a:t> and 2 Cl</a:t>
            </a:r>
            <a:r>
              <a:rPr lang="en-US" sz="2000" baseline="30000" dirty="0"/>
              <a:t>–</a:t>
            </a:r>
            <a:r>
              <a:rPr lang="en-US" sz="2000" dirty="0"/>
              <a:t>. The same for Na</a:t>
            </a:r>
            <a:r>
              <a:rPr lang="en-US" sz="2000" baseline="-25000" dirty="0"/>
              <a:t>2</a:t>
            </a:r>
            <a:r>
              <a:rPr lang="en-US" sz="2000" dirty="0"/>
              <a:t>SO</a:t>
            </a:r>
            <a:r>
              <a:rPr lang="en-US" sz="2000" baseline="-25000" dirty="0"/>
              <a:t>4</a:t>
            </a:r>
            <a:r>
              <a:rPr lang="en-US" sz="2000" dirty="0"/>
              <a:t>: SO</a:t>
            </a:r>
            <a:r>
              <a:rPr lang="en-US" sz="2000" baseline="-25000" dirty="0"/>
              <a:t>4</a:t>
            </a:r>
            <a:r>
              <a:rPr lang="en-US" sz="2000" baseline="30000" dirty="0"/>
              <a:t>2–</a:t>
            </a:r>
            <a:r>
              <a:rPr lang="en-US" sz="2000" dirty="0"/>
              <a:t> and 2 Na</a:t>
            </a:r>
            <a:r>
              <a:rPr lang="en-US" sz="2000" baseline="30000" dirty="0"/>
              <a:t>+</a:t>
            </a:r>
          </a:p>
          <a:p>
            <a:pPr marL="457200" indent="-457200">
              <a:buFont typeface="+mj-lt"/>
              <a:buAutoNum type="arabicPeriod"/>
            </a:pPr>
            <a:r>
              <a:rPr lang="en-US" sz="2000" dirty="0"/>
              <a:t>Ba</a:t>
            </a:r>
            <a:r>
              <a:rPr lang="en-US" sz="2000" baseline="30000" dirty="0"/>
              <a:t>2+</a:t>
            </a:r>
            <a:r>
              <a:rPr lang="en-US" sz="2000" dirty="0"/>
              <a:t> and SO</a:t>
            </a:r>
            <a:r>
              <a:rPr lang="en-US" sz="2000" baseline="-25000" dirty="0"/>
              <a:t>4</a:t>
            </a:r>
            <a:r>
              <a:rPr lang="en-US" sz="2000" baseline="30000" dirty="0"/>
              <a:t>2–</a:t>
            </a:r>
            <a:r>
              <a:rPr lang="en-US" sz="2000" dirty="0"/>
              <a:t> are not shown on the product side as ions because they form a solid (precipitate) which is BaSO</a:t>
            </a:r>
            <a:r>
              <a:rPr lang="en-US" sz="2000" baseline="-25000" dirty="0"/>
              <a:t>4</a:t>
            </a:r>
          </a:p>
          <a:p>
            <a:pPr marL="457200" indent="-457200">
              <a:buFont typeface="+mj-lt"/>
              <a:buAutoNum type="arabicPeriod"/>
            </a:pPr>
            <a:r>
              <a:rPr lang="en-US" sz="2000" dirty="0"/>
              <a:t>Na</a:t>
            </a:r>
            <a:r>
              <a:rPr lang="en-US" sz="2000" baseline="30000" dirty="0"/>
              <a:t>+</a:t>
            </a:r>
            <a:r>
              <a:rPr lang="en-US" sz="2000" dirty="0"/>
              <a:t> and Cl</a:t>
            </a:r>
            <a:r>
              <a:rPr lang="en-US" sz="2000" baseline="30000" dirty="0"/>
              <a:t>– </a:t>
            </a:r>
            <a:r>
              <a:rPr lang="en-US" sz="2000" dirty="0"/>
              <a:t>do not participate in the reaction and in effect cancel each other on both sides of the chemical equation or reaction arrow: these are </a:t>
            </a:r>
            <a:r>
              <a:rPr lang="en-US" sz="2000" b="1" dirty="0">
                <a:solidFill>
                  <a:srgbClr val="00FF00"/>
                </a:solidFill>
              </a:rPr>
              <a:t>spectator ions</a:t>
            </a:r>
          </a:p>
          <a:p>
            <a:pPr marL="457200" indent="-457200">
              <a:buFont typeface="+mj-lt"/>
              <a:buAutoNum type="arabicPeriod"/>
            </a:pPr>
            <a:r>
              <a:rPr lang="en-US" sz="2000" dirty="0"/>
              <a:t>The reaction can instead be written as a </a:t>
            </a:r>
            <a:r>
              <a:rPr lang="en-US" sz="2000" b="1" dirty="0">
                <a:solidFill>
                  <a:srgbClr val="FF00FF"/>
                </a:solidFill>
              </a:rPr>
              <a:t>net ionic equation</a:t>
            </a:r>
            <a:r>
              <a:rPr lang="en-US" sz="2000" b="1" dirty="0">
                <a:solidFill>
                  <a:srgbClr val="00FF00"/>
                </a:solidFill>
              </a:rPr>
              <a:t> </a:t>
            </a:r>
            <a:r>
              <a:rPr lang="en-US" sz="2000" dirty="0"/>
              <a:t>as follows, </a:t>
            </a:r>
            <a:r>
              <a:rPr lang="en-US" sz="2000" dirty="0">
                <a:solidFill>
                  <a:srgbClr val="FFFF00"/>
                </a:solidFill>
              </a:rPr>
              <a:t>removing</a:t>
            </a:r>
            <a:r>
              <a:rPr lang="en-US" sz="2000" dirty="0"/>
              <a:t> the </a:t>
            </a:r>
            <a:r>
              <a:rPr lang="en-US" sz="2000" dirty="0">
                <a:solidFill>
                  <a:schemeClr val="accent1">
                    <a:lumMod val="60000"/>
                    <a:lumOff val="40000"/>
                  </a:schemeClr>
                </a:solidFill>
              </a:rPr>
              <a:t>spectator ions</a:t>
            </a:r>
            <a:r>
              <a:rPr lang="en-US" sz="2000" dirty="0"/>
              <a:t>:</a:t>
            </a:r>
          </a:p>
          <a:p>
            <a:pPr marL="0" indent="0" algn="ctr">
              <a:buNone/>
            </a:pPr>
            <a:r>
              <a:rPr lang="en-US" dirty="0">
                <a:solidFill>
                  <a:srgbClr val="FFC000"/>
                </a:solidFill>
              </a:rPr>
              <a:t>Ba</a:t>
            </a:r>
            <a:r>
              <a:rPr lang="en-US" baseline="30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 SO</a:t>
            </a:r>
            <a:r>
              <a:rPr lang="en-US" baseline="-25000" dirty="0">
                <a:solidFill>
                  <a:srgbClr val="FFC000"/>
                </a:solidFill>
              </a:rPr>
              <a:t>4</a:t>
            </a:r>
            <a:r>
              <a:rPr lang="en-US" baseline="30000" dirty="0">
                <a:solidFill>
                  <a:srgbClr val="FFC000"/>
                </a:solidFill>
              </a:rPr>
              <a:t>2–</a:t>
            </a:r>
            <a:r>
              <a:rPr lang="en-US" dirty="0">
                <a:solidFill>
                  <a:srgbClr val="FFC000"/>
                </a:solidFill>
              </a:rPr>
              <a:t> (</a:t>
            </a:r>
            <a:r>
              <a:rPr lang="en-US" i="1" dirty="0" err="1">
                <a:solidFill>
                  <a:srgbClr val="FFC000"/>
                </a:solidFill>
              </a:rPr>
              <a:t>aq</a:t>
            </a:r>
            <a:r>
              <a:rPr lang="en-US" dirty="0">
                <a:solidFill>
                  <a:srgbClr val="FFC000"/>
                </a:solidFill>
              </a:rPr>
              <a:t>) </a:t>
            </a:r>
            <a:r>
              <a:rPr lang="en-US" dirty="0">
                <a:solidFill>
                  <a:srgbClr val="FFFF00"/>
                </a:solidFill>
                <a:sym typeface="Wingdings" panose="05000000000000000000" pitchFamily="2" charset="2"/>
              </a:rPr>
              <a:t></a:t>
            </a:r>
            <a:r>
              <a:rPr lang="en-US" dirty="0">
                <a:solidFill>
                  <a:srgbClr val="FFC000"/>
                </a:solidFill>
                <a:sym typeface="Wingdings" panose="05000000000000000000" pitchFamily="2" charset="2"/>
              </a:rPr>
              <a:t> BaSO</a:t>
            </a:r>
            <a:r>
              <a:rPr lang="en-US" baseline="-25000" dirty="0">
                <a:solidFill>
                  <a:srgbClr val="FFC000"/>
                </a:solidFill>
                <a:sym typeface="Wingdings" panose="05000000000000000000" pitchFamily="2" charset="2"/>
              </a:rPr>
              <a:t>4</a:t>
            </a:r>
            <a:r>
              <a:rPr lang="en-US" dirty="0">
                <a:solidFill>
                  <a:srgbClr val="FFC000"/>
                </a:solidFill>
                <a:sym typeface="Wingdings" panose="05000000000000000000" pitchFamily="2" charset="2"/>
              </a:rPr>
              <a:t> (</a:t>
            </a:r>
            <a:r>
              <a:rPr lang="en-US" i="1" dirty="0">
                <a:solidFill>
                  <a:srgbClr val="FFC000"/>
                </a:solidFill>
                <a:sym typeface="Wingdings" panose="05000000000000000000" pitchFamily="2" charset="2"/>
              </a:rPr>
              <a:t>s</a:t>
            </a:r>
            <a:r>
              <a:rPr lang="en-US" dirty="0">
                <a:solidFill>
                  <a:srgbClr val="FFC000"/>
                </a:solidFill>
                <a:sym typeface="Wingdings" panose="05000000000000000000" pitchFamily="2" charset="2"/>
              </a:rPr>
              <a:t>)</a:t>
            </a:r>
            <a:endParaRPr lang="en-US" dirty="0"/>
          </a:p>
        </p:txBody>
      </p:sp>
      <p:sp>
        <p:nvSpPr>
          <p:cNvPr id="2" name="Title 1">
            <a:extLst>
              <a:ext uri="{FF2B5EF4-FFF2-40B4-BE49-F238E27FC236}">
                <a16:creationId xmlns:a16="http://schemas.microsoft.com/office/drawing/2014/main" id="{22166B8A-FA04-9180-87D7-08F54CAEF675}"/>
              </a:ext>
            </a:extLst>
          </p:cNvPr>
          <p:cNvSpPr>
            <a:spLocks noGrp="1"/>
          </p:cNvSpPr>
          <p:nvPr>
            <p:ph type="title"/>
          </p:nvPr>
        </p:nvSpPr>
        <p:spPr>
          <a:xfrm>
            <a:off x="257387" y="237709"/>
            <a:ext cx="8502791" cy="707886"/>
          </a:xfrm>
        </p:spPr>
        <p:txBody>
          <a:bodyPr/>
          <a:lstStyle/>
          <a:p>
            <a:r>
              <a:rPr lang="en-US" sz="4000" dirty="0"/>
              <a:t>Writing Equations for Reactions</a:t>
            </a:r>
          </a:p>
        </p:txBody>
      </p:sp>
      <p:sp>
        <p:nvSpPr>
          <p:cNvPr id="3" name="Slide Number Placeholder 2">
            <a:extLst>
              <a:ext uri="{FF2B5EF4-FFF2-40B4-BE49-F238E27FC236}">
                <a16:creationId xmlns:a16="http://schemas.microsoft.com/office/drawing/2014/main" id="{8596F5E2-D6B9-48DF-C695-2C1521F3064F}"/>
              </a:ext>
            </a:extLst>
          </p:cNvPr>
          <p:cNvSpPr>
            <a:spLocks noGrp="1"/>
          </p:cNvSpPr>
          <p:nvPr>
            <p:ph type="sldNum" sz="quarter" idx="10"/>
          </p:nvPr>
        </p:nvSpPr>
        <p:spPr/>
        <p:txBody>
          <a:bodyPr/>
          <a:lstStyle/>
          <a:p>
            <a:fld id="{A0799DEC-7E29-49FD-ACCD-C09E865CF267}" type="slidenum">
              <a:rPr lang="en-US" smtClean="0"/>
              <a:pPr/>
              <a:t>42</a:t>
            </a:fld>
            <a:endParaRPr lang="en-US" dirty="0"/>
          </a:p>
        </p:txBody>
      </p:sp>
    </p:spTree>
    <p:extLst>
      <p:ext uri="{BB962C8B-B14F-4D97-AF65-F5344CB8AC3E}">
        <p14:creationId xmlns:p14="http://schemas.microsoft.com/office/powerpoint/2010/main" val="3803857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3AE60-C47A-66DA-9A4F-8696EBA1B83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9343E22-5B91-1F55-BD4A-1039A78291AF}"/>
              </a:ext>
            </a:extLst>
          </p:cNvPr>
          <p:cNvPicPr>
            <a:picLocks noChangeAspect="1"/>
          </p:cNvPicPr>
          <p:nvPr/>
        </p:nvPicPr>
        <p:blipFill>
          <a:blip r:embed="rId2"/>
          <a:stretch>
            <a:fillRect/>
          </a:stretch>
        </p:blipFill>
        <p:spPr>
          <a:xfrm>
            <a:off x="3560098" y="2579461"/>
            <a:ext cx="4810613" cy="3742316"/>
          </a:xfrm>
          <a:prstGeom prst="rect">
            <a:avLst/>
          </a:prstGeom>
        </p:spPr>
      </p:pic>
      <p:sp>
        <p:nvSpPr>
          <p:cNvPr id="2" name="Title 1">
            <a:extLst>
              <a:ext uri="{FF2B5EF4-FFF2-40B4-BE49-F238E27FC236}">
                <a16:creationId xmlns:a16="http://schemas.microsoft.com/office/drawing/2014/main" id="{582664DF-CC5C-BC57-CE08-1BA48A244A2E}"/>
              </a:ext>
            </a:extLst>
          </p:cNvPr>
          <p:cNvSpPr>
            <a:spLocks noGrp="1"/>
          </p:cNvSpPr>
          <p:nvPr>
            <p:ph type="title"/>
          </p:nvPr>
        </p:nvSpPr>
        <p:spPr>
          <a:xfrm>
            <a:off x="274320" y="248891"/>
            <a:ext cx="8502791" cy="707886"/>
          </a:xfrm>
        </p:spPr>
        <p:txBody>
          <a:bodyPr/>
          <a:lstStyle/>
          <a:p>
            <a:r>
              <a:rPr lang="en-US" sz="4000" dirty="0"/>
              <a:t>Writing Equations for Reactions</a:t>
            </a:r>
          </a:p>
        </p:txBody>
      </p:sp>
      <p:pic>
        <p:nvPicPr>
          <p:cNvPr id="9" name="Content Placeholder 8" descr="A close-up of a test tube&#10;&#10;AI-generated content may be incorrect.">
            <a:extLst>
              <a:ext uri="{FF2B5EF4-FFF2-40B4-BE49-F238E27FC236}">
                <a16:creationId xmlns:a16="http://schemas.microsoft.com/office/drawing/2014/main" id="{07157CBB-572E-C80A-5945-C78B7F2160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2200" y="2735421"/>
            <a:ext cx="1543050" cy="2933700"/>
          </a:xfrm>
        </p:spPr>
      </p:pic>
      <p:pic>
        <p:nvPicPr>
          <p:cNvPr id="7" name="Picture 6">
            <a:extLst>
              <a:ext uri="{FF2B5EF4-FFF2-40B4-BE49-F238E27FC236}">
                <a16:creationId xmlns:a16="http://schemas.microsoft.com/office/drawing/2014/main" id="{8166A9FA-22B9-FDCC-E2BA-E356A1813A90}"/>
              </a:ext>
            </a:extLst>
          </p:cNvPr>
          <p:cNvPicPr>
            <a:picLocks noChangeAspect="1"/>
          </p:cNvPicPr>
          <p:nvPr/>
        </p:nvPicPr>
        <p:blipFill>
          <a:blip r:embed="rId4"/>
          <a:stretch>
            <a:fillRect/>
          </a:stretch>
        </p:blipFill>
        <p:spPr>
          <a:xfrm>
            <a:off x="892200" y="5816882"/>
            <a:ext cx="4182059" cy="504895"/>
          </a:xfrm>
          <a:prstGeom prst="rect">
            <a:avLst/>
          </a:prstGeom>
        </p:spPr>
      </p:pic>
      <p:sp>
        <p:nvSpPr>
          <p:cNvPr id="3" name="Slide Number Placeholder 2">
            <a:extLst>
              <a:ext uri="{FF2B5EF4-FFF2-40B4-BE49-F238E27FC236}">
                <a16:creationId xmlns:a16="http://schemas.microsoft.com/office/drawing/2014/main" id="{8D53D34A-DBDC-86E3-F522-977A18074280}"/>
              </a:ext>
            </a:extLst>
          </p:cNvPr>
          <p:cNvSpPr>
            <a:spLocks noGrp="1"/>
          </p:cNvSpPr>
          <p:nvPr>
            <p:ph type="sldNum" sz="quarter" idx="10"/>
          </p:nvPr>
        </p:nvSpPr>
        <p:spPr/>
        <p:txBody>
          <a:bodyPr/>
          <a:lstStyle/>
          <a:p>
            <a:fld id="{A0799DEC-7E29-49FD-ACCD-C09E865CF267}" type="slidenum">
              <a:rPr lang="en-US" smtClean="0"/>
              <a:pPr/>
              <a:t>43</a:t>
            </a:fld>
            <a:endParaRPr lang="en-US" dirty="0"/>
          </a:p>
        </p:txBody>
      </p:sp>
    </p:spTree>
    <p:extLst>
      <p:ext uri="{BB962C8B-B14F-4D97-AF65-F5344CB8AC3E}">
        <p14:creationId xmlns:p14="http://schemas.microsoft.com/office/powerpoint/2010/main" val="3467143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2A08B-DBD7-759F-74D5-503D1A0A5EB0}"/>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5C030D-D840-D623-B6A6-83B7B23EEB34}"/>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AE27FA2B-2B20-D9FC-0C9E-9C10FD24EB00}"/>
              </a:ext>
            </a:extLst>
          </p:cNvPr>
          <p:cNvSpPr>
            <a:spLocks noGrp="1"/>
          </p:cNvSpPr>
          <p:nvPr>
            <p:ph type="title"/>
          </p:nvPr>
        </p:nvSpPr>
        <p:spPr>
          <a:xfrm>
            <a:off x="274320" y="248891"/>
            <a:ext cx="8502791" cy="707886"/>
          </a:xfrm>
        </p:spPr>
        <p:txBody>
          <a:bodyPr/>
          <a:lstStyle/>
          <a:p>
            <a:r>
              <a:rPr lang="en-US" sz="4000" dirty="0"/>
              <a:t>Oxidation States</a:t>
            </a:r>
          </a:p>
        </p:txBody>
      </p:sp>
      <p:sp>
        <p:nvSpPr>
          <p:cNvPr id="3" name="Slide Number Placeholder 2">
            <a:extLst>
              <a:ext uri="{FF2B5EF4-FFF2-40B4-BE49-F238E27FC236}">
                <a16:creationId xmlns:a16="http://schemas.microsoft.com/office/drawing/2014/main" id="{BDF8A925-D551-24F5-AAB0-763FBF8E288B}"/>
              </a:ext>
            </a:extLst>
          </p:cNvPr>
          <p:cNvSpPr>
            <a:spLocks noGrp="1"/>
          </p:cNvSpPr>
          <p:nvPr>
            <p:ph type="sldNum" sz="quarter" idx="10"/>
          </p:nvPr>
        </p:nvSpPr>
        <p:spPr/>
        <p:txBody>
          <a:bodyPr/>
          <a:lstStyle/>
          <a:p>
            <a:fld id="{A0799DEC-7E29-49FD-ACCD-C09E865CF267}" type="slidenum">
              <a:rPr lang="en-US" smtClean="0"/>
              <a:pPr/>
              <a:t>44</a:t>
            </a:fld>
            <a:endParaRPr lang="en-US" dirty="0"/>
          </a:p>
        </p:txBody>
      </p:sp>
    </p:spTree>
    <p:extLst>
      <p:ext uri="{BB962C8B-B14F-4D97-AF65-F5344CB8AC3E}">
        <p14:creationId xmlns:p14="http://schemas.microsoft.com/office/powerpoint/2010/main" val="527471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6AA95-7EDD-0861-9C10-36405FC6F5F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48058D-4369-5302-2C3A-DA23DF1EF55C}"/>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BF61F653-782C-904F-B351-082BA5E4AE42}"/>
              </a:ext>
            </a:extLst>
          </p:cNvPr>
          <p:cNvSpPr>
            <a:spLocks noGrp="1"/>
          </p:cNvSpPr>
          <p:nvPr>
            <p:ph type="title"/>
          </p:nvPr>
        </p:nvSpPr>
        <p:spPr>
          <a:xfrm>
            <a:off x="274320" y="248891"/>
            <a:ext cx="8502791" cy="707886"/>
          </a:xfrm>
        </p:spPr>
        <p:txBody>
          <a:bodyPr/>
          <a:lstStyle/>
          <a:p>
            <a:r>
              <a:rPr lang="en-US" sz="4000" dirty="0"/>
              <a:t>Oxidation States &amp; Redox Reactions</a:t>
            </a:r>
          </a:p>
        </p:txBody>
      </p:sp>
      <p:sp>
        <p:nvSpPr>
          <p:cNvPr id="3" name="Slide Number Placeholder 2">
            <a:extLst>
              <a:ext uri="{FF2B5EF4-FFF2-40B4-BE49-F238E27FC236}">
                <a16:creationId xmlns:a16="http://schemas.microsoft.com/office/drawing/2014/main" id="{B9060D08-2E31-90F4-C274-EE8DE0F77DDA}"/>
              </a:ext>
            </a:extLst>
          </p:cNvPr>
          <p:cNvSpPr>
            <a:spLocks noGrp="1"/>
          </p:cNvSpPr>
          <p:nvPr>
            <p:ph type="sldNum" sz="quarter" idx="10"/>
          </p:nvPr>
        </p:nvSpPr>
        <p:spPr/>
        <p:txBody>
          <a:bodyPr/>
          <a:lstStyle/>
          <a:p>
            <a:fld id="{A0799DEC-7E29-49FD-ACCD-C09E865CF267}" type="slidenum">
              <a:rPr lang="en-US" smtClean="0"/>
              <a:pPr/>
              <a:t>45</a:t>
            </a:fld>
            <a:endParaRPr lang="en-US" dirty="0"/>
          </a:p>
        </p:txBody>
      </p:sp>
    </p:spTree>
    <p:extLst>
      <p:ext uri="{BB962C8B-B14F-4D97-AF65-F5344CB8AC3E}">
        <p14:creationId xmlns:p14="http://schemas.microsoft.com/office/powerpoint/2010/main" val="4103741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B4D87-7808-E892-CC52-ADF6B0EB25B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5808601-25FA-D61D-9621-B4E7FE257AD6}"/>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13A3805D-26A3-3B98-1E2A-EA3D83B14697}"/>
              </a:ext>
            </a:extLst>
          </p:cNvPr>
          <p:cNvSpPr>
            <a:spLocks noGrp="1"/>
          </p:cNvSpPr>
          <p:nvPr>
            <p:ph type="title"/>
          </p:nvPr>
        </p:nvSpPr>
        <p:spPr>
          <a:xfrm>
            <a:off x="274320" y="248891"/>
            <a:ext cx="8502791" cy="707886"/>
          </a:xfrm>
        </p:spPr>
        <p:txBody>
          <a:bodyPr/>
          <a:lstStyle/>
          <a:p>
            <a:r>
              <a:rPr lang="en-US" sz="4000" dirty="0"/>
              <a:t>Half Reactions</a:t>
            </a:r>
          </a:p>
        </p:txBody>
      </p:sp>
      <p:sp>
        <p:nvSpPr>
          <p:cNvPr id="3" name="Slide Number Placeholder 2">
            <a:extLst>
              <a:ext uri="{FF2B5EF4-FFF2-40B4-BE49-F238E27FC236}">
                <a16:creationId xmlns:a16="http://schemas.microsoft.com/office/drawing/2014/main" id="{347F9D1E-5EA7-D566-690A-2CA5D9221238}"/>
              </a:ext>
            </a:extLst>
          </p:cNvPr>
          <p:cNvSpPr>
            <a:spLocks noGrp="1"/>
          </p:cNvSpPr>
          <p:nvPr>
            <p:ph type="sldNum" sz="quarter" idx="10"/>
          </p:nvPr>
        </p:nvSpPr>
        <p:spPr/>
        <p:txBody>
          <a:bodyPr/>
          <a:lstStyle/>
          <a:p>
            <a:fld id="{A0799DEC-7E29-49FD-ACCD-C09E865CF267}" type="slidenum">
              <a:rPr lang="en-US" smtClean="0"/>
              <a:pPr/>
              <a:t>46</a:t>
            </a:fld>
            <a:endParaRPr lang="en-US" dirty="0"/>
          </a:p>
        </p:txBody>
      </p:sp>
    </p:spTree>
    <p:extLst>
      <p:ext uri="{BB962C8B-B14F-4D97-AF65-F5344CB8AC3E}">
        <p14:creationId xmlns:p14="http://schemas.microsoft.com/office/powerpoint/2010/main" val="367081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0B1EA-932D-1FA7-6D76-27E7C653B6A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96BE0FF-5191-E2B1-9E1B-EE392A307279}"/>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39911946-1C07-E5C5-840F-1C881E0F5830}"/>
              </a:ext>
            </a:extLst>
          </p:cNvPr>
          <p:cNvSpPr>
            <a:spLocks noGrp="1"/>
          </p:cNvSpPr>
          <p:nvPr>
            <p:ph type="title"/>
          </p:nvPr>
        </p:nvSpPr>
        <p:spPr>
          <a:xfrm>
            <a:off x="274320" y="248891"/>
            <a:ext cx="8502791" cy="707886"/>
          </a:xfrm>
        </p:spPr>
        <p:txBody>
          <a:bodyPr/>
          <a:lstStyle/>
          <a:p>
            <a:r>
              <a:rPr lang="en-US" sz="4000" dirty="0"/>
              <a:t>Activity Series</a:t>
            </a:r>
          </a:p>
        </p:txBody>
      </p:sp>
      <p:sp>
        <p:nvSpPr>
          <p:cNvPr id="3" name="Slide Number Placeholder 2">
            <a:extLst>
              <a:ext uri="{FF2B5EF4-FFF2-40B4-BE49-F238E27FC236}">
                <a16:creationId xmlns:a16="http://schemas.microsoft.com/office/drawing/2014/main" id="{A1002A9D-7766-DC0F-BC89-673750647132}"/>
              </a:ext>
            </a:extLst>
          </p:cNvPr>
          <p:cNvSpPr>
            <a:spLocks noGrp="1"/>
          </p:cNvSpPr>
          <p:nvPr>
            <p:ph type="sldNum" sz="quarter" idx="10"/>
          </p:nvPr>
        </p:nvSpPr>
        <p:spPr/>
        <p:txBody>
          <a:bodyPr/>
          <a:lstStyle/>
          <a:p>
            <a:fld id="{A0799DEC-7E29-49FD-ACCD-C09E865CF267}" type="slidenum">
              <a:rPr lang="en-US" smtClean="0"/>
              <a:pPr/>
              <a:t>47</a:t>
            </a:fld>
            <a:endParaRPr lang="en-US" dirty="0"/>
          </a:p>
        </p:txBody>
      </p:sp>
    </p:spTree>
    <p:extLst>
      <p:ext uri="{BB962C8B-B14F-4D97-AF65-F5344CB8AC3E}">
        <p14:creationId xmlns:p14="http://schemas.microsoft.com/office/powerpoint/2010/main" val="90740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67DD1-ADCF-36C5-5E7E-66AD3EBA4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E2090-6F87-2E62-9A37-FC17008C8661}"/>
              </a:ext>
            </a:extLst>
          </p:cNvPr>
          <p:cNvSpPr>
            <a:spLocks noGrp="1"/>
          </p:cNvSpPr>
          <p:nvPr>
            <p:ph type="title"/>
          </p:nvPr>
        </p:nvSpPr>
        <p:spPr>
          <a:xfrm>
            <a:off x="355599" y="197534"/>
            <a:ext cx="8421512" cy="830997"/>
          </a:xfrm>
        </p:spPr>
        <p:txBody>
          <a:bodyPr/>
          <a:lstStyle/>
          <a:p>
            <a:r>
              <a:rPr lang="en-US" dirty="0"/>
              <a:t>Steps in Chemistry = Recipe</a:t>
            </a:r>
          </a:p>
        </p:txBody>
      </p:sp>
      <p:sp>
        <p:nvSpPr>
          <p:cNvPr id="5" name="Content Placeholder 4">
            <a:extLst>
              <a:ext uri="{FF2B5EF4-FFF2-40B4-BE49-F238E27FC236}">
                <a16:creationId xmlns:a16="http://schemas.microsoft.com/office/drawing/2014/main" id="{AAF2B076-7FC9-2925-1239-03453E75EFD2}"/>
              </a:ext>
            </a:extLst>
          </p:cNvPr>
          <p:cNvSpPr>
            <a:spLocks noGrp="1"/>
          </p:cNvSpPr>
          <p:nvPr>
            <p:ph idx="1"/>
          </p:nvPr>
        </p:nvSpPr>
        <p:spPr>
          <a:xfrm>
            <a:off x="372532" y="1148600"/>
            <a:ext cx="8387645" cy="5215465"/>
          </a:xfrm>
        </p:spPr>
        <p:txBody>
          <a:bodyPr/>
          <a:lstStyle/>
          <a:p>
            <a:pPr marL="0" indent="0">
              <a:buNone/>
            </a:pPr>
            <a:r>
              <a:rPr lang="en-US" sz="3600" b="1" i="1" dirty="0">
                <a:solidFill>
                  <a:srgbClr val="CC99FF"/>
                </a:solidFill>
                <a:latin typeface="Times New Roman" panose="02020603050405020304" pitchFamily="18" charset="0"/>
                <a:cs typeface="Times New Roman" panose="02020603050405020304" pitchFamily="18" charset="0"/>
              </a:rPr>
              <a:t>Yum! Yum!</a:t>
            </a:r>
          </a:p>
          <a:p>
            <a:r>
              <a:rPr lang="en-US" dirty="0"/>
              <a:t>Your book wants to</a:t>
            </a:r>
            <a:br>
              <a:rPr lang="en-US" dirty="0"/>
            </a:br>
            <a:r>
              <a:rPr lang="en-US" dirty="0"/>
              <a:t>point out that steps</a:t>
            </a:r>
            <a:br>
              <a:rPr lang="en-US" dirty="0"/>
            </a:br>
            <a:r>
              <a:rPr lang="en-US" dirty="0"/>
              <a:t>in laboratory work such</a:t>
            </a:r>
            <a:br>
              <a:rPr lang="en-US" dirty="0"/>
            </a:br>
            <a:r>
              <a:rPr lang="en-US" dirty="0"/>
              <a:t>as a chemical synthesis</a:t>
            </a:r>
            <a:br>
              <a:rPr lang="en-US" dirty="0"/>
            </a:br>
            <a:r>
              <a:rPr lang="en-US" dirty="0"/>
              <a:t>align with a metaphor</a:t>
            </a:r>
            <a:br>
              <a:rPr lang="en-US" dirty="0"/>
            </a:br>
            <a:r>
              <a:rPr lang="en-US" dirty="0"/>
              <a:t>of making a delicious</a:t>
            </a:r>
            <a:br>
              <a:rPr lang="en-US" dirty="0"/>
            </a:br>
            <a:r>
              <a:rPr lang="en-US" dirty="0"/>
              <a:t>preparation of shrimp gumbo</a:t>
            </a:r>
          </a:p>
          <a:p>
            <a:r>
              <a:rPr lang="en-US" dirty="0"/>
              <a:t>Chemists are probably good in the kitchen as well because they must carefully, meticulously gather the ingredients and then “cook” them in the correct way to get an exacting result</a:t>
            </a:r>
          </a:p>
        </p:txBody>
      </p:sp>
      <p:sp>
        <p:nvSpPr>
          <p:cNvPr id="8" name="Slide Number Placeholder 7">
            <a:extLst>
              <a:ext uri="{FF2B5EF4-FFF2-40B4-BE49-F238E27FC236}">
                <a16:creationId xmlns:a16="http://schemas.microsoft.com/office/drawing/2014/main" id="{132C8084-DFFE-CAAD-EF2A-12F586AA420E}"/>
              </a:ext>
            </a:extLst>
          </p:cNvPr>
          <p:cNvSpPr>
            <a:spLocks noGrp="1"/>
          </p:cNvSpPr>
          <p:nvPr>
            <p:ph type="sldNum" sz="quarter" idx="10"/>
          </p:nvPr>
        </p:nvSpPr>
        <p:spPr/>
        <p:txBody>
          <a:bodyPr/>
          <a:lstStyle/>
          <a:p>
            <a:fld id="{A0799DEC-7E29-49FD-ACCD-C09E865CF267}" type="slidenum">
              <a:rPr lang="en-US" smtClean="0"/>
              <a:pPr/>
              <a:t>5</a:t>
            </a:fld>
            <a:endParaRPr lang="en-US" dirty="0"/>
          </a:p>
        </p:txBody>
      </p:sp>
      <p:pic>
        <p:nvPicPr>
          <p:cNvPr id="6" name="Picture 5">
            <a:extLst>
              <a:ext uri="{FF2B5EF4-FFF2-40B4-BE49-F238E27FC236}">
                <a16:creationId xmlns:a16="http://schemas.microsoft.com/office/drawing/2014/main" id="{AE5E2F9A-F131-B937-269E-DEE7483BED89}"/>
              </a:ext>
            </a:extLst>
          </p:cNvPr>
          <p:cNvPicPr>
            <a:picLocks noChangeAspect="1"/>
          </p:cNvPicPr>
          <p:nvPr/>
        </p:nvPicPr>
        <p:blipFill>
          <a:blip r:embed="rId2"/>
          <a:stretch>
            <a:fillRect/>
          </a:stretch>
        </p:blipFill>
        <p:spPr>
          <a:xfrm>
            <a:off x="4558549" y="1148600"/>
            <a:ext cx="4201628" cy="2825765"/>
          </a:xfrm>
          <a:prstGeom prst="rect">
            <a:avLst/>
          </a:prstGeom>
        </p:spPr>
      </p:pic>
    </p:spTree>
    <p:extLst>
      <p:ext uri="{BB962C8B-B14F-4D97-AF65-F5344CB8AC3E}">
        <p14:creationId xmlns:p14="http://schemas.microsoft.com/office/powerpoint/2010/main" val="215512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C0BB9-FC1A-1391-9CCD-2AD9AC2FE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DD261-6E2B-1DE6-9322-E29674E8B52B}"/>
              </a:ext>
            </a:extLst>
          </p:cNvPr>
          <p:cNvSpPr>
            <a:spLocks noGrp="1"/>
          </p:cNvSpPr>
          <p:nvPr>
            <p:ph type="title"/>
          </p:nvPr>
        </p:nvSpPr>
        <p:spPr>
          <a:xfrm>
            <a:off x="355599" y="279667"/>
            <a:ext cx="8421512" cy="830997"/>
          </a:xfrm>
        </p:spPr>
        <p:txBody>
          <a:bodyPr/>
          <a:lstStyle/>
          <a:p>
            <a:r>
              <a:rPr lang="en-US" dirty="0"/>
              <a:t>Chemical Equations</a:t>
            </a:r>
          </a:p>
        </p:txBody>
      </p:sp>
      <p:sp>
        <p:nvSpPr>
          <p:cNvPr id="5" name="Content Placeholder 4">
            <a:extLst>
              <a:ext uri="{FF2B5EF4-FFF2-40B4-BE49-F238E27FC236}">
                <a16:creationId xmlns:a16="http://schemas.microsoft.com/office/drawing/2014/main" id="{876473AE-8D1C-2F86-06EE-D9F94449F0F5}"/>
              </a:ext>
            </a:extLst>
          </p:cNvPr>
          <p:cNvSpPr>
            <a:spLocks noGrp="1"/>
          </p:cNvSpPr>
          <p:nvPr>
            <p:ph idx="1"/>
          </p:nvPr>
        </p:nvSpPr>
        <p:spPr>
          <a:xfrm>
            <a:off x="372533" y="1110664"/>
            <a:ext cx="8387645" cy="5436891"/>
          </a:xfrm>
        </p:spPr>
        <p:txBody>
          <a:bodyPr/>
          <a:lstStyle/>
          <a:p>
            <a:r>
              <a:rPr lang="en-US" sz="2200" dirty="0">
                <a:solidFill>
                  <a:schemeClr val="accent1">
                    <a:lumMod val="60000"/>
                    <a:lumOff val="40000"/>
                  </a:schemeClr>
                </a:solidFill>
              </a:rPr>
              <a:t>Chemical equations </a:t>
            </a:r>
            <a:r>
              <a:rPr lang="en-US" sz="2200" dirty="0"/>
              <a:t>start with using </a:t>
            </a:r>
            <a:r>
              <a:rPr lang="en-US" sz="2200" dirty="0">
                <a:solidFill>
                  <a:srgbClr val="FFFF00"/>
                </a:solidFill>
              </a:rPr>
              <a:t>chemical formula</a:t>
            </a:r>
            <a:r>
              <a:rPr lang="en-US" sz="2200" dirty="0"/>
              <a:t> which express matter as the </a:t>
            </a:r>
            <a:r>
              <a:rPr lang="en-US" sz="2200" dirty="0">
                <a:solidFill>
                  <a:srgbClr val="FFFF00"/>
                </a:solidFill>
              </a:rPr>
              <a:t>symbols</a:t>
            </a:r>
            <a:r>
              <a:rPr lang="en-US" sz="2200" dirty="0"/>
              <a:t> of the </a:t>
            </a:r>
            <a:r>
              <a:rPr lang="en-US" sz="2200" dirty="0">
                <a:solidFill>
                  <a:srgbClr val="FFFF00"/>
                </a:solidFill>
              </a:rPr>
              <a:t>elements</a:t>
            </a:r>
            <a:r>
              <a:rPr lang="en-US" sz="2200" dirty="0"/>
              <a:t> of the </a:t>
            </a:r>
            <a:r>
              <a:rPr lang="en-US" sz="2200" b="1" dirty="0">
                <a:solidFill>
                  <a:srgbClr val="FFFFCC"/>
                </a:solidFill>
              </a:rPr>
              <a:t>Periodic Table</a:t>
            </a:r>
          </a:p>
          <a:p>
            <a:r>
              <a:rPr lang="en-US" sz="2200" dirty="0"/>
              <a:t>The </a:t>
            </a:r>
            <a:r>
              <a:rPr lang="en-US" sz="2200" dirty="0">
                <a:solidFill>
                  <a:schemeClr val="accent1">
                    <a:lumMod val="60000"/>
                    <a:lumOff val="40000"/>
                  </a:schemeClr>
                </a:solidFill>
              </a:rPr>
              <a:t>reactants</a:t>
            </a:r>
            <a:r>
              <a:rPr lang="en-US" sz="2200" dirty="0"/>
              <a:t> and </a:t>
            </a:r>
            <a:r>
              <a:rPr lang="en-US" sz="2200" dirty="0">
                <a:solidFill>
                  <a:schemeClr val="accent1">
                    <a:lumMod val="60000"/>
                    <a:lumOff val="40000"/>
                  </a:schemeClr>
                </a:solidFill>
              </a:rPr>
              <a:t>products</a:t>
            </a:r>
            <a:r>
              <a:rPr lang="en-US" sz="2200" dirty="0"/>
              <a:t> as compounds are a sketch of the reaction. This is the </a:t>
            </a:r>
            <a:r>
              <a:rPr lang="en-US" sz="2200" b="1" dirty="0">
                <a:solidFill>
                  <a:srgbClr val="00FF00"/>
                </a:solidFill>
              </a:rPr>
              <a:t>skeleton equation</a:t>
            </a:r>
          </a:p>
          <a:p>
            <a:pPr marL="0" indent="0" algn="ctr">
              <a:buNone/>
            </a:pPr>
            <a:r>
              <a:rPr lang="en-US" sz="2800" b="1" dirty="0">
                <a:solidFill>
                  <a:srgbClr val="FFC000"/>
                </a:solidFill>
              </a:rPr>
              <a:t>CH</a:t>
            </a:r>
            <a:r>
              <a:rPr lang="en-US" sz="2800" b="1" baseline="-25000" dirty="0">
                <a:solidFill>
                  <a:srgbClr val="FFC000"/>
                </a:solidFill>
              </a:rPr>
              <a:t>4</a:t>
            </a:r>
            <a:r>
              <a:rPr lang="en-US" sz="2800" b="1" dirty="0">
                <a:solidFill>
                  <a:srgbClr val="FFC000"/>
                </a:solidFill>
              </a:rPr>
              <a:t> + O</a:t>
            </a:r>
            <a:r>
              <a:rPr lang="en-US" sz="2800" b="1" baseline="-25000" dirty="0">
                <a:solidFill>
                  <a:srgbClr val="FFC000"/>
                </a:solidFill>
              </a:rPr>
              <a:t>2</a:t>
            </a:r>
            <a:r>
              <a:rPr lang="en-US" sz="2800" b="1" dirty="0">
                <a:solidFill>
                  <a:srgbClr val="FFC000"/>
                </a:solidFill>
              </a:rPr>
              <a:t> </a:t>
            </a:r>
            <a:r>
              <a:rPr lang="en-US" sz="2800" b="1" dirty="0">
                <a:solidFill>
                  <a:srgbClr val="FFC000"/>
                </a:solidFill>
                <a:sym typeface="Wingdings" panose="05000000000000000000" pitchFamily="2" charset="2"/>
              </a:rPr>
              <a:t> CO</a:t>
            </a:r>
            <a:r>
              <a:rPr lang="en-US" sz="2800" b="1" baseline="-25000" dirty="0">
                <a:solidFill>
                  <a:srgbClr val="FFC000"/>
                </a:solidFill>
                <a:sym typeface="Wingdings" panose="05000000000000000000" pitchFamily="2" charset="2"/>
              </a:rPr>
              <a:t>2</a:t>
            </a:r>
            <a:r>
              <a:rPr lang="en-US" sz="2800" b="1" dirty="0">
                <a:solidFill>
                  <a:srgbClr val="FFC000"/>
                </a:solidFill>
                <a:sym typeface="Wingdings" panose="05000000000000000000" pitchFamily="2" charset="2"/>
              </a:rPr>
              <a:t> + H</a:t>
            </a:r>
            <a:r>
              <a:rPr lang="en-US" sz="2800" b="1" baseline="-25000" dirty="0">
                <a:solidFill>
                  <a:srgbClr val="FFC000"/>
                </a:solidFill>
                <a:sym typeface="Wingdings" panose="05000000000000000000" pitchFamily="2" charset="2"/>
              </a:rPr>
              <a:t>2</a:t>
            </a:r>
            <a:r>
              <a:rPr lang="en-US" sz="2800" b="1" dirty="0">
                <a:solidFill>
                  <a:srgbClr val="FFC000"/>
                </a:solidFill>
                <a:sym typeface="Wingdings" panose="05000000000000000000" pitchFamily="2" charset="2"/>
              </a:rPr>
              <a:t>O</a:t>
            </a:r>
          </a:p>
          <a:p>
            <a:r>
              <a:rPr lang="en-US" sz="2200" dirty="0"/>
              <a:t>The next step is to indicate the physical state of the compounds:</a:t>
            </a:r>
            <a:endParaRPr lang="en-US" sz="2200" b="1" dirty="0">
              <a:solidFill>
                <a:srgbClr val="00FF00"/>
              </a:solidFill>
            </a:endParaRPr>
          </a:p>
          <a:p>
            <a:pPr marL="0" indent="0" algn="ctr">
              <a:buNone/>
            </a:pPr>
            <a:r>
              <a:rPr lang="en-US" sz="2800" b="1" dirty="0">
                <a:solidFill>
                  <a:srgbClr val="FFC000"/>
                </a:solidFill>
              </a:rPr>
              <a:t>CH</a:t>
            </a:r>
            <a:r>
              <a:rPr lang="en-US" sz="2800" b="1" baseline="-25000" dirty="0">
                <a:solidFill>
                  <a:srgbClr val="FFC000"/>
                </a:solidFill>
              </a:rPr>
              <a:t>4</a:t>
            </a:r>
            <a:r>
              <a:rPr lang="en-US" sz="2800" b="1" dirty="0">
                <a:solidFill>
                  <a:srgbClr val="FFC000"/>
                </a:solidFill>
              </a:rPr>
              <a:t> </a:t>
            </a:r>
            <a:r>
              <a:rPr lang="en-US" sz="2800" dirty="0">
                <a:solidFill>
                  <a:srgbClr val="FFC000"/>
                </a:solidFill>
              </a:rPr>
              <a:t>(</a:t>
            </a:r>
            <a:r>
              <a:rPr lang="en-US" sz="2800" i="1" dirty="0">
                <a:solidFill>
                  <a:srgbClr val="FFC000"/>
                </a:solidFill>
              </a:rPr>
              <a:t>g</a:t>
            </a:r>
            <a:r>
              <a:rPr lang="en-US" sz="2800" dirty="0">
                <a:solidFill>
                  <a:srgbClr val="FFC000"/>
                </a:solidFill>
              </a:rPr>
              <a:t>) </a:t>
            </a:r>
            <a:r>
              <a:rPr lang="en-US" sz="2800" b="1" dirty="0">
                <a:solidFill>
                  <a:srgbClr val="FFC000"/>
                </a:solidFill>
              </a:rPr>
              <a:t>+ O</a:t>
            </a:r>
            <a:r>
              <a:rPr lang="en-US" sz="2800" b="1" baseline="-25000" dirty="0">
                <a:solidFill>
                  <a:srgbClr val="FFC000"/>
                </a:solidFill>
              </a:rPr>
              <a:t>2</a:t>
            </a:r>
            <a:r>
              <a:rPr lang="en-US" sz="2800" b="1" dirty="0">
                <a:solidFill>
                  <a:srgbClr val="FFC000"/>
                </a:solidFill>
              </a:rPr>
              <a:t> </a:t>
            </a:r>
            <a:r>
              <a:rPr lang="en-US" sz="2800" dirty="0">
                <a:solidFill>
                  <a:srgbClr val="FFC000"/>
                </a:solidFill>
              </a:rPr>
              <a:t>(</a:t>
            </a:r>
            <a:r>
              <a:rPr lang="en-US" sz="2800" i="1" dirty="0">
                <a:solidFill>
                  <a:srgbClr val="FFC000"/>
                </a:solidFill>
              </a:rPr>
              <a:t>g</a:t>
            </a:r>
            <a:r>
              <a:rPr lang="en-US" sz="2800" dirty="0">
                <a:solidFill>
                  <a:srgbClr val="FFC000"/>
                </a:solidFill>
              </a:rPr>
              <a:t>) </a:t>
            </a:r>
            <a:r>
              <a:rPr lang="en-US" sz="2800" b="1" dirty="0">
                <a:solidFill>
                  <a:srgbClr val="FFC000"/>
                </a:solidFill>
                <a:sym typeface="Wingdings" panose="05000000000000000000" pitchFamily="2" charset="2"/>
              </a:rPr>
              <a:t> CO</a:t>
            </a:r>
            <a:r>
              <a:rPr lang="en-US" sz="2800" b="1" baseline="-25000" dirty="0">
                <a:solidFill>
                  <a:srgbClr val="FFC000"/>
                </a:solidFill>
                <a:sym typeface="Wingdings" panose="05000000000000000000" pitchFamily="2" charset="2"/>
              </a:rPr>
              <a:t>2</a:t>
            </a:r>
            <a:r>
              <a:rPr lang="en-US" sz="2800" b="1" dirty="0">
                <a:solidFill>
                  <a:srgbClr val="FFC000"/>
                </a:solidFill>
                <a:sym typeface="Wingdings" panose="05000000000000000000" pitchFamily="2" charset="2"/>
              </a:rPr>
              <a:t> </a:t>
            </a:r>
            <a:r>
              <a:rPr lang="en-US" sz="2800" dirty="0">
                <a:solidFill>
                  <a:srgbClr val="FFC000"/>
                </a:solidFill>
              </a:rPr>
              <a:t>(</a:t>
            </a:r>
            <a:r>
              <a:rPr lang="en-US" sz="2800" i="1" dirty="0">
                <a:solidFill>
                  <a:srgbClr val="FFC000"/>
                </a:solidFill>
              </a:rPr>
              <a:t>g</a:t>
            </a:r>
            <a:r>
              <a:rPr lang="en-US" sz="2800" dirty="0">
                <a:solidFill>
                  <a:srgbClr val="FFC000"/>
                </a:solidFill>
              </a:rPr>
              <a:t>) </a:t>
            </a:r>
            <a:r>
              <a:rPr lang="en-US" sz="2800" b="1" dirty="0">
                <a:solidFill>
                  <a:srgbClr val="FFC000"/>
                </a:solidFill>
                <a:sym typeface="Wingdings" panose="05000000000000000000" pitchFamily="2" charset="2"/>
              </a:rPr>
              <a:t>+ H</a:t>
            </a:r>
            <a:r>
              <a:rPr lang="en-US" sz="2800" b="1" baseline="-25000" dirty="0">
                <a:solidFill>
                  <a:srgbClr val="FFC000"/>
                </a:solidFill>
                <a:sym typeface="Wingdings" panose="05000000000000000000" pitchFamily="2" charset="2"/>
              </a:rPr>
              <a:t>2</a:t>
            </a:r>
            <a:r>
              <a:rPr lang="en-US" sz="2800" b="1" dirty="0">
                <a:solidFill>
                  <a:srgbClr val="FFC000"/>
                </a:solidFill>
                <a:sym typeface="Wingdings" panose="05000000000000000000" pitchFamily="2" charset="2"/>
              </a:rPr>
              <a:t>O </a:t>
            </a:r>
            <a:r>
              <a:rPr lang="en-US" sz="2800" dirty="0">
                <a:solidFill>
                  <a:srgbClr val="FFC000"/>
                </a:solidFill>
              </a:rPr>
              <a:t>(</a:t>
            </a:r>
            <a:r>
              <a:rPr lang="en-US" sz="2800" i="1" dirty="0">
                <a:solidFill>
                  <a:srgbClr val="FFC000"/>
                </a:solidFill>
              </a:rPr>
              <a:t>l</a:t>
            </a:r>
            <a:r>
              <a:rPr lang="en-US" sz="2800" dirty="0">
                <a:solidFill>
                  <a:srgbClr val="FFC000"/>
                </a:solidFill>
              </a:rPr>
              <a:t>)</a:t>
            </a:r>
          </a:p>
          <a:p>
            <a:r>
              <a:rPr lang="en-US" sz="2800" dirty="0">
                <a:solidFill>
                  <a:srgbClr val="FFFF00"/>
                </a:solidFill>
                <a:latin typeface="Times New Roman" panose="02020603050405020304" pitchFamily="18" charset="0"/>
                <a:cs typeface="Times New Roman" panose="02020603050405020304" pitchFamily="18" charset="0"/>
              </a:rPr>
              <a:t>(</a:t>
            </a:r>
            <a:r>
              <a:rPr lang="en-US" sz="2800" i="1" dirty="0">
                <a:solidFill>
                  <a:srgbClr val="FFFF00"/>
                </a:solidFill>
                <a:latin typeface="Times New Roman" panose="02020603050405020304" pitchFamily="18" charset="0"/>
                <a:cs typeface="Times New Roman" panose="02020603050405020304" pitchFamily="18" charset="0"/>
              </a:rPr>
              <a:t>s</a:t>
            </a:r>
            <a:r>
              <a:rPr lang="en-US" sz="2800" dirty="0">
                <a:solidFill>
                  <a:srgbClr val="FFFF00"/>
                </a:solidFill>
                <a:latin typeface="Times New Roman" panose="02020603050405020304" pitchFamily="18" charset="0"/>
                <a:cs typeface="Times New Roman" panose="02020603050405020304" pitchFamily="18" charset="0"/>
              </a:rPr>
              <a:t>)</a:t>
            </a:r>
            <a:r>
              <a:rPr lang="en-US" dirty="0"/>
              <a:t> = solid, </a:t>
            </a:r>
            <a:r>
              <a:rPr lang="en-US" sz="2800" dirty="0">
                <a:solidFill>
                  <a:srgbClr val="FFFF00"/>
                </a:solidFill>
                <a:latin typeface="Times New Roman" panose="02020603050405020304" pitchFamily="18" charset="0"/>
                <a:cs typeface="Times New Roman" panose="02020603050405020304" pitchFamily="18" charset="0"/>
              </a:rPr>
              <a:t>(</a:t>
            </a:r>
            <a:r>
              <a:rPr lang="en-US" sz="2800" i="1" dirty="0">
                <a:solidFill>
                  <a:srgbClr val="FFFF00"/>
                </a:solidFill>
                <a:latin typeface="Times New Roman" panose="02020603050405020304" pitchFamily="18" charset="0"/>
                <a:cs typeface="Times New Roman" panose="02020603050405020304" pitchFamily="18" charset="0"/>
              </a:rPr>
              <a:t>l</a:t>
            </a:r>
            <a:r>
              <a:rPr lang="en-US" sz="2800" dirty="0">
                <a:solidFill>
                  <a:srgbClr val="FFFF00"/>
                </a:solidFill>
                <a:latin typeface="Times New Roman" panose="02020603050405020304" pitchFamily="18" charset="0"/>
                <a:cs typeface="Times New Roman" panose="02020603050405020304" pitchFamily="18" charset="0"/>
              </a:rPr>
              <a:t>)</a:t>
            </a:r>
            <a:r>
              <a:rPr lang="en-US" sz="2800" dirty="0"/>
              <a:t> </a:t>
            </a:r>
            <a:r>
              <a:rPr lang="en-US" dirty="0"/>
              <a:t>= liquid, </a:t>
            </a:r>
            <a:r>
              <a:rPr lang="en-US" sz="2800" dirty="0">
                <a:solidFill>
                  <a:srgbClr val="FFFF00"/>
                </a:solidFill>
                <a:latin typeface="Times New Roman" panose="02020603050405020304" pitchFamily="18" charset="0"/>
                <a:cs typeface="Times New Roman" panose="02020603050405020304" pitchFamily="18" charset="0"/>
              </a:rPr>
              <a:t>(</a:t>
            </a:r>
            <a:r>
              <a:rPr lang="en-US" sz="2800" i="1" dirty="0">
                <a:solidFill>
                  <a:srgbClr val="FFFF00"/>
                </a:solidFill>
                <a:latin typeface="Times New Roman" panose="02020603050405020304" pitchFamily="18" charset="0"/>
                <a:cs typeface="Times New Roman" panose="02020603050405020304" pitchFamily="18" charset="0"/>
              </a:rPr>
              <a:t>g</a:t>
            </a:r>
            <a:r>
              <a:rPr lang="en-US" sz="2800" dirty="0">
                <a:solidFill>
                  <a:srgbClr val="FFFF00"/>
                </a:solidFill>
                <a:latin typeface="Times New Roman" panose="02020603050405020304" pitchFamily="18" charset="0"/>
                <a:cs typeface="Times New Roman" panose="02020603050405020304" pitchFamily="18" charset="0"/>
              </a:rPr>
              <a:t>)</a:t>
            </a:r>
            <a:r>
              <a:rPr lang="en-US" dirty="0"/>
              <a:t> = gas, </a:t>
            </a:r>
            <a:br>
              <a:rPr lang="en-US" dirty="0"/>
            </a:br>
            <a:r>
              <a:rPr lang="en-US" sz="2800" dirty="0">
                <a:solidFill>
                  <a:srgbClr val="FFFF00"/>
                </a:solidFill>
                <a:latin typeface="Times New Roman" panose="02020603050405020304" pitchFamily="18" charset="0"/>
                <a:cs typeface="Times New Roman" panose="02020603050405020304" pitchFamily="18" charset="0"/>
              </a:rPr>
              <a:t>(</a:t>
            </a:r>
            <a:r>
              <a:rPr lang="en-US" sz="2800" i="1" dirty="0" err="1">
                <a:solidFill>
                  <a:srgbClr val="FFFF00"/>
                </a:solidFill>
                <a:latin typeface="Times New Roman" panose="02020603050405020304" pitchFamily="18" charset="0"/>
                <a:cs typeface="Times New Roman" panose="02020603050405020304" pitchFamily="18" charset="0"/>
              </a:rPr>
              <a:t>aq</a:t>
            </a:r>
            <a:r>
              <a:rPr lang="en-US" sz="2800" dirty="0">
                <a:solidFill>
                  <a:srgbClr val="FFFF00"/>
                </a:solidFill>
                <a:latin typeface="Times New Roman" panose="02020603050405020304" pitchFamily="18" charset="0"/>
                <a:cs typeface="Times New Roman" panose="02020603050405020304" pitchFamily="18" charset="0"/>
              </a:rPr>
              <a:t>)</a:t>
            </a:r>
            <a:r>
              <a:rPr lang="en-US" dirty="0">
                <a:solidFill>
                  <a:srgbClr val="FFFF00"/>
                </a:solidFill>
              </a:rPr>
              <a:t> </a:t>
            </a:r>
            <a:r>
              <a:rPr lang="en-US" dirty="0"/>
              <a:t>= compound in aqueous phase</a:t>
            </a:r>
            <a:endParaRPr lang="en-US" b="1" dirty="0">
              <a:solidFill>
                <a:srgbClr val="00FF00"/>
              </a:solidFill>
            </a:endParaRPr>
          </a:p>
          <a:p>
            <a:pPr marL="0" indent="0" algn="ctr">
              <a:buNone/>
            </a:pPr>
            <a:endParaRPr lang="en-US" sz="2800" b="1" dirty="0">
              <a:solidFill>
                <a:srgbClr val="FFC000"/>
              </a:solidFill>
              <a:sym typeface="Wingdings" panose="05000000000000000000" pitchFamily="2" charset="2"/>
            </a:endParaRPr>
          </a:p>
          <a:p>
            <a:pPr marL="0" indent="0" algn="ctr">
              <a:buNone/>
            </a:pPr>
            <a:endParaRPr lang="en-US" b="1" dirty="0">
              <a:solidFill>
                <a:srgbClr val="FFC000"/>
              </a:solidFill>
            </a:endParaRPr>
          </a:p>
        </p:txBody>
      </p:sp>
      <p:sp>
        <p:nvSpPr>
          <p:cNvPr id="3" name="Slide Number Placeholder 2">
            <a:extLst>
              <a:ext uri="{FF2B5EF4-FFF2-40B4-BE49-F238E27FC236}">
                <a16:creationId xmlns:a16="http://schemas.microsoft.com/office/drawing/2014/main" id="{B881D8C2-0243-4A52-75E3-E837CF592EF5}"/>
              </a:ext>
            </a:extLst>
          </p:cNvPr>
          <p:cNvSpPr>
            <a:spLocks noGrp="1"/>
          </p:cNvSpPr>
          <p:nvPr>
            <p:ph type="sldNum" sz="quarter" idx="10"/>
          </p:nvPr>
        </p:nvSpPr>
        <p:spPr/>
        <p:txBody>
          <a:bodyPr/>
          <a:lstStyle/>
          <a:p>
            <a:fld id="{A0799DEC-7E29-49FD-ACCD-C09E865CF267}" type="slidenum">
              <a:rPr lang="en-US" smtClean="0"/>
              <a:pPr/>
              <a:t>6</a:t>
            </a:fld>
            <a:endParaRPr lang="en-US" dirty="0"/>
          </a:p>
        </p:txBody>
      </p:sp>
    </p:spTree>
    <p:extLst>
      <p:ext uri="{BB962C8B-B14F-4D97-AF65-F5344CB8AC3E}">
        <p14:creationId xmlns:p14="http://schemas.microsoft.com/office/powerpoint/2010/main" val="37560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8F994-5880-4B42-0AA3-01E00D53F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0190D-BD70-A88D-70D8-5011201B83E5}"/>
              </a:ext>
            </a:extLst>
          </p:cNvPr>
          <p:cNvSpPr>
            <a:spLocks noGrp="1"/>
          </p:cNvSpPr>
          <p:nvPr>
            <p:ph type="title"/>
          </p:nvPr>
        </p:nvSpPr>
        <p:spPr>
          <a:xfrm>
            <a:off x="338666" y="180761"/>
            <a:ext cx="8421512" cy="769441"/>
          </a:xfrm>
        </p:spPr>
        <p:txBody>
          <a:bodyPr/>
          <a:lstStyle/>
          <a:p>
            <a:r>
              <a:rPr lang="en-US" sz="4400" dirty="0"/>
              <a:t>Symbols in Chemical Equations</a:t>
            </a:r>
          </a:p>
        </p:txBody>
      </p:sp>
      <p:sp>
        <p:nvSpPr>
          <p:cNvPr id="5" name="Content Placeholder 4">
            <a:extLst>
              <a:ext uri="{FF2B5EF4-FFF2-40B4-BE49-F238E27FC236}">
                <a16:creationId xmlns:a16="http://schemas.microsoft.com/office/drawing/2014/main" id="{68037939-E838-4778-9091-E427F238E03A}"/>
              </a:ext>
            </a:extLst>
          </p:cNvPr>
          <p:cNvSpPr>
            <a:spLocks noGrp="1"/>
          </p:cNvSpPr>
          <p:nvPr>
            <p:ph idx="1"/>
          </p:nvPr>
        </p:nvSpPr>
        <p:spPr>
          <a:xfrm>
            <a:off x="372533" y="950203"/>
            <a:ext cx="8387645" cy="1085234"/>
          </a:xfrm>
        </p:spPr>
        <p:txBody>
          <a:bodyPr/>
          <a:lstStyle/>
          <a:p>
            <a:pPr marL="0" indent="0">
              <a:buNone/>
            </a:pPr>
            <a:r>
              <a:rPr lang="en-US" dirty="0"/>
              <a:t>It is important to understand the symbols used in chemical reaction equations</a:t>
            </a: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endParaRPr lang="en-US" sz="1800" i="1" dirty="0">
              <a:solidFill>
                <a:srgbClr val="CC99FF"/>
              </a:solidFill>
              <a:latin typeface="Times New Roman" panose="02020603050405020304" pitchFamily="18" charset="0"/>
              <a:cs typeface="Times New Roman" panose="02020603050405020304" pitchFamily="18" charset="0"/>
            </a:endParaRPr>
          </a:p>
          <a:p>
            <a:pPr marL="0" indent="0">
              <a:buNone/>
            </a:pPr>
            <a:br>
              <a:rPr lang="en-US" sz="1800" i="1" dirty="0">
                <a:solidFill>
                  <a:srgbClr val="CC99FF"/>
                </a:solidFill>
                <a:latin typeface="Times New Roman" panose="02020603050405020304" pitchFamily="18" charset="0"/>
                <a:cs typeface="Times New Roman" panose="02020603050405020304" pitchFamily="18" charset="0"/>
              </a:rPr>
            </a:br>
            <a:endParaRPr lang="en-US" sz="1800" i="1" dirty="0">
              <a:solidFill>
                <a:srgbClr val="CC99FF"/>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4C67047-EC4B-647F-D6DD-A0E7C3673BFC}"/>
              </a:ext>
            </a:extLst>
          </p:cNvPr>
          <p:cNvSpPr>
            <a:spLocks noGrp="1"/>
          </p:cNvSpPr>
          <p:nvPr>
            <p:ph type="sldNum" sz="quarter" idx="10"/>
          </p:nvPr>
        </p:nvSpPr>
        <p:spPr/>
        <p:txBody>
          <a:bodyPr/>
          <a:lstStyle/>
          <a:p>
            <a:fld id="{A0799DEC-7E29-49FD-ACCD-C09E865CF267}" type="slidenum">
              <a:rPr lang="en-US" smtClean="0"/>
              <a:pPr/>
              <a:t>7</a:t>
            </a:fld>
            <a:endParaRPr lang="en-US" dirty="0"/>
          </a:p>
        </p:txBody>
      </p:sp>
      <p:pic>
        <p:nvPicPr>
          <p:cNvPr id="6" name="Picture 5">
            <a:extLst>
              <a:ext uri="{FF2B5EF4-FFF2-40B4-BE49-F238E27FC236}">
                <a16:creationId xmlns:a16="http://schemas.microsoft.com/office/drawing/2014/main" id="{8B91DBE8-A145-D642-9996-4BC4196DE952}"/>
              </a:ext>
            </a:extLst>
          </p:cNvPr>
          <p:cNvPicPr>
            <a:picLocks noChangeAspect="1"/>
          </p:cNvPicPr>
          <p:nvPr/>
        </p:nvPicPr>
        <p:blipFill>
          <a:blip r:embed="rId2"/>
          <a:stretch>
            <a:fillRect/>
          </a:stretch>
        </p:blipFill>
        <p:spPr>
          <a:xfrm>
            <a:off x="268796" y="2035436"/>
            <a:ext cx="8595118" cy="4146994"/>
          </a:xfrm>
          <a:prstGeom prst="rect">
            <a:avLst/>
          </a:prstGeom>
        </p:spPr>
      </p:pic>
      <p:sp>
        <p:nvSpPr>
          <p:cNvPr id="4" name="TextBox 3">
            <a:extLst>
              <a:ext uri="{FF2B5EF4-FFF2-40B4-BE49-F238E27FC236}">
                <a16:creationId xmlns:a16="http://schemas.microsoft.com/office/drawing/2014/main" id="{CAFAAC39-EF90-176C-6846-2A530F1809F2}"/>
              </a:ext>
            </a:extLst>
          </p:cNvPr>
          <p:cNvSpPr txBox="1"/>
          <p:nvPr/>
        </p:nvSpPr>
        <p:spPr>
          <a:xfrm>
            <a:off x="372532" y="6245926"/>
            <a:ext cx="6036581" cy="461665"/>
          </a:xfrm>
          <a:prstGeom prst="rect">
            <a:avLst/>
          </a:prstGeom>
          <a:noFill/>
        </p:spPr>
        <p:txBody>
          <a:bodyPr wrap="square" rtlCol="0">
            <a:spAutoFit/>
          </a:bodyPr>
          <a:lstStyle/>
          <a:p>
            <a:r>
              <a:rPr lang="en-US" i="1" dirty="0">
                <a:solidFill>
                  <a:srgbClr val="CC99FF"/>
                </a:solidFill>
                <a:latin typeface="Times New Roman" panose="02020603050405020304" pitchFamily="18" charset="0"/>
                <a:cs typeface="Times New Roman" panose="02020603050405020304" pitchFamily="18" charset="0"/>
              </a:rPr>
              <a:t>See also </a:t>
            </a:r>
            <a:r>
              <a:rPr lang="en-US" sz="2400" b="1" i="1" dirty="0">
                <a:solidFill>
                  <a:srgbClr val="CC99FF"/>
                </a:solidFill>
                <a:latin typeface="Times New Roman" panose="02020603050405020304" pitchFamily="18" charset="0"/>
                <a:cs typeface="Times New Roman" panose="02020603050405020304" pitchFamily="18" charset="0"/>
                <a:hlinkClick r:id="rId3"/>
              </a:rPr>
              <a:t>https://youtu.be/ZcF8E8aAOGs</a:t>
            </a:r>
            <a:endParaRPr lang="en-US" sz="2400" dirty="0">
              <a:solidFill>
                <a:schemeClr val="bg1"/>
              </a:solidFill>
            </a:endParaRPr>
          </a:p>
        </p:txBody>
      </p:sp>
    </p:spTree>
    <p:extLst>
      <p:ext uri="{BB962C8B-B14F-4D97-AF65-F5344CB8AC3E}">
        <p14:creationId xmlns:p14="http://schemas.microsoft.com/office/powerpoint/2010/main" val="317651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16EF7-F947-C117-5DF0-05CE1693A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655C0-9764-A674-CF72-5BF33A9CA370}"/>
              </a:ext>
            </a:extLst>
          </p:cNvPr>
          <p:cNvSpPr>
            <a:spLocks noGrp="1"/>
          </p:cNvSpPr>
          <p:nvPr>
            <p:ph type="title"/>
          </p:nvPr>
        </p:nvSpPr>
        <p:spPr>
          <a:xfrm>
            <a:off x="355599" y="137123"/>
            <a:ext cx="8421512" cy="830997"/>
          </a:xfrm>
        </p:spPr>
        <p:txBody>
          <a:bodyPr/>
          <a:lstStyle/>
          <a:p>
            <a:r>
              <a:rPr lang="en-US" dirty="0"/>
              <a:t>Balancing Equations</a:t>
            </a:r>
          </a:p>
        </p:txBody>
      </p:sp>
      <p:sp>
        <p:nvSpPr>
          <p:cNvPr id="5" name="Content Placeholder 4">
            <a:extLst>
              <a:ext uri="{FF2B5EF4-FFF2-40B4-BE49-F238E27FC236}">
                <a16:creationId xmlns:a16="http://schemas.microsoft.com/office/drawing/2014/main" id="{9B1BBD41-489B-38B2-C56C-0EAF658E3629}"/>
              </a:ext>
            </a:extLst>
          </p:cNvPr>
          <p:cNvSpPr>
            <a:spLocks noGrp="1"/>
          </p:cNvSpPr>
          <p:nvPr>
            <p:ph idx="1"/>
          </p:nvPr>
        </p:nvSpPr>
        <p:spPr>
          <a:xfrm>
            <a:off x="372532" y="1057160"/>
            <a:ext cx="8404579" cy="5360266"/>
          </a:xfrm>
        </p:spPr>
        <p:txBody>
          <a:bodyPr/>
          <a:lstStyle/>
          <a:p>
            <a:r>
              <a:rPr lang="en-US" sz="1800" dirty="0"/>
              <a:t>With the skeleton equation up on the whiteboard, it is time to apply the laws of the conservation of mass (electric charge &amp; energy can be examined later)</a:t>
            </a:r>
          </a:p>
          <a:p>
            <a:r>
              <a:rPr lang="en-US" sz="1800" dirty="0"/>
              <a:t>One of the most important beginnings in chemistry is writing reactions (equations) that show the formation of compounds from their elemental forms</a:t>
            </a:r>
          </a:p>
          <a:p>
            <a:pPr marL="0" indent="0" algn="ctr">
              <a:buNone/>
            </a:pPr>
            <a:r>
              <a:rPr lang="en-US" sz="2000" i="1" dirty="0">
                <a:solidFill>
                  <a:srgbClr val="FFFF00"/>
                </a:solidFill>
                <a:latin typeface="Times New Roman" panose="02020603050405020304" pitchFamily="18" charset="0"/>
                <a:cs typeface="Times New Roman" panose="02020603050405020304" pitchFamily="18" charset="0"/>
              </a:rPr>
              <a:t>practice exercises calculating the enthalpy of formation is often seen with this</a:t>
            </a:r>
          </a:p>
          <a:p>
            <a:r>
              <a:rPr lang="en-US" sz="1800" dirty="0"/>
              <a:t>The elemental form of carbon is C (</a:t>
            </a:r>
            <a:r>
              <a:rPr lang="en-US" sz="1800" i="1" dirty="0"/>
              <a:t>s</a:t>
            </a:r>
            <a:r>
              <a:rPr lang="en-US" sz="1800" dirty="0"/>
              <a:t>). The elemental form of hydrogen is H</a:t>
            </a:r>
            <a:r>
              <a:rPr lang="en-US" sz="1800" baseline="-25000" dirty="0"/>
              <a:t>2</a:t>
            </a:r>
            <a:r>
              <a:rPr lang="en-US" sz="1800" dirty="0"/>
              <a:t> (</a:t>
            </a:r>
            <a:r>
              <a:rPr lang="en-US" sz="1800" i="1" dirty="0"/>
              <a:t>g</a:t>
            </a:r>
            <a:r>
              <a:rPr lang="en-US" sz="1800" dirty="0"/>
              <a:t>)</a:t>
            </a:r>
          </a:p>
          <a:p>
            <a:r>
              <a:rPr lang="en-US" sz="1800" dirty="0"/>
              <a:t>From these two, the formation of methane CH</a:t>
            </a:r>
            <a:r>
              <a:rPr lang="en-US" sz="1800" baseline="-25000" dirty="0"/>
              <a:t>4</a:t>
            </a:r>
            <a:r>
              <a:rPr lang="en-US" sz="1800" dirty="0"/>
              <a:t> (</a:t>
            </a:r>
            <a:r>
              <a:rPr lang="en-US" sz="1800" i="1" dirty="0"/>
              <a:t>g</a:t>
            </a:r>
            <a:r>
              <a:rPr lang="en-US" sz="1800" dirty="0"/>
              <a:t>) is shown</a:t>
            </a:r>
          </a:p>
          <a:p>
            <a:pPr marL="0" indent="0" algn="ctr">
              <a:buNone/>
            </a:pPr>
            <a:r>
              <a:rPr lang="en-US" b="1" dirty="0">
                <a:solidFill>
                  <a:srgbClr val="FFC000"/>
                </a:solidFill>
              </a:rPr>
              <a:t>C </a:t>
            </a:r>
            <a:r>
              <a:rPr lang="en-US" dirty="0">
                <a:solidFill>
                  <a:srgbClr val="FFC000"/>
                </a:solidFill>
              </a:rPr>
              <a:t>(</a:t>
            </a:r>
            <a:r>
              <a:rPr lang="en-US" i="1" dirty="0">
                <a:solidFill>
                  <a:srgbClr val="FFC000"/>
                </a:solidFill>
              </a:rPr>
              <a:t>s</a:t>
            </a:r>
            <a:r>
              <a:rPr lang="en-US" dirty="0">
                <a:solidFill>
                  <a:srgbClr val="FFC000"/>
                </a:solidFill>
              </a:rPr>
              <a:t>)</a:t>
            </a:r>
            <a:r>
              <a:rPr lang="en-US" b="1" dirty="0">
                <a:solidFill>
                  <a:srgbClr val="FFC000"/>
                </a:solidFill>
              </a:rPr>
              <a:t> + H</a:t>
            </a:r>
            <a:r>
              <a:rPr lang="en-US" b="1" baseline="-25000" dirty="0">
                <a:solidFill>
                  <a:srgbClr val="FFC000"/>
                </a:solidFill>
              </a:rPr>
              <a:t>2</a:t>
            </a:r>
            <a:r>
              <a:rPr lang="en-US" b="1" dirty="0">
                <a:solidFill>
                  <a:srgbClr val="FFC000"/>
                </a:solidFill>
              </a:rPr>
              <a:t> </a:t>
            </a:r>
            <a:r>
              <a:rPr lang="en-US" dirty="0">
                <a:solidFill>
                  <a:srgbClr val="FFC000"/>
                </a:solidFill>
              </a:rPr>
              <a:t>(</a:t>
            </a:r>
            <a:r>
              <a:rPr lang="en-US" i="1" dirty="0">
                <a:solidFill>
                  <a:srgbClr val="FFC000"/>
                </a:solidFill>
              </a:rPr>
              <a:t>g</a:t>
            </a:r>
            <a:r>
              <a:rPr lang="en-US" dirty="0">
                <a:solidFill>
                  <a:srgbClr val="FFC000"/>
                </a:solidFill>
              </a:rPr>
              <a:t>)</a:t>
            </a:r>
            <a:r>
              <a:rPr lang="en-US" b="1" dirty="0">
                <a:solidFill>
                  <a:srgbClr val="FFC000"/>
                </a:solidFill>
              </a:rPr>
              <a:t> </a:t>
            </a:r>
            <a:r>
              <a:rPr lang="en-US" b="1" dirty="0">
                <a:solidFill>
                  <a:srgbClr val="FFC000"/>
                </a:solidFill>
                <a:sym typeface="Wingdings" panose="05000000000000000000" pitchFamily="2" charset="2"/>
              </a:rPr>
              <a:t> CH</a:t>
            </a:r>
            <a:r>
              <a:rPr lang="en-US" b="1" baseline="-25000" dirty="0">
                <a:solidFill>
                  <a:srgbClr val="FFC000"/>
                </a:solidFill>
                <a:sym typeface="Wingdings" panose="05000000000000000000" pitchFamily="2" charset="2"/>
              </a:rPr>
              <a:t>4</a:t>
            </a:r>
            <a:r>
              <a:rPr lang="en-US" b="1" dirty="0">
                <a:solidFill>
                  <a:srgbClr val="FFC000"/>
                </a:solidFill>
                <a:sym typeface="Wingdings" panose="05000000000000000000" pitchFamily="2" charset="2"/>
              </a:rPr>
              <a:t> </a:t>
            </a:r>
            <a:r>
              <a:rPr lang="en-US" dirty="0">
                <a:solidFill>
                  <a:srgbClr val="FFC000"/>
                </a:solidFill>
                <a:sym typeface="Wingdings" panose="05000000000000000000" pitchFamily="2" charset="2"/>
              </a:rPr>
              <a:t>(</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r>
              <a:rPr lang="en-US" sz="1800" dirty="0"/>
              <a:t>The equation is missing mass balance however, which it must have on both sides of the reaction arrow</a:t>
            </a:r>
          </a:p>
          <a:p>
            <a:r>
              <a:rPr lang="en-US" sz="1800" dirty="0"/>
              <a:t>There is one atom of C on both sides, so that’s OK, but there are 2 atoms of H on left side, but 4 atoms on the right. The left needs 2 more atoms, which can be done by doing the following:</a:t>
            </a:r>
          </a:p>
          <a:p>
            <a:pPr marL="0" indent="0" algn="ctr">
              <a:buNone/>
            </a:pPr>
            <a:r>
              <a:rPr lang="en-US" b="1" dirty="0">
                <a:solidFill>
                  <a:srgbClr val="FFC000"/>
                </a:solidFill>
              </a:rPr>
              <a:t>C </a:t>
            </a:r>
            <a:r>
              <a:rPr lang="en-US" dirty="0">
                <a:solidFill>
                  <a:srgbClr val="FFC000"/>
                </a:solidFill>
              </a:rPr>
              <a:t>(</a:t>
            </a:r>
            <a:r>
              <a:rPr lang="en-US" i="1" dirty="0">
                <a:solidFill>
                  <a:srgbClr val="FFC000"/>
                </a:solidFill>
              </a:rPr>
              <a:t>s</a:t>
            </a:r>
            <a:r>
              <a:rPr lang="en-US" dirty="0">
                <a:solidFill>
                  <a:srgbClr val="FFC000"/>
                </a:solidFill>
              </a:rPr>
              <a:t>)</a:t>
            </a:r>
            <a:r>
              <a:rPr lang="en-US" b="1" dirty="0">
                <a:solidFill>
                  <a:srgbClr val="FFC000"/>
                </a:solidFill>
              </a:rPr>
              <a:t> + 2 H</a:t>
            </a:r>
            <a:r>
              <a:rPr lang="en-US" b="1" baseline="-25000" dirty="0">
                <a:solidFill>
                  <a:srgbClr val="FFC000"/>
                </a:solidFill>
              </a:rPr>
              <a:t>2</a:t>
            </a:r>
            <a:r>
              <a:rPr lang="en-US" b="1" dirty="0">
                <a:solidFill>
                  <a:srgbClr val="FFC000"/>
                </a:solidFill>
              </a:rPr>
              <a:t> </a:t>
            </a:r>
            <a:r>
              <a:rPr lang="en-US" dirty="0">
                <a:solidFill>
                  <a:srgbClr val="FFC000"/>
                </a:solidFill>
              </a:rPr>
              <a:t>(</a:t>
            </a:r>
            <a:r>
              <a:rPr lang="en-US" i="1" dirty="0">
                <a:solidFill>
                  <a:srgbClr val="FFC000"/>
                </a:solidFill>
              </a:rPr>
              <a:t>g</a:t>
            </a:r>
            <a:r>
              <a:rPr lang="en-US" dirty="0">
                <a:solidFill>
                  <a:srgbClr val="FFC000"/>
                </a:solidFill>
              </a:rPr>
              <a:t>)</a:t>
            </a:r>
            <a:r>
              <a:rPr lang="en-US" b="1" dirty="0">
                <a:solidFill>
                  <a:srgbClr val="FFC000"/>
                </a:solidFill>
              </a:rPr>
              <a:t> </a:t>
            </a:r>
            <a:r>
              <a:rPr lang="en-US" b="1" dirty="0">
                <a:solidFill>
                  <a:srgbClr val="FFC000"/>
                </a:solidFill>
                <a:sym typeface="Wingdings" panose="05000000000000000000" pitchFamily="2" charset="2"/>
              </a:rPr>
              <a:t> CH</a:t>
            </a:r>
            <a:r>
              <a:rPr lang="en-US" b="1" baseline="-25000" dirty="0">
                <a:solidFill>
                  <a:srgbClr val="FFC000"/>
                </a:solidFill>
                <a:sym typeface="Wingdings" panose="05000000000000000000" pitchFamily="2" charset="2"/>
              </a:rPr>
              <a:t>4</a:t>
            </a:r>
            <a:r>
              <a:rPr lang="en-US" b="1" dirty="0">
                <a:solidFill>
                  <a:srgbClr val="FFC000"/>
                </a:solidFill>
                <a:sym typeface="Wingdings" panose="05000000000000000000" pitchFamily="2" charset="2"/>
              </a:rPr>
              <a:t> </a:t>
            </a:r>
            <a:r>
              <a:rPr lang="en-US" dirty="0">
                <a:solidFill>
                  <a:srgbClr val="FFC000"/>
                </a:solidFill>
                <a:sym typeface="Wingdings" panose="05000000000000000000" pitchFamily="2" charset="2"/>
              </a:rPr>
              <a:t>(</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pPr marL="0" indent="0" algn="ctr">
              <a:buNone/>
            </a:pPr>
            <a:endParaRPr lang="en-US" dirty="0">
              <a:solidFill>
                <a:srgbClr val="FFC000"/>
              </a:solidFill>
              <a:sym typeface="Wingdings" panose="05000000000000000000" pitchFamily="2" charset="2"/>
            </a:endParaRPr>
          </a:p>
          <a:p>
            <a:endParaRPr lang="en-US" dirty="0"/>
          </a:p>
        </p:txBody>
      </p:sp>
      <p:sp>
        <p:nvSpPr>
          <p:cNvPr id="3" name="Slide Number Placeholder 2">
            <a:extLst>
              <a:ext uri="{FF2B5EF4-FFF2-40B4-BE49-F238E27FC236}">
                <a16:creationId xmlns:a16="http://schemas.microsoft.com/office/drawing/2014/main" id="{8DF0E85E-FCFA-5C71-99E8-6D01499206CC}"/>
              </a:ext>
            </a:extLst>
          </p:cNvPr>
          <p:cNvSpPr>
            <a:spLocks noGrp="1"/>
          </p:cNvSpPr>
          <p:nvPr>
            <p:ph type="sldNum" sz="quarter" idx="10"/>
          </p:nvPr>
        </p:nvSpPr>
        <p:spPr/>
        <p:txBody>
          <a:bodyPr/>
          <a:lstStyle/>
          <a:p>
            <a:fld id="{A0799DEC-7E29-49FD-ACCD-C09E865CF267}" type="slidenum">
              <a:rPr lang="en-US" smtClean="0"/>
              <a:pPr/>
              <a:t>8</a:t>
            </a:fld>
            <a:endParaRPr lang="en-US" dirty="0"/>
          </a:p>
        </p:txBody>
      </p:sp>
    </p:spTree>
    <p:extLst>
      <p:ext uri="{BB962C8B-B14F-4D97-AF65-F5344CB8AC3E}">
        <p14:creationId xmlns:p14="http://schemas.microsoft.com/office/powerpoint/2010/main" val="226067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A0008-3AFF-FD7F-5F4F-8257B3C20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22A00E-1F43-8BE4-0304-A8EB8FB6DD00}"/>
              </a:ext>
            </a:extLst>
          </p:cNvPr>
          <p:cNvSpPr>
            <a:spLocks noGrp="1"/>
          </p:cNvSpPr>
          <p:nvPr>
            <p:ph type="title"/>
          </p:nvPr>
        </p:nvSpPr>
        <p:spPr>
          <a:xfrm>
            <a:off x="355599" y="261563"/>
            <a:ext cx="8421512" cy="769441"/>
          </a:xfrm>
        </p:spPr>
        <p:txBody>
          <a:bodyPr/>
          <a:lstStyle/>
          <a:p>
            <a:r>
              <a:rPr lang="en-US" sz="4400" dirty="0"/>
              <a:t>Details of Balancing Equations</a:t>
            </a:r>
          </a:p>
        </p:txBody>
      </p:sp>
      <p:sp>
        <p:nvSpPr>
          <p:cNvPr id="5" name="Content Placeholder 4">
            <a:extLst>
              <a:ext uri="{FF2B5EF4-FFF2-40B4-BE49-F238E27FC236}">
                <a16:creationId xmlns:a16="http://schemas.microsoft.com/office/drawing/2014/main" id="{2BA6A608-90DC-A2F7-9A0D-E31C00471C1A}"/>
              </a:ext>
            </a:extLst>
          </p:cNvPr>
          <p:cNvSpPr>
            <a:spLocks noGrp="1"/>
          </p:cNvSpPr>
          <p:nvPr>
            <p:ph idx="1"/>
          </p:nvPr>
        </p:nvSpPr>
        <p:spPr>
          <a:xfrm>
            <a:off x="372532" y="1140287"/>
            <a:ext cx="8404579" cy="5360266"/>
          </a:xfrm>
        </p:spPr>
        <p:txBody>
          <a:bodyPr/>
          <a:lstStyle/>
          <a:p>
            <a:r>
              <a:rPr lang="en-US" sz="1800" dirty="0"/>
              <a:t>In the previous slide, a </a:t>
            </a:r>
            <a:r>
              <a:rPr lang="en-US" sz="2000" b="1" dirty="0">
                <a:solidFill>
                  <a:schemeClr val="accent1">
                    <a:lumMod val="60000"/>
                    <a:lumOff val="40000"/>
                  </a:schemeClr>
                </a:solidFill>
              </a:rPr>
              <a:t>2</a:t>
            </a:r>
            <a:r>
              <a:rPr lang="en-US" sz="1800" dirty="0"/>
              <a:t> was added to the </a:t>
            </a:r>
            <a:r>
              <a:rPr lang="en-US" sz="1800" dirty="0">
                <a:solidFill>
                  <a:srgbClr val="FFFF00"/>
                </a:solidFill>
              </a:rPr>
              <a:t>H</a:t>
            </a:r>
            <a:r>
              <a:rPr lang="en-US" sz="1800" baseline="-25000" dirty="0">
                <a:solidFill>
                  <a:srgbClr val="FFFF00"/>
                </a:solidFill>
              </a:rPr>
              <a:t>2</a:t>
            </a:r>
            <a:r>
              <a:rPr lang="en-US" sz="1800" dirty="0">
                <a:solidFill>
                  <a:srgbClr val="FFFF00"/>
                </a:solidFill>
              </a:rPr>
              <a:t> (</a:t>
            </a:r>
            <a:r>
              <a:rPr lang="en-US" sz="1800" i="1" dirty="0">
                <a:solidFill>
                  <a:srgbClr val="FFFF00"/>
                </a:solidFill>
              </a:rPr>
              <a:t>g</a:t>
            </a:r>
            <a:r>
              <a:rPr lang="en-US" sz="1800" dirty="0">
                <a:solidFill>
                  <a:srgbClr val="FFFF00"/>
                </a:solidFill>
              </a:rPr>
              <a:t>)</a:t>
            </a:r>
            <a:r>
              <a:rPr lang="en-US" sz="1800" dirty="0"/>
              <a:t> reactant to achieve the balance of atoms on both sides of the reaction arrow</a:t>
            </a:r>
          </a:p>
          <a:p>
            <a:pPr marL="0" indent="0" algn="ctr">
              <a:buNone/>
            </a:pPr>
            <a:r>
              <a:rPr lang="en-US" b="1" dirty="0">
                <a:solidFill>
                  <a:srgbClr val="FFC000"/>
                </a:solidFill>
              </a:rPr>
              <a:t>C </a:t>
            </a:r>
            <a:r>
              <a:rPr lang="en-US" dirty="0">
                <a:solidFill>
                  <a:srgbClr val="FFC000"/>
                </a:solidFill>
              </a:rPr>
              <a:t>(</a:t>
            </a:r>
            <a:r>
              <a:rPr lang="en-US" i="1" dirty="0">
                <a:solidFill>
                  <a:srgbClr val="FFC000"/>
                </a:solidFill>
              </a:rPr>
              <a:t>s</a:t>
            </a:r>
            <a:r>
              <a:rPr lang="en-US" dirty="0">
                <a:solidFill>
                  <a:srgbClr val="FFC000"/>
                </a:solidFill>
              </a:rPr>
              <a:t>)</a:t>
            </a:r>
            <a:r>
              <a:rPr lang="en-US" b="1" dirty="0">
                <a:solidFill>
                  <a:srgbClr val="FFC000"/>
                </a:solidFill>
              </a:rPr>
              <a:t> + 2 H</a:t>
            </a:r>
            <a:r>
              <a:rPr lang="en-US" b="1" baseline="-25000" dirty="0">
                <a:solidFill>
                  <a:srgbClr val="FFC000"/>
                </a:solidFill>
              </a:rPr>
              <a:t>2</a:t>
            </a:r>
            <a:r>
              <a:rPr lang="en-US" b="1" dirty="0">
                <a:solidFill>
                  <a:srgbClr val="FFC000"/>
                </a:solidFill>
              </a:rPr>
              <a:t> </a:t>
            </a:r>
            <a:r>
              <a:rPr lang="en-US" dirty="0">
                <a:solidFill>
                  <a:srgbClr val="FFC000"/>
                </a:solidFill>
              </a:rPr>
              <a:t>(</a:t>
            </a:r>
            <a:r>
              <a:rPr lang="en-US" i="1" dirty="0">
                <a:solidFill>
                  <a:srgbClr val="FFC000"/>
                </a:solidFill>
              </a:rPr>
              <a:t>g</a:t>
            </a:r>
            <a:r>
              <a:rPr lang="en-US" dirty="0">
                <a:solidFill>
                  <a:srgbClr val="FFC000"/>
                </a:solidFill>
              </a:rPr>
              <a:t>)</a:t>
            </a:r>
            <a:r>
              <a:rPr lang="en-US" b="1" dirty="0">
                <a:solidFill>
                  <a:srgbClr val="FFC000"/>
                </a:solidFill>
              </a:rPr>
              <a:t> </a:t>
            </a:r>
            <a:r>
              <a:rPr lang="en-US" b="1" dirty="0">
                <a:solidFill>
                  <a:srgbClr val="FFC000"/>
                </a:solidFill>
                <a:sym typeface="Wingdings" panose="05000000000000000000" pitchFamily="2" charset="2"/>
              </a:rPr>
              <a:t> CH</a:t>
            </a:r>
            <a:r>
              <a:rPr lang="en-US" b="1" baseline="-25000" dirty="0">
                <a:solidFill>
                  <a:srgbClr val="FFC000"/>
                </a:solidFill>
                <a:sym typeface="Wingdings" panose="05000000000000000000" pitchFamily="2" charset="2"/>
              </a:rPr>
              <a:t>4</a:t>
            </a:r>
            <a:r>
              <a:rPr lang="en-US" b="1" dirty="0">
                <a:solidFill>
                  <a:srgbClr val="FFC000"/>
                </a:solidFill>
                <a:sym typeface="Wingdings" panose="05000000000000000000" pitchFamily="2" charset="2"/>
              </a:rPr>
              <a:t> </a:t>
            </a:r>
            <a:r>
              <a:rPr lang="en-US" dirty="0">
                <a:solidFill>
                  <a:srgbClr val="FFC000"/>
                </a:solidFill>
                <a:sym typeface="Wingdings" panose="05000000000000000000" pitchFamily="2" charset="2"/>
              </a:rPr>
              <a:t>(</a:t>
            </a:r>
            <a:r>
              <a:rPr lang="en-US" i="1" dirty="0">
                <a:solidFill>
                  <a:srgbClr val="FFC000"/>
                </a:solidFill>
                <a:sym typeface="Wingdings" panose="05000000000000000000" pitchFamily="2" charset="2"/>
              </a:rPr>
              <a:t>g</a:t>
            </a:r>
            <a:r>
              <a:rPr lang="en-US" dirty="0">
                <a:solidFill>
                  <a:srgbClr val="FFC000"/>
                </a:solidFill>
                <a:sym typeface="Wingdings" panose="05000000000000000000" pitchFamily="2" charset="2"/>
              </a:rPr>
              <a:t>)</a:t>
            </a:r>
          </a:p>
          <a:p>
            <a:r>
              <a:rPr lang="en-US" sz="2000" dirty="0"/>
              <a:t>This </a:t>
            </a:r>
            <a:r>
              <a:rPr lang="en-US" sz="2000" b="1" dirty="0">
                <a:solidFill>
                  <a:schemeClr val="accent1">
                    <a:lumMod val="60000"/>
                    <a:lumOff val="40000"/>
                  </a:schemeClr>
                </a:solidFill>
              </a:rPr>
              <a:t>2</a:t>
            </a:r>
            <a:r>
              <a:rPr lang="en-US" sz="2000" dirty="0"/>
              <a:t> and </a:t>
            </a:r>
            <a:r>
              <a:rPr lang="en-US" sz="2000" i="1" dirty="0">
                <a:solidFill>
                  <a:srgbClr val="FFFF00"/>
                </a:solidFill>
              </a:rPr>
              <a:t>any whole number/integer </a:t>
            </a:r>
            <a:r>
              <a:rPr lang="en-US" sz="2000" dirty="0"/>
              <a:t>placed in front of a </a:t>
            </a:r>
            <a:r>
              <a:rPr lang="en-US" sz="2000" dirty="0">
                <a:solidFill>
                  <a:srgbClr val="FFFF00"/>
                </a:solidFill>
              </a:rPr>
              <a:t>chemical compound </a:t>
            </a:r>
            <a:r>
              <a:rPr lang="en-US" sz="2000" dirty="0"/>
              <a:t>in a </a:t>
            </a:r>
            <a:r>
              <a:rPr lang="en-US" sz="2000" dirty="0">
                <a:solidFill>
                  <a:srgbClr val="FFFF00"/>
                </a:solidFill>
              </a:rPr>
              <a:t>chemical equation</a:t>
            </a:r>
            <a:r>
              <a:rPr lang="en-US" sz="2000" dirty="0"/>
              <a:t> is called a </a:t>
            </a:r>
            <a:r>
              <a:rPr lang="en-US" sz="2000" b="1" dirty="0">
                <a:solidFill>
                  <a:srgbClr val="00FF00"/>
                </a:solidFill>
              </a:rPr>
              <a:t>coefficient</a:t>
            </a:r>
          </a:p>
          <a:p>
            <a:pPr marL="0" indent="0" algn="ctr">
              <a:buNone/>
            </a:pPr>
            <a:r>
              <a:rPr lang="en-US" sz="1800" i="1" dirty="0">
                <a:solidFill>
                  <a:srgbClr val="CC99FF"/>
                </a:solidFill>
                <a:latin typeface="Times New Roman" panose="02020603050405020304" pitchFamily="18" charset="0"/>
                <a:cs typeface="Times New Roman" panose="02020603050405020304" pitchFamily="18" charset="0"/>
              </a:rPr>
              <a:t>This is also term in mathematics for a number placed in front</a:t>
            </a:r>
            <a:br>
              <a:rPr lang="en-US" sz="1800" i="1" dirty="0">
                <a:solidFill>
                  <a:srgbClr val="CC99FF"/>
                </a:solidFill>
                <a:latin typeface="Times New Roman" panose="02020603050405020304" pitchFamily="18" charset="0"/>
                <a:cs typeface="Times New Roman" panose="02020603050405020304" pitchFamily="18" charset="0"/>
              </a:rPr>
            </a:br>
            <a:r>
              <a:rPr lang="en-US" sz="1800" i="1" dirty="0">
                <a:solidFill>
                  <a:srgbClr val="CC99FF"/>
                </a:solidFill>
                <a:latin typeface="Times New Roman" panose="02020603050405020304" pitchFamily="18" charset="0"/>
                <a:cs typeface="Times New Roman" panose="02020603050405020304" pitchFamily="18" charset="0"/>
              </a:rPr>
              <a:t>of a variable in an algebraic expression</a:t>
            </a:r>
          </a:p>
          <a:p>
            <a:r>
              <a:rPr lang="en-US" sz="2000" dirty="0"/>
              <a:t>Putting a coefficient in front of a compound has the effect of multiplying the number of each atom in the compound by the number of the coefficient, and if the atom is subscripted, by that subscript number too</a:t>
            </a:r>
          </a:p>
          <a:p>
            <a:r>
              <a:rPr lang="en-US" sz="2000" dirty="0"/>
              <a:t>2 H</a:t>
            </a:r>
            <a:r>
              <a:rPr lang="en-US" sz="2000" baseline="-25000" dirty="0"/>
              <a:t>2</a:t>
            </a:r>
            <a:r>
              <a:rPr lang="en-US" sz="2000" dirty="0"/>
              <a:t> = 2 x 2 H = 4 H atoms</a:t>
            </a:r>
            <a:br>
              <a:rPr lang="en-US" sz="2000" dirty="0"/>
            </a:br>
            <a:r>
              <a:rPr lang="en-US" sz="2000" dirty="0"/>
              <a:t>2 CO</a:t>
            </a:r>
            <a:r>
              <a:rPr lang="en-US" sz="2000" baseline="-25000" dirty="0"/>
              <a:t>2</a:t>
            </a:r>
            <a:r>
              <a:rPr lang="en-US" sz="2000" dirty="0"/>
              <a:t> = 2 x 1 C = 2 C atoms;  2 x 2 O = 4 O atoms</a:t>
            </a:r>
            <a:br>
              <a:rPr lang="en-US" sz="2000" dirty="0"/>
            </a:br>
            <a:r>
              <a:rPr lang="en-US" sz="2000" dirty="0"/>
              <a:t>4 H</a:t>
            </a:r>
            <a:r>
              <a:rPr lang="en-US" sz="2000" baseline="-25000" dirty="0"/>
              <a:t>2</a:t>
            </a:r>
            <a:r>
              <a:rPr lang="en-US" sz="2000" dirty="0"/>
              <a:t>O = 4 x 2 H = 8 H atoms; 4 x 1 O  = 4 O atoms</a:t>
            </a:r>
            <a:br>
              <a:rPr lang="en-US" sz="2000" dirty="0"/>
            </a:br>
            <a:r>
              <a:rPr lang="en-US" sz="2000" dirty="0"/>
              <a:t>3 MnO</a:t>
            </a:r>
            <a:r>
              <a:rPr lang="en-US" sz="2000" baseline="-25000" dirty="0"/>
              <a:t>4</a:t>
            </a:r>
            <a:r>
              <a:rPr lang="en-US" sz="2000" dirty="0"/>
              <a:t> = 3 x 1 Mn = 3 Mn atoms; 3 x 4 O  = 12 O atoms</a:t>
            </a:r>
          </a:p>
          <a:p>
            <a:endParaRPr lang="en-US" sz="2000" dirty="0"/>
          </a:p>
        </p:txBody>
      </p:sp>
      <p:sp>
        <p:nvSpPr>
          <p:cNvPr id="3" name="Slide Number Placeholder 2">
            <a:extLst>
              <a:ext uri="{FF2B5EF4-FFF2-40B4-BE49-F238E27FC236}">
                <a16:creationId xmlns:a16="http://schemas.microsoft.com/office/drawing/2014/main" id="{0BB6ED35-54E0-EC75-41B6-A3B705AFD93D}"/>
              </a:ext>
            </a:extLst>
          </p:cNvPr>
          <p:cNvSpPr>
            <a:spLocks noGrp="1"/>
          </p:cNvSpPr>
          <p:nvPr>
            <p:ph type="sldNum" sz="quarter" idx="10"/>
          </p:nvPr>
        </p:nvSpPr>
        <p:spPr/>
        <p:txBody>
          <a:bodyPr/>
          <a:lstStyle/>
          <a:p>
            <a:fld id="{A0799DEC-7E29-49FD-ACCD-C09E865CF267}" type="slidenum">
              <a:rPr lang="en-US" smtClean="0"/>
              <a:pPr/>
              <a:t>9</a:t>
            </a:fld>
            <a:endParaRPr lang="en-US" dirty="0"/>
          </a:p>
        </p:txBody>
      </p:sp>
    </p:spTree>
    <p:extLst>
      <p:ext uri="{BB962C8B-B14F-4D97-AF65-F5344CB8AC3E}">
        <p14:creationId xmlns:p14="http://schemas.microsoft.com/office/powerpoint/2010/main" val="3624786244"/>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30073</TotalTime>
  <Words>5255</Words>
  <Application>Microsoft Office PowerPoint</Application>
  <PresentationFormat>On-screen Show (4:3)</PresentationFormat>
  <Paragraphs>424</Paragraphs>
  <Slides>47</Slides>
  <Notes>1</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Cambria</vt:lpstr>
      <vt:lpstr>Courier New</vt:lpstr>
      <vt:lpstr>Tahoma</vt:lpstr>
      <vt:lpstr>Times New Roman</vt:lpstr>
      <vt:lpstr>Verdana</vt:lpstr>
      <vt:lpstr>Wingdings</vt:lpstr>
      <vt:lpstr>Light-on-dark-standard-presentation</vt:lpstr>
      <vt:lpstr>Introductory General Chemistry</vt:lpstr>
      <vt:lpstr>PowerPoint Presentation</vt:lpstr>
      <vt:lpstr>Chemical Reactions &amp; Conservation Laws</vt:lpstr>
      <vt:lpstr>Equations in Words</vt:lpstr>
      <vt:lpstr>Steps in Chemistry = Recipe</vt:lpstr>
      <vt:lpstr>Chemical Equations</vt:lpstr>
      <vt:lpstr>Symbols in Chemical Equations</vt:lpstr>
      <vt:lpstr>Balancing Equations</vt:lpstr>
      <vt:lpstr>Details of Balancing Equations</vt:lpstr>
      <vt:lpstr>Steps To Balancing Equations</vt:lpstr>
      <vt:lpstr>Practice Balancing Equations</vt:lpstr>
      <vt:lpstr>Types of Reactions</vt:lpstr>
      <vt:lpstr>Combination Reactions</vt:lpstr>
      <vt:lpstr>Oxide Formation: A Combination Reaction</vt:lpstr>
      <vt:lpstr>Decomposition Reactions</vt:lpstr>
      <vt:lpstr>Decomposition Reactions</vt:lpstr>
      <vt:lpstr>Combustion Reactions</vt:lpstr>
      <vt:lpstr>Single Replacement Reactions</vt:lpstr>
      <vt:lpstr>Single Replacement Reactions</vt:lpstr>
      <vt:lpstr>Single Replacement Reactions</vt:lpstr>
      <vt:lpstr>Double Replacement Reactions</vt:lpstr>
      <vt:lpstr>Double Replacement Reactions</vt:lpstr>
      <vt:lpstr>Predicting Single Displacement Reactions</vt:lpstr>
      <vt:lpstr>Predicting Double Displacement Reactions</vt:lpstr>
      <vt:lpstr>Predicting Double Displacement Reactions</vt:lpstr>
      <vt:lpstr>Predicting Double Displacement Reactions</vt:lpstr>
      <vt:lpstr>Predicting Double Displacement Reactions</vt:lpstr>
      <vt:lpstr>Practice: Predicting Double Replacement</vt:lpstr>
      <vt:lpstr>Practice: Predicting Double Replacement</vt:lpstr>
      <vt:lpstr>Precipitation Reactions</vt:lpstr>
      <vt:lpstr>Practice: Precipitation Reactions</vt:lpstr>
      <vt:lpstr>Practice: Precipitation Reactions</vt:lpstr>
      <vt:lpstr>Practice: Precipitation Reactions</vt:lpstr>
      <vt:lpstr>Practice: Precipitation Reactions</vt:lpstr>
      <vt:lpstr>Acid-Base Neutralization </vt:lpstr>
      <vt:lpstr>Practice: Acid-Base Neutralization </vt:lpstr>
      <vt:lpstr>Gas-Evolving Reactions</vt:lpstr>
      <vt:lpstr>Gas-Evolving Reactions</vt:lpstr>
      <vt:lpstr>Gas-Evolving REDOX Reactions</vt:lpstr>
      <vt:lpstr>Writing Equations for Reactions</vt:lpstr>
      <vt:lpstr>Writing Equations for Reactions</vt:lpstr>
      <vt:lpstr>Writing Equations for Reactions</vt:lpstr>
      <vt:lpstr>Writing Equations for Reactions</vt:lpstr>
      <vt:lpstr>Oxidation States</vt:lpstr>
      <vt:lpstr>Oxidation States &amp; Redox Reactions</vt:lpstr>
      <vt:lpstr>Half Reactions</vt:lpstr>
      <vt:lpstr>Activity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1157</cp:revision>
  <cp:lastPrinted>2016-03-14T04:22:58Z</cp:lastPrinted>
  <dcterms:created xsi:type="dcterms:W3CDTF">2005-12-08T13:54:14Z</dcterms:created>
  <dcterms:modified xsi:type="dcterms:W3CDTF">2025-10-16T22:21:35Z</dcterms:modified>
</cp:coreProperties>
</file>