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3"/>
  </p:notesMasterIdLst>
  <p:sldIdLst>
    <p:sldId id="608" r:id="rId2"/>
    <p:sldId id="609" r:id="rId3"/>
    <p:sldId id="616" r:id="rId4"/>
    <p:sldId id="624" r:id="rId5"/>
    <p:sldId id="613" r:id="rId6"/>
    <p:sldId id="610" r:id="rId7"/>
    <p:sldId id="617" r:id="rId8"/>
    <p:sldId id="622" r:id="rId9"/>
    <p:sldId id="621" r:id="rId10"/>
    <p:sldId id="623" r:id="rId11"/>
    <p:sldId id="612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FF0066"/>
    <a:srgbClr val="CC99FF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06" d="100"/>
          <a:sy n="106" d="100"/>
        </p:scale>
        <p:origin x="120" y="48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10a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Types of Reactions</a:t>
            </a:r>
            <a:endParaRPr lang="en-US" sz="6000" b="1" i="1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5A24-FE88-1B37-6F21-A6AE688F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B395-B63F-4CB7-0692-A64546C6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219B4E-9803-A35C-5535-085CE9953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952466"/>
                <a:ext cx="8387645" cy="55950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does the mass ratio show?</a:t>
                </a:r>
              </a:p>
              <a:p>
                <a:pPr marL="0" indent="0">
                  <a:buNone/>
                </a:pPr>
                <a:r>
                  <a:rPr lang="en-US" dirty="0"/>
                  <a:t>For every 1 g of S, there are about 4.4 g Cu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Look at the molar masses of S and Cu.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dirty="0"/>
                  <a:t>If there are 32.065 g/mol S and 63.546 g/mol Cu, and there are 2 mol Cu and 1 mol S in Cu</a:t>
                </a:r>
                <a:r>
                  <a:rPr lang="en-US" baseline="-25000" dirty="0"/>
                  <a:t>2</a:t>
                </a:r>
                <a:r>
                  <a:rPr lang="en-US" dirty="0"/>
                  <a:t>S, then what is the theoretical mass ratio of S to Cu in Cu</a:t>
                </a:r>
                <a:r>
                  <a:rPr lang="en-US" baseline="-25000" dirty="0"/>
                  <a:t>2</a:t>
                </a:r>
                <a:r>
                  <a:rPr lang="en-US" dirty="0"/>
                  <a:t>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63.546 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Cu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Cu</m:t>
                          </m:r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32.065 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en-US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3.9636 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Cu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4.4 g Cu/g S seems close to 4.0 g Cu/g S. How close can you get?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7219B4E-9803-A35C-5535-085CE9953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952466"/>
                <a:ext cx="8387645" cy="5595089"/>
              </a:xfrm>
              <a:blipFill>
                <a:blip r:embed="rId2"/>
                <a:stretch>
                  <a:fillRect l="-1090" t="-871" r="-1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copper sulfide product goes into solids waste container</a:t>
            </a:r>
          </a:p>
          <a:p>
            <a:r>
              <a:rPr lang="en-US" dirty="0"/>
              <a:t>WITHOUT AT ALL GETTING CRUCIBLE WET WITH ANY WATER, wipe crucible with dry paper towel</a:t>
            </a:r>
          </a:p>
          <a:p>
            <a:r>
              <a:rPr lang="en-US" dirty="0"/>
              <a:t>Use soapy water to clean the watch glass</a:t>
            </a:r>
          </a:p>
          <a:p>
            <a:r>
              <a:rPr lang="en-US" dirty="0"/>
              <a:t>Place all other items in appropriate locations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234315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B2E-5542-F5D6-CEA6-30C230FF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2" y="106531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countless chemical reactions that can occur</a:t>
            </a:r>
          </a:p>
          <a:p>
            <a:pPr marL="0" indent="0">
              <a:buNone/>
            </a:pPr>
            <a:endParaRPr lang="en-US" sz="2000" i="1" dirty="0">
              <a:solidFill>
                <a:srgbClr val="CC99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But reactions fall within certain types, certain categories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experiment is about studying one of each reaction that falls within a certain type or category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173140"/>
            <a:ext cx="8421512" cy="83099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149790"/>
            <a:ext cx="8387645" cy="53977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With the types/categories of reactions, two “schemes” emerge</a:t>
            </a:r>
          </a:p>
          <a:p>
            <a:pPr marL="0" indent="0">
              <a:buNone/>
            </a:pPr>
            <a:r>
              <a:rPr lang="en-US" sz="1800" dirty="0"/>
              <a:t>Scheme 1 is “what happens with atoms?” Scheme 2 is about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A0A3C-A5E1-43A2-320C-4EA7F049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79" y="1971088"/>
            <a:ext cx="7859417" cy="471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4A80E-1484-0A96-7953-2F0AC7160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153A-3365-1DF2-0F93-856368325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99" y="173140"/>
            <a:ext cx="8421512" cy="830997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9A7A-0FEE-B429-6394-BC7B800A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149790"/>
            <a:ext cx="8387645" cy="539776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With the types/categories of reactions, two “schemes” emerge</a:t>
            </a:r>
          </a:p>
          <a:p>
            <a:pPr marL="0" indent="0">
              <a:buNone/>
            </a:pPr>
            <a:r>
              <a:rPr lang="en-US" sz="1800" dirty="0"/>
              <a:t>Scheme 1 is “what happens with atoms?” Scheme 2 is about process</a:t>
            </a:r>
          </a:p>
        </p:txBody>
      </p:sp>
    </p:spTree>
    <p:extLst>
      <p:ext uri="{BB962C8B-B14F-4D97-AF65-F5344CB8AC3E}">
        <p14:creationId xmlns:p14="http://schemas.microsoft.com/office/powerpoint/2010/main" val="291702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9CB47-2ED6-F129-56DC-E0ADE3F3E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3D37E1F-6623-386E-390F-27A95E1D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" y="1073405"/>
            <a:ext cx="8805334" cy="566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Cleaning the Crucible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If crucible dirty, use small steel wool piece to scrape out solids. Wipe with dry paper towel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Put crucible on stand and heat with blue-coned flame until slightly red hot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Use tongs to set crucible on wire mesh and let cool to room temperature (~5 minutes)</a:t>
            </a:r>
          </a:p>
          <a:p>
            <a:pPr marL="0" indent="0">
              <a:buNone/>
            </a:pPr>
            <a:r>
              <a:rPr lang="en-US" sz="2800" dirty="0"/>
              <a:t>DO NOT SET ANY </a:t>
            </a:r>
            <a:r>
              <a:rPr lang="en-US" sz="3200" b="1" dirty="0">
                <a:solidFill>
                  <a:srgbClr val="FF0066"/>
                </a:solidFill>
              </a:rPr>
              <a:t>HOT</a:t>
            </a:r>
            <a:r>
              <a:rPr lang="en-US" sz="2800" dirty="0"/>
              <a:t> CRUCIBLE ON COUNTERTOP OR ON PAPER OR THEY CAN BURN!</a:t>
            </a:r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46B47-6540-F52F-1F64-854396E7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263F-7C9A-1678-6FE0-453CEF240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3BDB66-1E78-B72D-677D-D6B5050E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Before Reaction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mass of empty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crucible</a:t>
            </a:r>
            <a:r>
              <a:rPr lang="en-US" dirty="0"/>
              <a:t> (A)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Get </a:t>
            </a:r>
            <a:r>
              <a:rPr lang="en-US" dirty="0">
                <a:solidFill>
                  <a:srgbClr val="FF9933"/>
                </a:solidFill>
              </a:rPr>
              <a:t>copper wire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coil</a:t>
            </a:r>
            <a:r>
              <a:rPr lang="en-US" dirty="0"/>
              <a:t> it to fit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crucible</a:t>
            </a:r>
            <a:r>
              <a:rPr lang="en-US" dirty="0"/>
              <a:t>. Record the physical properties, and then the mass of the wire in crucible (B)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glassine paper</a:t>
            </a:r>
            <a:r>
              <a:rPr lang="en-US" dirty="0"/>
              <a:t>, use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scoopula</a:t>
            </a:r>
            <a:r>
              <a:rPr lang="en-US" dirty="0"/>
              <a:t> to get 2-4 g </a:t>
            </a:r>
            <a:r>
              <a:rPr lang="en-US" dirty="0">
                <a:solidFill>
                  <a:srgbClr val="FF9933"/>
                </a:solidFill>
              </a:rPr>
              <a:t>sulfur</a:t>
            </a:r>
            <a:r>
              <a:rPr lang="en-US" dirty="0"/>
              <a:t>. Add to the crucible to cover the coiled wire. Record total mass in crucible (C)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27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2430-C568-9444-018A-4A293518D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2173-3E63-7A53-DF9E-053FCE10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45A565-8AD4-F37F-9436-FAD0B19D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rgbClr val="00FF00"/>
                </a:solidFill>
              </a:rPr>
              <a:t>Reaction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Heat the contents with a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 flame </a:t>
            </a:r>
            <a:r>
              <a:rPr lang="en-US" sz="2200" dirty="0"/>
              <a:t>of the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Bunsen burner</a:t>
            </a:r>
            <a:r>
              <a:rPr lang="en-US" sz="2200" dirty="0"/>
              <a:t>. The </a:t>
            </a:r>
            <a:r>
              <a:rPr lang="en-US" sz="2200" dirty="0">
                <a:solidFill>
                  <a:srgbClr val="FFFF00"/>
                </a:solidFill>
              </a:rPr>
              <a:t>sulfur</a:t>
            </a:r>
            <a:r>
              <a:rPr lang="en-US" sz="2200" dirty="0"/>
              <a:t> will melt within about a minute.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 the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crucible tongs </a:t>
            </a:r>
            <a:r>
              <a:rPr lang="en-US" sz="2200" dirty="0"/>
              <a:t>to transfer the crucible to the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wire mesh. </a:t>
            </a:r>
            <a:r>
              <a:rPr lang="en-US" sz="2200" dirty="0"/>
              <a:t>The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dirty="0"/>
              <a:t>melted sulfur reacts with the copper during this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Put the crucible back on the flame: the unreacted sulfur will burn off, forming sulfur dioxide (SO</a:t>
            </a:r>
            <a:r>
              <a:rPr lang="en-US" sz="2200" baseline="-25000" dirty="0"/>
              <a:t>2</a:t>
            </a:r>
            <a:r>
              <a:rPr lang="en-US" sz="2200" dirty="0"/>
              <a:t>) gas, vented in the hood. The crucible looks clean and dry except for the coil of copper sulfide.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Set the crucible again on the wire mesh to cool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Record mass of crucible with the new compound (</a:t>
            </a:r>
            <a:r>
              <a:rPr lang="en-US" sz="2200" b="1" dirty="0"/>
              <a:t>D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Carefully tip crucible contents on to watch glass and make observations of physical properties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331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FC53-DF32-CE64-DFB5-7C8645A52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F693-5E30-D813-D298-9AB46F92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B2EA-A75D-4ADA-B03B-899868167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Suppose A=23.7584 g, B=34.3532 g,</a:t>
            </a:r>
            <a:br>
              <a:rPr lang="en-US" dirty="0"/>
            </a:br>
            <a:r>
              <a:rPr lang="en-US" dirty="0"/>
              <a:t>C=37.5732 g. After the reaction, D=36.7841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[B-A]=10.5948 g, [C-B]=3.2200 g,</a:t>
            </a:r>
            <a:br>
              <a:rPr lang="en-US" dirty="0"/>
            </a:br>
            <a:r>
              <a:rPr lang="en-US" dirty="0"/>
              <a:t>[D-A]=13.0257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Copper reacted should be same as initial copper, because copper doesn’t go anywhere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Sulfur reacted should be [D-A]-[B-A]=13.0257 g - 10.5948 g= 2.4309 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Excess sulfur = [C-B]-2.4309 g = 3.2200 g – 2.4309 g =0.7891 g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Mass ratio </a:t>
            </a:r>
            <a:r>
              <a:rPr lang="en-US" sz="2000" dirty="0"/>
              <a:t>= </a:t>
            </a:r>
            <a:r>
              <a:rPr lang="en-US" sz="1800" dirty="0"/>
              <a:t>c</a:t>
            </a:r>
            <a:r>
              <a:rPr lang="en-US" sz="2000" dirty="0"/>
              <a:t>opper/sulfur reacted =</a:t>
            </a:r>
            <a:r>
              <a:rPr lang="en-US" dirty="0"/>
              <a:t> 10.5948 g/2.4309 g</a:t>
            </a:r>
            <a:br>
              <a:rPr lang="en-US" dirty="0"/>
            </a:br>
            <a:r>
              <a:rPr lang="en-US" dirty="0"/>
              <a:t>= 4.3583</a:t>
            </a:r>
          </a:p>
        </p:txBody>
      </p:sp>
    </p:spTree>
    <p:extLst>
      <p:ext uri="{BB962C8B-B14F-4D97-AF65-F5344CB8AC3E}">
        <p14:creationId xmlns:p14="http://schemas.microsoft.com/office/powerpoint/2010/main" val="204990991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30438</TotalTime>
  <Words>623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</vt:lpstr>
      <vt:lpstr>Background</vt:lpstr>
      <vt:lpstr>Equipment You Will Use</vt:lpstr>
      <vt:lpstr>Procedure</vt:lpstr>
      <vt:lpstr>Procedure</vt:lpstr>
      <vt:lpstr>Procedure</vt:lpstr>
      <vt:lpstr>Example Data Analysis</vt:lpstr>
      <vt:lpstr>Example Data Analysis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1045</cp:revision>
  <cp:lastPrinted>2016-03-14T04:22:58Z</cp:lastPrinted>
  <dcterms:created xsi:type="dcterms:W3CDTF">2005-12-08T13:54:14Z</dcterms:created>
  <dcterms:modified xsi:type="dcterms:W3CDTF">2025-10-14T00:20:18Z</dcterms:modified>
</cp:coreProperties>
</file>