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7"/>
  </p:notesMasterIdLst>
  <p:sldIdLst>
    <p:sldId id="608" r:id="rId2"/>
    <p:sldId id="609" r:id="rId3"/>
    <p:sldId id="616" r:id="rId4"/>
    <p:sldId id="624" r:id="rId5"/>
    <p:sldId id="613" r:id="rId6"/>
    <p:sldId id="625" r:id="rId7"/>
    <p:sldId id="610" r:id="rId8"/>
    <p:sldId id="626" r:id="rId9"/>
    <p:sldId id="612" r:id="rId10"/>
    <p:sldId id="621" r:id="rId11"/>
    <p:sldId id="627" r:id="rId12"/>
    <p:sldId id="628" r:id="rId13"/>
    <p:sldId id="629" r:id="rId14"/>
    <p:sldId id="630" r:id="rId15"/>
    <p:sldId id="631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33"/>
    <a:srgbClr val="FF0066"/>
    <a:srgbClr val="CC99FF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76" d="100"/>
          <a:sy n="76" d="100"/>
        </p:scale>
        <p:origin x="102" y="114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2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9a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Solutions &amp; Dilutions</a:t>
            </a:r>
            <a:endParaRPr lang="en-US" sz="6000" b="1" i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FC53-DF32-CE64-DFB5-7C8645A52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F693-5E30-D813-D298-9AB46F92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B2EA-A75D-4ADA-B03B-89986816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sure that you use the significant digits of for the volumes in the flasks and pipets shown on p 97: 10.00 mL, 25.00 mL, 50.00 mL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EE12B-C357-3B15-5B19-9ED3A9518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5" y="2531975"/>
            <a:ext cx="7506748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0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2893-5E0D-C71F-0370-004867D6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8524-CCB1-42E0-CD29-E77EDF10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D0078A-E5FE-45F2-B771-A86FCDF7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80121" y="1284109"/>
            <a:ext cx="7983758" cy="478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57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47C4-8E65-6B17-B3DF-2672A39E9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D93C-093F-A00C-F816-0C24EA71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6747C-FBBC-7C04-D833-4DCBBC879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38AC04-E570-32AE-3823-4CB7DA9E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5" y="1155463"/>
            <a:ext cx="7251299" cy="556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14AE3-3BF4-1F97-5C05-11CB421F8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6DF-B782-C3E5-0E6C-2677E9AB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50CE22-D672-E5F5-E832-F7249EC6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7C9A5-4122-301F-4D99-162ABE2A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1104861"/>
            <a:ext cx="7810052" cy="55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2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02B87-FF32-14BE-4A45-9C49F9EE7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23E0-C43C-66DB-F3D1-F7F55620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828F9-75AC-3B07-415C-4E3ECCA81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E77BA-B00C-9679-875B-56DD3926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18" y="1194394"/>
            <a:ext cx="6883574" cy="53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1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2A9D-ACD3-0110-1C9F-15681429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E746-75BE-A547-1D34-5A267306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1CC136-6A36-BDEE-B626-4C2BA808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D2BA6-50D0-3AAA-CD99-5A358327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72534"/>
            <a:ext cx="8648700" cy="51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82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34315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B2E-5542-F5D6-CEA6-30C230FF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2" y="1065312"/>
            <a:ext cx="8387645" cy="5215465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concentrated</a:t>
            </a:r>
            <a:r>
              <a:rPr lang="en-US" dirty="0"/>
              <a:t> (“stock”) </a:t>
            </a:r>
            <a:r>
              <a:rPr lang="en-US" b="1" dirty="0">
                <a:solidFill>
                  <a:srgbClr val="00FF00"/>
                </a:solidFill>
              </a:rPr>
              <a:t>solutions</a:t>
            </a:r>
            <a:r>
              <a:rPr lang="en-US" dirty="0"/>
              <a:t> and then diluting them to make </a:t>
            </a:r>
            <a:r>
              <a:rPr lang="en-US" dirty="0">
                <a:solidFill>
                  <a:srgbClr val="FFFF00"/>
                </a:solidFill>
              </a:rPr>
              <a:t>less</a:t>
            </a:r>
            <a:r>
              <a:rPr lang="en-US" dirty="0"/>
              <a:t> concentrated solutions—</a:t>
            </a:r>
            <a:r>
              <a:rPr lang="en-US" b="1" dirty="0">
                <a:solidFill>
                  <a:srgbClr val="00FF00"/>
                </a:solidFill>
              </a:rPr>
              <a:t>dilutions</a:t>
            </a:r>
            <a:r>
              <a:rPr lang="en-US" dirty="0"/>
              <a:t>—is one of the most common and important things done in the chemistry laboratory</a:t>
            </a:r>
          </a:p>
          <a:p>
            <a:r>
              <a:rPr lang="en-US" dirty="0"/>
              <a:t>Being able to make calculations related to preparing solutions and making dilutions of the solutions is the most important thing</a:t>
            </a:r>
          </a:p>
        </p:txBody>
      </p:sp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Did you know the amount of salt dissolved in natural waters can have concentrations that qualify them as fresh, brackish, briny or the “normal saline” level in blood?</a:t>
            </a:r>
          </a:p>
          <a:p>
            <a:r>
              <a:rPr lang="en-US" sz="2000" dirty="0"/>
              <a:t>Brines are</a:t>
            </a:r>
          </a:p>
          <a:p>
            <a:pPr lvl="1"/>
            <a:r>
              <a:rPr lang="en-US" sz="1600" dirty="0"/>
              <a:t>solutions that vary from saturated to a bit less than saturated</a:t>
            </a:r>
          </a:p>
          <a:p>
            <a:pPr lvl="1"/>
            <a:r>
              <a:rPr lang="en-US" sz="1600" dirty="0"/>
              <a:t>Used to preserve food by pickling it</a:t>
            </a:r>
          </a:p>
          <a:p>
            <a:pPr marL="0" indent="0">
              <a:buNone/>
            </a:pPr>
            <a:r>
              <a:rPr lang="en-US" sz="2000" dirty="0"/>
              <a:t>Two solutions of sodium chloride (NaCl) will be prepared</a:t>
            </a:r>
          </a:p>
          <a:p>
            <a:r>
              <a:rPr lang="en-US" sz="2000" dirty="0"/>
              <a:t>Solution 1</a:t>
            </a:r>
          </a:p>
          <a:p>
            <a:pPr lvl="1"/>
            <a:r>
              <a:rPr lang="en-US" sz="1600" dirty="0"/>
              <a:t>This is a “stock concentrated” solution in which solid NaCl is weighed out and dissolved</a:t>
            </a:r>
          </a:p>
          <a:p>
            <a:pPr lvl="1"/>
            <a:r>
              <a:rPr lang="en-US" sz="1600" dirty="0"/>
              <a:t>These solutions are usually stored long-term</a:t>
            </a:r>
          </a:p>
          <a:p>
            <a:r>
              <a:rPr lang="en-US" sz="2000" dirty="0"/>
              <a:t>Solution 2</a:t>
            </a:r>
          </a:p>
          <a:p>
            <a:pPr lvl="1"/>
            <a:r>
              <a:rPr lang="en-US" sz="1600" dirty="0"/>
              <a:t>This a “working” solution made as a dilution from the stock solution</a:t>
            </a:r>
          </a:p>
          <a:p>
            <a:pPr lvl="1"/>
            <a:r>
              <a:rPr lang="en-US" sz="1600" dirty="0"/>
              <a:t>These solutions are made for temporary use and discarded</a:t>
            </a:r>
          </a:p>
          <a:p>
            <a:pPr lvl="1"/>
            <a:r>
              <a:rPr lang="en-US" sz="1600" dirty="0"/>
              <a:t>These solutions should be made at the right concentration and volume with attention to minimizing waste</a:t>
            </a:r>
          </a:p>
        </p:txBody>
      </p:sp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8C54-44BC-BF76-3C58-03FEFD68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4F57-F24D-EB60-7222-BA1155B5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67321"/>
            <a:ext cx="8421512" cy="830997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85C38-707F-48FE-27DE-C636DA189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065476"/>
                <a:ext cx="8387645" cy="5482080"/>
              </a:xfrm>
            </p:spPr>
            <p:txBody>
              <a:bodyPr/>
              <a:lstStyle/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Molarity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moles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mol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liters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Percent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Molality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solvent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Mass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Volume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ercent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mass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Volume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Percent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100 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mL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volume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×100%</m:t>
                    </m:r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Solution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Density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grams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milliliters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solution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 algn="ctr">
                  <a:spcBef>
                    <a:spcPts val="1200"/>
                  </a:spcBef>
                  <a:buNone/>
                </a:pPr>
                <a:endParaRPr lang="en-US" sz="2000" dirty="0"/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85C38-707F-48FE-27DE-C636DA189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065476"/>
                <a:ext cx="8387645" cy="54820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47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CB47-2ED6-F129-56DC-E0ADE3F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82A78-00EE-708E-D730-88BD18A1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08" y="1502785"/>
            <a:ext cx="7799294" cy="52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D0D09-83DA-63AC-E206-8A919790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BF67-BCE6-0437-8B85-0A21445C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Consumables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10118-4F11-58E5-4C74-8737D8AA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F2887-B9C3-CFA1-7F11-916FDE9E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42" y="2065469"/>
            <a:ext cx="4373936" cy="3802828"/>
          </a:xfrm>
          <a:prstGeom prst="rect">
            <a:avLst/>
          </a:prstGeom>
        </p:spPr>
      </p:pic>
      <p:pic>
        <p:nvPicPr>
          <p:cNvPr id="1028" name="Picture 4" descr="Sodium chloride, 1 X 1 kg (S9888-1KG)">
            <a:extLst>
              <a:ext uri="{FF2B5EF4-FFF2-40B4-BE49-F238E27FC236}">
                <a16:creationId xmlns:a16="http://schemas.microsoft.com/office/drawing/2014/main" id="{A14B838C-39D3-D218-1E5E-2EDD78AF1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65" y="1597344"/>
            <a:ext cx="2847845" cy="468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4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00FF00"/>
                </a:solidFill>
              </a:rPr>
              <a:t>Solution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a Sharpie (permanent marker) to write “A” on 50 mL volumetric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the empty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out 4.5-6.0 g NaCl on glassine paper and deliver to 50 mL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flask containing the NaCl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flask with DI water to about halfway, add 1 </a:t>
            </a:r>
            <a:r>
              <a:rPr lang="en-US" dirty="0" err="1"/>
              <a:t>gtt</a:t>
            </a:r>
            <a:r>
              <a:rPr lang="en-US" dirty="0"/>
              <a:t> food coloring, swirl to dissolve most or all of salt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the stopper, fill to volume mark with DI water. Mix by inversion, inverting about 15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to mark again noting meniscus. Record mass of solution</a:t>
            </a:r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064C-A249-08EA-6468-9D7259843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23AB-062A-D04F-8888-7677E38A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F401AD-132A-287A-B9E7-2CA75EE9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00FF00"/>
                </a:solidFill>
              </a:rPr>
              <a:t>Solution 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a Sharpie (permanent marker) to write “B” on 25 mL volumetric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the empty flask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With 10 ml pipet, transfer 10.00 mL of “A” into flask for “B”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flask with DI water to the line. Place stopper and mix by inversion at least 15 times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Fill to mark again noting meniscus. Record mass of solution</a:t>
            </a:r>
          </a:p>
        </p:txBody>
      </p:sp>
    </p:spTree>
    <p:extLst>
      <p:ext uri="{BB962C8B-B14F-4D97-AF65-F5344CB8AC3E}">
        <p14:creationId xmlns:p14="http://schemas.microsoft.com/office/powerpoint/2010/main" val="68030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Saline solutions are safely discarded in the sink</a:t>
            </a:r>
          </a:p>
          <a:p>
            <a:r>
              <a:rPr lang="en-US" dirty="0"/>
              <a:t>Flush the volumetric pipet with DI water (collect in beaker, then dump beaker wash)</a:t>
            </a:r>
          </a:p>
          <a:p>
            <a:r>
              <a:rPr lang="en-US" dirty="0"/>
              <a:t>Rinse the volumetric flasks a couple of time with DI water from its tap. If possible, place flasks upside down on drying racks near sinks</a:t>
            </a:r>
          </a:p>
          <a:p>
            <a:r>
              <a:rPr lang="en-US" dirty="0"/>
              <a:t>If you used Sharpie on glass, use a very small amount of acetone to wash it off (paper towel helps)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31480</TotalTime>
  <Words>553</Words>
  <Application>Microsoft Office PowerPoint</Application>
  <PresentationFormat>On-screen Show (4:3)</PresentationFormat>
  <Paragraphs>60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</vt:lpstr>
      <vt:lpstr>Concepts</vt:lpstr>
      <vt:lpstr>Equipment You Will Use</vt:lpstr>
      <vt:lpstr>Consumables</vt:lpstr>
      <vt:lpstr>Procedure</vt:lpstr>
      <vt:lpstr>Procedure</vt:lpstr>
      <vt:lpstr>Clean Up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1058</cp:revision>
  <cp:lastPrinted>2016-03-14T04:22:58Z</cp:lastPrinted>
  <dcterms:created xsi:type="dcterms:W3CDTF">2005-12-08T13:54:14Z</dcterms:created>
  <dcterms:modified xsi:type="dcterms:W3CDTF">2025-10-13T23:16:58Z</dcterms:modified>
</cp:coreProperties>
</file>