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3" r:id="rId1"/>
  </p:sldMasterIdLst>
  <p:notesMasterIdLst>
    <p:notesMasterId r:id="rId26"/>
  </p:notesMasterIdLst>
  <p:sldIdLst>
    <p:sldId id="608" r:id="rId2"/>
    <p:sldId id="830" r:id="rId3"/>
    <p:sldId id="831" r:id="rId4"/>
    <p:sldId id="847" r:id="rId5"/>
    <p:sldId id="848" r:id="rId6"/>
    <p:sldId id="849" r:id="rId7"/>
    <p:sldId id="832" r:id="rId8"/>
    <p:sldId id="833" r:id="rId9"/>
    <p:sldId id="850" r:id="rId10"/>
    <p:sldId id="851" r:id="rId11"/>
    <p:sldId id="852" r:id="rId12"/>
    <p:sldId id="834" r:id="rId13"/>
    <p:sldId id="835" r:id="rId14"/>
    <p:sldId id="836" r:id="rId15"/>
    <p:sldId id="837" r:id="rId16"/>
    <p:sldId id="838" r:id="rId17"/>
    <p:sldId id="839" r:id="rId18"/>
    <p:sldId id="840" r:id="rId19"/>
    <p:sldId id="841" r:id="rId20"/>
    <p:sldId id="842" r:id="rId21"/>
    <p:sldId id="843" r:id="rId22"/>
    <p:sldId id="844" r:id="rId23"/>
    <p:sldId id="845" r:id="rId24"/>
    <p:sldId id="846"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00FF00"/>
    <a:srgbClr val="FFFFCC"/>
    <a:srgbClr val="339933"/>
    <a:srgbClr val="CCFFFF"/>
    <a:srgbClr val="FFFF99"/>
    <a:srgbClr val="99FFCC"/>
    <a:srgbClr val="99FF66"/>
    <a:srgbClr val="FF99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15" d="100"/>
          <a:sy n="115" d="100"/>
        </p:scale>
        <p:origin x="114" y="288"/>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8441EB1C-9BC5-51AE-1E02-0D55E0B881D6}"/>
              </a:ext>
            </a:extLst>
          </p:cNvPr>
          <p:cNvSpPr>
            <a:spLocks noGrp="1"/>
          </p:cNvSpPr>
          <p:nvPr>
            <p:ph type="sldNum" sz="quarter" idx="10"/>
          </p:nvPr>
        </p:nvSpPr>
        <p:spPr/>
        <p:txBody>
          <a:bodyPr/>
          <a:lstStyle/>
          <a:p>
            <a:fld id="{A0799DEC-7E29-49FD-ACCD-C09E865CF267}" type="slidenum">
              <a:rPr lang="en-US" smtClean="0"/>
              <a:pPr/>
              <a:t>‹#›</a:t>
            </a:fld>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a:extLst>
              <a:ext uri="{FF2B5EF4-FFF2-40B4-BE49-F238E27FC236}">
                <a16:creationId xmlns:a16="http://schemas.microsoft.com/office/drawing/2014/main" id="{DF609E05-F0C8-67BB-CAE3-2B1D2550A7B3}"/>
              </a:ext>
            </a:extLst>
          </p:cNvPr>
          <p:cNvSpPr>
            <a:spLocks noGrp="1"/>
          </p:cNvSpPr>
          <p:nvPr>
            <p:ph type="sldNum" sz="quarter" idx="4"/>
          </p:nvPr>
        </p:nvSpPr>
        <p:spPr>
          <a:xfrm>
            <a:off x="6977329" y="6355752"/>
            <a:ext cx="2057400" cy="365125"/>
          </a:xfrm>
          <a:prstGeom prst="rect">
            <a:avLst/>
          </a:prstGeom>
        </p:spPr>
        <p:txBody>
          <a:bodyPr vert="horz" lIns="91440" tIns="45720" rIns="91440" bIns="45720" rtlCol="0" anchor="ctr"/>
          <a:lstStyle>
            <a:lvl1pPr algn="r">
              <a:defRPr sz="1200" b="1" i="0" baseline="0">
                <a:solidFill>
                  <a:schemeClr val="bg1"/>
                </a:solidFill>
              </a:defRPr>
            </a:lvl1pPr>
          </a:lstStyle>
          <a:p>
            <a:fld id="{A0799DEC-7E29-49FD-ACCD-C09E865CF267}" type="slidenum">
              <a:rPr lang="en-US" smtClean="0"/>
              <a:pPr/>
              <a:t>‹#›</a:t>
            </a:fld>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vTq4sgGd2QU"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ZcF8E8aAOG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CB9C0-BC26-7226-9144-72301FF17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441DD-C579-37A7-2CAA-42BBF2C86DBB}"/>
              </a:ext>
            </a:extLst>
          </p:cNvPr>
          <p:cNvSpPr>
            <a:spLocks noGrp="1"/>
          </p:cNvSpPr>
          <p:nvPr>
            <p:ph type="title"/>
          </p:nvPr>
        </p:nvSpPr>
        <p:spPr>
          <a:xfrm>
            <a:off x="355599" y="137123"/>
            <a:ext cx="8421512" cy="769441"/>
          </a:xfrm>
        </p:spPr>
        <p:txBody>
          <a:bodyPr/>
          <a:lstStyle/>
          <a:p>
            <a:r>
              <a:rPr lang="en-US" sz="4400" dirty="0"/>
              <a:t>Steps To Balancing Equations</a:t>
            </a:r>
          </a:p>
        </p:txBody>
      </p:sp>
      <p:sp>
        <p:nvSpPr>
          <p:cNvPr id="5" name="Content Placeholder 4">
            <a:extLst>
              <a:ext uri="{FF2B5EF4-FFF2-40B4-BE49-F238E27FC236}">
                <a16:creationId xmlns:a16="http://schemas.microsoft.com/office/drawing/2014/main" id="{52A514E7-14E2-D2A2-43E2-E76BC982703F}"/>
              </a:ext>
            </a:extLst>
          </p:cNvPr>
          <p:cNvSpPr>
            <a:spLocks noGrp="1"/>
          </p:cNvSpPr>
          <p:nvPr>
            <p:ph idx="1"/>
          </p:nvPr>
        </p:nvSpPr>
        <p:spPr>
          <a:xfrm>
            <a:off x="372532" y="995486"/>
            <a:ext cx="8404579" cy="5360266"/>
          </a:xfrm>
        </p:spPr>
        <p:txBody>
          <a:bodyPr/>
          <a:lstStyle/>
          <a:p>
            <a:pPr marL="457200" indent="-457200">
              <a:buFont typeface="+mj-lt"/>
              <a:buAutoNum type="arabicPeriod"/>
            </a:pPr>
            <a:r>
              <a:rPr lang="en-US" sz="2000" dirty="0"/>
              <a:t>Set up the skeleton equation: write down the correct chemical formulas on each side of the reaction arrow, the reactants and products</a:t>
            </a:r>
          </a:p>
          <a:p>
            <a:pPr marL="457200" indent="-457200">
              <a:buFont typeface="+mj-lt"/>
              <a:buAutoNum type="arabicPeriod"/>
            </a:pPr>
            <a:r>
              <a:rPr lang="en-US" sz="2000" dirty="0"/>
              <a:t>Identify all atoms and count the number of atoms on the reactant and product side</a:t>
            </a:r>
          </a:p>
          <a:p>
            <a:pPr marL="0" indent="0" algn="ctr">
              <a:buNone/>
            </a:pPr>
            <a:r>
              <a:rPr lang="en-US" sz="1800" i="1" dirty="0">
                <a:solidFill>
                  <a:schemeClr val="accent1">
                    <a:lumMod val="60000"/>
                    <a:lumOff val="40000"/>
                  </a:schemeClr>
                </a:solidFill>
                <a:latin typeface="Times New Roman" panose="02020603050405020304" pitchFamily="18" charset="0"/>
                <a:cs typeface="Times New Roman" panose="02020603050405020304" pitchFamily="18" charset="0"/>
              </a:rPr>
              <a:t>If polyatomic ions are unchanged on both sides, count it as a unit</a:t>
            </a:r>
          </a:p>
          <a:p>
            <a:pPr marL="457200" indent="-457200">
              <a:buFont typeface="+mj-lt"/>
              <a:buAutoNum type="arabicPeriod" startAt="3"/>
            </a:pPr>
            <a:r>
              <a:rPr lang="en-US" sz="2000" dirty="0"/>
              <a:t>Begin the balancing by focusing on elements that occur in only one compound on one side</a:t>
            </a:r>
          </a:p>
          <a:p>
            <a:pPr marL="236538" lvl="1" indent="0">
              <a:buNone/>
            </a:pPr>
            <a:r>
              <a:rPr lang="en-US" sz="1600" dirty="0"/>
              <a:t>For instance, oxygen often in appears in more than one compound on one side the arrow: do not start with balancing oxygen atoms</a:t>
            </a:r>
          </a:p>
          <a:p>
            <a:pPr marL="457200" indent="-457200">
              <a:buFont typeface="+mj-lt"/>
              <a:buAutoNum type="arabicPeriod" startAt="3"/>
            </a:pPr>
            <a:r>
              <a:rPr lang="en-US" sz="2000" dirty="0"/>
              <a:t>Balancing can ONLY be done by using coefficients: changing subscripts changes the chemical nature of a compound, and this is not permitted</a:t>
            </a:r>
          </a:p>
          <a:p>
            <a:pPr marL="457200" indent="-457200">
              <a:buFont typeface="+mj-lt"/>
              <a:buAutoNum type="arabicPeriod" startAt="3"/>
            </a:pPr>
            <a:r>
              <a:rPr lang="en-US" sz="2000" dirty="0"/>
              <a:t>When satisfied of completion, verify the numbers of atoms on both sides of reaction arrow</a:t>
            </a:r>
          </a:p>
          <a:p>
            <a:pPr marL="457200" indent="-457200">
              <a:buFont typeface="+mj-lt"/>
              <a:buAutoNum type="arabicPeriod" startAt="3"/>
            </a:pPr>
            <a:r>
              <a:rPr lang="en-US" sz="2000" dirty="0"/>
              <a:t>Make sure coefficients have lowest possible ratio, while remaining integers</a:t>
            </a:r>
          </a:p>
        </p:txBody>
      </p:sp>
      <p:sp>
        <p:nvSpPr>
          <p:cNvPr id="3" name="Slide Number Placeholder 2">
            <a:extLst>
              <a:ext uri="{FF2B5EF4-FFF2-40B4-BE49-F238E27FC236}">
                <a16:creationId xmlns:a16="http://schemas.microsoft.com/office/drawing/2014/main" id="{57DF37D2-EFFE-439E-1DC4-DC617E7B0530}"/>
              </a:ext>
            </a:extLst>
          </p:cNvPr>
          <p:cNvSpPr>
            <a:spLocks noGrp="1"/>
          </p:cNvSpPr>
          <p:nvPr>
            <p:ph type="sldNum" sz="quarter" idx="10"/>
          </p:nvPr>
        </p:nvSpPr>
        <p:spPr/>
        <p:txBody>
          <a:bodyPr/>
          <a:lstStyle/>
          <a:p>
            <a:fld id="{A0799DEC-7E29-49FD-ACCD-C09E865CF267}" type="slidenum">
              <a:rPr lang="en-US" smtClean="0"/>
              <a:pPr/>
              <a:t>10</a:t>
            </a:fld>
            <a:endParaRPr lang="en-US" dirty="0"/>
          </a:p>
        </p:txBody>
      </p:sp>
    </p:spTree>
    <p:extLst>
      <p:ext uri="{BB962C8B-B14F-4D97-AF65-F5344CB8AC3E}">
        <p14:creationId xmlns:p14="http://schemas.microsoft.com/office/powerpoint/2010/main" val="357849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232D9-77D3-00C1-99B5-117825D19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E8D719-4B2B-C30D-64A9-E9DE9F1F50E5}"/>
              </a:ext>
            </a:extLst>
          </p:cNvPr>
          <p:cNvSpPr>
            <a:spLocks noGrp="1"/>
          </p:cNvSpPr>
          <p:nvPr>
            <p:ph type="title"/>
          </p:nvPr>
        </p:nvSpPr>
        <p:spPr>
          <a:xfrm>
            <a:off x="355599" y="137123"/>
            <a:ext cx="8421512" cy="769441"/>
          </a:xfrm>
        </p:spPr>
        <p:txBody>
          <a:bodyPr/>
          <a:lstStyle/>
          <a:p>
            <a:r>
              <a:rPr lang="en-US" sz="4400" dirty="0"/>
              <a:t>Practice Balancing Equations</a:t>
            </a:r>
          </a:p>
        </p:txBody>
      </p:sp>
      <p:sp>
        <p:nvSpPr>
          <p:cNvPr id="5" name="Content Placeholder 4">
            <a:extLst>
              <a:ext uri="{FF2B5EF4-FFF2-40B4-BE49-F238E27FC236}">
                <a16:creationId xmlns:a16="http://schemas.microsoft.com/office/drawing/2014/main" id="{3D73E046-4C16-9D73-2957-04E81E6585CE}"/>
              </a:ext>
            </a:extLst>
          </p:cNvPr>
          <p:cNvSpPr>
            <a:spLocks noGrp="1"/>
          </p:cNvSpPr>
          <p:nvPr>
            <p:ph idx="1"/>
          </p:nvPr>
        </p:nvSpPr>
        <p:spPr>
          <a:xfrm>
            <a:off x="372532" y="995486"/>
            <a:ext cx="8404579" cy="5360266"/>
          </a:xfrm>
        </p:spPr>
        <p:txBody>
          <a:bodyPr/>
          <a:lstStyle/>
          <a:p>
            <a:pPr marL="457200" indent="-457200">
              <a:buFont typeface="+mj-lt"/>
              <a:buAutoNum type="arabicPeriod"/>
            </a:pPr>
            <a:r>
              <a:rPr lang="en-US" sz="2000" dirty="0"/>
              <a:t>Set up the skeleton equation: write down the correct chemical formulas on each side of the reaction arrow, the reactants and products</a:t>
            </a:r>
          </a:p>
          <a:p>
            <a:pPr marL="457200" indent="-457200">
              <a:buFont typeface="+mj-lt"/>
              <a:buAutoNum type="arabicPeriod"/>
            </a:pPr>
            <a:r>
              <a:rPr lang="en-US" sz="2000" dirty="0"/>
              <a:t>Identify all atoms and count the number of atoms on the reactant and product side</a:t>
            </a:r>
          </a:p>
          <a:p>
            <a:pPr marL="0" indent="0" algn="ctr">
              <a:buNone/>
            </a:pPr>
            <a:r>
              <a:rPr lang="en-US" sz="1800" i="1" dirty="0">
                <a:solidFill>
                  <a:schemeClr val="accent1">
                    <a:lumMod val="60000"/>
                    <a:lumOff val="40000"/>
                  </a:schemeClr>
                </a:solidFill>
                <a:latin typeface="Times New Roman" panose="02020603050405020304" pitchFamily="18" charset="0"/>
                <a:cs typeface="Times New Roman" panose="02020603050405020304" pitchFamily="18" charset="0"/>
              </a:rPr>
              <a:t>If polyatomic ions are unchanged on both sides, count it as a unit</a:t>
            </a:r>
          </a:p>
          <a:p>
            <a:pPr marL="457200" indent="-457200">
              <a:buFont typeface="+mj-lt"/>
              <a:buAutoNum type="arabicPeriod" startAt="3"/>
            </a:pPr>
            <a:r>
              <a:rPr lang="en-US" sz="2000" dirty="0"/>
              <a:t>Begin the balancing by focusing on elements that occur in only one compound on one side</a:t>
            </a:r>
          </a:p>
          <a:p>
            <a:pPr marL="236538" lvl="1" indent="0">
              <a:buNone/>
            </a:pPr>
            <a:r>
              <a:rPr lang="en-US" sz="1600" dirty="0"/>
              <a:t>For instance, oxygen often in appears in more than one compound on one side the arrow: do not start with balancing oxygen atoms</a:t>
            </a:r>
          </a:p>
          <a:p>
            <a:pPr marL="457200" indent="-457200">
              <a:buFont typeface="+mj-lt"/>
              <a:buAutoNum type="arabicPeriod" startAt="3"/>
            </a:pPr>
            <a:r>
              <a:rPr lang="en-US" sz="2000" dirty="0"/>
              <a:t>Balancing can ONLY be done by using coefficients: changing subscripts changes the chemical nature of a compound, and this is not permitted</a:t>
            </a:r>
          </a:p>
          <a:p>
            <a:pPr marL="457200" indent="-457200">
              <a:buFont typeface="+mj-lt"/>
              <a:buAutoNum type="arabicPeriod" startAt="3"/>
            </a:pPr>
            <a:r>
              <a:rPr lang="en-US" sz="2000" dirty="0"/>
              <a:t>When satisfied of completion, verify the numbers of atoms on both sides of reaction arrow</a:t>
            </a:r>
          </a:p>
          <a:p>
            <a:pPr marL="457200" indent="-457200">
              <a:buFont typeface="+mj-lt"/>
              <a:buAutoNum type="arabicPeriod" startAt="3"/>
            </a:pPr>
            <a:r>
              <a:rPr lang="en-US" sz="2000" dirty="0"/>
              <a:t>Make sure coefficients have lowest possible ratio, while remaining integers</a:t>
            </a:r>
          </a:p>
        </p:txBody>
      </p:sp>
      <p:sp>
        <p:nvSpPr>
          <p:cNvPr id="3" name="Slide Number Placeholder 2">
            <a:extLst>
              <a:ext uri="{FF2B5EF4-FFF2-40B4-BE49-F238E27FC236}">
                <a16:creationId xmlns:a16="http://schemas.microsoft.com/office/drawing/2014/main" id="{4E98FC7A-8865-ECBA-342C-E89A0F8FABF2}"/>
              </a:ext>
            </a:extLst>
          </p:cNvPr>
          <p:cNvSpPr>
            <a:spLocks noGrp="1"/>
          </p:cNvSpPr>
          <p:nvPr>
            <p:ph type="sldNum" sz="quarter" idx="10"/>
          </p:nvPr>
        </p:nvSpPr>
        <p:spPr/>
        <p:txBody>
          <a:bodyPr/>
          <a:lstStyle/>
          <a:p>
            <a:fld id="{A0799DEC-7E29-49FD-ACCD-C09E865CF267}" type="slidenum">
              <a:rPr lang="en-US" smtClean="0"/>
              <a:pPr/>
              <a:t>11</a:t>
            </a:fld>
            <a:endParaRPr lang="en-US" dirty="0"/>
          </a:p>
        </p:txBody>
      </p:sp>
    </p:spTree>
    <p:extLst>
      <p:ext uri="{BB962C8B-B14F-4D97-AF65-F5344CB8AC3E}">
        <p14:creationId xmlns:p14="http://schemas.microsoft.com/office/powerpoint/2010/main" val="287191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56545-D281-23C1-3D41-E5CE33A6C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A481B-E95D-0922-5468-E33DAEA6B289}"/>
              </a:ext>
            </a:extLst>
          </p:cNvPr>
          <p:cNvSpPr>
            <a:spLocks noGrp="1"/>
          </p:cNvSpPr>
          <p:nvPr>
            <p:ph type="title"/>
          </p:nvPr>
        </p:nvSpPr>
        <p:spPr/>
        <p:txBody>
          <a:bodyPr/>
          <a:lstStyle/>
          <a:p>
            <a:r>
              <a:rPr lang="en-US" dirty="0"/>
              <a:t>Types of Reactions</a:t>
            </a:r>
          </a:p>
        </p:txBody>
      </p:sp>
      <p:sp>
        <p:nvSpPr>
          <p:cNvPr id="5" name="Content Placeholder 4">
            <a:extLst>
              <a:ext uri="{FF2B5EF4-FFF2-40B4-BE49-F238E27FC236}">
                <a16:creationId xmlns:a16="http://schemas.microsoft.com/office/drawing/2014/main" id="{725EFE6D-84B2-79A1-3F53-CDEF3385161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4B4F73D-C668-3268-9EE3-4A71EA4FDEE7}"/>
              </a:ext>
            </a:extLst>
          </p:cNvPr>
          <p:cNvPicPr>
            <a:picLocks noChangeAspect="1"/>
          </p:cNvPicPr>
          <p:nvPr/>
        </p:nvPicPr>
        <p:blipFill>
          <a:blip r:embed="rId2"/>
          <a:stretch>
            <a:fillRect/>
          </a:stretch>
        </p:blipFill>
        <p:spPr>
          <a:xfrm>
            <a:off x="4571999" y="3428999"/>
            <a:ext cx="4477375" cy="2676899"/>
          </a:xfrm>
          <a:prstGeom prst="rect">
            <a:avLst/>
          </a:prstGeom>
        </p:spPr>
      </p:pic>
      <p:sp>
        <p:nvSpPr>
          <p:cNvPr id="3" name="Slide Number Placeholder 2">
            <a:extLst>
              <a:ext uri="{FF2B5EF4-FFF2-40B4-BE49-F238E27FC236}">
                <a16:creationId xmlns:a16="http://schemas.microsoft.com/office/drawing/2014/main" id="{DF21C9B5-BB4D-2F3F-B262-8539830F9542}"/>
              </a:ext>
            </a:extLst>
          </p:cNvPr>
          <p:cNvSpPr>
            <a:spLocks noGrp="1"/>
          </p:cNvSpPr>
          <p:nvPr>
            <p:ph type="sldNum" sz="quarter" idx="10"/>
          </p:nvPr>
        </p:nvSpPr>
        <p:spPr/>
        <p:txBody>
          <a:bodyPr/>
          <a:lstStyle/>
          <a:p>
            <a:fld id="{A0799DEC-7E29-49FD-ACCD-C09E865CF267}" type="slidenum">
              <a:rPr lang="en-US" smtClean="0"/>
              <a:pPr/>
              <a:t>12</a:t>
            </a:fld>
            <a:endParaRPr lang="en-US" dirty="0"/>
          </a:p>
        </p:txBody>
      </p:sp>
    </p:spTree>
    <p:extLst>
      <p:ext uri="{BB962C8B-B14F-4D97-AF65-F5344CB8AC3E}">
        <p14:creationId xmlns:p14="http://schemas.microsoft.com/office/powerpoint/2010/main" val="423842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AEA8-F7F4-CD16-0ADD-FFF35E8F5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89A23-0846-CC5A-27C1-8AD03CA53750}"/>
              </a:ext>
            </a:extLst>
          </p:cNvPr>
          <p:cNvSpPr>
            <a:spLocks noGrp="1"/>
          </p:cNvSpPr>
          <p:nvPr>
            <p:ph type="title"/>
          </p:nvPr>
        </p:nvSpPr>
        <p:spPr/>
        <p:txBody>
          <a:bodyPr/>
          <a:lstStyle/>
          <a:p>
            <a:r>
              <a:rPr lang="en-US" dirty="0"/>
              <a:t>Decomposition Reactions</a:t>
            </a:r>
          </a:p>
        </p:txBody>
      </p:sp>
      <p:sp>
        <p:nvSpPr>
          <p:cNvPr id="5" name="Content Placeholder 4">
            <a:extLst>
              <a:ext uri="{FF2B5EF4-FFF2-40B4-BE49-F238E27FC236}">
                <a16:creationId xmlns:a16="http://schemas.microsoft.com/office/drawing/2014/main" id="{CD649ADF-6B6F-2875-4A08-F9889FB0DB23}"/>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62F02CD1-AC82-5F65-EC30-A6D1B7010F1B}"/>
              </a:ext>
            </a:extLst>
          </p:cNvPr>
          <p:cNvSpPr>
            <a:spLocks noGrp="1"/>
          </p:cNvSpPr>
          <p:nvPr>
            <p:ph type="sldNum" sz="quarter" idx="10"/>
          </p:nvPr>
        </p:nvSpPr>
        <p:spPr/>
        <p:txBody>
          <a:bodyPr/>
          <a:lstStyle/>
          <a:p>
            <a:fld id="{A0799DEC-7E29-49FD-ACCD-C09E865CF267}" type="slidenum">
              <a:rPr lang="en-US" smtClean="0"/>
              <a:pPr/>
              <a:t>13</a:t>
            </a:fld>
            <a:endParaRPr lang="en-US" dirty="0"/>
          </a:p>
        </p:txBody>
      </p:sp>
    </p:spTree>
    <p:extLst>
      <p:ext uri="{BB962C8B-B14F-4D97-AF65-F5344CB8AC3E}">
        <p14:creationId xmlns:p14="http://schemas.microsoft.com/office/powerpoint/2010/main" val="235647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F2FE-A0B4-0F9B-C9C0-0D4B9D5BD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F0BD0-9695-E24A-6A5B-DCFE13D91B10}"/>
              </a:ext>
            </a:extLst>
          </p:cNvPr>
          <p:cNvSpPr>
            <a:spLocks noGrp="1"/>
          </p:cNvSpPr>
          <p:nvPr>
            <p:ph type="title"/>
          </p:nvPr>
        </p:nvSpPr>
        <p:spPr/>
        <p:txBody>
          <a:bodyPr/>
          <a:lstStyle/>
          <a:p>
            <a:r>
              <a:rPr lang="en-US" dirty="0"/>
              <a:t>Combustion Reactions</a:t>
            </a:r>
          </a:p>
        </p:txBody>
      </p:sp>
      <p:sp>
        <p:nvSpPr>
          <p:cNvPr id="5" name="Content Placeholder 4">
            <a:extLst>
              <a:ext uri="{FF2B5EF4-FFF2-40B4-BE49-F238E27FC236}">
                <a16:creationId xmlns:a16="http://schemas.microsoft.com/office/drawing/2014/main" id="{779B6A28-2D09-874C-9825-709CFB68A677}"/>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D1B93B3A-6259-DF49-F27F-6C0D9E14177B}"/>
              </a:ext>
            </a:extLst>
          </p:cNvPr>
          <p:cNvSpPr>
            <a:spLocks noGrp="1"/>
          </p:cNvSpPr>
          <p:nvPr>
            <p:ph type="sldNum" sz="quarter" idx="10"/>
          </p:nvPr>
        </p:nvSpPr>
        <p:spPr/>
        <p:txBody>
          <a:bodyPr/>
          <a:lstStyle/>
          <a:p>
            <a:fld id="{A0799DEC-7E29-49FD-ACCD-C09E865CF267}" type="slidenum">
              <a:rPr lang="en-US" smtClean="0"/>
              <a:pPr/>
              <a:t>14</a:t>
            </a:fld>
            <a:endParaRPr lang="en-US" dirty="0"/>
          </a:p>
        </p:txBody>
      </p:sp>
    </p:spTree>
    <p:extLst>
      <p:ext uri="{BB962C8B-B14F-4D97-AF65-F5344CB8AC3E}">
        <p14:creationId xmlns:p14="http://schemas.microsoft.com/office/powerpoint/2010/main" val="426455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15AB0-2F75-EFB4-1DE8-23B68C2B7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0BB2A-0036-6DCD-5C40-A960E67666B9}"/>
              </a:ext>
            </a:extLst>
          </p:cNvPr>
          <p:cNvSpPr>
            <a:spLocks noGrp="1"/>
          </p:cNvSpPr>
          <p:nvPr>
            <p:ph type="title"/>
          </p:nvPr>
        </p:nvSpPr>
        <p:spPr>
          <a:xfrm>
            <a:off x="355599" y="310445"/>
            <a:ext cx="8421512" cy="584775"/>
          </a:xfrm>
        </p:spPr>
        <p:txBody>
          <a:bodyPr/>
          <a:lstStyle/>
          <a:p>
            <a:r>
              <a:rPr lang="en-US" sz="3200" dirty="0"/>
              <a:t>Single Displacement/Replacement Reactions</a:t>
            </a:r>
          </a:p>
        </p:txBody>
      </p:sp>
      <p:sp>
        <p:nvSpPr>
          <p:cNvPr id="5" name="Content Placeholder 4">
            <a:extLst>
              <a:ext uri="{FF2B5EF4-FFF2-40B4-BE49-F238E27FC236}">
                <a16:creationId xmlns:a16="http://schemas.microsoft.com/office/drawing/2014/main" id="{E77849EF-EB35-B398-7F0D-6AB701BD6D37}"/>
              </a:ext>
            </a:extLst>
          </p:cNvPr>
          <p:cNvSpPr>
            <a:spLocks noGrp="1"/>
          </p:cNvSpPr>
          <p:nvPr>
            <p:ph idx="1"/>
          </p:nvPr>
        </p:nvSpPr>
        <p:spPr/>
        <p:txBody>
          <a:bodyPr/>
          <a:lstStyle/>
          <a:p>
            <a:pPr>
              <a:tabLst>
                <a:tab pos="571500" algn="l"/>
              </a:tabLst>
            </a:pPr>
            <a:endParaRPr lang="en-US" dirty="0"/>
          </a:p>
        </p:txBody>
      </p:sp>
      <p:pic>
        <p:nvPicPr>
          <p:cNvPr id="6" name="Picture 5">
            <a:extLst>
              <a:ext uri="{FF2B5EF4-FFF2-40B4-BE49-F238E27FC236}">
                <a16:creationId xmlns:a16="http://schemas.microsoft.com/office/drawing/2014/main" id="{02104466-D00C-5851-C56D-7F016416E109}"/>
              </a:ext>
            </a:extLst>
          </p:cNvPr>
          <p:cNvPicPr>
            <a:picLocks noChangeAspect="1"/>
          </p:cNvPicPr>
          <p:nvPr/>
        </p:nvPicPr>
        <p:blipFill>
          <a:blip r:embed="rId2"/>
          <a:stretch>
            <a:fillRect/>
          </a:stretch>
        </p:blipFill>
        <p:spPr>
          <a:xfrm>
            <a:off x="4507041" y="1211580"/>
            <a:ext cx="4018273" cy="2937831"/>
          </a:xfrm>
          <a:prstGeom prst="rect">
            <a:avLst/>
          </a:prstGeom>
        </p:spPr>
      </p:pic>
      <p:pic>
        <p:nvPicPr>
          <p:cNvPr id="8" name="Picture 7">
            <a:extLst>
              <a:ext uri="{FF2B5EF4-FFF2-40B4-BE49-F238E27FC236}">
                <a16:creationId xmlns:a16="http://schemas.microsoft.com/office/drawing/2014/main" id="{1885FFD6-0DEB-AFD1-9B38-DCC99AF7B5F7}"/>
              </a:ext>
            </a:extLst>
          </p:cNvPr>
          <p:cNvPicPr>
            <a:picLocks noChangeAspect="1"/>
          </p:cNvPicPr>
          <p:nvPr/>
        </p:nvPicPr>
        <p:blipFill>
          <a:blip r:embed="rId3"/>
          <a:stretch>
            <a:fillRect/>
          </a:stretch>
        </p:blipFill>
        <p:spPr>
          <a:xfrm>
            <a:off x="5359535" y="4465771"/>
            <a:ext cx="3165779" cy="2057027"/>
          </a:xfrm>
          <a:prstGeom prst="rect">
            <a:avLst/>
          </a:prstGeom>
        </p:spPr>
      </p:pic>
      <p:sp>
        <p:nvSpPr>
          <p:cNvPr id="3" name="Slide Number Placeholder 2">
            <a:extLst>
              <a:ext uri="{FF2B5EF4-FFF2-40B4-BE49-F238E27FC236}">
                <a16:creationId xmlns:a16="http://schemas.microsoft.com/office/drawing/2014/main" id="{4509EE3B-8970-7B36-9381-14415F6C97C7}"/>
              </a:ext>
            </a:extLst>
          </p:cNvPr>
          <p:cNvSpPr>
            <a:spLocks noGrp="1"/>
          </p:cNvSpPr>
          <p:nvPr>
            <p:ph type="sldNum" sz="quarter" idx="10"/>
          </p:nvPr>
        </p:nvSpPr>
        <p:spPr/>
        <p:txBody>
          <a:bodyPr/>
          <a:lstStyle/>
          <a:p>
            <a:fld id="{A0799DEC-7E29-49FD-ACCD-C09E865CF267}" type="slidenum">
              <a:rPr lang="en-US" smtClean="0"/>
              <a:pPr/>
              <a:t>15</a:t>
            </a:fld>
            <a:endParaRPr lang="en-US" dirty="0"/>
          </a:p>
        </p:txBody>
      </p:sp>
    </p:spTree>
    <p:extLst>
      <p:ext uri="{BB962C8B-B14F-4D97-AF65-F5344CB8AC3E}">
        <p14:creationId xmlns:p14="http://schemas.microsoft.com/office/powerpoint/2010/main" val="303603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C2CE-171C-CBB8-7096-E4E8A9819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F41D8-2BB4-5CE8-5A31-A40B8558E692}"/>
              </a:ext>
            </a:extLst>
          </p:cNvPr>
          <p:cNvSpPr>
            <a:spLocks noGrp="1"/>
          </p:cNvSpPr>
          <p:nvPr>
            <p:ph type="title"/>
          </p:nvPr>
        </p:nvSpPr>
        <p:spPr>
          <a:xfrm>
            <a:off x="274320" y="64224"/>
            <a:ext cx="8502791" cy="1077218"/>
          </a:xfrm>
        </p:spPr>
        <p:txBody>
          <a:bodyPr/>
          <a:lstStyle/>
          <a:p>
            <a:r>
              <a:rPr lang="en-US" sz="3200" dirty="0"/>
              <a:t>Double Displacement/Replacement Reactions</a:t>
            </a:r>
          </a:p>
        </p:txBody>
      </p:sp>
      <p:sp>
        <p:nvSpPr>
          <p:cNvPr id="5" name="Content Placeholder 4">
            <a:extLst>
              <a:ext uri="{FF2B5EF4-FFF2-40B4-BE49-F238E27FC236}">
                <a16:creationId xmlns:a16="http://schemas.microsoft.com/office/drawing/2014/main" id="{063A87F5-FFEC-6EE8-5725-623EB2ECCCC0}"/>
              </a:ext>
            </a:extLst>
          </p:cNvPr>
          <p:cNvSpPr>
            <a:spLocks noGrp="1"/>
          </p:cNvSpPr>
          <p:nvPr>
            <p:ph idx="1"/>
          </p:nvPr>
        </p:nvSpPr>
        <p:spPr/>
        <p:txBody>
          <a:bodyPr/>
          <a:lstStyle/>
          <a:p>
            <a:pPr>
              <a:tabLst>
                <a:tab pos="571500" algn="l"/>
              </a:tabLst>
            </a:pPr>
            <a:endParaRPr lang="en-US" dirty="0"/>
          </a:p>
        </p:txBody>
      </p:sp>
      <p:pic>
        <p:nvPicPr>
          <p:cNvPr id="4" name="Picture 3">
            <a:extLst>
              <a:ext uri="{FF2B5EF4-FFF2-40B4-BE49-F238E27FC236}">
                <a16:creationId xmlns:a16="http://schemas.microsoft.com/office/drawing/2014/main" id="{F9B58F1C-25AB-6A9D-2BB6-FD90725DA12F}"/>
              </a:ext>
            </a:extLst>
          </p:cNvPr>
          <p:cNvPicPr>
            <a:picLocks noChangeAspect="1"/>
          </p:cNvPicPr>
          <p:nvPr/>
        </p:nvPicPr>
        <p:blipFill>
          <a:blip r:embed="rId2"/>
          <a:stretch>
            <a:fillRect/>
          </a:stretch>
        </p:blipFill>
        <p:spPr>
          <a:xfrm>
            <a:off x="4492441" y="1141442"/>
            <a:ext cx="4279026" cy="1622583"/>
          </a:xfrm>
          <a:prstGeom prst="rect">
            <a:avLst/>
          </a:prstGeom>
        </p:spPr>
      </p:pic>
      <p:sp>
        <p:nvSpPr>
          <p:cNvPr id="3" name="Slide Number Placeholder 2">
            <a:extLst>
              <a:ext uri="{FF2B5EF4-FFF2-40B4-BE49-F238E27FC236}">
                <a16:creationId xmlns:a16="http://schemas.microsoft.com/office/drawing/2014/main" id="{B391BB46-F3AA-54A0-8E61-24FFD5DF8776}"/>
              </a:ext>
            </a:extLst>
          </p:cNvPr>
          <p:cNvSpPr>
            <a:spLocks noGrp="1"/>
          </p:cNvSpPr>
          <p:nvPr>
            <p:ph type="sldNum" sz="quarter" idx="10"/>
          </p:nvPr>
        </p:nvSpPr>
        <p:spPr/>
        <p:txBody>
          <a:bodyPr/>
          <a:lstStyle/>
          <a:p>
            <a:fld id="{A0799DEC-7E29-49FD-ACCD-C09E865CF267}" type="slidenum">
              <a:rPr lang="en-US" smtClean="0"/>
              <a:pPr/>
              <a:t>16</a:t>
            </a:fld>
            <a:endParaRPr lang="en-US" dirty="0"/>
          </a:p>
        </p:txBody>
      </p:sp>
    </p:spTree>
    <p:extLst>
      <p:ext uri="{BB962C8B-B14F-4D97-AF65-F5344CB8AC3E}">
        <p14:creationId xmlns:p14="http://schemas.microsoft.com/office/powerpoint/2010/main" val="1464712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6D5BF-F4CF-49AF-0F94-E4AD122D6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6257C-C9F5-FA05-E36C-8F24985F2381}"/>
              </a:ext>
            </a:extLst>
          </p:cNvPr>
          <p:cNvSpPr>
            <a:spLocks noGrp="1"/>
          </p:cNvSpPr>
          <p:nvPr>
            <p:ph type="title"/>
          </p:nvPr>
        </p:nvSpPr>
        <p:spPr>
          <a:xfrm>
            <a:off x="274320" y="310445"/>
            <a:ext cx="8502791" cy="584775"/>
          </a:xfrm>
        </p:spPr>
        <p:txBody>
          <a:bodyPr/>
          <a:lstStyle/>
          <a:p>
            <a:r>
              <a:rPr lang="en-US" sz="3200" dirty="0"/>
              <a:t>Predicting Single Displacement Reactions</a:t>
            </a:r>
          </a:p>
        </p:txBody>
      </p:sp>
      <p:sp>
        <p:nvSpPr>
          <p:cNvPr id="5" name="Content Placeholder 4">
            <a:extLst>
              <a:ext uri="{FF2B5EF4-FFF2-40B4-BE49-F238E27FC236}">
                <a16:creationId xmlns:a16="http://schemas.microsoft.com/office/drawing/2014/main" id="{6D733D47-A27B-F4F2-F040-6613CD5AEB81}"/>
              </a:ext>
            </a:extLst>
          </p:cNvPr>
          <p:cNvSpPr>
            <a:spLocks noGrp="1"/>
          </p:cNvSpPr>
          <p:nvPr>
            <p:ph idx="1"/>
          </p:nvPr>
        </p:nvSpPr>
        <p:spPr/>
        <p:txBody>
          <a:bodyPr/>
          <a:lstStyle/>
          <a:p>
            <a:pPr>
              <a:tabLst>
                <a:tab pos="571500" algn="l"/>
              </a:tabLst>
            </a:pPr>
            <a:endParaRPr lang="en-US" dirty="0"/>
          </a:p>
        </p:txBody>
      </p:sp>
      <p:sp>
        <p:nvSpPr>
          <p:cNvPr id="3" name="Slide Number Placeholder 2">
            <a:extLst>
              <a:ext uri="{FF2B5EF4-FFF2-40B4-BE49-F238E27FC236}">
                <a16:creationId xmlns:a16="http://schemas.microsoft.com/office/drawing/2014/main" id="{16DC91BE-9D94-0091-9556-980A17E98F63}"/>
              </a:ext>
            </a:extLst>
          </p:cNvPr>
          <p:cNvSpPr>
            <a:spLocks noGrp="1"/>
          </p:cNvSpPr>
          <p:nvPr>
            <p:ph type="sldNum" sz="quarter" idx="10"/>
          </p:nvPr>
        </p:nvSpPr>
        <p:spPr/>
        <p:txBody>
          <a:bodyPr/>
          <a:lstStyle/>
          <a:p>
            <a:fld id="{A0799DEC-7E29-49FD-ACCD-C09E865CF267}" type="slidenum">
              <a:rPr lang="en-US" smtClean="0"/>
              <a:pPr/>
              <a:t>17</a:t>
            </a:fld>
            <a:endParaRPr lang="en-US" dirty="0"/>
          </a:p>
        </p:txBody>
      </p:sp>
    </p:spTree>
    <p:extLst>
      <p:ext uri="{BB962C8B-B14F-4D97-AF65-F5344CB8AC3E}">
        <p14:creationId xmlns:p14="http://schemas.microsoft.com/office/powerpoint/2010/main" val="29573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AB964-6AD3-550C-9488-3205FC148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7E6283-566D-4D29-A466-8EB10E6F6C02}"/>
              </a:ext>
            </a:extLst>
          </p:cNvPr>
          <p:cNvSpPr>
            <a:spLocks noGrp="1"/>
          </p:cNvSpPr>
          <p:nvPr>
            <p:ph type="title"/>
          </p:nvPr>
        </p:nvSpPr>
        <p:spPr>
          <a:xfrm>
            <a:off x="274320" y="310445"/>
            <a:ext cx="8502791" cy="584775"/>
          </a:xfrm>
        </p:spPr>
        <p:txBody>
          <a:bodyPr/>
          <a:lstStyle/>
          <a:p>
            <a:r>
              <a:rPr lang="en-US" sz="3200" dirty="0"/>
              <a:t>Predicting Double Displacement Reactions</a:t>
            </a:r>
          </a:p>
        </p:txBody>
      </p:sp>
      <p:sp>
        <p:nvSpPr>
          <p:cNvPr id="5" name="Content Placeholder 4">
            <a:extLst>
              <a:ext uri="{FF2B5EF4-FFF2-40B4-BE49-F238E27FC236}">
                <a16:creationId xmlns:a16="http://schemas.microsoft.com/office/drawing/2014/main" id="{B3B63E78-0722-9D15-242D-FCAC6F47748F}"/>
              </a:ext>
            </a:extLst>
          </p:cNvPr>
          <p:cNvSpPr>
            <a:spLocks noGrp="1"/>
          </p:cNvSpPr>
          <p:nvPr>
            <p:ph idx="1"/>
          </p:nvPr>
        </p:nvSpPr>
        <p:spPr/>
        <p:txBody>
          <a:bodyPr/>
          <a:lstStyle/>
          <a:p>
            <a:pPr>
              <a:tabLst>
                <a:tab pos="571500" algn="l"/>
              </a:tabLst>
            </a:pPr>
            <a:endParaRPr lang="en-US" dirty="0"/>
          </a:p>
        </p:txBody>
      </p:sp>
      <p:sp>
        <p:nvSpPr>
          <p:cNvPr id="3" name="Slide Number Placeholder 2">
            <a:extLst>
              <a:ext uri="{FF2B5EF4-FFF2-40B4-BE49-F238E27FC236}">
                <a16:creationId xmlns:a16="http://schemas.microsoft.com/office/drawing/2014/main" id="{84EB13AB-7E7C-EE88-0530-0067C22D67CD}"/>
              </a:ext>
            </a:extLst>
          </p:cNvPr>
          <p:cNvSpPr>
            <a:spLocks noGrp="1"/>
          </p:cNvSpPr>
          <p:nvPr>
            <p:ph type="sldNum" sz="quarter" idx="10"/>
          </p:nvPr>
        </p:nvSpPr>
        <p:spPr/>
        <p:txBody>
          <a:bodyPr/>
          <a:lstStyle/>
          <a:p>
            <a:fld id="{A0799DEC-7E29-49FD-ACCD-C09E865CF267}" type="slidenum">
              <a:rPr lang="en-US" smtClean="0"/>
              <a:pPr/>
              <a:t>18</a:t>
            </a:fld>
            <a:endParaRPr lang="en-US" dirty="0"/>
          </a:p>
        </p:txBody>
      </p:sp>
    </p:spTree>
    <p:extLst>
      <p:ext uri="{BB962C8B-B14F-4D97-AF65-F5344CB8AC3E}">
        <p14:creationId xmlns:p14="http://schemas.microsoft.com/office/powerpoint/2010/main" val="45599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852BA-6892-D515-8BB7-F2A153F51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64249-FE0B-837B-C230-69C7DA3D13DC}"/>
              </a:ext>
            </a:extLst>
          </p:cNvPr>
          <p:cNvSpPr>
            <a:spLocks noGrp="1"/>
          </p:cNvSpPr>
          <p:nvPr>
            <p:ph type="title"/>
          </p:nvPr>
        </p:nvSpPr>
        <p:spPr>
          <a:xfrm>
            <a:off x="274320" y="218113"/>
            <a:ext cx="8502791" cy="769441"/>
          </a:xfrm>
        </p:spPr>
        <p:txBody>
          <a:bodyPr/>
          <a:lstStyle/>
          <a:p>
            <a:r>
              <a:rPr lang="en-US" sz="4400" dirty="0"/>
              <a:t>Precipitation Reactions</a:t>
            </a:r>
          </a:p>
        </p:txBody>
      </p:sp>
      <p:sp>
        <p:nvSpPr>
          <p:cNvPr id="5" name="Content Placeholder 4">
            <a:extLst>
              <a:ext uri="{FF2B5EF4-FFF2-40B4-BE49-F238E27FC236}">
                <a16:creationId xmlns:a16="http://schemas.microsoft.com/office/drawing/2014/main" id="{E3C6696B-5AAE-4ED6-3071-7649043C0161}"/>
              </a:ext>
            </a:extLst>
          </p:cNvPr>
          <p:cNvSpPr>
            <a:spLocks noGrp="1"/>
          </p:cNvSpPr>
          <p:nvPr>
            <p:ph idx="1"/>
          </p:nvPr>
        </p:nvSpPr>
        <p:spPr/>
        <p:txBody>
          <a:bodyPr/>
          <a:lstStyle/>
          <a:p>
            <a:pPr>
              <a:tabLst>
                <a:tab pos="571500" algn="l"/>
              </a:tabLst>
            </a:pPr>
            <a:endParaRPr lang="en-US" dirty="0"/>
          </a:p>
        </p:txBody>
      </p:sp>
      <p:sp>
        <p:nvSpPr>
          <p:cNvPr id="3" name="Slide Number Placeholder 2">
            <a:extLst>
              <a:ext uri="{FF2B5EF4-FFF2-40B4-BE49-F238E27FC236}">
                <a16:creationId xmlns:a16="http://schemas.microsoft.com/office/drawing/2014/main" id="{0C504DDE-4F2E-2575-CDF6-36339C7B1AA7}"/>
              </a:ext>
            </a:extLst>
          </p:cNvPr>
          <p:cNvSpPr>
            <a:spLocks noGrp="1"/>
          </p:cNvSpPr>
          <p:nvPr>
            <p:ph type="sldNum" sz="quarter" idx="10"/>
          </p:nvPr>
        </p:nvSpPr>
        <p:spPr/>
        <p:txBody>
          <a:bodyPr/>
          <a:lstStyle/>
          <a:p>
            <a:fld id="{A0799DEC-7E29-49FD-ACCD-C09E865CF267}" type="slidenum">
              <a:rPr lang="en-US" smtClean="0"/>
              <a:pPr/>
              <a:t>19</a:t>
            </a:fld>
            <a:endParaRPr lang="en-US" dirty="0"/>
          </a:p>
        </p:txBody>
      </p:sp>
    </p:spTree>
    <p:extLst>
      <p:ext uri="{BB962C8B-B14F-4D97-AF65-F5344CB8AC3E}">
        <p14:creationId xmlns:p14="http://schemas.microsoft.com/office/powerpoint/2010/main" val="132156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a:xfrm>
            <a:off x="378177" y="326250"/>
            <a:ext cx="8387645" cy="6234570"/>
          </a:xfrm>
        </p:spPr>
        <p:txBody>
          <a:bodyPr/>
          <a:lstStyle/>
          <a:p>
            <a:r>
              <a:rPr lang="en-US" sz="2800" dirty="0"/>
              <a:t>Word Equations</a:t>
            </a:r>
          </a:p>
          <a:p>
            <a:r>
              <a:rPr lang="en-US" sz="2800" dirty="0"/>
              <a:t>Chemical Equations</a:t>
            </a:r>
          </a:p>
          <a:p>
            <a:r>
              <a:rPr lang="en-US" sz="2800" dirty="0"/>
              <a:t>Balancing Equations</a:t>
            </a:r>
          </a:p>
          <a:p>
            <a:r>
              <a:rPr lang="en-US" sz="2800" dirty="0"/>
              <a:t>Predicting Reactions: Single &amp; Double Displacement Reactions</a:t>
            </a:r>
          </a:p>
          <a:p>
            <a:r>
              <a:rPr lang="en-US" sz="2800" dirty="0"/>
              <a:t>Writing Chemical Equations for Reactions in Solution</a:t>
            </a:r>
          </a:p>
          <a:p>
            <a:pPr lvl="1"/>
            <a:r>
              <a:rPr lang="en-US" dirty="0"/>
              <a:t>Complete Chemical Equations</a:t>
            </a:r>
          </a:p>
          <a:p>
            <a:pPr lvl="1"/>
            <a:r>
              <a:rPr lang="en-US" dirty="0"/>
              <a:t>Complete Ionic Equations</a:t>
            </a:r>
          </a:p>
          <a:p>
            <a:pPr lvl="1"/>
            <a:r>
              <a:rPr lang="en-US" dirty="0"/>
              <a:t>Net Ionic Equations</a:t>
            </a:r>
          </a:p>
          <a:p>
            <a:r>
              <a:rPr lang="en-US" dirty="0"/>
              <a:t>Oxidation/Reduction</a:t>
            </a:r>
          </a:p>
          <a:p>
            <a:pPr lvl="1"/>
            <a:r>
              <a:rPr lang="en-US" dirty="0"/>
              <a:t>How to understand them and to apply them</a:t>
            </a:r>
          </a:p>
        </p:txBody>
      </p:sp>
      <p:sp>
        <p:nvSpPr>
          <p:cNvPr id="2" name="Slide Number Placeholder 1">
            <a:extLst>
              <a:ext uri="{FF2B5EF4-FFF2-40B4-BE49-F238E27FC236}">
                <a16:creationId xmlns:a16="http://schemas.microsoft.com/office/drawing/2014/main" id="{B53D64B1-F227-83D2-5276-65370FA59091}"/>
              </a:ext>
            </a:extLst>
          </p:cNvPr>
          <p:cNvSpPr>
            <a:spLocks noGrp="1"/>
          </p:cNvSpPr>
          <p:nvPr>
            <p:ph type="sldNum" sz="quarter" idx="10"/>
          </p:nvPr>
        </p:nvSpPr>
        <p:spPr/>
        <p:txBody>
          <a:bodyPr/>
          <a:lstStyle/>
          <a:p>
            <a:fld id="{A0799DEC-7E29-49FD-ACCD-C09E865CF267}" type="slidenum">
              <a:rPr lang="en-US" smtClean="0"/>
              <a:pPr/>
              <a:t>2</a:t>
            </a:fld>
            <a:endParaRPr lang="en-US"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7EB66-E48F-9982-DA3B-AD945D6CE27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F7D721D-C1D3-6D2F-D7EC-035FC73632C7}"/>
              </a:ext>
            </a:extLst>
          </p:cNvPr>
          <p:cNvPicPr>
            <a:picLocks noChangeAspect="1"/>
          </p:cNvPicPr>
          <p:nvPr/>
        </p:nvPicPr>
        <p:blipFill>
          <a:blip r:embed="rId2"/>
          <a:stretch>
            <a:fillRect/>
          </a:stretch>
        </p:blipFill>
        <p:spPr>
          <a:xfrm>
            <a:off x="3966498" y="773897"/>
            <a:ext cx="4810613" cy="3742316"/>
          </a:xfrm>
          <a:prstGeom prst="rect">
            <a:avLst/>
          </a:prstGeom>
        </p:spPr>
      </p:pic>
      <p:sp>
        <p:nvSpPr>
          <p:cNvPr id="2" name="Title 1">
            <a:extLst>
              <a:ext uri="{FF2B5EF4-FFF2-40B4-BE49-F238E27FC236}">
                <a16:creationId xmlns:a16="http://schemas.microsoft.com/office/drawing/2014/main" id="{27589E6F-FC53-5C5F-0507-4A422F049693}"/>
              </a:ext>
            </a:extLst>
          </p:cNvPr>
          <p:cNvSpPr>
            <a:spLocks noGrp="1"/>
          </p:cNvSpPr>
          <p:nvPr>
            <p:ph type="title"/>
          </p:nvPr>
        </p:nvSpPr>
        <p:spPr>
          <a:xfrm>
            <a:off x="274320" y="248891"/>
            <a:ext cx="8502791" cy="707886"/>
          </a:xfrm>
        </p:spPr>
        <p:txBody>
          <a:bodyPr/>
          <a:lstStyle/>
          <a:p>
            <a:r>
              <a:rPr lang="en-US" sz="4000" dirty="0"/>
              <a:t>Writing Equations for Reactions</a:t>
            </a:r>
          </a:p>
        </p:txBody>
      </p:sp>
      <p:pic>
        <p:nvPicPr>
          <p:cNvPr id="9" name="Content Placeholder 8" descr="A close-up of a test tube&#10;&#10;AI-generated content may be incorrect.">
            <a:extLst>
              <a:ext uri="{FF2B5EF4-FFF2-40B4-BE49-F238E27FC236}">
                <a16:creationId xmlns:a16="http://schemas.microsoft.com/office/drawing/2014/main" id="{865FBB77-830C-7318-E1FA-53A17B4533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2200" y="2735421"/>
            <a:ext cx="1543050" cy="2933700"/>
          </a:xfrm>
        </p:spPr>
      </p:pic>
      <p:pic>
        <p:nvPicPr>
          <p:cNvPr id="7" name="Picture 6">
            <a:extLst>
              <a:ext uri="{FF2B5EF4-FFF2-40B4-BE49-F238E27FC236}">
                <a16:creationId xmlns:a16="http://schemas.microsoft.com/office/drawing/2014/main" id="{C2ADED3E-636E-AF48-D49A-7D237639D60D}"/>
              </a:ext>
            </a:extLst>
          </p:cNvPr>
          <p:cNvPicPr>
            <a:picLocks noChangeAspect="1"/>
          </p:cNvPicPr>
          <p:nvPr/>
        </p:nvPicPr>
        <p:blipFill>
          <a:blip r:embed="rId4"/>
          <a:stretch>
            <a:fillRect/>
          </a:stretch>
        </p:blipFill>
        <p:spPr>
          <a:xfrm>
            <a:off x="892200" y="5816882"/>
            <a:ext cx="4182059" cy="504895"/>
          </a:xfrm>
          <a:prstGeom prst="rect">
            <a:avLst/>
          </a:prstGeom>
        </p:spPr>
      </p:pic>
      <p:sp>
        <p:nvSpPr>
          <p:cNvPr id="3" name="Slide Number Placeholder 2">
            <a:extLst>
              <a:ext uri="{FF2B5EF4-FFF2-40B4-BE49-F238E27FC236}">
                <a16:creationId xmlns:a16="http://schemas.microsoft.com/office/drawing/2014/main" id="{0FFA533B-F256-6A5B-B652-041D6116FF2B}"/>
              </a:ext>
            </a:extLst>
          </p:cNvPr>
          <p:cNvSpPr>
            <a:spLocks noGrp="1"/>
          </p:cNvSpPr>
          <p:nvPr>
            <p:ph type="sldNum" sz="quarter" idx="10"/>
          </p:nvPr>
        </p:nvSpPr>
        <p:spPr/>
        <p:txBody>
          <a:bodyPr/>
          <a:lstStyle/>
          <a:p>
            <a:fld id="{A0799DEC-7E29-49FD-ACCD-C09E865CF267}" type="slidenum">
              <a:rPr lang="en-US" smtClean="0"/>
              <a:pPr/>
              <a:t>20</a:t>
            </a:fld>
            <a:endParaRPr lang="en-US" dirty="0"/>
          </a:p>
        </p:txBody>
      </p:sp>
    </p:spTree>
    <p:extLst>
      <p:ext uri="{BB962C8B-B14F-4D97-AF65-F5344CB8AC3E}">
        <p14:creationId xmlns:p14="http://schemas.microsoft.com/office/powerpoint/2010/main" val="3198028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2A08B-DBD7-759F-74D5-503D1A0A5EB0}"/>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5C030D-D840-D623-B6A6-83B7B23EEB34}"/>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AE27FA2B-2B20-D9FC-0C9E-9C10FD24EB00}"/>
              </a:ext>
            </a:extLst>
          </p:cNvPr>
          <p:cNvSpPr>
            <a:spLocks noGrp="1"/>
          </p:cNvSpPr>
          <p:nvPr>
            <p:ph type="title"/>
          </p:nvPr>
        </p:nvSpPr>
        <p:spPr>
          <a:xfrm>
            <a:off x="274320" y="248891"/>
            <a:ext cx="8502791" cy="707886"/>
          </a:xfrm>
        </p:spPr>
        <p:txBody>
          <a:bodyPr/>
          <a:lstStyle/>
          <a:p>
            <a:r>
              <a:rPr lang="en-US" sz="4000" dirty="0"/>
              <a:t>Oxidation States</a:t>
            </a:r>
          </a:p>
        </p:txBody>
      </p:sp>
      <p:sp>
        <p:nvSpPr>
          <p:cNvPr id="3" name="Slide Number Placeholder 2">
            <a:extLst>
              <a:ext uri="{FF2B5EF4-FFF2-40B4-BE49-F238E27FC236}">
                <a16:creationId xmlns:a16="http://schemas.microsoft.com/office/drawing/2014/main" id="{BDF8A925-D551-24F5-AAB0-763FBF8E288B}"/>
              </a:ext>
            </a:extLst>
          </p:cNvPr>
          <p:cNvSpPr>
            <a:spLocks noGrp="1"/>
          </p:cNvSpPr>
          <p:nvPr>
            <p:ph type="sldNum" sz="quarter" idx="10"/>
          </p:nvPr>
        </p:nvSpPr>
        <p:spPr/>
        <p:txBody>
          <a:bodyPr/>
          <a:lstStyle/>
          <a:p>
            <a:fld id="{A0799DEC-7E29-49FD-ACCD-C09E865CF267}" type="slidenum">
              <a:rPr lang="en-US" smtClean="0"/>
              <a:pPr/>
              <a:t>21</a:t>
            </a:fld>
            <a:endParaRPr lang="en-US" dirty="0"/>
          </a:p>
        </p:txBody>
      </p:sp>
    </p:spTree>
    <p:extLst>
      <p:ext uri="{BB962C8B-B14F-4D97-AF65-F5344CB8AC3E}">
        <p14:creationId xmlns:p14="http://schemas.microsoft.com/office/powerpoint/2010/main" val="527471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6AA95-7EDD-0861-9C10-36405FC6F5F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48058D-4369-5302-2C3A-DA23DF1EF55C}"/>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BF61F653-782C-904F-B351-082BA5E4AE42}"/>
              </a:ext>
            </a:extLst>
          </p:cNvPr>
          <p:cNvSpPr>
            <a:spLocks noGrp="1"/>
          </p:cNvSpPr>
          <p:nvPr>
            <p:ph type="title"/>
          </p:nvPr>
        </p:nvSpPr>
        <p:spPr>
          <a:xfrm>
            <a:off x="274320" y="248891"/>
            <a:ext cx="8502791" cy="707886"/>
          </a:xfrm>
        </p:spPr>
        <p:txBody>
          <a:bodyPr/>
          <a:lstStyle/>
          <a:p>
            <a:r>
              <a:rPr lang="en-US" sz="4000" dirty="0"/>
              <a:t>Oxidation States &amp; Redox Reactions</a:t>
            </a:r>
          </a:p>
        </p:txBody>
      </p:sp>
      <p:sp>
        <p:nvSpPr>
          <p:cNvPr id="3" name="Slide Number Placeholder 2">
            <a:extLst>
              <a:ext uri="{FF2B5EF4-FFF2-40B4-BE49-F238E27FC236}">
                <a16:creationId xmlns:a16="http://schemas.microsoft.com/office/drawing/2014/main" id="{B9060D08-2E31-90F4-C274-EE8DE0F77DDA}"/>
              </a:ext>
            </a:extLst>
          </p:cNvPr>
          <p:cNvSpPr>
            <a:spLocks noGrp="1"/>
          </p:cNvSpPr>
          <p:nvPr>
            <p:ph type="sldNum" sz="quarter" idx="10"/>
          </p:nvPr>
        </p:nvSpPr>
        <p:spPr/>
        <p:txBody>
          <a:bodyPr/>
          <a:lstStyle/>
          <a:p>
            <a:fld id="{A0799DEC-7E29-49FD-ACCD-C09E865CF267}" type="slidenum">
              <a:rPr lang="en-US" smtClean="0"/>
              <a:pPr/>
              <a:t>22</a:t>
            </a:fld>
            <a:endParaRPr lang="en-US" dirty="0"/>
          </a:p>
        </p:txBody>
      </p:sp>
    </p:spTree>
    <p:extLst>
      <p:ext uri="{BB962C8B-B14F-4D97-AF65-F5344CB8AC3E}">
        <p14:creationId xmlns:p14="http://schemas.microsoft.com/office/powerpoint/2010/main" val="410374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B4D87-7808-E892-CC52-ADF6B0EB25B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808601-25FA-D61D-9621-B4E7FE257AD6}"/>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13A3805D-26A3-3B98-1E2A-EA3D83B14697}"/>
              </a:ext>
            </a:extLst>
          </p:cNvPr>
          <p:cNvSpPr>
            <a:spLocks noGrp="1"/>
          </p:cNvSpPr>
          <p:nvPr>
            <p:ph type="title"/>
          </p:nvPr>
        </p:nvSpPr>
        <p:spPr>
          <a:xfrm>
            <a:off x="274320" y="248891"/>
            <a:ext cx="8502791" cy="707886"/>
          </a:xfrm>
        </p:spPr>
        <p:txBody>
          <a:bodyPr/>
          <a:lstStyle/>
          <a:p>
            <a:r>
              <a:rPr lang="en-US" sz="4000" dirty="0"/>
              <a:t>Half Reactions</a:t>
            </a:r>
          </a:p>
        </p:txBody>
      </p:sp>
      <p:sp>
        <p:nvSpPr>
          <p:cNvPr id="3" name="Slide Number Placeholder 2">
            <a:extLst>
              <a:ext uri="{FF2B5EF4-FFF2-40B4-BE49-F238E27FC236}">
                <a16:creationId xmlns:a16="http://schemas.microsoft.com/office/drawing/2014/main" id="{347F9D1E-5EA7-D566-690A-2CA5D9221238}"/>
              </a:ext>
            </a:extLst>
          </p:cNvPr>
          <p:cNvSpPr>
            <a:spLocks noGrp="1"/>
          </p:cNvSpPr>
          <p:nvPr>
            <p:ph type="sldNum" sz="quarter" idx="10"/>
          </p:nvPr>
        </p:nvSpPr>
        <p:spPr/>
        <p:txBody>
          <a:bodyPr/>
          <a:lstStyle/>
          <a:p>
            <a:fld id="{A0799DEC-7E29-49FD-ACCD-C09E865CF267}" type="slidenum">
              <a:rPr lang="en-US" smtClean="0"/>
              <a:pPr/>
              <a:t>23</a:t>
            </a:fld>
            <a:endParaRPr lang="en-US" dirty="0"/>
          </a:p>
        </p:txBody>
      </p:sp>
    </p:spTree>
    <p:extLst>
      <p:ext uri="{BB962C8B-B14F-4D97-AF65-F5344CB8AC3E}">
        <p14:creationId xmlns:p14="http://schemas.microsoft.com/office/powerpoint/2010/main" val="36708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0B1EA-932D-1FA7-6D76-27E7C653B6A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96BE0FF-5191-E2B1-9E1B-EE392A307279}"/>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39911946-1C07-E5C5-840F-1C881E0F5830}"/>
              </a:ext>
            </a:extLst>
          </p:cNvPr>
          <p:cNvSpPr>
            <a:spLocks noGrp="1"/>
          </p:cNvSpPr>
          <p:nvPr>
            <p:ph type="title"/>
          </p:nvPr>
        </p:nvSpPr>
        <p:spPr>
          <a:xfrm>
            <a:off x="274320" y="248891"/>
            <a:ext cx="8502791" cy="707886"/>
          </a:xfrm>
        </p:spPr>
        <p:txBody>
          <a:bodyPr/>
          <a:lstStyle/>
          <a:p>
            <a:r>
              <a:rPr lang="en-US" sz="4000" dirty="0"/>
              <a:t>Activity Series</a:t>
            </a:r>
          </a:p>
        </p:txBody>
      </p:sp>
      <p:sp>
        <p:nvSpPr>
          <p:cNvPr id="3" name="Slide Number Placeholder 2">
            <a:extLst>
              <a:ext uri="{FF2B5EF4-FFF2-40B4-BE49-F238E27FC236}">
                <a16:creationId xmlns:a16="http://schemas.microsoft.com/office/drawing/2014/main" id="{A1002A9D-7766-DC0F-BC89-673750647132}"/>
              </a:ext>
            </a:extLst>
          </p:cNvPr>
          <p:cNvSpPr>
            <a:spLocks noGrp="1"/>
          </p:cNvSpPr>
          <p:nvPr>
            <p:ph type="sldNum" sz="quarter" idx="10"/>
          </p:nvPr>
        </p:nvSpPr>
        <p:spPr/>
        <p:txBody>
          <a:bodyPr/>
          <a:lstStyle/>
          <a:p>
            <a:fld id="{A0799DEC-7E29-49FD-ACCD-C09E865CF267}" type="slidenum">
              <a:rPr lang="en-US" smtClean="0"/>
              <a:pPr/>
              <a:t>24</a:t>
            </a:fld>
            <a:endParaRPr lang="en-US" dirty="0"/>
          </a:p>
        </p:txBody>
      </p:sp>
    </p:spTree>
    <p:extLst>
      <p:ext uri="{BB962C8B-B14F-4D97-AF65-F5344CB8AC3E}">
        <p14:creationId xmlns:p14="http://schemas.microsoft.com/office/powerpoint/2010/main" val="90740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C82B-B00B-977C-B483-481EFD67D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446FB-AC31-2C77-B0DB-A6971A989116}"/>
              </a:ext>
            </a:extLst>
          </p:cNvPr>
          <p:cNvSpPr>
            <a:spLocks noGrp="1"/>
          </p:cNvSpPr>
          <p:nvPr>
            <p:ph type="title"/>
          </p:nvPr>
        </p:nvSpPr>
        <p:spPr>
          <a:xfrm>
            <a:off x="355599" y="310445"/>
            <a:ext cx="8421512" cy="584775"/>
          </a:xfrm>
        </p:spPr>
        <p:txBody>
          <a:bodyPr/>
          <a:lstStyle/>
          <a:p>
            <a:r>
              <a:rPr lang="en-US" sz="3200" dirty="0"/>
              <a:t>Chemical Reactions &amp; Conservation Laws</a:t>
            </a:r>
          </a:p>
        </p:txBody>
      </p:sp>
      <p:sp>
        <p:nvSpPr>
          <p:cNvPr id="5" name="Content Placeholder 4">
            <a:extLst>
              <a:ext uri="{FF2B5EF4-FFF2-40B4-BE49-F238E27FC236}">
                <a16:creationId xmlns:a16="http://schemas.microsoft.com/office/drawing/2014/main" id="{675031BC-D35F-A408-6C06-CB4C0ED786A9}"/>
              </a:ext>
            </a:extLst>
          </p:cNvPr>
          <p:cNvSpPr>
            <a:spLocks noGrp="1"/>
          </p:cNvSpPr>
          <p:nvPr>
            <p:ph idx="1"/>
          </p:nvPr>
        </p:nvSpPr>
        <p:spPr>
          <a:xfrm>
            <a:off x="372533" y="1059256"/>
            <a:ext cx="8387645" cy="5488300"/>
          </a:xfrm>
        </p:spPr>
        <p:txBody>
          <a:bodyPr/>
          <a:lstStyle/>
          <a:p>
            <a:r>
              <a:rPr lang="en-US" dirty="0">
                <a:solidFill>
                  <a:schemeClr val="accent1">
                    <a:lumMod val="60000"/>
                    <a:lumOff val="40000"/>
                  </a:schemeClr>
                </a:solidFill>
              </a:rPr>
              <a:t>Chemical reactions </a:t>
            </a:r>
            <a:r>
              <a:rPr lang="en-US" dirty="0"/>
              <a:t>are expressed in a way just as mathematics uses equations: to show something is connected at a time before with something that comes after</a:t>
            </a:r>
          </a:p>
          <a:p>
            <a:r>
              <a:rPr lang="en-US" dirty="0">
                <a:sym typeface="Wingdings" panose="05000000000000000000" pitchFamily="2" charset="2"/>
              </a:rPr>
              <a:t>A </a:t>
            </a:r>
            <a:r>
              <a:rPr lang="en-US" dirty="0">
                <a:solidFill>
                  <a:schemeClr val="accent1">
                    <a:lumMod val="60000"/>
                    <a:lumOff val="40000"/>
                  </a:schemeClr>
                </a:solidFill>
                <a:sym typeface="Wingdings" panose="05000000000000000000" pitchFamily="2" charset="2"/>
              </a:rPr>
              <a:t>reaction</a:t>
            </a:r>
            <a:r>
              <a:rPr lang="en-US" dirty="0">
                <a:sym typeface="Wingdings" panose="05000000000000000000" pitchFamily="2" charset="2"/>
              </a:rPr>
              <a:t> is an expression of substances that react—the </a:t>
            </a:r>
            <a:r>
              <a:rPr lang="en-US" b="1" dirty="0">
                <a:solidFill>
                  <a:srgbClr val="00FF00"/>
                </a:solidFill>
                <a:sym typeface="Wingdings" panose="05000000000000000000" pitchFamily="2" charset="2"/>
              </a:rPr>
              <a:t>reactants</a:t>
            </a:r>
            <a:r>
              <a:rPr lang="en-US" dirty="0">
                <a:sym typeface="Wingdings" panose="05000000000000000000" pitchFamily="2" charset="2"/>
              </a:rPr>
              <a:t>—and the result of the reaction—the </a:t>
            </a:r>
            <a:r>
              <a:rPr lang="en-US" b="1" dirty="0">
                <a:solidFill>
                  <a:srgbClr val="00FF00"/>
                </a:solidFill>
                <a:sym typeface="Wingdings" panose="05000000000000000000" pitchFamily="2" charset="2"/>
              </a:rPr>
              <a:t>products</a:t>
            </a:r>
          </a:p>
          <a:p>
            <a:pPr marL="0" indent="0" algn="ctr">
              <a:buNone/>
            </a:pPr>
            <a:r>
              <a:rPr lang="en-US" sz="2800" b="1" dirty="0">
                <a:solidFill>
                  <a:srgbClr val="FFC000"/>
                </a:solidFill>
              </a:rPr>
              <a:t>Reactants </a:t>
            </a:r>
            <a:r>
              <a:rPr lang="en-US" sz="2800" b="1" dirty="0">
                <a:solidFill>
                  <a:srgbClr val="FFC000"/>
                </a:solidFill>
                <a:sym typeface="Wingdings" panose="05000000000000000000" pitchFamily="2" charset="2"/>
              </a:rPr>
              <a:t> Products</a:t>
            </a:r>
          </a:p>
          <a:p>
            <a:r>
              <a:rPr lang="en-US" dirty="0"/>
              <a:t>The expression of these is about the </a:t>
            </a:r>
            <a:r>
              <a:rPr lang="en-US" dirty="0">
                <a:solidFill>
                  <a:schemeClr val="accent1">
                    <a:lumMod val="60000"/>
                    <a:lumOff val="40000"/>
                  </a:schemeClr>
                </a:solidFill>
              </a:rPr>
              <a:t>conservation</a:t>
            </a:r>
            <a:r>
              <a:rPr lang="en-US" dirty="0"/>
              <a:t> </a:t>
            </a:r>
            <a:r>
              <a:rPr lang="en-US" dirty="0">
                <a:solidFill>
                  <a:schemeClr val="accent1">
                    <a:lumMod val="60000"/>
                    <a:lumOff val="40000"/>
                  </a:schemeClr>
                </a:solidFill>
              </a:rPr>
              <a:t>laws</a:t>
            </a:r>
            <a:r>
              <a:rPr lang="en-US" dirty="0"/>
              <a:t> of </a:t>
            </a:r>
            <a:r>
              <a:rPr lang="en-US" dirty="0">
                <a:solidFill>
                  <a:srgbClr val="FFFF00"/>
                </a:solidFill>
              </a:rPr>
              <a:t>mass (matter)</a:t>
            </a:r>
            <a:r>
              <a:rPr lang="en-US" dirty="0"/>
              <a:t>, </a:t>
            </a:r>
            <a:r>
              <a:rPr lang="en-US" dirty="0">
                <a:solidFill>
                  <a:srgbClr val="FFFF00"/>
                </a:solidFill>
              </a:rPr>
              <a:t>energy</a:t>
            </a:r>
            <a:r>
              <a:rPr lang="en-US" dirty="0"/>
              <a:t>, and </a:t>
            </a:r>
            <a:r>
              <a:rPr lang="en-US" dirty="0">
                <a:solidFill>
                  <a:srgbClr val="FFFF00"/>
                </a:solidFill>
              </a:rPr>
              <a:t>electric charge</a:t>
            </a:r>
          </a:p>
          <a:p>
            <a:endParaRPr lang="en-US" dirty="0"/>
          </a:p>
        </p:txBody>
      </p:sp>
      <p:sp>
        <p:nvSpPr>
          <p:cNvPr id="3" name="Slide Number Placeholder 2">
            <a:extLst>
              <a:ext uri="{FF2B5EF4-FFF2-40B4-BE49-F238E27FC236}">
                <a16:creationId xmlns:a16="http://schemas.microsoft.com/office/drawing/2014/main" id="{FD3DFE88-BF15-5F28-E65A-E1FF12A8BAAA}"/>
              </a:ext>
            </a:extLst>
          </p:cNvPr>
          <p:cNvSpPr>
            <a:spLocks noGrp="1"/>
          </p:cNvSpPr>
          <p:nvPr>
            <p:ph type="sldNum" sz="quarter" idx="10"/>
          </p:nvPr>
        </p:nvSpPr>
        <p:spPr/>
        <p:txBody>
          <a:bodyPr/>
          <a:lstStyle/>
          <a:p>
            <a:fld id="{A0799DEC-7E29-49FD-ACCD-C09E865CF267}" type="slidenum">
              <a:rPr lang="en-US" smtClean="0"/>
              <a:pPr/>
              <a:t>3</a:t>
            </a:fld>
            <a:endParaRPr lang="en-US" dirty="0"/>
          </a:p>
        </p:txBody>
      </p:sp>
    </p:spTree>
    <p:extLst>
      <p:ext uri="{BB962C8B-B14F-4D97-AF65-F5344CB8AC3E}">
        <p14:creationId xmlns:p14="http://schemas.microsoft.com/office/powerpoint/2010/main" val="709630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49D76-ACFE-0F50-1AAD-E7877A628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37345-3939-062F-9621-C1B0E350A0A6}"/>
              </a:ext>
            </a:extLst>
          </p:cNvPr>
          <p:cNvSpPr>
            <a:spLocks noGrp="1"/>
          </p:cNvSpPr>
          <p:nvPr>
            <p:ph type="title"/>
          </p:nvPr>
        </p:nvSpPr>
        <p:spPr>
          <a:xfrm>
            <a:off x="355599" y="197534"/>
            <a:ext cx="8421512" cy="830997"/>
          </a:xfrm>
        </p:spPr>
        <p:txBody>
          <a:bodyPr/>
          <a:lstStyle/>
          <a:p>
            <a:r>
              <a:rPr lang="en-US" dirty="0"/>
              <a:t>Equations in Words</a:t>
            </a:r>
          </a:p>
        </p:txBody>
      </p:sp>
      <p:sp>
        <p:nvSpPr>
          <p:cNvPr id="5" name="Content Placeholder 4">
            <a:extLst>
              <a:ext uri="{FF2B5EF4-FFF2-40B4-BE49-F238E27FC236}">
                <a16:creationId xmlns:a16="http://schemas.microsoft.com/office/drawing/2014/main" id="{05D42444-067D-7EB0-6A20-C3C7E2D37921}"/>
              </a:ext>
            </a:extLst>
          </p:cNvPr>
          <p:cNvSpPr>
            <a:spLocks noGrp="1"/>
          </p:cNvSpPr>
          <p:nvPr>
            <p:ph idx="1"/>
          </p:nvPr>
        </p:nvSpPr>
        <p:spPr>
          <a:xfrm>
            <a:off x="372532" y="1148600"/>
            <a:ext cx="8387645" cy="5215465"/>
          </a:xfrm>
        </p:spPr>
        <p:txBody>
          <a:bodyPr/>
          <a:lstStyle/>
          <a:p>
            <a:r>
              <a:rPr lang="en-US" dirty="0"/>
              <a:t>Chemical reactions are expressed essentially as equations, and the expression can be in words</a:t>
            </a:r>
          </a:p>
          <a:p>
            <a:r>
              <a:rPr lang="en-US" dirty="0"/>
              <a:t>Silver metal solid is reacted with sulfur with the result it forms silver sulfide</a:t>
            </a:r>
          </a:p>
          <a:p>
            <a:pPr lvl="1"/>
            <a:r>
              <a:rPr lang="en-US" sz="1800" dirty="0"/>
              <a:t>If you have ever seen tarnish</a:t>
            </a:r>
            <a:br>
              <a:rPr lang="en-US" sz="1800" dirty="0"/>
            </a:br>
            <a:r>
              <a:rPr lang="en-US" sz="1800" dirty="0"/>
              <a:t>on silver metal set, you see</a:t>
            </a:r>
            <a:br>
              <a:rPr lang="en-US" sz="1800" dirty="0"/>
            </a:br>
            <a:r>
              <a:rPr lang="en-US" sz="1800" dirty="0"/>
              <a:t>silver sulfur compound</a:t>
            </a:r>
          </a:p>
          <a:p>
            <a:pPr lvl="1"/>
            <a:r>
              <a:rPr lang="en-US" sz="1800" dirty="0"/>
              <a:t>When natural gas (methane) is</a:t>
            </a:r>
            <a:br>
              <a:rPr lang="en-US" sz="1800" dirty="0"/>
            </a:br>
            <a:r>
              <a:rPr lang="en-US" sz="1800" dirty="0"/>
              <a:t>burned in a Bunsen burner,</a:t>
            </a:r>
            <a:br>
              <a:rPr lang="en-US" sz="1800" dirty="0"/>
            </a:br>
            <a:r>
              <a:rPr lang="en-US" sz="1800" dirty="0"/>
              <a:t>the gas reacts with oxygen (O</a:t>
            </a:r>
            <a:r>
              <a:rPr lang="en-US" sz="1800" baseline="-25000" dirty="0"/>
              <a:t>2</a:t>
            </a:r>
            <a:r>
              <a:rPr lang="en-US" sz="1800" dirty="0"/>
              <a:t>) in </a:t>
            </a:r>
            <a:br>
              <a:rPr lang="en-US" sz="1800" dirty="0"/>
            </a:br>
            <a:r>
              <a:rPr lang="en-US" sz="1800" dirty="0"/>
              <a:t>the air to produce carbon dioxide</a:t>
            </a:r>
            <a:br>
              <a:rPr lang="en-US" sz="1800" dirty="0"/>
            </a:br>
            <a:r>
              <a:rPr lang="en-US" sz="1800" dirty="0"/>
              <a:t>(CO</a:t>
            </a:r>
            <a:r>
              <a:rPr lang="en-US" sz="1800" baseline="-25000" dirty="0"/>
              <a:t>2</a:t>
            </a:r>
            <a:r>
              <a:rPr lang="en-US" sz="1800" dirty="0"/>
              <a:t>) and water (H</a:t>
            </a:r>
            <a:r>
              <a:rPr lang="en-US" sz="1800" baseline="-25000" dirty="0"/>
              <a:t>2</a:t>
            </a:r>
            <a:r>
              <a:rPr lang="en-US" sz="1800" dirty="0"/>
              <a:t>O)</a:t>
            </a:r>
          </a:p>
          <a:p>
            <a:r>
              <a:rPr lang="en-US" sz="2200" dirty="0"/>
              <a:t>A problem with equations as words</a:t>
            </a:r>
            <a:br>
              <a:rPr lang="en-US" sz="2200" dirty="0"/>
            </a:br>
            <a:r>
              <a:rPr lang="en-US" sz="2200" dirty="0"/>
              <a:t>is that they can not indicate</a:t>
            </a:r>
            <a:br>
              <a:rPr lang="en-US" sz="2200" dirty="0"/>
            </a:br>
            <a:r>
              <a:rPr lang="en-US" sz="2200" dirty="0"/>
              <a:t>the quantitative nature of reactions</a:t>
            </a:r>
          </a:p>
          <a:p>
            <a:pPr marL="0" indent="0">
              <a:buNone/>
            </a:pPr>
            <a:r>
              <a:rPr lang="en-US" sz="1800" i="1" dirty="0">
                <a:solidFill>
                  <a:srgbClr val="CC99FF"/>
                </a:solidFill>
                <a:latin typeface="Times New Roman" panose="02020603050405020304" pitchFamily="18" charset="0"/>
                <a:cs typeface="Times New Roman" panose="02020603050405020304" pitchFamily="18" charset="0"/>
              </a:rPr>
              <a:t>See also </a:t>
            </a:r>
            <a:r>
              <a:rPr lang="en-US" sz="2200" b="1" i="1" dirty="0">
                <a:solidFill>
                  <a:srgbClr val="CC99FF"/>
                </a:solidFill>
                <a:latin typeface="Times New Roman" panose="02020603050405020304" pitchFamily="18" charset="0"/>
                <a:cs typeface="Times New Roman" panose="02020603050405020304" pitchFamily="18" charset="0"/>
                <a:hlinkClick r:id="rId2"/>
              </a:rPr>
              <a:t>https://youtu.be/vTq4sgGd2QU</a:t>
            </a:r>
            <a:endParaRPr lang="en-US" sz="2200" b="1" i="1" dirty="0">
              <a:solidFill>
                <a:srgbClr val="CC99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D30A2D-CEF5-1800-710B-7E6A26529937}"/>
              </a:ext>
            </a:extLst>
          </p:cNvPr>
          <p:cNvPicPr>
            <a:picLocks noChangeAspect="1"/>
          </p:cNvPicPr>
          <p:nvPr/>
        </p:nvPicPr>
        <p:blipFill>
          <a:blip r:embed="rId3"/>
          <a:stretch>
            <a:fillRect/>
          </a:stretch>
        </p:blipFill>
        <p:spPr>
          <a:xfrm>
            <a:off x="5810222" y="2574947"/>
            <a:ext cx="3087232" cy="2173364"/>
          </a:xfrm>
          <a:prstGeom prst="rect">
            <a:avLst/>
          </a:prstGeom>
        </p:spPr>
      </p:pic>
      <p:pic>
        <p:nvPicPr>
          <p:cNvPr id="7" name="Picture 6">
            <a:extLst>
              <a:ext uri="{FF2B5EF4-FFF2-40B4-BE49-F238E27FC236}">
                <a16:creationId xmlns:a16="http://schemas.microsoft.com/office/drawing/2014/main" id="{D407AA36-1615-D0C1-B68B-47BB2A9EF03A}"/>
              </a:ext>
            </a:extLst>
          </p:cNvPr>
          <p:cNvPicPr>
            <a:picLocks noChangeAspect="1"/>
          </p:cNvPicPr>
          <p:nvPr/>
        </p:nvPicPr>
        <p:blipFill>
          <a:blip r:embed="rId4"/>
          <a:stretch>
            <a:fillRect/>
          </a:stretch>
        </p:blipFill>
        <p:spPr>
          <a:xfrm>
            <a:off x="5803436" y="4639962"/>
            <a:ext cx="2673623" cy="2137888"/>
          </a:xfrm>
          <a:prstGeom prst="rect">
            <a:avLst/>
          </a:prstGeom>
        </p:spPr>
      </p:pic>
      <p:sp>
        <p:nvSpPr>
          <p:cNvPr id="8" name="Slide Number Placeholder 7">
            <a:extLst>
              <a:ext uri="{FF2B5EF4-FFF2-40B4-BE49-F238E27FC236}">
                <a16:creationId xmlns:a16="http://schemas.microsoft.com/office/drawing/2014/main" id="{F475D873-1A1C-2628-EB59-504673BECC88}"/>
              </a:ext>
            </a:extLst>
          </p:cNvPr>
          <p:cNvSpPr>
            <a:spLocks noGrp="1"/>
          </p:cNvSpPr>
          <p:nvPr>
            <p:ph type="sldNum" sz="quarter" idx="10"/>
          </p:nvPr>
        </p:nvSpPr>
        <p:spPr/>
        <p:txBody>
          <a:bodyPr/>
          <a:lstStyle/>
          <a:p>
            <a:fld id="{A0799DEC-7E29-49FD-ACCD-C09E865CF267}" type="slidenum">
              <a:rPr lang="en-US" smtClean="0"/>
              <a:pPr/>
              <a:t>4</a:t>
            </a:fld>
            <a:endParaRPr lang="en-US" dirty="0"/>
          </a:p>
        </p:txBody>
      </p:sp>
    </p:spTree>
    <p:extLst>
      <p:ext uri="{BB962C8B-B14F-4D97-AF65-F5344CB8AC3E}">
        <p14:creationId xmlns:p14="http://schemas.microsoft.com/office/powerpoint/2010/main" val="406050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67DD1-ADCF-36C5-5E7E-66AD3EBA4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E2090-6F87-2E62-9A37-FC17008C8661}"/>
              </a:ext>
            </a:extLst>
          </p:cNvPr>
          <p:cNvSpPr>
            <a:spLocks noGrp="1"/>
          </p:cNvSpPr>
          <p:nvPr>
            <p:ph type="title"/>
          </p:nvPr>
        </p:nvSpPr>
        <p:spPr>
          <a:xfrm>
            <a:off x="355599" y="197534"/>
            <a:ext cx="8421512" cy="830997"/>
          </a:xfrm>
        </p:spPr>
        <p:txBody>
          <a:bodyPr/>
          <a:lstStyle/>
          <a:p>
            <a:r>
              <a:rPr lang="en-US" dirty="0"/>
              <a:t>Steps in Chemistry = Recipe</a:t>
            </a:r>
          </a:p>
        </p:txBody>
      </p:sp>
      <p:sp>
        <p:nvSpPr>
          <p:cNvPr id="5" name="Content Placeholder 4">
            <a:extLst>
              <a:ext uri="{FF2B5EF4-FFF2-40B4-BE49-F238E27FC236}">
                <a16:creationId xmlns:a16="http://schemas.microsoft.com/office/drawing/2014/main" id="{AAF2B076-7FC9-2925-1239-03453E75EFD2}"/>
              </a:ext>
            </a:extLst>
          </p:cNvPr>
          <p:cNvSpPr>
            <a:spLocks noGrp="1"/>
          </p:cNvSpPr>
          <p:nvPr>
            <p:ph idx="1"/>
          </p:nvPr>
        </p:nvSpPr>
        <p:spPr>
          <a:xfrm>
            <a:off x="372532" y="1148600"/>
            <a:ext cx="8387645" cy="5215465"/>
          </a:xfrm>
        </p:spPr>
        <p:txBody>
          <a:bodyPr/>
          <a:lstStyle/>
          <a:p>
            <a:pPr marL="0" indent="0">
              <a:buNone/>
            </a:pPr>
            <a:r>
              <a:rPr lang="en-US" sz="3600" b="1" i="1" dirty="0">
                <a:solidFill>
                  <a:srgbClr val="CC99FF"/>
                </a:solidFill>
                <a:latin typeface="Times New Roman" panose="02020603050405020304" pitchFamily="18" charset="0"/>
                <a:cs typeface="Times New Roman" panose="02020603050405020304" pitchFamily="18" charset="0"/>
              </a:rPr>
              <a:t>Yum! Yum!</a:t>
            </a:r>
          </a:p>
          <a:p>
            <a:r>
              <a:rPr lang="en-US" dirty="0"/>
              <a:t>Your book wants to</a:t>
            </a:r>
            <a:br>
              <a:rPr lang="en-US" dirty="0"/>
            </a:br>
            <a:r>
              <a:rPr lang="en-US" dirty="0"/>
              <a:t>point out that steps</a:t>
            </a:r>
            <a:br>
              <a:rPr lang="en-US" dirty="0"/>
            </a:br>
            <a:r>
              <a:rPr lang="en-US" dirty="0"/>
              <a:t>in laboratory work such</a:t>
            </a:r>
            <a:br>
              <a:rPr lang="en-US" dirty="0"/>
            </a:br>
            <a:r>
              <a:rPr lang="en-US" dirty="0"/>
              <a:t>as a chemical synthesis</a:t>
            </a:r>
            <a:br>
              <a:rPr lang="en-US" dirty="0"/>
            </a:br>
            <a:r>
              <a:rPr lang="en-US" dirty="0"/>
              <a:t>align with a metaphor</a:t>
            </a:r>
            <a:br>
              <a:rPr lang="en-US" dirty="0"/>
            </a:br>
            <a:r>
              <a:rPr lang="en-US" dirty="0"/>
              <a:t>of making a delicious</a:t>
            </a:r>
            <a:br>
              <a:rPr lang="en-US" dirty="0"/>
            </a:br>
            <a:r>
              <a:rPr lang="en-US" dirty="0"/>
              <a:t>preparation of shrimp gumbo</a:t>
            </a:r>
          </a:p>
          <a:p>
            <a:r>
              <a:rPr lang="en-US" dirty="0"/>
              <a:t>Chemists are probably good in the kitchen as well because they must carefully, meticulously gather the ingredients and then “cook” them in the correct way to get an exacting result</a:t>
            </a:r>
          </a:p>
        </p:txBody>
      </p:sp>
      <p:sp>
        <p:nvSpPr>
          <p:cNvPr id="8" name="Slide Number Placeholder 7">
            <a:extLst>
              <a:ext uri="{FF2B5EF4-FFF2-40B4-BE49-F238E27FC236}">
                <a16:creationId xmlns:a16="http://schemas.microsoft.com/office/drawing/2014/main" id="{132C8084-DFFE-CAAD-EF2A-12F586AA420E}"/>
              </a:ext>
            </a:extLst>
          </p:cNvPr>
          <p:cNvSpPr>
            <a:spLocks noGrp="1"/>
          </p:cNvSpPr>
          <p:nvPr>
            <p:ph type="sldNum" sz="quarter" idx="10"/>
          </p:nvPr>
        </p:nvSpPr>
        <p:spPr/>
        <p:txBody>
          <a:bodyPr/>
          <a:lstStyle/>
          <a:p>
            <a:fld id="{A0799DEC-7E29-49FD-ACCD-C09E865CF267}" type="slidenum">
              <a:rPr lang="en-US" smtClean="0"/>
              <a:pPr/>
              <a:t>5</a:t>
            </a:fld>
            <a:endParaRPr lang="en-US" dirty="0"/>
          </a:p>
        </p:txBody>
      </p:sp>
      <p:pic>
        <p:nvPicPr>
          <p:cNvPr id="6" name="Picture 5">
            <a:extLst>
              <a:ext uri="{FF2B5EF4-FFF2-40B4-BE49-F238E27FC236}">
                <a16:creationId xmlns:a16="http://schemas.microsoft.com/office/drawing/2014/main" id="{AE5E2F9A-F131-B937-269E-DEE7483BED89}"/>
              </a:ext>
            </a:extLst>
          </p:cNvPr>
          <p:cNvPicPr>
            <a:picLocks noChangeAspect="1"/>
          </p:cNvPicPr>
          <p:nvPr/>
        </p:nvPicPr>
        <p:blipFill>
          <a:blip r:embed="rId2"/>
          <a:stretch>
            <a:fillRect/>
          </a:stretch>
        </p:blipFill>
        <p:spPr>
          <a:xfrm>
            <a:off x="4558549" y="1148600"/>
            <a:ext cx="4201628" cy="2825765"/>
          </a:xfrm>
          <a:prstGeom prst="rect">
            <a:avLst/>
          </a:prstGeom>
        </p:spPr>
      </p:pic>
    </p:spTree>
    <p:extLst>
      <p:ext uri="{BB962C8B-B14F-4D97-AF65-F5344CB8AC3E}">
        <p14:creationId xmlns:p14="http://schemas.microsoft.com/office/powerpoint/2010/main" val="215512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0BB9-FC1A-1391-9CCD-2AD9AC2FE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DD261-6E2B-1DE6-9322-E29674E8B52B}"/>
              </a:ext>
            </a:extLst>
          </p:cNvPr>
          <p:cNvSpPr>
            <a:spLocks noGrp="1"/>
          </p:cNvSpPr>
          <p:nvPr>
            <p:ph type="title"/>
          </p:nvPr>
        </p:nvSpPr>
        <p:spPr>
          <a:xfrm>
            <a:off x="355599" y="279667"/>
            <a:ext cx="8421512" cy="830997"/>
          </a:xfrm>
        </p:spPr>
        <p:txBody>
          <a:bodyPr/>
          <a:lstStyle/>
          <a:p>
            <a:r>
              <a:rPr lang="en-US" dirty="0"/>
              <a:t>Chemical Equations</a:t>
            </a:r>
          </a:p>
        </p:txBody>
      </p:sp>
      <p:sp>
        <p:nvSpPr>
          <p:cNvPr id="5" name="Content Placeholder 4">
            <a:extLst>
              <a:ext uri="{FF2B5EF4-FFF2-40B4-BE49-F238E27FC236}">
                <a16:creationId xmlns:a16="http://schemas.microsoft.com/office/drawing/2014/main" id="{876473AE-8D1C-2F86-06EE-D9F94449F0F5}"/>
              </a:ext>
            </a:extLst>
          </p:cNvPr>
          <p:cNvSpPr>
            <a:spLocks noGrp="1"/>
          </p:cNvSpPr>
          <p:nvPr>
            <p:ph idx="1"/>
          </p:nvPr>
        </p:nvSpPr>
        <p:spPr>
          <a:xfrm>
            <a:off x="372533" y="1110664"/>
            <a:ext cx="8387645" cy="5436891"/>
          </a:xfrm>
        </p:spPr>
        <p:txBody>
          <a:bodyPr/>
          <a:lstStyle/>
          <a:p>
            <a:r>
              <a:rPr lang="en-US" sz="2200" dirty="0">
                <a:solidFill>
                  <a:schemeClr val="accent1">
                    <a:lumMod val="60000"/>
                    <a:lumOff val="40000"/>
                  </a:schemeClr>
                </a:solidFill>
              </a:rPr>
              <a:t>Chemical equations </a:t>
            </a:r>
            <a:r>
              <a:rPr lang="en-US" sz="2200" dirty="0"/>
              <a:t>start with using </a:t>
            </a:r>
            <a:r>
              <a:rPr lang="en-US" sz="2200" dirty="0">
                <a:solidFill>
                  <a:srgbClr val="FFFF00"/>
                </a:solidFill>
              </a:rPr>
              <a:t>chemical formula</a:t>
            </a:r>
            <a:r>
              <a:rPr lang="en-US" sz="2200" dirty="0"/>
              <a:t> which express matter as the </a:t>
            </a:r>
            <a:r>
              <a:rPr lang="en-US" sz="2200" dirty="0">
                <a:solidFill>
                  <a:srgbClr val="FFFF00"/>
                </a:solidFill>
              </a:rPr>
              <a:t>symbols</a:t>
            </a:r>
            <a:r>
              <a:rPr lang="en-US" sz="2200" dirty="0"/>
              <a:t> of the </a:t>
            </a:r>
            <a:r>
              <a:rPr lang="en-US" sz="2200" dirty="0">
                <a:solidFill>
                  <a:srgbClr val="FFFF00"/>
                </a:solidFill>
              </a:rPr>
              <a:t>elements</a:t>
            </a:r>
            <a:r>
              <a:rPr lang="en-US" sz="2200" dirty="0"/>
              <a:t> of the </a:t>
            </a:r>
            <a:r>
              <a:rPr lang="en-US" sz="2200" b="1" dirty="0">
                <a:solidFill>
                  <a:srgbClr val="FFFFCC"/>
                </a:solidFill>
              </a:rPr>
              <a:t>Periodic Table</a:t>
            </a:r>
          </a:p>
          <a:p>
            <a:r>
              <a:rPr lang="en-US" sz="2200" dirty="0"/>
              <a:t>The </a:t>
            </a:r>
            <a:r>
              <a:rPr lang="en-US" sz="2200" dirty="0">
                <a:solidFill>
                  <a:schemeClr val="accent1">
                    <a:lumMod val="60000"/>
                    <a:lumOff val="40000"/>
                  </a:schemeClr>
                </a:solidFill>
              </a:rPr>
              <a:t>reactants</a:t>
            </a:r>
            <a:r>
              <a:rPr lang="en-US" sz="2200" dirty="0"/>
              <a:t> and </a:t>
            </a:r>
            <a:r>
              <a:rPr lang="en-US" sz="2200" dirty="0">
                <a:solidFill>
                  <a:schemeClr val="accent1">
                    <a:lumMod val="60000"/>
                    <a:lumOff val="40000"/>
                  </a:schemeClr>
                </a:solidFill>
              </a:rPr>
              <a:t>products</a:t>
            </a:r>
            <a:r>
              <a:rPr lang="en-US" sz="2200" dirty="0"/>
              <a:t> as compounds are a sketch of the reaction. This is the </a:t>
            </a:r>
            <a:r>
              <a:rPr lang="en-US" sz="2200" b="1" dirty="0">
                <a:solidFill>
                  <a:srgbClr val="00FF00"/>
                </a:solidFill>
              </a:rPr>
              <a:t>skeleton equation</a:t>
            </a:r>
          </a:p>
          <a:p>
            <a:pPr marL="0" indent="0" algn="ctr">
              <a:buNone/>
            </a:pPr>
            <a:r>
              <a:rPr lang="en-US" sz="2800" b="1" dirty="0">
                <a:solidFill>
                  <a:srgbClr val="FFC000"/>
                </a:solidFill>
              </a:rPr>
              <a:t>CH</a:t>
            </a:r>
            <a:r>
              <a:rPr lang="en-US" sz="2800" b="1" baseline="-25000" dirty="0">
                <a:solidFill>
                  <a:srgbClr val="FFC000"/>
                </a:solidFill>
              </a:rPr>
              <a:t>4</a:t>
            </a:r>
            <a:r>
              <a:rPr lang="en-US" sz="2800" b="1" dirty="0">
                <a:solidFill>
                  <a:srgbClr val="FFC000"/>
                </a:solidFill>
              </a:rPr>
              <a:t> + O</a:t>
            </a:r>
            <a:r>
              <a:rPr lang="en-US" sz="2800" b="1" baseline="-25000" dirty="0">
                <a:solidFill>
                  <a:srgbClr val="FFC000"/>
                </a:solidFill>
              </a:rPr>
              <a:t>2</a:t>
            </a:r>
            <a:r>
              <a:rPr lang="en-US" sz="2800" b="1" dirty="0">
                <a:solidFill>
                  <a:srgbClr val="FFC000"/>
                </a:solidFill>
              </a:rPr>
              <a:t> </a:t>
            </a:r>
            <a:r>
              <a:rPr lang="en-US" sz="2800" b="1" dirty="0">
                <a:solidFill>
                  <a:srgbClr val="FFC000"/>
                </a:solidFill>
                <a:sym typeface="Wingdings" panose="05000000000000000000" pitchFamily="2" charset="2"/>
              </a:rPr>
              <a:t> CO</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 + H</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O</a:t>
            </a:r>
          </a:p>
          <a:p>
            <a:r>
              <a:rPr lang="en-US" sz="2200" dirty="0"/>
              <a:t>The next step is to indicate the physical state of the compounds:</a:t>
            </a:r>
            <a:endParaRPr lang="en-US" sz="2200" b="1" dirty="0">
              <a:solidFill>
                <a:srgbClr val="00FF00"/>
              </a:solidFill>
            </a:endParaRPr>
          </a:p>
          <a:p>
            <a:pPr marL="0" indent="0" algn="ctr">
              <a:buNone/>
            </a:pPr>
            <a:r>
              <a:rPr lang="en-US" sz="2800" b="1" dirty="0">
                <a:solidFill>
                  <a:srgbClr val="FFC000"/>
                </a:solidFill>
              </a:rPr>
              <a:t>CH</a:t>
            </a:r>
            <a:r>
              <a:rPr lang="en-US" sz="2800" b="1" baseline="-25000" dirty="0">
                <a:solidFill>
                  <a:srgbClr val="FFC000"/>
                </a:solidFill>
              </a:rPr>
              <a:t>4</a:t>
            </a:r>
            <a:r>
              <a:rPr lang="en-US" sz="2800" b="1" dirty="0">
                <a:solidFill>
                  <a:srgbClr val="FFC000"/>
                </a:solidFill>
              </a:rPr>
              <a:t> </a:t>
            </a:r>
            <a:r>
              <a:rPr lang="en-US" sz="2800" dirty="0">
                <a:solidFill>
                  <a:srgbClr val="FFC000"/>
                </a:solidFill>
              </a:rPr>
              <a:t>(</a:t>
            </a:r>
            <a:r>
              <a:rPr lang="en-US" sz="2800" i="1" dirty="0">
                <a:solidFill>
                  <a:srgbClr val="FFC000"/>
                </a:solidFill>
              </a:rPr>
              <a:t>g</a:t>
            </a:r>
            <a:r>
              <a:rPr lang="en-US" sz="2800" dirty="0">
                <a:solidFill>
                  <a:srgbClr val="FFC000"/>
                </a:solidFill>
              </a:rPr>
              <a:t>) </a:t>
            </a:r>
            <a:r>
              <a:rPr lang="en-US" sz="2800" b="1" dirty="0">
                <a:solidFill>
                  <a:srgbClr val="FFC000"/>
                </a:solidFill>
              </a:rPr>
              <a:t>+ O</a:t>
            </a:r>
            <a:r>
              <a:rPr lang="en-US" sz="2800" b="1" baseline="-25000" dirty="0">
                <a:solidFill>
                  <a:srgbClr val="FFC000"/>
                </a:solidFill>
              </a:rPr>
              <a:t>2</a:t>
            </a:r>
            <a:r>
              <a:rPr lang="en-US" sz="2800" b="1" dirty="0">
                <a:solidFill>
                  <a:srgbClr val="FFC000"/>
                </a:solidFill>
              </a:rPr>
              <a:t> </a:t>
            </a:r>
            <a:r>
              <a:rPr lang="en-US" sz="2800" dirty="0">
                <a:solidFill>
                  <a:srgbClr val="FFC000"/>
                </a:solidFill>
              </a:rPr>
              <a:t>(</a:t>
            </a:r>
            <a:r>
              <a:rPr lang="en-US" sz="2800" i="1" dirty="0">
                <a:solidFill>
                  <a:srgbClr val="FFC000"/>
                </a:solidFill>
              </a:rPr>
              <a:t>g</a:t>
            </a:r>
            <a:r>
              <a:rPr lang="en-US" sz="2800" dirty="0">
                <a:solidFill>
                  <a:srgbClr val="FFC000"/>
                </a:solidFill>
              </a:rPr>
              <a:t>) </a:t>
            </a:r>
            <a:r>
              <a:rPr lang="en-US" sz="2800" b="1" dirty="0">
                <a:solidFill>
                  <a:srgbClr val="FFC000"/>
                </a:solidFill>
                <a:sym typeface="Wingdings" panose="05000000000000000000" pitchFamily="2" charset="2"/>
              </a:rPr>
              <a:t> CO</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 </a:t>
            </a:r>
            <a:r>
              <a:rPr lang="en-US" sz="2800" dirty="0">
                <a:solidFill>
                  <a:srgbClr val="FFC000"/>
                </a:solidFill>
              </a:rPr>
              <a:t>(</a:t>
            </a:r>
            <a:r>
              <a:rPr lang="en-US" sz="2800" i="1" dirty="0">
                <a:solidFill>
                  <a:srgbClr val="FFC000"/>
                </a:solidFill>
              </a:rPr>
              <a:t>g</a:t>
            </a:r>
            <a:r>
              <a:rPr lang="en-US" sz="2800" dirty="0">
                <a:solidFill>
                  <a:srgbClr val="FFC000"/>
                </a:solidFill>
              </a:rPr>
              <a:t>) </a:t>
            </a:r>
            <a:r>
              <a:rPr lang="en-US" sz="2800" b="1" dirty="0">
                <a:solidFill>
                  <a:srgbClr val="FFC000"/>
                </a:solidFill>
                <a:sym typeface="Wingdings" panose="05000000000000000000" pitchFamily="2" charset="2"/>
              </a:rPr>
              <a:t>+ H</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O </a:t>
            </a:r>
            <a:r>
              <a:rPr lang="en-US" sz="2800" dirty="0">
                <a:solidFill>
                  <a:srgbClr val="FFC000"/>
                </a:solidFill>
              </a:rPr>
              <a:t>(</a:t>
            </a:r>
            <a:r>
              <a:rPr lang="en-US" sz="2800" i="1" dirty="0">
                <a:solidFill>
                  <a:srgbClr val="FFC000"/>
                </a:solidFill>
              </a:rPr>
              <a:t>l</a:t>
            </a:r>
            <a:r>
              <a:rPr lang="en-US" sz="2800" dirty="0">
                <a:solidFill>
                  <a:srgbClr val="FFC000"/>
                </a:solidFill>
              </a:rPr>
              <a:t>)</a:t>
            </a:r>
          </a:p>
          <a:p>
            <a:r>
              <a:rPr lang="en-US" sz="2800" dirty="0">
                <a:solidFill>
                  <a:srgbClr val="FFFF00"/>
                </a:solidFill>
                <a:latin typeface="Times New Roman" panose="02020603050405020304" pitchFamily="18" charset="0"/>
                <a:cs typeface="Times New Roman" panose="02020603050405020304" pitchFamily="18" charset="0"/>
              </a:rPr>
              <a:t>(</a:t>
            </a:r>
            <a:r>
              <a:rPr lang="en-US" sz="2800" i="1" dirty="0">
                <a:solidFill>
                  <a:srgbClr val="FFFF00"/>
                </a:solidFill>
                <a:latin typeface="Times New Roman" panose="02020603050405020304" pitchFamily="18" charset="0"/>
                <a:cs typeface="Times New Roman" panose="02020603050405020304" pitchFamily="18" charset="0"/>
              </a:rPr>
              <a:t>s</a:t>
            </a:r>
            <a:r>
              <a:rPr lang="en-US" sz="2800" dirty="0">
                <a:solidFill>
                  <a:srgbClr val="FFFF00"/>
                </a:solidFill>
                <a:latin typeface="Times New Roman" panose="02020603050405020304" pitchFamily="18" charset="0"/>
                <a:cs typeface="Times New Roman" panose="02020603050405020304" pitchFamily="18" charset="0"/>
              </a:rPr>
              <a:t>)</a:t>
            </a:r>
            <a:r>
              <a:rPr lang="en-US" dirty="0"/>
              <a:t> = solid, </a:t>
            </a:r>
            <a:r>
              <a:rPr lang="en-US" sz="2800" dirty="0">
                <a:solidFill>
                  <a:srgbClr val="FFFF00"/>
                </a:solidFill>
                <a:latin typeface="Times New Roman" panose="02020603050405020304" pitchFamily="18" charset="0"/>
                <a:cs typeface="Times New Roman" panose="02020603050405020304" pitchFamily="18" charset="0"/>
              </a:rPr>
              <a:t>(</a:t>
            </a:r>
            <a:r>
              <a:rPr lang="en-US" sz="2800" i="1" dirty="0">
                <a:solidFill>
                  <a:srgbClr val="FFFF00"/>
                </a:solidFill>
                <a:latin typeface="Times New Roman" panose="02020603050405020304" pitchFamily="18" charset="0"/>
                <a:cs typeface="Times New Roman" panose="02020603050405020304" pitchFamily="18" charset="0"/>
              </a:rPr>
              <a:t>l</a:t>
            </a:r>
            <a:r>
              <a:rPr lang="en-US" sz="2800" dirty="0">
                <a:solidFill>
                  <a:srgbClr val="FFFF00"/>
                </a:solidFill>
                <a:latin typeface="Times New Roman" panose="02020603050405020304" pitchFamily="18" charset="0"/>
                <a:cs typeface="Times New Roman" panose="02020603050405020304" pitchFamily="18" charset="0"/>
              </a:rPr>
              <a:t>)</a:t>
            </a:r>
            <a:r>
              <a:rPr lang="en-US" sz="2800" dirty="0"/>
              <a:t> </a:t>
            </a:r>
            <a:r>
              <a:rPr lang="en-US" dirty="0"/>
              <a:t>= liquid, </a:t>
            </a:r>
            <a:r>
              <a:rPr lang="en-US" sz="2800" dirty="0">
                <a:solidFill>
                  <a:srgbClr val="FFFF00"/>
                </a:solidFill>
                <a:latin typeface="Times New Roman" panose="02020603050405020304" pitchFamily="18" charset="0"/>
                <a:cs typeface="Times New Roman" panose="02020603050405020304" pitchFamily="18" charset="0"/>
              </a:rPr>
              <a:t>(</a:t>
            </a:r>
            <a:r>
              <a:rPr lang="en-US" sz="2800" i="1" dirty="0">
                <a:solidFill>
                  <a:srgbClr val="FFFF00"/>
                </a:solidFill>
                <a:latin typeface="Times New Roman" panose="02020603050405020304" pitchFamily="18" charset="0"/>
                <a:cs typeface="Times New Roman" panose="02020603050405020304" pitchFamily="18" charset="0"/>
              </a:rPr>
              <a:t>g</a:t>
            </a:r>
            <a:r>
              <a:rPr lang="en-US" sz="2800" dirty="0">
                <a:solidFill>
                  <a:srgbClr val="FFFF00"/>
                </a:solidFill>
                <a:latin typeface="Times New Roman" panose="02020603050405020304" pitchFamily="18" charset="0"/>
                <a:cs typeface="Times New Roman" panose="02020603050405020304" pitchFamily="18" charset="0"/>
              </a:rPr>
              <a:t>)</a:t>
            </a:r>
            <a:r>
              <a:rPr lang="en-US" dirty="0"/>
              <a:t> = gas, </a:t>
            </a:r>
            <a:br>
              <a:rPr lang="en-US" dirty="0"/>
            </a:br>
            <a:r>
              <a:rPr lang="en-US" sz="2800" dirty="0">
                <a:solidFill>
                  <a:srgbClr val="FFFF00"/>
                </a:solidFill>
                <a:latin typeface="Times New Roman" panose="02020603050405020304" pitchFamily="18" charset="0"/>
                <a:cs typeface="Times New Roman" panose="02020603050405020304" pitchFamily="18" charset="0"/>
              </a:rPr>
              <a:t>(</a:t>
            </a:r>
            <a:r>
              <a:rPr lang="en-US" sz="2800" i="1" dirty="0" err="1">
                <a:solidFill>
                  <a:srgbClr val="FFFF00"/>
                </a:solidFill>
                <a:latin typeface="Times New Roman" panose="02020603050405020304" pitchFamily="18" charset="0"/>
                <a:cs typeface="Times New Roman" panose="02020603050405020304" pitchFamily="18" charset="0"/>
              </a:rPr>
              <a:t>aq</a:t>
            </a:r>
            <a:r>
              <a:rPr lang="en-US" sz="2800" dirty="0">
                <a:solidFill>
                  <a:srgbClr val="FFFF00"/>
                </a:solidFill>
                <a:latin typeface="Times New Roman" panose="02020603050405020304" pitchFamily="18" charset="0"/>
                <a:cs typeface="Times New Roman" panose="02020603050405020304" pitchFamily="18" charset="0"/>
              </a:rPr>
              <a:t>)</a:t>
            </a:r>
            <a:r>
              <a:rPr lang="en-US" dirty="0">
                <a:solidFill>
                  <a:srgbClr val="FFFF00"/>
                </a:solidFill>
              </a:rPr>
              <a:t> </a:t>
            </a:r>
            <a:r>
              <a:rPr lang="en-US" dirty="0"/>
              <a:t>= compound in aqueous phase</a:t>
            </a:r>
            <a:endParaRPr lang="en-US" b="1" dirty="0">
              <a:solidFill>
                <a:srgbClr val="00FF00"/>
              </a:solidFill>
            </a:endParaRPr>
          </a:p>
          <a:p>
            <a:pPr marL="0" indent="0" algn="ctr">
              <a:buNone/>
            </a:pPr>
            <a:endParaRPr lang="en-US" sz="2800" b="1" dirty="0">
              <a:solidFill>
                <a:srgbClr val="FFC000"/>
              </a:solidFill>
              <a:sym typeface="Wingdings" panose="05000000000000000000" pitchFamily="2" charset="2"/>
            </a:endParaRPr>
          </a:p>
          <a:p>
            <a:pPr marL="0" indent="0" algn="ctr">
              <a:buNone/>
            </a:pPr>
            <a:endParaRPr lang="en-US" b="1" dirty="0">
              <a:solidFill>
                <a:srgbClr val="FFC000"/>
              </a:solidFill>
            </a:endParaRPr>
          </a:p>
        </p:txBody>
      </p:sp>
      <p:sp>
        <p:nvSpPr>
          <p:cNvPr id="3" name="Slide Number Placeholder 2">
            <a:extLst>
              <a:ext uri="{FF2B5EF4-FFF2-40B4-BE49-F238E27FC236}">
                <a16:creationId xmlns:a16="http://schemas.microsoft.com/office/drawing/2014/main" id="{B881D8C2-0243-4A52-75E3-E837CF592EF5}"/>
              </a:ext>
            </a:extLst>
          </p:cNvPr>
          <p:cNvSpPr>
            <a:spLocks noGrp="1"/>
          </p:cNvSpPr>
          <p:nvPr>
            <p:ph type="sldNum" sz="quarter" idx="10"/>
          </p:nvPr>
        </p:nvSpPr>
        <p:spPr/>
        <p:txBody>
          <a:bodyPr/>
          <a:lstStyle/>
          <a:p>
            <a:fld id="{A0799DEC-7E29-49FD-ACCD-C09E865CF267}" type="slidenum">
              <a:rPr lang="en-US" smtClean="0"/>
              <a:pPr/>
              <a:t>6</a:t>
            </a:fld>
            <a:endParaRPr lang="en-US" dirty="0"/>
          </a:p>
        </p:txBody>
      </p:sp>
    </p:spTree>
    <p:extLst>
      <p:ext uri="{BB962C8B-B14F-4D97-AF65-F5344CB8AC3E}">
        <p14:creationId xmlns:p14="http://schemas.microsoft.com/office/powerpoint/2010/main" val="37560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8F994-5880-4B42-0AA3-01E00D53F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0190D-BD70-A88D-70D8-5011201B83E5}"/>
              </a:ext>
            </a:extLst>
          </p:cNvPr>
          <p:cNvSpPr>
            <a:spLocks noGrp="1"/>
          </p:cNvSpPr>
          <p:nvPr>
            <p:ph type="title"/>
          </p:nvPr>
        </p:nvSpPr>
        <p:spPr>
          <a:xfrm>
            <a:off x="338666" y="180761"/>
            <a:ext cx="8421512" cy="769441"/>
          </a:xfrm>
        </p:spPr>
        <p:txBody>
          <a:bodyPr/>
          <a:lstStyle/>
          <a:p>
            <a:r>
              <a:rPr lang="en-US" sz="4400" dirty="0"/>
              <a:t>Symbols in Chemical Equations</a:t>
            </a:r>
          </a:p>
        </p:txBody>
      </p:sp>
      <p:sp>
        <p:nvSpPr>
          <p:cNvPr id="5" name="Content Placeholder 4">
            <a:extLst>
              <a:ext uri="{FF2B5EF4-FFF2-40B4-BE49-F238E27FC236}">
                <a16:creationId xmlns:a16="http://schemas.microsoft.com/office/drawing/2014/main" id="{68037939-E838-4778-9091-E427F238E03A}"/>
              </a:ext>
            </a:extLst>
          </p:cNvPr>
          <p:cNvSpPr>
            <a:spLocks noGrp="1"/>
          </p:cNvSpPr>
          <p:nvPr>
            <p:ph idx="1"/>
          </p:nvPr>
        </p:nvSpPr>
        <p:spPr>
          <a:xfrm>
            <a:off x="372533" y="950203"/>
            <a:ext cx="8387645" cy="1085234"/>
          </a:xfrm>
        </p:spPr>
        <p:txBody>
          <a:bodyPr/>
          <a:lstStyle/>
          <a:p>
            <a:pPr marL="0" indent="0">
              <a:buNone/>
            </a:pPr>
            <a:r>
              <a:rPr lang="en-US" dirty="0"/>
              <a:t>It is important to understand the symbols used in chemical reaction equations</a:t>
            </a: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br>
              <a:rPr lang="en-US" sz="1800" i="1" dirty="0">
                <a:solidFill>
                  <a:srgbClr val="CC99FF"/>
                </a:solidFill>
                <a:latin typeface="Times New Roman" panose="02020603050405020304" pitchFamily="18" charset="0"/>
                <a:cs typeface="Times New Roman" panose="02020603050405020304" pitchFamily="18" charset="0"/>
              </a:rPr>
            </a:br>
            <a:endParaRPr lang="en-US" sz="1800" i="1" dirty="0">
              <a:solidFill>
                <a:srgbClr val="CC99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4C67047-EC4B-647F-D6DD-A0E7C3673BFC}"/>
              </a:ext>
            </a:extLst>
          </p:cNvPr>
          <p:cNvSpPr>
            <a:spLocks noGrp="1"/>
          </p:cNvSpPr>
          <p:nvPr>
            <p:ph type="sldNum" sz="quarter" idx="10"/>
          </p:nvPr>
        </p:nvSpPr>
        <p:spPr/>
        <p:txBody>
          <a:bodyPr/>
          <a:lstStyle/>
          <a:p>
            <a:fld id="{A0799DEC-7E29-49FD-ACCD-C09E865CF267}" type="slidenum">
              <a:rPr lang="en-US" smtClean="0"/>
              <a:pPr/>
              <a:t>7</a:t>
            </a:fld>
            <a:endParaRPr lang="en-US" dirty="0"/>
          </a:p>
        </p:txBody>
      </p:sp>
      <p:pic>
        <p:nvPicPr>
          <p:cNvPr id="6" name="Picture 5">
            <a:extLst>
              <a:ext uri="{FF2B5EF4-FFF2-40B4-BE49-F238E27FC236}">
                <a16:creationId xmlns:a16="http://schemas.microsoft.com/office/drawing/2014/main" id="{8B91DBE8-A145-D642-9996-4BC4196DE952}"/>
              </a:ext>
            </a:extLst>
          </p:cNvPr>
          <p:cNvPicPr>
            <a:picLocks noChangeAspect="1"/>
          </p:cNvPicPr>
          <p:nvPr/>
        </p:nvPicPr>
        <p:blipFill>
          <a:blip r:embed="rId2"/>
          <a:stretch>
            <a:fillRect/>
          </a:stretch>
        </p:blipFill>
        <p:spPr>
          <a:xfrm>
            <a:off x="268796" y="2035436"/>
            <a:ext cx="8595118" cy="4146994"/>
          </a:xfrm>
          <a:prstGeom prst="rect">
            <a:avLst/>
          </a:prstGeom>
        </p:spPr>
      </p:pic>
      <p:sp>
        <p:nvSpPr>
          <p:cNvPr id="4" name="TextBox 3">
            <a:extLst>
              <a:ext uri="{FF2B5EF4-FFF2-40B4-BE49-F238E27FC236}">
                <a16:creationId xmlns:a16="http://schemas.microsoft.com/office/drawing/2014/main" id="{CAFAAC39-EF90-176C-6846-2A530F1809F2}"/>
              </a:ext>
            </a:extLst>
          </p:cNvPr>
          <p:cNvSpPr txBox="1"/>
          <p:nvPr/>
        </p:nvSpPr>
        <p:spPr>
          <a:xfrm>
            <a:off x="372532" y="6245926"/>
            <a:ext cx="6036581" cy="461665"/>
          </a:xfrm>
          <a:prstGeom prst="rect">
            <a:avLst/>
          </a:prstGeom>
          <a:noFill/>
        </p:spPr>
        <p:txBody>
          <a:bodyPr wrap="square" rtlCol="0">
            <a:spAutoFit/>
          </a:bodyPr>
          <a:lstStyle/>
          <a:p>
            <a:r>
              <a:rPr lang="en-US" i="1" dirty="0">
                <a:solidFill>
                  <a:srgbClr val="CC99FF"/>
                </a:solidFill>
                <a:latin typeface="Times New Roman" panose="02020603050405020304" pitchFamily="18" charset="0"/>
                <a:cs typeface="Times New Roman" panose="02020603050405020304" pitchFamily="18" charset="0"/>
              </a:rPr>
              <a:t>See also </a:t>
            </a:r>
            <a:r>
              <a:rPr lang="en-US" sz="2400" b="1" i="1" dirty="0">
                <a:solidFill>
                  <a:srgbClr val="CC99FF"/>
                </a:solidFill>
                <a:latin typeface="Times New Roman" panose="02020603050405020304" pitchFamily="18" charset="0"/>
                <a:cs typeface="Times New Roman" panose="02020603050405020304" pitchFamily="18" charset="0"/>
                <a:hlinkClick r:id="rId3"/>
              </a:rPr>
              <a:t>https://youtu.be/ZcF8E8aAOGs</a:t>
            </a:r>
            <a:endParaRPr lang="en-US" sz="2400" dirty="0">
              <a:solidFill>
                <a:schemeClr val="bg1"/>
              </a:solidFill>
            </a:endParaRPr>
          </a:p>
        </p:txBody>
      </p:sp>
    </p:spTree>
    <p:extLst>
      <p:ext uri="{BB962C8B-B14F-4D97-AF65-F5344CB8AC3E}">
        <p14:creationId xmlns:p14="http://schemas.microsoft.com/office/powerpoint/2010/main" val="317651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16EF7-F947-C117-5DF0-05CE1693A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655C0-9764-A674-CF72-5BF33A9CA370}"/>
              </a:ext>
            </a:extLst>
          </p:cNvPr>
          <p:cNvSpPr>
            <a:spLocks noGrp="1"/>
          </p:cNvSpPr>
          <p:nvPr>
            <p:ph type="title"/>
          </p:nvPr>
        </p:nvSpPr>
        <p:spPr>
          <a:xfrm>
            <a:off x="355599" y="137123"/>
            <a:ext cx="8421512" cy="830997"/>
          </a:xfrm>
        </p:spPr>
        <p:txBody>
          <a:bodyPr/>
          <a:lstStyle/>
          <a:p>
            <a:r>
              <a:rPr lang="en-US" dirty="0"/>
              <a:t>Balancing Equations</a:t>
            </a:r>
          </a:p>
        </p:txBody>
      </p:sp>
      <p:sp>
        <p:nvSpPr>
          <p:cNvPr id="5" name="Content Placeholder 4">
            <a:extLst>
              <a:ext uri="{FF2B5EF4-FFF2-40B4-BE49-F238E27FC236}">
                <a16:creationId xmlns:a16="http://schemas.microsoft.com/office/drawing/2014/main" id="{9B1BBD41-489B-38B2-C56C-0EAF658E3629}"/>
              </a:ext>
            </a:extLst>
          </p:cNvPr>
          <p:cNvSpPr>
            <a:spLocks noGrp="1"/>
          </p:cNvSpPr>
          <p:nvPr>
            <p:ph idx="1"/>
          </p:nvPr>
        </p:nvSpPr>
        <p:spPr>
          <a:xfrm>
            <a:off x="372532" y="1057160"/>
            <a:ext cx="8404579" cy="5360266"/>
          </a:xfrm>
        </p:spPr>
        <p:txBody>
          <a:bodyPr/>
          <a:lstStyle/>
          <a:p>
            <a:r>
              <a:rPr lang="en-US" sz="1800" dirty="0"/>
              <a:t>With the skeleton equation up on the whiteboard, it is time to apply the laws of the conservation of mass (electric charge &amp; energy can be examined later)</a:t>
            </a:r>
          </a:p>
          <a:p>
            <a:r>
              <a:rPr lang="en-US" sz="1800" dirty="0"/>
              <a:t>One of the most important beginnings in chemistry is writing reactions (equations) that show the formation of compounds from their elemental forms</a:t>
            </a:r>
          </a:p>
          <a:p>
            <a:pPr marL="0" indent="0" algn="ctr">
              <a:buNone/>
            </a:pPr>
            <a:r>
              <a:rPr lang="en-US" sz="2000" i="1" dirty="0">
                <a:solidFill>
                  <a:srgbClr val="FFFF00"/>
                </a:solidFill>
                <a:latin typeface="Times New Roman" panose="02020603050405020304" pitchFamily="18" charset="0"/>
                <a:cs typeface="Times New Roman" panose="02020603050405020304" pitchFamily="18" charset="0"/>
              </a:rPr>
              <a:t>practice exercises calculating the enthalpy of formation is often seen with this</a:t>
            </a:r>
          </a:p>
          <a:p>
            <a:r>
              <a:rPr lang="en-US" sz="1800" dirty="0"/>
              <a:t>The elemental form of carbon is C (</a:t>
            </a:r>
            <a:r>
              <a:rPr lang="en-US" sz="1800" i="1" dirty="0"/>
              <a:t>s</a:t>
            </a:r>
            <a:r>
              <a:rPr lang="en-US" sz="1800" dirty="0"/>
              <a:t>). The elemental form of hydrogen is H</a:t>
            </a:r>
            <a:r>
              <a:rPr lang="en-US" sz="1800" baseline="-25000" dirty="0"/>
              <a:t>2</a:t>
            </a:r>
            <a:r>
              <a:rPr lang="en-US" sz="1800" dirty="0"/>
              <a:t> (</a:t>
            </a:r>
            <a:r>
              <a:rPr lang="en-US" sz="1800" i="1" dirty="0"/>
              <a:t>g</a:t>
            </a:r>
            <a:r>
              <a:rPr lang="en-US" sz="1800" dirty="0"/>
              <a:t>)</a:t>
            </a:r>
          </a:p>
          <a:p>
            <a:r>
              <a:rPr lang="en-US" sz="1800" dirty="0"/>
              <a:t>From these two, the formation of methane CH</a:t>
            </a:r>
            <a:r>
              <a:rPr lang="en-US" sz="1800" baseline="-25000" dirty="0"/>
              <a:t>4</a:t>
            </a:r>
            <a:r>
              <a:rPr lang="en-US" sz="1800" dirty="0"/>
              <a:t> (</a:t>
            </a:r>
            <a:r>
              <a:rPr lang="en-US" sz="1800" i="1" dirty="0"/>
              <a:t>g</a:t>
            </a:r>
            <a:r>
              <a:rPr lang="en-US" sz="1800" dirty="0"/>
              <a:t>) is shown</a:t>
            </a:r>
          </a:p>
          <a:p>
            <a:pPr marL="0" indent="0" algn="ctr">
              <a:buNone/>
            </a:pPr>
            <a:r>
              <a:rPr lang="en-US" b="1" dirty="0">
                <a:solidFill>
                  <a:srgbClr val="FFC000"/>
                </a:solidFill>
              </a:rPr>
              <a:t>C </a:t>
            </a:r>
            <a:r>
              <a:rPr lang="en-US" dirty="0">
                <a:solidFill>
                  <a:srgbClr val="FFC000"/>
                </a:solidFill>
              </a:rPr>
              <a:t>(</a:t>
            </a:r>
            <a:r>
              <a:rPr lang="en-US" i="1" dirty="0">
                <a:solidFill>
                  <a:srgbClr val="FFC000"/>
                </a:solidFill>
              </a:rPr>
              <a:t>s</a:t>
            </a:r>
            <a:r>
              <a:rPr lang="en-US" dirty="0">
                <a:solidFill>
                  <a:srgbClr val="FFC000"/>
                </a:solidFill>
              </a:rPr>
              <a:t>)</a:t>
            </a:r>
            <a:r>
              <a:rPr lang="en-US" b="1" dirty="0">
                <a:solidFill>
                  <a:srgbClr val="FFC000"/>
                </a:solidFill>
              </a:rPr>
              <a:t> + H</a:t>
            </a:r>
            <a:r>
              <a:rPr lang="en-US" b="1" baseline="-25000" dirty="0">
                <a:solidFill>
                  <a:srgbClr val="FFC000"/>
                </a:solidFill>
              </a:rPr>
              <a:t>2</a:t>
            </a:r>
            <a:r>
              <a:rPr lang="en-US" b="1" dirty="0">
                <a:solidFill>
                  <a:srgbClr val="FFC000"/>
                </a:solidFill>
              </a:rPr>
              <a:t> </a:t>
            </a:r>
            <a:r>
              <a:rPr lang="en-US" dirty="0">
                <a:solidFill>
                  <a:srgbClr val="FFC000"/>
                </a:solidFill>
              </a:rPr>
              <a:t>(</a:t>
            </a:r>
            <a:r>
              <a:rPr lang="en-US" i="1" dirty="0">
                <a:solidFill>
                  <a:srgbClr val="FFC000"/>
                </a:solidFill>
              </a:rPr>
              <a:t>g</a:t>
            </a:r>
            <a:r>
              <a:rPr lang="en-US" dirty="0">
                <a:solidFill>
                  <a:srgbClr val="FFC000"/>
                </a:solidFill>
              </a:rPr>
              <a:t>)</a:t>
            </a:r>
            <a:r>
              <a:rPr lang="en-US" b="1" dirty="0">
                <a:solidFill>
                  <a:srgbClr val="FFC000"/>
                </a:solidFill>
              </a:rPr>
              <a:t> </a:t>
            </a:r>
            <a:r>
              <a:rPr lang="en-US" b="1" dirty="0">
                <a:solidFill>
                  <a:srgbClr val="FFC000"/>
                </a:solidFill>
                <a:sym typeface="Wingdings" panose="05000000000000000000" pitchFamily="2" charset="2"/>
              </a:rPr>
              <a:t> CH</a:t>
            </a:r>
            <a:r>
              <a:rPr lang="en-US" b="1" baseline="-25000" dirty="0">
                <a:solidFill>
                  <a:srgbClr val="FFC000"/>
                </a:solidFill>
                <a:sym typeface="Wingdings" panose="05000000000000000000" pitchFamily="2" charset="2"/>
              </a:rPr>
              <a:t>4</a:t>
            </a:r>
            <a:r>
              <a:rPr lang="en-US" b="1" dirty="0">
                <a:solidFill>
                  <a:srgbClr val="FFC000"/>
                </a:solidFill>
                <a:sym typeface="Wingdings" panose="05000000000000000000" pitchFamily="2" charset="2"/>
              </a:rPr>
              <a:t> </a:t>
            </a:r>
            <a:r>
              <a:rPr lang="en-US" dirty="0">
                <a:solidFill>
                  <a:srgbClr val="FFC000"/>
                </a:solidFill>
                <a:sym typeface="Wingdings" panose="05000000000000000000" pitchFamily="2" charset="2"/>
              </a:rPr>
              <a:t>(</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r>
              <a:rPr lang="en-US" sz="1800" dirty="0"/>
              <a:t>The equation is missing mass balance however, which it must have on both sides of the reaction arrow</a:t>
            </a:r>
          </a:p>
          <a:p>
            <a:r>
              <a:rPr lang="en-US" sz="1800" dirty="0"/>
              <a:t>There is one atom of C on both sides, so that’s OK, but there are 2 atoms of H on left side, but 4 atoms on the right. The left needs 2 more atoms, which can be done by doing the following:</a:t>
            </a:r>
          </a:p>
          <a:p>
            <a:pPr marL="0" indent="0" algn="ctr">
              <a:buNone/>
            </a:pPr>
            <a:r>
              <a:rPr lang="en-US" b="1" dirty="0">
                <a:solidFill>
                  <a:srgbClr val="FFC000"/>
                </a:solidFill>
              </a:rPr>
              <a:t>C </a:t>
            </a:r>
            <a:r>
              <a:rPr lang="en-US" dirty="0">
                <a:solidFill>
                  <a:srgbClr val="FFC000"/>
                </a:solidFill>
              </a:rPr>
              <a:t>(</a:t>
            </a:r>
            <a:r>
              <a:rPr lang="en-US" i="1" dirty="0">
                <a:solidFill>
                  <a:srgbClr val="FFC000"/>
                </a:solidFill>
              </a:rPr>
              <a:t>s</a:t>
            </a:r>
            <a:r>
              <a:rPr lang="en-US" dirty="0">
                <a:solidFill>
                  <a:srgbClr val="FFC000"/>
                </a:solidFill>
              </a:rPr>
              <a:t>)</a:t>
            </a:r>
            <a:r>
              <a:rPr lang="en-US" b="1" dirty="0">
                <a:solidFill>
                  <a:srgbClr val="FFC000"/>
                </a:solidFill>
              </a:rPr>
              <a:t> + 2 H</a:t>
            </a:r>
            <a:r>
              <a:rPr lang="en-US" b="1" baseline="-25000" dirty="0">
                <a:solidFill>
                  <a:srgbClr val="FFC000"/>
                </a:solidFill>
              </a:rPr>
              <a:t>2</a:t>
            </a:r>
            <a:r>
              <a:rPr lang="en-US" b="1" dirty="0">
                <a:solidFill>
                  <a:srgbClr val="FFC000"/>
                </a:solidFill>
              </a:rPr>
              <a:t> </a:t>
            </a:r>
            <a:r>
              <a:rPr lang="en-US" dirty="0">
                <a:solidFill>
                  <a:srgbClr val="FFC000"/>
                </a:solidFill>
              </a:rPr>
              <a:t>(</a:t>
            </a:r>
            <a:r>
              <a:rPr lang="en-US" i="1" dirty="0">
                <a:solidFill>
                  <a:srgbClr val="FFC000"/>
                </a:solidFill>
              </a:rPr>
              <a:t>g</a:t>
            </a:r>
            <a:r>
              <a:rPr lang="en-US" dirty="0">
                <a:solidFill>
                  <a:srgbClr val="FFC000"/>
                </a:solidFill>
              </a:rPr>
              <a:t>)</a:t>
            </a:r>
            <a:r>
              <a:rPr lang="en-US" b="1" dirty="0">
                <a:solidFill>
                  <a:srgbClr val="FFC000"/>
                </a:solidFill>
              </a:rPr>
              <a:t> </a:t>
            </a:r>
            <a:r>
              <a:rPr lang="en-US" b="1" dirty="0">
                <a:solidFill>
                  <a:srgbClr val="FFC000"/>
                </a:solidFill>
                <a:sym typeface="Wingdings" panose="05000000000000000000" pitchFamily="2" charset="2"/>
              </a:rPr>
              <a:t> CH</a:t>
            </a:r>
            <a:r>
              <a:rPr lang="en-US" b="1" baseline="-25000" dirty="0">
                <a:solidFill>
                  <a:srgbClr val="FFC000"/>
                </a:solidFill>
                <a:sym typeface="Wingdings" panose="05000000000000000000" pitchFamily="2" charset="2"/>
              </a:rPr>
              <a:t>4</a:t>
            </a:r>
            <a:r>
              <a:rPr lang="en-US" b="1" dirty="0">
                <a:solidFill>
                  <a:srgbClr val="FFC000"/>
                </a:solidFill>
                <a:sym typeface="Wingdings" panose="05000000000000000000" pitchFamily="2" charset="2"/>
              </a:rPr>
              <a:t> </a:t>
            </a:r>
            <a:r>
              <a:rPr lang="en-US" dirty="0">
                <a:solidFill>
                  <a:srgbClr val="FFC000"/>
                </a:solidFill>
                <a:sym typeface="Wingdings" panose="05000000000000000000" pitchFamily="2" charset="2"/>
              </a:rPr>
              <a:t>(</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lgn="ctr">
              <a:buNone/>
            </a:pPr>
            <a:endParaRPr lang="en-US" dirty="0">
              <a:solidFill>
                <a:srgbClr val="FFC000"/>
              </a:solidFill>
              <a:sym typeface="Wingdings" panose="05000000000000000000" pitchFamily="2" charset="2"/>
            </a:endParaRPr>
          </a:p>
          <a:p>
            <a:endParaRPr lang="en-US" dirty="0"/>
          </a:p>
        </p:txBody>
      </p:sp>
      <p:sp>
        <p:nvSpPr>
          <p:cNvPr id="3" name="Slide Number Placeholder 2">
            <a:extLst>
              <a:ext uri="{FF2B5EF4-FFF2-40B4-BE49-F238E27FC236}">
                <a16:creationId xmlns:a16="http://schemas.microsoft.com/office/drawing/2014/main" id="{8DF0E85E-FCFA-5C71-99E8-6D01499206CC}"/>
              </a:ext>
            </a:extLst>
          </p:cNvPr>
          <p:cNvSpPr>
            <a:spLocks noGrp="1"/>
          </p:cNvSpPr>
          <p:nvPr>
            <p:ph type="sldNum" sz="quarter" idx="10"/>
          </p:nvPr>
        </p:nvSpPr>
        <p:spPr/>
        <p:txBody>
          <a:bodyPr/>
          <a:lstStyle/>
          <a:p>
            <a:fld id="{A0799DEC-7E29-49FD-ACCD-C09E865CF267}" type="slidenum">
              <a:rPr lang="en-US" smtClean="0"/>
              <a:pPr/>
              <a:t>8</a:t>
            </a:fld>
            <a:endParaRPr lang="en-US" dirty="0"/>
          </a:p>
        </p:txBody>
      </p:sp>
    </p:spTree>
    <p:extLst>
      <p:ext uri="{BB962C8B-B14F-4D97-AF65-F5344CB8AC3E}">
        <p14:creationId xmlns:p14="http://schemas.microsoft.com/office/powerpoint/2010/main" val="226067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A0008-3AFF-FD7F-5F4F-8257B3C20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22A00E-1F43-8BE4-0304-A8EB8FB6DD00}"/>
              </a:ext>
            </a:extLst>
          </p:cNvPr>
          <p:cNvSpPr>
            <a:spLocks noGrp="1"/>
          </p:cNvSpPr>
          <p:nvPr>
            <p:ph type="title"/>
          </p:nvPr>
        </p:nvSpPr>
        <p:spPr>
          <a:xfrm>
            <a:off x="355599" y="261563"/>
            <a:ext cx="8421512" cy="769441"/>
          </a:xfrm>
        </p:spPr>
        <p:txBody>
          <a:bodyPr/>
          <a:lstStyle/>
          <a:p>
            <a:r>
              <a:rPr lang="en-US" sz="4400" dirty="0"/>
              <a:t>Details of Balancing Equations</a:t>
            </a:r>
          </a:p>
        </p:txBody>
      </p:sp>
      <p:sp>
        <p:nvSpPr>
          <p:cNvPr id="5" name="Content Placeholder 4">
            <a:extLst>
              <a:ext uri="{FF2B5EF4-FFF2-40B4-BE49-F238E27FC236}">
                <a16:creationId xmlns:a16="http://schemas.microsoft.com/office/drawing/2014/main" id="{2BA6A608-90DC-A2F7-9A0D-E31C00471C1A}"/>
              </a:ext>
            </a:extLst>
          </p:cNvPr>
          <p:cNvSpPr>
            <a:spLocks noGrp="1"/>
          </p:cNvSpPr>
          <p:nvPr>
            <p:ph idx="1"/>
          </p:nvPr>
        </p:nvSpPr>
        <p:spPr>
          <a:xfrm>
            <a:off x="372532" y="1140287"/>
            <a:ext cx="8404579" cy="5360266"/>
          </a:xfrm>
        </p:spPr>
        <p:txBody>
          <a:bodyPr/>
          <a:lstStyle/>
          <a:p>
            <a:r>
              <a:rPr lang="en-US" sz="1800" dirty="0"/>
              <a:t>In the previous slide, a </a:t>
            </a:r>
            <a:r>
              <a:rPr lang="en-US" sz="2000" b="1" dirty="0">
                <a:solidFill>
                  <a:schemeClr val="accent1">
                    <a:lumMod val="60000"/>
                    <a:lumOff val="40000"/>
                  </a:schemeClr>
                </a:solidFill>
              </a:rPr>
              <a:t>2</a:t>
            </a:r>
            <a:r>
              <a:rPr lang="en-US" sz="1800" dirty="0"/>
              <a:t> was added to the </a:t>
            </a:r>
            <a:r>
              <a:rPr lang="en-US" sz="1800" dirty="0">
                <a:solidFill>
                  <a:srgbClr val="FFFF00"/>
                </a:solidFill>
              </a:rPr>
              <a:t>H</a:t>
            </a:r>
            <a:r>
              <a:rPr lang="en-US" sz="1800" baseline="-25000" dirty="0">
                <a:solidFill>
                  <a:srgbClr val="FFFF00"/>
                </a:solidFill>
              </a:rPr>
              <a:t>2</a:t>
            </a:r>
            <a:r>
              <a:rPr lang="en-US" sz="1800" dirty="0">
                <a:solidFill>
                  <a:srgbClr val="FFFF00"/>
                </a:solidFill>
              </a:rPr>
              <a:t> (</a:t>
            </a:r>
            <a:r>
              <a:rPr lang="en-US" sz="1800" i="1" dirty="0">
                <a:solidFill>
                  <a:srgbClr val="FFFF00"/>
                </a:solidFill>
              </a:rPr>
              <a:t>g</a:t>
            </a:r>
            <a:r>
              <a:rPr lang="en-US" sz="1800" dirty="0">
                <a:solidFill>
                  <a:srgbClr val="FFFF00"/>
                </a:solidFill>
              </a:rPr>
              <a:t>)</a:t>
            </a:r>
            <a:r>
              <a:rPr lang="en-US" sz="1800" dirty="0"/>
              <a:t> reactant to achieve the balance of atoms on both sides of the reaction arrow</a:t>
            </a:r>
          </a:p>
          <a:p>
            <a:pPr marL="0" indent="0" algn="ctr">
              <a:buNone/>
            </a:pPr>
            <a:r>
              <a:rPr lang="en-US" b="1" dirty="0">
                <a:solidFill>
                  <a:srgbClr val="FFC000"/>
                </a:solidFill>
              </a:rPr>
              <a:t>C </a:t>
            </a:r>
            <a:r>
              <a:rPr lang="en-US" dirty="0">
                <a:solidFill>
                  <a:srgbClr val="FFC000"/>
                </a:solidFill>
              </a:rPr>
              <a:t>(</a:t>
            </a:r>
            <a:r>
              <a:rPr lang="en-US" i="1" dirty="0">
                <a:solidFill>
                  <a:srgbClr val="FFC000"/>
                </a:solidFill>
              </a:rPr>
              <a:t>s</a:t>
            </a:r>
            <a:r>
              <a:rPr lang="en-US" dirty="0">
                <a:solidFill>
                  <a:srgbClr val="FFC000"/>
                </a:solidFill>
              </a:rPr>
              <a:t>)</a:t>
            </a:r>
            <a:r>
              <a:rPr lang="en-US" b="1" dirty="0">
                <a:solidFill>
                  <a:srgbClr val="FFC000"/>
                </a:solidFill>
              </a:rPr>
              <a:t> + 2 H</a:t>
            </a:r>
            <a:r>
              <a:rPr lang="en-US" b="1" baseline="-25000" dirty="0">
                <a:solidFill>
                  <a:srgbClr val="FFC000"/>
                </a:solidFill>
              </a:rPr>
              <a:t>2</a:t>
            </a:r>
            <a:r>
              <a:rPr lang="en-US" b="1" dirty="0">
                <a:solidFill>
                  <a:srgbClr val="FFC000"/>
                </a:solidFill>
              </a:rPr>
              <a:t> </a:t>
            </a:r>
            <a:r>
              <a:rPr lang="en-US" dirty="0">
                <a:solidFill>
                  <a:srgbClr val="FFC000"/>
                </a:solidFill>
              </a:rPr>
              <a:t>(</a:t>
            </a:r>
            <a:r>
              <a:rPr lang="en-US" i="1" dirty="0">
                <a:solidFill>
                  <a:srgbClr val="FFC000"/>
                </a:solidFill>
              </a:rPr>
              <a:t>g</a:t>
            </a:r>
            <a:r>
              <a:rPr lang="en-US" dirty="0">
                <a:solidFill>
                  <a:srgbClr val="FFC000"/>
                </a:solidFill>
              </a:rPr>
              <a:t>)</a:t>
            </a:r>
            <a:r>
              <a:rPr lang="en-US" b="1" dirty="0">
                <a:solidFill>
                  <a:srgbClr val="FFC000"/>
                </a:solidFill>
              </a:rPr>
              <a:t> </a:t>
            </a:r>
            <a:r>
              <a:rPr lang="en-US" b="1" dirty="0">
                <a:solidFill>
                  <a:srgbClr val="FFC000"/>
                </a:solidFill>
                <a:sym typeface="Wingdings" panose="05000000000000000000" pitchFamily="2" charset="2"/>
              </a:rPr>
              <a:t> CH</a:t>
            </a:r>
            <a:r>
              <a:rPr lang="en-US" b="1" baseline="-25000" dirty="0">
                <a:solidFill>
                  <a:srgbClr val="FFC000"/>
                </a:solidFill>
                <a:sym typeface="Wingdings" panose="05000000000000000000" pitchFamily="2" charset="2"/>
              </a:rPr>
              <a:t>4</a:t>
            </a:r>
            <a:r>
              <a:rPr lang="en-US" b="1" dirty="0">
                <a:solidFill>
                  <a:srgbClr val="FFC000"/>
                </a:solidFill>
                <a:sym typeface="Wingdings" panose="05000000000000000000" pitchFamily="2" charset="2"/>
              </a:rPr>
              <a:t> </a:t>
            </a:r>
            <a:r>
              <a:rPr lang="en-US" dirty="0">
                <a:solidFill>
                  <a:srgbClr val="FFC000"/>
                </a:solidFill>
                <a:sym typeface="Wingdings" panose="05000000000000000000" pitchFamily="2" charset="2"/>
              </a:rPr>
              <a:t>(</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r>
              <a:rPr lang="en-US" sz="2000" dirty="0"/>
              <a:t>This </a:t>
            </a:r>
            <a:r>
              <a:rPr lang="en-US" sz="2000" b="1" dirty="0">
                <a:solidFill>
                  <a:schemeClr val="accent1">
                    <a:lumMod val="60000"/>
                    <a:lumOff val="40000"/>
                  </a:schemeClr>
                </a:solidFill>
              </a:rPr>
              <a:t>2</a:t>
            </a:r>
            <a:r>
              <a:rPr lang="en-US" sz="2000" dirty="0"/>
              <a:t> and </a:t>
            </a:r>
            <a:r>
              <a:rPr lang="en-US" sz="2000" i="1" dirty="0">
                <a:solidFill>
                  <a:srgbClr val="FFFF00"/>
                </a:solidFill>
              </a:rPr>
              <a:t>any whole number/integer </a:t>
            </a:r>
            <a:r>
              <a:rPr lang="en-US" sz="2000" dirty="0"/>
              <a:t>placed in front of a </a:t>
            </a:r>
            <a:r>
              <a:rPr lang="en-US" sz="2000" dirty="0">
                <a:solidFill>
                  <a:srgbClr val="FFFF00"/>
                </a:solidFill>
              </a:rPr>
              <a:t>chemical compound </a:t>
            </a:r>
            <a:r>
              <a:rPr lang="en-US" sz="2000" dirty="0"/>
              <a:t>in a </a:t>
            </a:r>
            <a:r>
              <a:rPr lang="en-US" sz="2000" dirty="0">
                <a:solidFill>
                  <a:srgbClr val="FFFF00"/>
                </a:solidFill>
              </a:rPr>
              <a:t>chemical equation</a:t>
            </a:r>
            <a:r>
              <a:rPr lang="en-US" sz="2000" dirty="0"/>
              <a:t> is called a </a:t>
            </a:r>
            <a:r>
              <a:rPr lang="en-US" sz="2000" b="1" dirty="0">
                <a:solidFill>
                  <a:srgbClr val="00FF00"/>
                </a:solidFill>
              </a:rPr>
              <a:t>coefficient</a:t>
            </a:r>
          </a:p>
          <a:p>
            <a:pPr marL="0" indent="0" algn="ctr">
              <a:buNone/>
            </a:pPr>
            <a:r>
              <a:rPr lang="en-US" sz="1800" i="1" dirty="0">
                <a:solidFill>
                  <a:srgbClr val="CC99FF"/>
                </a:solidFill>
                <a:latin typeface="Times New Roman" panose="02020603050405020304" pitchFamily="18" charset="0"/>
                <a:cs typeface="Times New Roman" panose="02020603050405020304" pitchFamily="18" charset="0"/>
              </a:rPr>
              <a:t>This is also term in mathematics for a number placed in front</a:t>
            </a:r>
            <a:br>
              <a:rPr lang="en-US" sz="1800" i="1" dirty="0">
                <a:solidFill>
                  <a:srgbClr val="CC99FF"/>
                </a:solidFill>
                <a:latin typeface="Times New Roman" panose="02020603050405020304" pitchFamily="18" charset="0"/>
                <a:cs typeface="Times New Roman" panose="02020603050405020304" pitchFamily="18" charset="0"/>
              </a:rPr>
            </a:br>
            <a:r>
              <a:rPr lang="en-US" sz="1800" i="1" dirty="0">
                <a:solidFill>
                  <a:srgbClr val="CC99FF"/>
                </a:solidFill>
                <a:latin typeface="Times New Roman" panose="02020603050405020304" pitchFamily="18" charset="0"/>
                <a:cs typeface="Times New Roman" panose="02020603050405020304" pitchFamily="18" charset="0"/>
              </a:rPr>
              <a:t>of a variable in an algebraic expression</a:t>
            </a:r>
          </a:p>
          <a:p>
            <a:r>
              <a:rPr lang="en-US" sz="2000" dirty="0"/>
              <a:t>Putting a coefficient in front of a compound has the effect of multiplying the number of each atom in the compound by the number of the coefficient, and if the atom is subscripted, by that subscript number too</a:t>
            </a:r>
          </a:p>
          <a:p>
            <a:r>
              <a:rPr lang="en-US" sz="2000" dirty="0"/>
              <a:t>2 H</a:t>
            </a:r>
            <a:r>
              <a:rPr lang="en-US" sz="2000" baseline="-25000" dirty="0"/>
              <a:t>2</a:t>
            </a:r>
            <a:r>
              <a:rPr lang="en-US" sz="2000" dirty="0"/>
              <a:t> = 2 x 2 H = 4 H atoms</a:t>
            </a:r>
            <a:br>
              <a:rPr lang="en-US" sz="2000" dirty="0"/>
            </a:br>
            <a:r>
              <a:rPr lang="en-US" sz="2000" dirty="0"/>
              <a:t>2 CO</a:t>
            </a:r>
            <a:r>
              <a:rPr lang="en-US" sz="2000" baseline="-25000" dirty="0"/>
              <a:t>2</a:t>
            </a:r>
            <a:r>
              <a:rPr lang="en-US" sz="2000" dirty="0"/>
              <a:t> = 2 x 1 C = 2 C atoms;  2 x 2 O = 4 O atoms</a:t>
            </a:r>
            <a:br>
              <a:rPr lang="en-US" sz="2000" dirty="0"/>
            </a:br>
            <a:r>
              <a:rPr lang="en-US" sz="2000" dirty="0"/>
              <a:t>4 H</a:t>
            </a:r>
            <a:r>
              <a:rPr lang="en-US" sz="2000" baseline="-25000" dirty="0"/>
              <a:t>2</a:t>
            </a:r>
            <a:r>
              <a:rPr lang="en-US" sz="2000" dirty="0"/>
              <a:t>O = 4 x 2 H = 8 H atoms; 4 x 1 O  = 4 O atoms</a:t>
            </a:r>
            <a:br>
              <a:rPr lang="en-US" sz="2000" dirty="0"/>
            </a:br>
            <a:r>
              <a:rPr lang="en-US" sz="2000" dirty="0"/>
              <a:t>3 MnO</a:t>
            </a:r>
            <a:r>
              <a:rPr lang="en-US" sz="2000" baseline="-25000" dirty="0"/>
              <a:t>4</a:t>
            </a:r>
            <a:r>
              <a:rPr lang="en-US" sz="2000" dirty="0"/>
              <a:t> = 3 x 1 Mn = 3 Mn atoms; 3 x 4 O  = 12 O atoms</a:t>
            </a:r>
          </a:p>
          <a:p>
            <a:endParaRPr lang="en-US" sz="2000" dirty="0"/>
          </a:p>
        </p:txBody>
      </p:sp>
      <p:sp>
        <p:nvSpPr>
          <p:cNvPr id="3" name="Slide Number Placeholder 2">
            <a:extLst>
              <a:ext uri="{FF2B5EF4-FFF2-40B4-BE49-F238E27FC236}">
                <a16:creationId xmlns:a16="http://schemas.microsoft.com/office/drawing/2014/main" id="{0BB6ED35-54E0-EC75-41B6-A3B705AFD93D}"/>
              </a:ext>
            </a:extLst>
          </p:cNvPr>
          <p:cNvSpPr>
            <a:spLocks noGrp="1"/>
          </p:cNvSpPr>
          <p:nvPr>
            <p:ph type="sldNum" sz="quarter" idx="10"/>
          </p:nvPr>
        </p:nvSpPr>
        <p:spPr/>
        <p:txBody>
          <a:bodyPr/>
          <a:lstStyle/>
          <a:p>
            <a:fld id="{A0799DEC-7E29-49FD-ACCD-C09E865CF267}" type="slidenum">
              <a:rPr lang="en-US" smtClean="0"/>
              <a:pPr/>
              <a:t>9</a:t>
            </a:fld>
            <a:endParaRPr lang="en-US" dirty="0"/>
          </a:p>
        </p:txBody>
      </p:sp>
    </p:spTree>
    <p:extLst>
      <p:ext uri="{BB962C8B-B14F-4D97-AF65-F5344CB8AC3E}">
        <p14:creationId xmlns:p14="http://schemas.microsoft.com/office/powerpoint/2010/main" val="3624786244"/>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28079</TotalTime>
  <Words>1220</Words>
  <Application>Microsoft Office PowerPoint</Application>
  <PresentationFormat>On-screen Show (4:3)</PresentationFormat>
  <Paragraphs>125</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Cambria</vt:lpstr>
      <vt:lpstr>Courier New</vt:lpstr>
      <vt:lpstr>Tahoma</vt:lpstr>
      <vt:lpstr>Times New Roman</vt:lpstr>
      <vt:lpstr>Verdana</vt:lpstr>
      <vt:lpstr>Wingdings</vt:lpstr>
      <vt:lpstr>Light-on-dark-standard-presentation</vt:lpstr>
      <vt:lpstr>Introductory General Chemistry</vt:lpstr>
      <vt:lpstr>PowerPoint Presentation</vt:lpstr>
      <vt:lpstr>Chemical Reactions &amp; Conservation Laws</vt:lpstr>
      <vt:lpstr>Equations in Words</vt:lpstr>
      <vt:lpstr>Steps in Chemistry = Recipe</vt:lpstr>
      <vt:lpstr>Chemical Equations</vt:lpstr>
      <vt:lpstr>Symbols in Chemical Equations</vt:lpstr>
      <vt:lpstr>Balancing Equations</vt:lpstr>
      <vt:lpstr>Details of Balancing Equations</vt:lpstr>
      <vt:lpstr>Steps To Balancing Equations</vt:lpstr>
      <vt:lpstr>Practice Balancing Equations</vt:lpstr>
      <vt:lpstr>Types of Reactions</vt:lpstr>
      <vt:lpstr>Decomposition Reactions</vt:lpstr>
      <vt:lpstr>Combustion Reactions</vt:lpstr>
      <vt:lpstr>Single Displacement/Replacement Reactions</vt:lpstr>
      <vt:lpstr>Double Displacement/Replacement Reactions</vt:lpstr>
      <vt:lpstr>Predicting Single Displacement Reactions</vt:lpstr>
      <vt:lpstr>Predicting Double Displacement Reactions</vt:lpstr>
      <vt:lpstr>Precipitation Reactions</vt:lpstr>
      <vt:lpstr>Writing Equations for Reactions</vt:lpstr>
      <vt:lpstr>Oxidation States</vt:lpstr>
      <vt:lpstr>Oxidation States &amp; Redox Reactions</vt:lpstr>
      <vt:lpstr>Half Reactions</vt:lpstr>
      <vt:lpstr>Activity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1009</cp:revision>
  <cp:lastPrinted>2016-03-14T04:22:58Z</cp:lastPrinted>
  <dcterms:created xsi:type="dcterms:W3CDTF">2005-12-08T13:54:14Z</dcterms:created>
  <dcterms:modified xsi:type="dcterms:W3CDTF">2025-10-14T02:33:07Z</dcterms:modified>
</cp:coreProperties>
</file>