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6"/>
  </p:notesMasterIdLst>
  <p:sldIdLst>
    <p:sldId id="608" r:id="rId2"/>
    <p:sldId id="609" r:id="rId3"/>
    <p:sldId id="616" r:id="rId4"/>
    <p:sldId id="625" r:id="rId5"/>
    <p:sldId id="624" r:id="rId6"/>
    <p:sldId id="626" r:id="rId7"/>
    <p:sldId id="627" r:id="rId8"/>
    <p:sldId id="628" r:id="rId9"/>
    <p:sldId id="613" r:id="rId10"/>
    <p:sldId id="629" r:id="rId11"/>
    <p:sldId id="630" r:id="rId12"/>
    <p:sldId id="631" r:id="rId13"/>
    <p:sldId id="632" r:id="rId14"/>
    <p:sldId id="612" r:id="rId1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00FF00"/>
    <a:srgbClr val="FF9933"/>
    <a:srgbClr val="FF0066"/>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20" d="100"/>
          <a:sy n="120" d="100"/>
        </p:scale>
        <p:origin x="96" y="174"/>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a:solidFill>
                  <a:srgbClr val="CC99FF"/>
                </a:solidFill>
                <a:latin typeface="Tahoma" panose="020B0604030504040204" pitchFamily="34" charset="0"/>
                <a:ea typeface="Tahoma" panose="020B0604030504040204" pitchFamily="34" charset="0"/>
                <a:cs typeface="Tahoma" panose="020B0604030504040204" pitchFamily="34" charset="0"/>
              </a:rPr>
              <a:t>Experiment 4b</a:t>
            </a:r>
            <a:endPar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endParaRP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268555"/>
            <a:ext cx="8111067"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Rolling for</a:t>
            </a:r>
            <a:br>
              <a:rPr lang="en-US" sz="6000" kern="0" dirty="0">
                <a:solidFill>
                  <a:schemeClr val="accent1">
                    <a:lumMod val="60000"/>
                    <a:lumOff val="40000"/>
                  </a:schemeClr>
                </a:solidFill>
              </a:rPr>
            </a:br>
            <a:r>
              <a:rPr lang="en-US" sz="6000" kern="0" dirty="0">
                <a:solidFill>
                  <a:schemeClr val="accent1">
                    <a:lumMod val="60000"/>
                    <a:lumOff val="40000"/>
                  </a:schemeClr>
                </a:solidFill>
              </a:rPr>
              <a:t>Compound Initiative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A09D7-16CA-666E-BF70-E61D649A1E5E}"/>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16899B-D035-F466-D52B-9D2DC74501BC}"/>
              </a:ext>
            </a:extLst>
          </p:cNvPr>
          <p:cNvSpPr>
            <a:spLocks noGrp="1"/>
          </p:cNvSpPr>
          <p:nvPr>
            <p:ph idx="1"/>
          </p:nvPr>
        </p:nvSpPr>
        <p:spPr/>
        <p:txBody>
          <a:bodyPr/>
          <a:lstStyle/>
          <a:p>
            <a:r>
              <a:rPr lang="en-US" dirty="0"/>
              <a:t>In Canvas, look in </a:t>
            </a:r>
            <a:r>
              <a:rPr lang="en-US" b="1" dirty="0">
                <a:solidFill>
                  <a:srgbClr val="FFFF00"/>
                </a:solidFill>
              </a:rPr>
              <a:t>Assignments</a:t>
            </a:r>
            <a:r>
              <a:rPr lang="en-US" dirty="0"/>
              <a:t> for </a:t>
            </a:r>
            <a:r>
              <a:rPr lang="en-US" dirty="0">
                <a:solidFill>
                  <a:srgbClr val="FFFF00"/>
                </a:solidFill>
              </a:rPr>
              <a:t>Lab Data Reports</a:t>
            </a:r>
            <a:r>
              <a:rPr lang="en-US" dirty="0"/>
              <a:t>, and look for </a:t>
            </a:r>
            <a:r>
              <a:rPr lang="en-US" dirty="0">
                <a:solidFill>
                  <a:schemeClr val="accent1">
                    <a:lumMod val="60000"/>
                    <a:lumOff val="40000"/>
                  </a:schemeClr>
                </a:solidFill>
              </a:rPr>
              <a:t>Data Rep</a:t>
            </a:r>
          </a:p>
          <a:p>
            <a:r>
              <a:rPr lang="en-US" dirty="0"/>
              <a:t>Select (click on) the assignment</a:t>
            </a:r>
            <a:endParaRPr lang="en-US" dirty="0">
              <a:solidFill>
                <a:schemeClr val="accent1">
                  <a:lumMod val="60000"/>
                  <a:lumOff val="40000"/>
                </a:schemeClr>
              </a:solidFill>
            </a:endParaRPr>
          </a:p>
        </p:txBody>
      </p:sp>
      <p:sp>
        <p:nvSpPr>
          <p:cNvPr id="2" name="Title 1">
            <a:extLst>
              <a:ext uri="{FF2B5EF4-FFF2-40B4-BE49-F238E27FC236}">
                <a16:creationId xmlns:a16="http://schemas.microsoft.com/office/drawing/2014/main" id="{EB48A4D1-5216-6B5B-D22A-88ADBBEF2D5A}"/>
              </a:ext>
            </a:extLst>
          </p:cNvPr>
          <p:cNvSpPr>
            <a:spLocks noGrp="1"/>
          </p:cNvSpPr>
          <p:nvPr>
            <p:ph type="title"/>
          </p:nvPr>
        </p:nvSpPr>
        <p:spPr>
          <a:xfrm>
            <a:off x="338666" y="122984"/>
            <a:ext cx="8421512" cy="830997"/>
          </a:xfrm>
        </p:spPr>
        <p:txBody>
          <a:bodyPr/>
          <a:lstStyle/>
          <a:p>
            <a:r>
              <a:rPr lang="en-US" dirty="0"/>
              <a:t>Canvas-Find Assignment</a:t>
            </a:r>
          </a:p>
        </p:txBody>
      </p:sp>
      <p:pic>
        <p:nvPicPr>
          <p:cNvPr id="7" name="Picture 6">
            <a:extLst>
              <a:ext uri="{FF2B5EF4-FFF2-40B4-BE49-F238E27FC236}">
                <a16:creationId xmlns:a16="http://schemas.microsoft.com/office/drawing/2014/main" id="{A9D1C52E-65E4-AA09-B701-41AB06BD6455}"/>
              </a:ext>
            </a:extLst>
          </p:cNvPr>
          <p:cNvPicPr>
            <a:picLocks noChangeAspect="1"/>
          </p:cNvPicPr>
          <p:nvPr/>
        </p:nvPicPr>
        <p:blipFill>
          <a:blip r:embed="rId2"/>
          <a:stretch>
            <a:fillRect/>
          </a:stretch>
        </p:blipFill>
        <p:spPr>
          <a:xfrm>
            <a:off x="1261443" y="3102152"/>
            <a:ext cx="5925377" cy="1428949"/>
          </a:xfrm>
          <a:prstGeom prst="rect">
            <a:avLst/>
          </a:prstGeom>
        </p:spPr>
      </p:pic>
    </p:spTree>
    <p:extLst>
      <p:ext uri="{BB962C8B-B14F-4D97-AF65-F5344CB8AC3E}">
        <p14:creationId xmlns:p14="http://schemas.microsoft.com/office/powerpoint/2010/main" val="71371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AD8F5-6F4F-BB91-5C1D-C74C98F3C47E}"/>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10BD40-DB11-0909-C5D4-609BE85F417E}"/>
              </a:ext>
            </a:extLst>
          </p:cNvPr>
          <p:cNvSpPr>
            <a:spLocks noGrp="1"/>
          </p:cNvSpPr>
          <p:nvPr>
            <p:ph idx="1"/>
          </p:nvPr>
        </p:nvSpPr>
        <p:spPr>
          <a:xfrm>
            <a:off x="372533" y="1332090"/>
            <a:ext cx="3950989" cy="5215465"/>
          </a:xfrm>
        </p:spPr>
        <p:txBody>
          <a:bodyPr/>
          <a:lstStyle/>
          <a:p>
            <a:r>
              <a:rPr lang="en-US" dirty="0"/>
              <a:t>The first page just tells you about the experiment and it provides links to your textbook if you wish to use it and to the Google dice roller, which will be demonstrated to you</a:t>
            </a:r>
          </a:p>
        </p:txBody>
      </p:sp>
      <p:sp>
        <p:nvSpPr>
          <p:cNvPr id="2" name="Title 1">
            <a:extLst>
              <a:ext uri="{FF2B5EF4-FFF2-40B4-BE49-F238E27FC236}">
                <a16:creationId xmlns:a16="http://schemas.microsoft.com/office/drawing/2014/main" id="{BC1E4234-B0DF-674A-4FF4-45C556B1E99B}"/>
              </a:ext>
            </a:extLst>
          </p:cNvPr>
          <p:cNvSpPr>
            <a:spLocks noGrp="1"/>
          </p:cNvSpPr>
          <p:nvPr>
            <p:ph type="title"/>
          </p:nvPr>
        </p:nvSpPr>
        <p:spPr>
          <a:xfrm>
            <a:off x="338666" y="122984"/>
            <a:ext cx="8421512" cy="830997"/>
          </a:xfrm>
        </p:spPr>
        <p:txBody>
          <a:bodyPr/>
          <a:lstStyle/>
          <a:p>
            <a:r>
              <a:rPr lang="en-US" dirty="0"/>
              <a:t>Canvas-Open First View</a:t>
            </a:r>
          </a:p>
        </p:txBody>
      </p:sp>
      <p:pic>
        <p:nvPicPr>
          <p:cNvPr id="5" name="Picture 4">
            <a:extLst>
              <a:ext uri="{FF2B5EF4-FFF2-40B4-BE49-F238E27FC236}">
                <a16:creationId xmlns:a16="http://schemas.microsoft.com/office/drawing/2014/main" id="{83CFC408-1986-26D3-0D53-1B9319DA9F63}"/>
              </a:ext>
            </a:extLst>
          </p:cNvPr>
          <p:cNvPicPr>
            <a:picLocks noChangeAspect="1"/>
          </p:cNvPicPr>
          <p:nvPr/>
        </p:nvPicPr>
        <p:blipFill>
          <a:blip r:embed="rId2"/>
          <a:stretch>
            <a:fillRect/>
          </a:stretch>
        </p:blipFill>
        <p:spPr>
          <a:xfrm>
            <a:off x="4218956" y="2126974"/>
            <a:ext cx="4626134" cy="4089063"/>
          </a:xfrm>
          <a:prstGeom prst="rect">
            <a:avLst/>
          </a:prstGeom>
        </p:spPr>
      </p:pic>
    </p:spTree>
    <p:extLst>
      <p:ext uri="{BB962C8B-B14F-4D97-AF65-F5344CB8AC3E}">
        <p14:creationId xmlns:p14="http://schemas.microsoft.com/office/powerpoint/2010/main" val="84360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E75D-AC05-96C9-46C4-0FA0266DF3F5}"/>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F160FCC-9EAE-B183-34EF-436EBF700952}"/>
              </a:ext>
            </a:extLst>
          </p:cNvPr>
          <p:cNvSpPr>
            <a:spLocks noGrp="1"/>
          </p:cNvSpPr>
          <p:nvPr>
            <p:ph idx="1"/>
          </p:nvPr>
        </p:nvSpPr>
        <p:spPr>
          <a:xfrm>
            <a:off x="372533" y="307731"/>
            <a:ext cx="3950989" cy="5215465"/>
          </a:xfrm>
        </p:spPr>
        <p:txBody>
          <a:bodyPr/>
          <a:lstStyle/>
          <a:p>
            <a:r>
              <a:rPr lang="en-US" dirty="0"/>
              <a:t>The subsequent pages will be interactive forms that allow you to put dice rolls values into entries to generate random cations and/or anions. You will use these to build chemical formulas and to test your ability to name compounds</a:t>
            </a:r>
          </a:p>
          <a:p>
            <a:endParaRPr lang="en-US" dirty="0"/>
          </a:p>
          <a:p>
            <a:r>
              <a:rPr lang="en-US" dirty="0"/>
              <a:t>The form will check/validate your responses as correct</a:t>
            </a:r>
          </a:p>
        </p:txBody>
      </p:sp>
      <p:pic>
        <p:nvPicPr>
          <p:cNvPr id="6" name="Picture 5">
            <a:extLst>
              <a:ext uri="{FF2B5EF4-FFF2-40B4-BE49-F238E27FC236}">
                <a16:creationId xmlns:a16="http://schemas.microsoft.com/office/drawing/2014/main" id="{6D871CAA-1BD6-1B33-5BAC-B2F1EC76FFD9}"/>
              </a:ext>
            </a:extLst>
          </p:cNvPr>
          <p:cNvPicPr>
            <a:picLocks noChangeAspect="1"/>
          </p:cNvPicPr>
          <p:nvPr/>
        </p:nvPicPr>
        <p:blipFill>
          <a:blip r:embed="rId2"/>
          <a:stretch>
            <a:fillRect/>
          </a:stretch>
        </p:blipFill>
        <p:spPr>
          <a:xfrm>
            <a:off x="4572000" y="307731"/>
            <a:ext cx="4470563" cy="6119446"/>
          </a:xfrm>
          <a:prstGeom prst="rect">
            <a:avLst/>
          </a:prstGeom>
        </p:spPr>
      </p:pic>
    </p:spTree>
    <p:extLst>
      <p:ext uri="{BB962C8B-B14F-4D97-AF65-F5344CB8AC3E}">
        <p14:creationId xmlns:p14="http://schemas.microsoft.com/office/powerpoint/2010/main" val="262699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6A591-B545-8313-A915-D36C3C34EBA4}"/>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3F0C36-1E6B-C02F-D58F-7F8897A69085}"/>
              </a:ext>
            </a:extLst>
          </p:cNvPr>
          <p:cNvSpPr>
            <a:spLocks noGrp="1"/>
          </p:cNvSpPr>
          <p:nvPr>
            <p:ph idx="1"/>
          </p:nvPr>
        </p:nvSpPr>
        <p:spPr>
          <a:xfrm>
            <a:off x="372533" y="307731"/>
            <a:ext cx="3950989" cy="5215465"/>
          </a:xfrm>
        </p:spPr>
        <p:txBody>
          <a:bodyPr/>
          <a:lstStyle/>
          <a:p>
            <a:r>
              <a:rPr lang="en-US" dirty="0"/>
              <a:t>As you work through the pages of the form, you will record your results in your regular lab manual</a:t>
            </a:r>
          </a:p>
          <a:p>
            <a:endParaRPr lang="en-US" dirty="0"/>
          </a:p>
          <a:p>
            <a:r>
              <a:rPr lang="en-US" dirty="0"/>
              <a:t>There are some things you need to fill out that are not in the form, such as Type I or Type II cations, and other data</a:t>
            </a:r>
          </a:p>
          <a:p>
            <a:endParaRPr lang="en-US" dirty="0"/>
          </a:p>
        </p:txBody>
      </p:sp>
      <p:pic>
        <p:nvPicPr>
          <p:cNvPr id="3" name="Picture 2">
            <a:extLst>
              <a:ext uri="{FF2B5EF4-FFF2-40B4-BE49-F238E27FC236}">
                <a16:creationId xmlns:a16="http://schemas.microsoft.com/office/drawing/2014/main" id="{185AC98B-18B8-FD39-B5BC-658BD192A7F4}"/>
              </a:ext>
            </a:extLst>
          </p:cNvPr>
          <p:cNvPicPr>
            <a:picLocks noChangeAspect="1"/>
          </p:cNvPicPr>
          <p:nvPr/>
        </p:nvPicPr>
        <p:blipFill>
          <a:blip r:embed="rId2"/>
          <a:stretch>
            <a:fillRect/>
          </a:stretch>
        </p:blipFill>
        <p:spPr>
          <a:xfrm>
            <a:off x="4472939" y="1345222"/>
            <a:ext cx="4536522" cy="4360985"/>
          </a:xfrm>
          <a:prstGeom prst="rect">
            <a:avLst/>
          </a:prstGeom>
        </p:spPr>
      </p:pic>
    </p:spTree>
    <p:extLst>
      <p:ext uri="{BB962C8B-B14F-4D97-AF65-F5344CB8AC3E}">
        <p14:creationId xmlns:p14="http://schemas.microsoft.com/office/powerpoint/2010/main" val="2922390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No clean up was required for this experiment</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The “Language of Chemistry” is our purpose here</a:t>
            </a:r>
          </a:p>
          <a:p>
            <a:pPr marL="0" indent="0">
              <a:buNone/>
            </a:pPr>
            <a:endParaRPr lang="en-US" i="1" dirty="0">
              <a:solidFill>
                <a:srgbClr val="CC99FF"/>
              </a:solidFill>
              <a:latin typeface="Times New Roman" panose="02020603050405020304" pitchFamily="18" charset="0"/>
              <a:cs typeface="Times New Roman" panose="02020603050405020304" pitchFamily="18" charset="0"/>
            </a:endParaRPr>
          </a:p>
          <a:p>
            <a:pPr marL="0" indent="0">
              <a:buNone/>
            </a:pPr>
            <a:r>
              <a:rPr lang="en-US" dirty="0"/>
              <a:t>Decahedral (10-sided) and Icosahedral (20-sided) dice will be used to generate names for chemical compounds in this experiment</a:t>
            </a:r>
          </a:p>
          <a:p>
            <a:pPr marL="0" indent="0">
              <a:buNone/>
            </a:pPr>
            <a:r>
              <a:rPr lang="en-US" dirty="0">
                <a:solidFill>
                  <a:schemeClr val="accent1">
                    <a:lumMod val="60000"/>
                    <a:lumOff val="40000"/>
                  </a:schemeClr>
                </a:solidFill>
              </a:rPr>
              <a:t>These are actually online dice provided by Google</a:t>
            </a:r>
          </a:p>
          <a:p>
            <a:pPr marL="0" indent="0">
              <a:buNone/>
            </a:pPr>
            <a:endParaRPr lang="en-US" dirty="0"/>
          </a:p>
          <a:p>
            <a:pPr marL="0" indent="0">
              <a:buNone/>
            </a:pPr>
            <a:endParaRPr lang="en-US" dirty="0"/>
          </a:p>
          <a:p>
            <a:pPr marL="0" indent="0">
              <a:buNone/>
            </a:pP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9DC3F7-171E-9E85-FB06-C3EE2353E41B}"/>
              </a:ext>
            </a:extLst>
          </p:cNvPr>
          <p:cNvPicPr>
            <a:picLocks noChangeAspect="1"/>
          </p:cNvPicPr>
          <p:nvPr/>
        </p:nvPicPr>
        <p:blipFill>
          <a:blip r:embed="rId2"/>
          <a:stretch>
            <a:fillRect/>
          </a:stretch>
        </p:blipFill>
        <p:spPr>
          <a:xfrm>
            <a:off x="3819233" y="3784209"/>
            <a:ext cx="2701404" cy="2701404"/>
          </a:xfrm>
          <a:prstGeom prst="rect">
            <a:avLst/>
          </a:prstGeom>
        </p:spPr>
      </p:pic>
      <p:pic>
        <p:nvPicPr>
          <p:cNvPr id="8" name="Picture 7">
            <a:extLst>
              <a:ext uri="{FF2B5EF4-FFF2-40B4-BE49-F238E27FC236}">
                <a16:creationId xmlns:a16="http://schemas.microsoft.com/office/drawing/2014/main" id="{6325B94E-4E8E-9FE9-3ED5-14125A90D39E}"/>
              </a:ext>
            </a:extLst>
          </p:cNvPr>
          <p:cNvPicPr>
            <a:picLocks noChangeAspect="1"/>
          </p:cNvPicPr>
          <p:nvPr/>
        </p:nvPicPr>
        <p:blipFill>
          <a:blip r:embed="rId3"/>
          <a:stretch>
            <a:fillRect/>
          </a:stretch>
        </p:blipFill>
        <p:spPr>
          <a:xfrm>
            <a:off x="1380017" y="3784209"/>
            <a:ext cx="1497894" cy="2701404"/>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a:xfrm>
            <a:off x="349955" y="456121"/>
            <a:ext cx="8421512" cy="646331"/>
          </a:xfrm>
        </p:spPr>
        <p:txBody>
          <a:bodyPr/>
          <a:lstStyle/>
          <a:p>
            <a:r>
              <a:rPr lang="en-US" sz="3600" dirty="0"/>
              <a:t>Background: Identify Compound Type</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We talked about chemical compound naming in lecture. In this experiment, your knowledge &amp; learning are reinforced.</a:t>
            </a:r>
          </a:p>
          <a:p>
            <a:pPr marL="0" indent="0">
              <a:buNone/>
            </a:pPr>
            <a:endParaRPr lang="en-US" sz="2000" dirty="0"/>
          </a:p>
          <a:p>
            <a:pPr marL="0" indent="0">
              <a:buNone/>
            </a:pPr>
            <a:r>
              <a:rPr lang="en-US" sz="2000" b="1" dirty="0">
                <a:solidFill>
                  <a:srgbClr val="92D050"/>
                </a:solidFill>
              </a:rPr>
              <a:t>Identifying Compound Type</a:t>
            </a:r>
          </a:p>
          <a:p>
            <a:pPr>
              <a:spcBef>
                <a:spcPts val="1200"/>
              </a:spcBef>
            </a:pPr>
            <a:r>
              <a:rPr lang="en-US" sz="2000" b="1" dirty="0">
                <a:solidFill>
                  <a:srgbClr val="FFC000"/>
                </a:solidFill>
              </a:rPr>
              <a:t>Ionic compound</a:t>
            </a:r>
            <a:endParaRPr lang="en-US" sz="2000" dirty="0">
              <a:solidFill>
                <a:srgbClr val="FFC000"/>
              </a:solidFill>
            </a:endParaRPr>
          </a:p>
          <a:p>
            <a:pPr lvl="1"/>
            <a:r>
              <a:rPr lang="en-US" sz="1800" dirty="0">
                <a:solidFill>
                  <a:schemeClr val="accent1">
                    <a:lumMod val="60000"/>
                    <a:lumOff val="40000"/>
                  </a:schemeClr>
                </a:solidFill>
              </a:rPr>
              <a:t>metal</a:t>
            </a:r>
            <a:r>
              <a:rPr lang="en-US" sz="1800" dirty="0"/>
              <a:t> elements are the </a:t>
            </a:r>
            <a:r>
              <a:rPr lang="en-US" sz="1800" dirty="0">
                <a:solidFill>
                  <a:srgbClr val="00FF00"/>
                </a:solidFill>
              </a:rPr>
              <a:t>cations</a:t>
            </a:r>
            <a:r>
              <a:rPr lang="en-US" sz="1800" dirty="0"/>
              <a:t> (</a:t>
            </a:r>
            <a:r>
              <a:rPr lang="en-US" sz="1800" dirty="0">
                <a:solidFill>
                  <a:srgbClr val="FFFF00"/>
                </a:solidFill>
              </a:rPr>
              <a:t>positively</a:t>
            </a:r>
            <a:r>
              <a:rPr lang="en-US" sz="1800" dirty="0"/>
              <a:t> charged </a:t>
            </a:r>
            <a:r>
              <a:rPr lang="en-US" sz="1800" dirty="0">
                <a:solidFill>
                  <a:srgbClr val="FFFF00"/>
                </a:solidFill>
              </a:rPr>
              <a:t>ions</a:t>
            </a:r>
            <a:r>
              <a:rPr lang="en-US" sz="1800" dirty="0"/>
              <a:t>)</a:t>
            </a:r>
          </a:p>
          <a:p>
            <a:pPr lvl="1"/>
            <a:r>
              <a:rPr lang="en-US" sz="1800" dirty="0">
                <a:solidFill>
                  <a:schemeClr val="accent1">
                    <a:lumMod val="60000"/>
                    <a:lumOff val="40000"/>
                  </a:schemeClr>
                </a:solidFill>
              </a:rPr>
              <a:t>nonmetal</a:t>
            </a:r>
            <a:r>
              <a:rPr lang="en-US" sz="1800" dirty="0"/>
              <a:t> elements are the </a:t>
            </a:r>
            <a:r>
              <a:rPr lang="en-US" sz="1800" dirty="0">
                <a:solidFill>
                  <a:srgbClr val="00FF00"/>
                </a:solidFill>
              </a:rPr>
              <a:t>anions</a:t>
            </a:r>
            <a:r>
              <a:rPr lang="en-US" sz="1800" dirty="0"/>
              <a:t> (</a:t>
            </a:r>
            <a:r>
              <a:rPr lang="en-US" sz="1800" dirty="0">
                <a:solidFill>
                  <a:srgbClr val="FFFF00"/>
                </a:solidFill>
              </a:rPr>
              <a:t>negatively</a:t>
            </a:r>
            <a:r>
              <a:rPr lang="en-US" sz="1800" dirty="0"/>
              <a:t> charged </a:t>
            </a:r>
            <a:r>
              <a:rPr lang="en-US" sz="1800" dirty="0">
                <a:solidFill>
                  <a:srgbClr val="FFFF00"/>
                </a:solidFill>
              </a:rPr>
              <a:t>ions</a:t>
            </a:r>
            <a:r>
              <a:rPr lang="en-US" sz="1800" dirty="0"/>
              <a:t>)</a:t>
            </a:r>
          </a:p>
          <a:p>
            <a:pPr lvl="1"/>
            <a:r>
              <a:rPr lang="en-US" sz="1800" dirty="0"/>
              <a:t>They are </a:t>
            </a:r>
            <a:r>
              <a:rPr lang="en-US" sz="1800" dirty="0">
                <a:solidFill>
                  <a:srgbClr val="FFFF00"/>
                </a:solidFill>
              </a:rPr>
              <a:t>ionic compounds </a:t>
            </a:r>
            <a:r>
              <a:rPr lang="en-US" sz="1800" dirty="0"/>
              <a:t>because the </a:t>
            </a:r>
            <a:r>
              <a:rPr lang="en-US" sz="1800" b="1" dirty="0">
                <a:solidFill>
                  <a:schemeClr val="accent1">
                    <a:lumMod val="60000"/>
                    <a:lumOff val="40000"/>
                  </a:schemeClr>
                </a:solidFill>
              </a:rPr>
              <a:t>bonds</a:t>
            </a:r>
            <a:r>
              <a:rPr lang="en-US" sz="1800" dirty="0"/>
              <a:t> are </a:t>
            </a:r>
            <a:r>
              <a:rPr lang="en-US" sz="1800" dirty="0">
                <a:solidFill>
                  <a:srgbClr val="FFFF00"/>
                </a:solidFill>
              </a:rPr>
              <a:t>ionic</a:t>
            </a:r>
          </a:p>
          <a:p>
            <a:pPr lvl="1"/>
            <a:r>
              <a:rPr lang="en-US" sz="1800" dirty="0">
                <a:solidFill>
                  <a:srgbClr val="FFFF00"/>
                </a:solidFill>
              </a:rPr>
              <a:t>Ions can be</a:t>
            </a:r>
          </a:p>
          <a:p>
            <a:pPr lvl="2">
              <a:buFont typeface="Wingdings" panose="05000000000000000000" pitchFamily="2" charset="2"/>
              <a:buChar char="q"/>
            </a:pPr>
            <a:r>
              <a:rPr lang="en-US" dirty="0">
                <a:solidFill>
                  <a:schemeClr val="accent1">
                    <a:lumMod val="60000"/>
                    <a:lumOff val="40000"/>
                  </a:schemeClr>
                </a:solidFill>
              </a:rPr>
              <a:t>Monatomic</a:t>
            </a:r>
            <a:r>
              <a:rPr lang="en-US" dirty="0"/>
              <a:t> (single element): 𝑁𝑎</a:t>
            </a:r>
            <a:r>
              <a:rPr lang="en-US" baseline="30000" dirty="0"/>
              <a:t>+</a:t>
            </a:r>
            <a:r>
              <a:rPr lang="en-US" dirty="0"/>
              <a:t>,𝐶𝑙</a:t>
            </a:r>
            <a:r>
              <a:rPr lang="en-US" baseline="30000" dirty="0"/>
              <a:t>−</a:t>
            </a:r>
            <a:r>
              <a:rPr lang="en-US" dirty="0"/>
              <a:t>,𝐹𝑒</a:t>
            </a:r>
            <a:r>
              <a:rPr lang="en-US" baseline="30000" dirty="0"/>
              <a:t>3+</a:t>
            </a:r>
            <a:r>
              <a:rPr lang="en-US" dirty="0"/>
              <a:t>, etc. </a:t>
            </a:r>
          </a:p>
          <a:p>
            <a:pPr lvl="2">
              <a:buFont typeface="Wingdings" panose="05000000000000000000" pitchFamily="2" charset="2"/>
              <a:buChar char="q"/>
            </a:pPr>
            <a:r>
              <a:rPr lang="en-US" dirty="0">
                <a:solidFill>
                  <a:schemeClr val="accent1">
                    <a:lumMod val="60000"/>
                    <a:lumOff val="40000"/>
                  </a:schemeClr>
                </a:solidFill>
              </a:rPr>
              <a:t>Polyatomic</a:t>
            </a:r>
            <a:r>
              <a:rPr lang="en-US" dirty="0"/>
              <a:t> (many elements): 𝑁𝐻</a:t>
            </a:r>
            <a:r>
              <a:rPr lang="en-US" baseline="-25000" dirty="0"/>
              <a:t>4</a:t>
            </a:r>
            <a:r>
              <a:rPr lang="en-US" baseline="30000" dirty="0"/>
              <a:t>+</a:t>
            </a:r>
            <a:r>
              <a:rPr lang="en-US" dirty="0"/>
              <a:t>, 𝑁𝑂</a:t>
            </a:r>
            <a:r>
              <a:rPr lang="en-US" baseline="-25000" dirty="0"/>
              <a:t>3</a:t>
            </a:r>
            <a:r>
              <a:rPr lang="en-US" baseline="30000" dirty="0"/>
              <a:t>−</a:t>
            </a:r>
            <a:r>
              <a:rPr lang="en-US" dirty="0"/>
              <a:t>, </a:t>
            </a:r>
            <a:r>
              <a:rPr lang="en-US" i="1" dirty="0"/>
              <a:t>PO</a:t>
            </a:r>
            <a:r>
              <a:rPr lang="en-US" i="1" baseline="-25000" dirty="0"/>
              <a:t>4</a:t>
            </a:r>
            <a:r>
              <a:rPr lang="en-US" i="1" baseline="30000" dirty="0"/>
              <a:t>3-</a:t>
            </a:r>
            <a:r>
              <a:rPr lang="en-US" i="1" dirty="0"/>
              <a:t>,</a:t>
            </a:r>
            <a:r>
              <a:rPr lang="en-US" dirty="0"/>
              <a:t> 𝐶</a:t>
            </a:r>
            <a:r>
              <a:rPr lang="en-US" baseline="-25000" dirty="0"/>
              <a:t>2</a:t>
            </a:r>
            <a:r>
              <a:rPr lang="en-US" dirty="0"/>
              <a:t>𝐻</a:t>
            </a:r>
            <a:r>
              <a:rPr lang="en-US" baseline="-25000" dirty="0"/>
              <a:t>3</a:t>
            </a:r>
            <a:r>
              <a:rPr lang="en-US" dirty="0"/>
              <a:t>𝑂</a:t>
            </a:r>
            <a:r>
              <a:rPr lang="en-US" baseline="-25000" dirty="0"/>
              <a:t>2</a:t>
            </a:r>
            <a:r>
              <a:rPr lang="en-US" baseline="30000" dirty="0"/>
              <a:t>−</a:t>
            </a:r>
            <a:r>
              <a:rPr lang="en-US" dirty="0"/>
              <a:t>, etc. </a:t>
            </a:r>
          </a:p>
          <a:p>
            <a:endParaRPr lang="en-US" sz="2000" dirty="0"/>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514EB-B3B8-A855-34A3-B10749C492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4BC6D-221C-0516-DA81-4236EC4981E3}"/>
              </a:ext>
            </a:extLst>
          </p:cNvPr>
          <p:cNvSpPr>
            <a:spLocks noGrp="1"/>
          </p:cNvSpPr>
          <p:nvPr>
            <p:ph idx="1"/>
          </p:nvPr>
        </p:nvSpPr>
        <p:spPr/>
        <p:txBody>
          <a:bodyPr/>
          <a:lstStyle/>
          <a:p>
            <a:pPr marL="0" indent="0">
              <a:buNone/>
            </a:pPr>
            <a:r>
              <a:rPr lang="en-US" sz="2000" b="1" dirty="0">
                <a:solidFill>
                  <a:srgbClr val="92D050"/>
                </a:solidFill>
              </a:rPr>
              <a:t>Identifying Compound Type (cont.)</a:t>
            </a:r>
          </a:p>
          <a:p>
            <a:pPr>
              <a:spcBef>
                <a:spcPts val="1200"/>
              </a:spcBef>
            </a:pPr>
            <a:r>
              <a:rPr lang="en-US" sz="2000" b="1" dirty="0">
                <a:solidFill>
                  <a:srgbClr val="FFC000"/>
                </a:solidFill>
              </a:rPr>
              <a:t>Molecular Compound</a:t>
            </a:r>
            <a:endParaRPr lang="en-US" sz="2000" dirty="0">
              <a:solidFill>
                <a:srgbClr val="FFC000"/>
              </a:solidFill>
            </a:endParaRPr>
          </a:p>
          <a:p>
            <a:pPr lvl="1"/>
            <a:r>
              <a:rPr lang="en-US" dirty="0"/>
              <a:t>In contrast to </a:t>
            </a:r>
            <a:r>
              <a:rPr lang="en-US" dirty="0">
                <a:solidFill>
                  <a:srgbClr val="FFFF00"/>
                </a:solidFill>
              </a:rPr>
              <a:t>ionic compounds</a:t>
            </a:r>
            <a:r>
              <a:rPr lang="en-US" dirty="0"/>
              <a:t>, these are not electrically charged (not ions!)</a:t>
            </a:r>
          </a:p>
          <a:p>
            <a:pPr lvl="1"/>
            <a:r>
              <a:rPr lang="en-US" dirty="0"/>
              <a:t>Composed of </a:t>
            </a:r>
            <a:r>
              <a:rPr lang="en-US" dirty="0">
                <a:solidFill>
                  <a:schemeClr val="accent1">
                    <a:lumMod val="60000"/>
                    <a:lumOff val="40000"/>
                  </a:schemeClr>
                </a:solidFill>
              </a:rPr>
              <a:t>nonmetal</a:t>
            </a:r>
            <a:r>
              <a:rPr lang="en-US" dirty="0"/>
              <a:t> element bonded to each other by the </a:t>
            </a:r>
            <a:r>
              <a:rPr lang="en-US" b="1" dirty="0">
                <a:solidFill>
                  <a:srgbClr val="00FF00"/>
                </a:solidFill>
              </a:rPr>
              <a:t>sharing</a:t>
            </a:r>
            <a:r>
              <a:rPr lang="en-US" dirty="0"/>
              <a:t> of valence shell electrons (</a:t>
            </a:r>
            <a:r>
              <a:rPr lang="en-US" dirty="0">
                <a:solidFill>
                  <a:schemeClr val="accent1">
                    <a:lumMod val="60000"/>
                    <a:lumOff val="40000"/>
                  </a:schemeClr>
                </a:solidFill>
              </a:rPr>
              <a:t>covalent</a:t>
            </a:r>
            <a:r>
              <a:rPr lang="en-US" dirty="0"/>
              <a:t> bonds)</a:t>
            </a:r>
          </a:p>
          <a:p>
            <a:r>
              <a:rPr lang="en-US" sz="2000" b="1" dirty="0">
                <a:solidFill>
                  <a:srgbClr val="FFC000"/>
                </a:solidFill>
              </a:rPr>
              <a:t>Acid</a:t>
            </a:r>
          </a:p>
          <a:p>
            <a:pPr lvl="1"/>
            <a:r>
              <a:rPr lang="en-US" dirty="0">
                <a:solidFill>
                  <a:srgbClr val="FFFF00"/>
                </a:solidFill>
              </a:rPr>
              <a:t>Acids</a:t>
            </a:r>
            <a:r>
              <a:rPr lang="en-US" dirty="0"/>
              <a:t> are substances that can </a:t>
            </a:r>
            <a:r>
              <a:rPr lang="en-US" b="1" dirty="0">
                <a:solidFill>
                  <a:srgbClr val="92D050"/>
                </a:solidFill>
              </a:rPr>
              <a:t>donate</a:t>
            </a:r>
            <a:r>
              <a:rPr lang="en-US" dirty="0"/>
              <a:t> </a:t>
            </a:r>
            <a:r>
              <a:rPr lang="en-US" dirty="0">
                <a:solidFill>
                  <a:srgbClr val="00FF00"/>
                </a:solidFill>
              </a:rPr>
              <a:t>protons</a:t>
            </a:r>
            <a:r>
              <a:rPr lang="en-US" dirty="0"/>
              <a:t> (</a:t>
            </a:r>
            <a:r>
              <a:rPr lang="en-US" dirty="0">
                <a:solidFill>
                  <a:srgbClr val="FFFF00"/>
                </a:solidFill>
              </a:rPr>
              <a:t>H</a:t>
            </a:r>
            <a:r>
              <a:rPr lang="en-US" baseline="30000" dirty="0">
                <a:solidFill>
                  <a:srgbClr val="FFFF00"/>
                </a:solidFill>
              </a:rPr>
              <a:t>+</a:t>
            </a:r>
            <a:r>
              <a:rPr lang="en-US" dirty="0">
                <a:solidFill>
                  <a:srgbClr val="FFFF00"/>
                </a:solidFill>
              </a:rPr>
              <a:t> ions</a:t>
            </a:r>
            <a:r>
              <a:rPr lang="en-US" dirty="0"/>
              <a:t>)</a:t>
            </a:r>
          </a:p>
          <a:p>
            <a:pPr marL="576263" lvl="2" indent="0">
              <a:buNone/>
            </a:pPr>
            <a:r>
              <a:rPr lang="en-US" i="1" dirty="0">
                <a:solidFill>
                  <a:srgbClr val="CC99FF"/>
                </a:solidFill>
                <a:latin typeface="Times New Roman" panose="02020603050405020304" pitchFamily="18" charset="0"/>
                <a:cs typeface="Times New Roman" panose="02020603050405020304" pitchFamily="18" charset="0"/>
              </a:rPr>
              <a:t>This is the definition of Bronsted-Lowry. There is another definition called a Lewis acid, which an element/compound that can accept an electron pair, but you don’t need to know this </a:t>
            </a:r>
          </a:p>
          <a:p>
            <a:pPr lvl="1"/>
            <a:r>
              <a:rPr lang="en-US" dirty="0"/>
              <a:t>The reaction is </a:t>
            </a:r>
            <a:r>
              <a:rPr lang="en-US" b="1" dirty="0">
                <a:solidFill>
                  <a:schemeClr val="accent1">
                    <a:lumMod val="60000"/>
                    <a:lumOff val="40000"/>
                  </a:schemeClr>
                </a:solidFill>
              </a:rPr>
              <a:t>HA </a:t>
            </a:r>
            <a:r>
              <a:rPr lang="en-US" b="1" dirty="0">
                <a:solidFill>
                  <a:schemeClr val="accent1">
                    <a:lumMod val="60000"/>
                    <a:lumOff val="40000"/>
                  </a:schemeClr>
                </a:solidFill>
                <a:sym typeface="Wingdings" panose="05000000000000000000" pitchFamily="2" charset="2"/>
              </a:rPr>
              <a:t> H</a:t>
            </a:r>
            <a:r>
              <a:rPr lang="en-US" b="1" baseline="30000" dirty="0">
                <a:solidFill>
                  <a:schemeClr val="accent1">
                    <a:lumMod val="60000"/>
                    <a:lumOff val="40000"/>
                  </a:schemeClr>
                </a:solidFill>
                <a:sym typeface="Wingdings" panose="05000000000000000000" pitchFamily="2" charset="2"/>
              </a:rPr>
              <a:t>+</a:t>
            </a:r>
            <a:r>
              <a:rPr lang="en-US" b="1" dirty="0">
                <a:solidFill>
                  <a:schemeClr val="accent1">
                    <a:lumMod val="60000"/>
                    <a:lumOff val="40000"/>
                  </a:schemeClr>
                </a:solidFill>
                <a:sym typeface="Wingdings" panose="05000000000000000000" pitchFamily="2" charset="2"/>
              </a:rPr>
              <a:t> + A</a:t>
            </a:r>
            <a:r>
              <a:rPr lang="en-US" b="1" baseline="30000" dirty="0">
                <a:solidFill>
                  <a:schemeClr val="accent1">
                    <a:lumMod val="60000"/>
                    <a:lumOff val="40000"/>
                  </a:schemeClr>
                </a:solidFill>
                <a:sym typeface="Wingdings" panose="05000000000000000000" pitchFamily="2" charset="2"/>
              </a:rPr>
              <a:t>-</a:t>
            </a:r>
            <a:r>
              <a:rPr lang="en-US" dirty="0">
                <a:sym typeface="Wingdings" panose="05000000000000000000" pitchFamily="2" charset="2"/>
              </a:rPr>
              <a:t>, where </a:t>
            </a:r>
            <a:r>
              <a:rPr lang="en-US" b="1" dirty="0">
                <a:solidFill>
                  <a:schemeClr val="accent1">
                    <a:lumMod val="60000"/>
                    <a:lumOff val="40000"/>
                  </a:schemeClr>
                </a:solidFill>
                <a:sym typeface="Wingdings" panose="05000000000000000000" pitchFamily="2" charset="2"/>
              </a:rPr>
              <a:t>A</a:t>
            </a:r>
            <a:r>
              <a:rPr lang="en-US" dirty="0">
                <a:sym typeface="Wingdings" panose="05000000000000000000" pitchFamily="2" charset="2"/>
              </a:rPr>
              <a:t> is a nonmetal or polyatomic substance that will be an anion</a:t>
            </a:r>
            <a:endParaRPr lang="en-US" dirty="0"/>
          </a:p>
          <a:p>
            <a:pPr marL="576263" lvl="2" indent="0">
              <a:buNone/>
            </a:pPr>
            <a:endParaRPr lang="en-US" i="1" dirty="0">
              <a:solidFill>
                <a:srgbClr val="CC99FF"/>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0993D08A-E214-16BB-75EC-5C8C7DFC0140}"/>
              </a:ext>
            </a:extLst>
          </p:cNvPr>
          <p:cNvSpPr>
            <a:spLocks noGrp="1"/>
          </p:cNvSpPr>
          <p:nvPr>
            <p:ph type="title"/>
          </p:nvPr>
        </p:nvSpPr>
        <p:spPr>
          <a:xfrm>
            <a:off x="349955" y="456121"/>
            <a:ext cx="8421512" cy="646331"/>
          </a:xfrm>
        </p:spPr>
        <p:txBody>
          <a:bodyPr/>
          <a:lstStyle/>
          <a:p>
            <a:r>
              <a:rPr lang="en-US" sz="3600" dirty="0"/>
              <a:t>Background: Identify Compound Type</a:t>
            </a:r>
          </a:p>
        </p:txBody>
      </p:sp>
    </p:spTree>
    <p:extLst>
      <p:ext uri="{BB962C8B-B14F-4D97-AF65-F5344CB8AC3E}">
        <p14:creationId xmlns:p14="http://schemas.microsoft.com/office/powerpoint/2010/main" val="170207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47D46-88D5-C99A-6F6A-FFB0FF6AF1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727D1-5939-F287-4E90-5986969F477F}"/>
              </a:ext>
            </a:extLst>
          </p:cNvPr>
          <p:cNvSpPr>
            <a:spLocks noGrp="1"/>
          </p:cNvSpPr>
          <p:nvPr>
            <p:ph idx="1"/>
          </p:nvPr>
        </p:nvSpPr>
        <p:spPr>
          <a:xfrm>
            <a:off x="372533" y="1209625"/>
            <a:ext cx="8421512" cy="5337930"/>
          </a:xfrm>
        </p:spPr>
        <p:txBody>
          <a:bodyPr/>
          <a:lstStyle/>
          <a:p>
            <a:pPr marL="0" indent="0">
              <a:spcBef>
                <a:spcPts val="1200"/>
              </a:spcBef>
              <a:buNone/>
            </a:pPr>
            <a:r>
              <a:rPr lang="en-US" b="1" dirty="0">
                <a:solidFill>
                  <a:srgbClr val="FFC000"/>
                </a:solidFill>
              </a:rPr>
              <a:t>Ionic compounds</a:t>
            </a:r>
          </a:p>
          <a:p>
            <a:pPr>
              <a:spcBef>
                <a:spcPts val="0"/>
              </a:spcBef>
            </a:pPr>
            <a:r>
              <a:rPr lang="en-US" i="1" dirty="0">
                <a:solidFill>
                  <a:srgbClr val="FFFF00"/>
                </a:solidFill>
              </a:rPr>
              <a:t>Type I metal cations + polyatomic cation</a:t>
            </a:r>
          </a:p>
          <a:p>
            <a:pPr lvl="1">
              <a:spcBef>
                <a:spcPts val="0"/>
              </a:spcBef>
            </a:pPr>
            <a:r>
              <a:rPr lang="en-US" sz="2400" dirty="0"/>
              <a:t>all Group 1 and 2 elements</a:t>
            </a:r>
          </a:p>
          <a:p>
            <a:pPr lvl="1">
              <a:spcBef>
                <a:spcPts val="0"/>
              </a:spcBef>
            </a:pPr>
            <a:r>
              <a:rPr lang="en-US" sz="2400" dirty="0"/>
              <a:t>Group 13: Al</a:t>
            </a:r>
            <a:r>
              <a:rPr lang="en-US" sz="2400" baseline="30000" dirty="0"/>
              <a:t>3+</a:t>
            </a:r>
            <a:r>
              <a:rPr lang="en-US" sz="2400" dirty="0"/>
              <a:t>, Ga</a:t>
            </a:r>
            <a:r>
              <a:rPr lang="en-US" sz="2400" baseline="30000" dirty="0"/>
              <a:t>3+</a:t>
            </a:r>
            <a:r>
              <a:rPr lang="en-US" sz="2400" dirty="0"/>
              <a:t> (gallium)*, In</a:t>
            </a:r>
            <a:r>
              <a:rPr lang="en-US" sz="2400" baseline="30000" dirty="0"/>
              <a:t>3+</a:t>
            </a:r>
            <a:r>
              <a:rPr lang="en-US" sz="2400" dirty="0"/>
              <a:t> (indium)**</a:t>
            </a:r>
          </a:p>
          <a:p>
            <a:pPr lvl="1">
              <a:spcBef>
                <a:spcPts val="0"/>
              </a:spcBef>
            </a:pPr>
            <a:r>
              <a:rPr lang="en-US" sz="2400" dirty="0"/>
              <a:t>Group 12: Zn</a:t>
            </a:r>
            <a:r>
              <a:rPr lang="en-US" sz="2400" baseline="30000" dirty="0"/>
              <a:t>2+</a:t>
            </a:r>
            <a:r>
              <a:rPr lang="en-US" sz="2400" dirty="0"/>
              <a:t>, Cd</a:t>
            </a:r>
            <a:r>
              <a:rPr lang="en-US" sz="2400" baseline="30000" dirty="0"/>
              <a:t>2+</a:t>
            </a:r>
          </a:p>
          <a:p>
            <a:pPr lvl="1">
              <a:spcBef>
                <a:spcPts val="0"/>
              </a:spcBef>
            </a:pPr>
            <a:r>
              <a:rPr lang="en-US" sz="2400" dirty="0"/>
              <a:t>Group 11: Ag</a:t>
            </a:r>
            <a:r>
              <a:rPr lang="en-US" sz="2400" baseline="30000" dirty="0"/>
              <a:t>+</a:t>
            </a:r>
          </a:p>
          <a:p>
            <a:pPr lvl="1">
              <a:spcBef>
                <a:spcPts val="0"/>
              </a:spcBef>
            </a:pPr>
            <a:r>
              <a:rPr lang="en-US" sz="2400" dirty="0"/>
              <a:t>Polyatomic: ammonium</a:t>
            </a:r>
          </a:p>
          <a:p>
            <a:pPr>
              <a:spcBef>
                <a:spcPts val="0"/>
              </a:spcBef>
            </a:pPr>
            <a:r>
              <a:rPr lang="en-US" sz="2000" dirty="0"/>
              <a:t>With monatomic and </a:t>
            </a:r>
            <a:br>
              <a:rPr lang="en-US" sz="2000" dirty="0"/>
            </a:br>
            <a:r>
              <a:rPr lang="en-US" sz="2000" dirty="0"/>
              <a:t>polyatomic anions</a:t>
            </a:r>
          </a:p>
          <a:p>
            <a:pPr lvl="1">
              <a:spcBef>
                <a:spcPts val="0"/>
              </a:spcBef>
            </a:pPr>
            <a:r>
              <a:rPr lang="en-US" dirty="0"/>
              <a:t>Monatomic:</a:t>
            </a:r>
            <a:br>
              <a:rPr lang="en-US" dirty="0"/>
            </a:br>
            <a:r>
              <a:rPr lang="en-US" dirty="0"/>
              <a:t>Nonmetal stem + </a:t>
            </a:r>
            <a:r>
              <a:rPr lang="en-US" b="1" i="1" dirty="0">
                <a:solidFill>
                  <a:srgbClr val="92D050"/>
                </a:solidFill>
              </a:rPr>
              <a:t>-ide</a:t>
            </a:r>
          </a:p>
          <a:p>
            <a:pPr lvl="1">
              <a:spcBef>
                <a:spcPts val="0"/>
              </a:spcBef>
            </a:pPr>
            <a:r>
              <a:rPr lang="en-US" dirty="0"/>
              <a:t>Polyatomic:</a:t>
            </a:r>
            <a:br>
              <a:rPr lang="en-US" dirty="0"/>
            </a:br>
            <a:r>
              <a:rPr lang="en-US" dirty="0"/>
              <a:t>suffix usually </a:t>
            </a:r>
            <a:r>
              <a:rPr lang="en-US" b="1" i="1" dirty="0">
                <a:solidFill>
                  <a:srgbClr val="92D050"/>
                </a:solidFill>
              </a:rPr>
              <a:t>–</a:t>
            </a:r>
            <a:r>
              <a:rPr lang="en-US" b="1" i="1" dirty="0" err="1">
                <a:solidFill>
                  <a:srgbClr val="92D050"/>
                </a:solidFill>
              </a:rPr>
              <a:t>ite</a:t>
            </a:r>
            <a:r>
              <a:rPr lang="en-US" b="1" i="1" dirty="0">
                <a:solidFill>
                  <a:srgbClr val="92D050"/>
                </a:solidFill>
              </a:rPr>
              <a:t> </a:t>
            </a:r>
            <a:r>
              <a:rPr lang="en-US" dirty="0"/>
              <a:t>or </a:t>
            </a:r>
            <a:r>
              <a:rPr lang="en-US" b="1" i="1" dirty="0">
                <a:solidFill>
                  <a:srgbClr val="92D050"/>
                </a:solidFill>
              </a:rPr>
              <a:t>-ate</a:t>
            </a:r>
            <a:endParaRPr lang="en-US" sz="2200" baseline="30000" dirty="0"/>
          </a:p>
          <a:p>
            <a:pPr marL="0" indent="-4763">
              <a:spcBef>
                <a:spcPts val="0"/>
              </a:spcBef>
              <a:buNone/>
            </a:pPr>
            <a:r>
              <a:rPr lang="en-US" sz="1800" dirty="0"/>
              <a:t>* Gallium is considered Type I despite having a rare Ga</a:t>
            </a:r>
            <a:r>
              <a:rPr lang="en-US" sz="1800" baseline="30000" dirty="0"/>
              <a:t>+</a:t>
            </a:r>
            <a:r>
              <a:rPr lang="en-US" sz="1800" dirty="0"/>
              <a:t> (1+) state</a:t>
            </a:r>
          </a:p>
          <a:p>
            <a:pPr marL="0" indent="-4763">
              <a:spcBef>
                <a:spcPts val="0"/>
              </a:spcBef>
              <a:buNone/>
            </a:pPr>
            <a:r>
              <a:rPr lang="en-US" sz="1800" dirty="0"/>
              <a:t>** Indium is considered Type II as it has a </a:t>
            </a:r>
            <a:r>
              <a:rPr lang="en-US" sz="1800" dirty="0" err="1"/>
              <a:t>bonafide</a:t>
            </a:r>
            <a:r>
              <a:rPr lang="en-US" sz="1800"/>
              <a:t> 1+ and 3+ </a:t>
            </a:r>
            <a:r>
              <a:rPr lang="en-US" sz="1800" dirty="0"/>
              <a:t>state</a:t>
            </a:r>
          </a:p>
          <a:p>
            <a:pPr marL="0" indent="-4763">
              <a:spcBef>
                <a:spcPts val="0"/>
              </a:spcBef>
              <a:buNone/>
            </a:pPr>
            <a:endParaRPr lang="en-US" sz="1800" dirty="0"/>
          </a:p>
        </p:txBody>
      </p:sp>
      <p:sp>
        <p:nvSpPr>
          <p:cNvPr id="6" name="Title 5">
            <a:extLst>
              <a:ext uri="{FF2B5EF4-FFF2-40B4-BE49-F238E27FC236}">
                <a16:creationId xmlns:a16="http://schemas.microsoft.com/office/drawing/2014/main" id="{9CF084D8-CD7B-2E3A-26C5-E3D71327BEB3}"/>
              </a:ext>
            </a:extLst>
          </p:cNvPr>
          <p:cNvSpPr>
            <a:spLocks noGrp="1"/>
          </p:cNvSpPr>
          <p:nvPr>
            <p:ph type="title"/>
          </p:nvPr>
        </p:nvSpPr>
        <p:spPr>
          <a:xfrm>
            <a:off x="338666" y="310445"/>
            <a:ext cx="8421512" cy="769441"/>
          </a:xfrm>
        </p:spPr>
        <p:txBody>
          <a:bodyPr/>
          <a:lstStyle/>
          <a:p>
            <a:r>
              <a:rPr lang="en-US" sz="4400" dirty="0"/>
              <a:t>Background: Rules for Naming</a:t>
            </a:r>
          </a:p>
        </p:txBody>
      </p:sp>
      <p:pic>
        <p:nvPicPr>
          <p:cNvPr id="7" name="Picture 6">
            <a:extLst>
              <a:ext uri="{FF2B5EF4-FFF2-40B4-BE49-F238E27FC236}">
                <a16:creationId xmlns:a16="http://schemas.microsoft.com/office/drawing/2014/main" id="{E98C4C73-BDEF-829A-D53A-278286E2DFD1}"/>
              </a:ext>
            </a:extLst>
          </p:cNvPr>
          <p:cNvPicPr>
            <a:picLocks noChangeAspect="1"/>
          </p:cNvPicPr>
          <p:nvPr/>
        </p:nvPicPr>
        <p:blipFill>
          <a:blip r:embed="rId2"/>
          <a:stretch>
            <a:fillRect/>
          </a:stretch>
        </p:blipFill>
        <p:spPr>
          <a:xfrm>
            <a:off x="4662436" y="2821386"/>
            <a:ext cx="4307864" cy="2535586"/>
          </a:xfrm>
          <a:prstGeom prst="rect">
            <a:avLst/>
          </a:prstGeom>
        </p:spPr>
      </p:pic>
    </p:spTree>
    <p:extLst>
      <p:ext uri="{BB962C8B-B14F-4D97-AF65-F5344CB8AC3E}">
        <p14:creationId xmlns:p14="http://schemas.microsoft.com/office/powerpoint/2010/main" val="238615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0140D-B12A-EE77-FC01-0E038CCEA8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0F3F8C-6180-7067-66FD-1FF3F569A051}"/>
              </a:ext>
            </a:extLst>
          </p:cNvPr>
          <p:cNvSpPr>
            <a:spLocks noGrp="1"/>
          </p:cNvSpPr>
          <p:nvPr>
            <p:ph idx="1"/>
          </p:nvPr>
        </p:nvSpPr>
        <p:spPr>
          <a:xfrm>
            <a:off x="372533" y="1209625"/>
            <a:ext cx="8421512" cy="5337930"/>
          </a:xfrm>
        </p:spPr>
        <p:txBody>
          <a:bodyPr/>
          <a:lstStyle/>
          <a:p>
            <a:pPr marL="0" indent="0">
              <a:spcBef>
                <a:spcPts val="1200"/>
              </a:spcBef>
              <a:buNone/>
            </a:pPr>
            <a:r>
              <a:rPr lang="en-US" b="1" dirty="0">
                <a:solidFill>
                  <a:srgbClr val="FFC000"/>
                </a:solidFill>
              </a:rPr>
              <a:t>Ionic compounds</a:t>
            </a:r>
          </a:p>
          <a:p>
            <a:pPr>
              <a:spcBef>
                <a:spcPts val="0"/>
              </a:spcBef>
            </a:pPr>
            <a:r>
              <a:rPr lang="en-US" i="1" dirty="0">
                <a:solidFill>
                  <a:srgbClr val="FFFF00"/>
                </a:solidFill>
              </a:rPr>
              <a:t>Type II metal cations</a:t>
            </a:r>
          </a:p>
          <a:p>
            <a:pPr lvl="1">
              <a:spcBef>
                <a:spcPts val="0"/>
              </a:spcBef>
            </a:pPr>
            <a:r>
              <a:rPr lang="en-US" sz="2400" dirty="0"/>
              <a:t>All metal elements NOT a Type I cation</a:t>
            </a:r>
          </a:p>
          <a:p>
            <a:pPr lvl="1">
              <a:spcBef>
                <a:spcPts val="0"/>
              </a:spcBef>
            </a:pPr>
            <a:r>
              <a:rPr lang="en-US" sz="2400" dirty="0"/>
              <a:t>Element name + Roman numeral for charge</a:t>
            </a:r>
          </a:p>
          <a:p>
            <a:pPr>
              <a:spcBef>
                <a:spcPts val="0"/>
              </a:spcBef>
            </a:pPr>
            <a:r>
              <a:rPr lang="en-US" dirty="0"/>
              <a:t>With monatomic and polyatomic anions</a:t>
            </a:r>
          </a:p>
          <a:p>
            <a:pPr lvl="1">
              <a:spcBef>
                <a:spcPts val="0"/>
              </a:spcBef>
            </a:pPr>
            <a:r>
              <a:rPr lang="en-US" sz="2400" dirty="0"/>
              <a:t>Monatomic: Nonmetal stem + </a:t>
            </a:r>
            <a:r>
              <a:rPr lang="en-US" sz="2400" b="1" i="1" dirty="0">
                <a:solidFill>
                  <a:srgbClr val="92D050"/>
                </a:solidFill>
              </a:rPr>
              <a:t>-ide</a:t>
            </a:r>
          </a:p>
          <a:p>
            <a:pPr lvl="1">
              <a:spcBef>
                <a:spcPts val="0"/>
              </a:spcBef>
            </a:pPr>
            <a:r>
              <a:rPr lang="en-US" sz="2400" dirty="0"/>
              <a:t>Polyatomic: suffix usually </a:t>
            </a:r>
            <a:r>
              <a:rPr lang="en-US" sz="2400" b="1" i="1" dirty="0">
                <a:solidFill>
                  <a:srgbClr val="92D050"/>
                </a:solidFill>
              </a:rPr>
              <a:t>–</a:t>
            </a:r>
            <a:r>
              <a:rPr lang="en-US" sz="2400" b="1" i="1" dirty="0" err="1">
                <a:solidFill>
                  <a:srgbClr val="92D050"/>
                </a:solidFill>
              </a:rPr>
              <a:t>ite</a:t>
            </a:r>
            <a:r>
              <a:rPr lang="en-US" sz="2400" b="1" i="1" dirty="0">
                <a:solidFill>
                  <a:srgbClr val="92D050"/>
                </a:solidFill>
              </a:rPr>
              <a:t> </a:t>
            </a:r>
            <a:r>
              <a:rPr lang="en-US" sz="2400" dirty="0"/>
              <a:t>or </a:t>
            </a:r>
            <a:r>
              <a:rPr lang="en-US" sz="2400" b="1" i="1" dirty="0">
                <a:solidFill>
                  <a:srgbClr val="92D050"/>
                </a:solidFill>
              </a:rPr>
              <a:t>-ate</a:t>
            </a:r>
          </a:p>
          <a:p>
            <a:pPr lvl="1">
              <a:spcBef>
                <a:spcPts val="0"/>
              </a:spcBef>
            </a:pPr>
            <a:endParaRPr lang="en-US" sz="2400" baseline="30000" dirty="0"/>
          </a:p>
        </p:txBody>
      </p:sp>
      <p:sp>
        <p:nvSpPr>
          <p:cNvPr id="6" name="Title 5">
            <a:extLst>
              <a:ext uri="{FF2B5EF4-FFF2-40B4-BE49-F238E27FC236}">
                <a16:creationId xmlns:a16="http://schemas.microsoft.com/office/drawing/2014/main" id="{14EEF74A-6696-9BAB-4F3B-9BA80C69E18A}"/>
              </a:ext>
            </a:extLst>
          </p:cNvPr>
          <p:cNvSpPr>
            <a:spLocks noGrp="1"/>
          </p:cNvSpPr>
          <p:nvPr>
            <p:ph type="title"/>
          </p:nvPr>
        </p:nvSpPr>
        <p:spPr>
          <a:xfrm>
            <a:off x="338666" y="310445"/>
            <a:ext cx="8421512" cy="769441"/>
          </a:xfrm>
        </p:spPr>
        <p:txBody>
          <a:bodyPr/>
          <a:lstStyle/>
          <a:p>
            <a:r>
              <a:rPr lang="en-US" sz="4400" dirty="0"/>
              <a:t>Background: Rules for Naming</a:t>
            </a:r>
          </a:p>
        </p:txBody>
      </p:sp>
    </p:spTree>
    <p:extLst>
      <p:ext uri="{BB962C8B-B14F-4D97-AF65-F5344CB8AC3E}">
        <p14:creationId xmlns:p14="http://schemas.microsoft.com/office/powerpoint/2010/main" val="363705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EED28-8D26-3FF3-1441-75D4670E4C4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923E7-2AF9-27A4-6B8D-50F837747A86}"/>
              </a:ext>
            </a:extLst>
          </p:cNvPr>
          <p:cNvSpPr>
            <a:spLocks noGrp="1"/>
          </p:cNvSpPr>
          <p:nvPr>
            <p:ph idx="1"/>
          </p:nvPr>
        </p:nvSpPr>
        <p:spPr>
          <a:xfrm>
            <a:off x="372533" y="1209625"/>
            <a:ext cx="8421512" cy="5337930"/>
          </a:xfrm>
        </p:spPr>
        <p:txBody>
          <a:bodyPr/>
          <a:lstStyle/>
          <a:p>
            <a:pPr marL="0" indent="0">
              <a:spcBef>
                <a:spcPts val="1200"/>
              </a:spcBef>
              <a:buNone/>
            </a:pPr>
            <a:r>
              <a:rPr lang="en-US" b="1" dirty="0">
                <a:solidFill>
                  <a:srgbClr val="FFC000"/>
                </a:solidFill>
              </a:rPr>
              <a:t>Molecular compounds</a:t>
            </a:r>
          </a:p>
          <a:p>
            <a:pPr>
              <a:spcBef>
                <a:spcPts val="0"/>
              </a:spcBef>
            </a:pPr>
            <a:r>
              <a:rPr lang="en-US" dirty="0"/>
              <a:t>Add a prefix indicating count of element atoms to the first and second elements</a:t>
            </a:r>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r>
              <a:rPr lang="en-US" dirty="0"/>
              <a:t>2</a:t>
            </a:r>
            <a:r>
              <a:rPr lang="en-US" baseline="30000" dirty="0"/>
              <a:t>nd</a:t>
            </a:r>
            <a:r>
              <a:rPr lang="en-US" dirty="0"/>
              <a:t> element gets suffix –ide</a:t>
            </a:r>
          </a:p>
          <a:p>
            <a:pPr>
              <a:spcBef>
                <a:spcPts val="0"/>
              </a:spcBef>
            </a:pPr>
            <a:r>
              <a:rPr lang="en-US" dirty="0"/>
              <a:t>* mono- prefix omitted for 1</a:t>
            </a:r>
            <a:r>
              <a:rPr lang="en-US" baseline="30000" dirty="0"/>
              <a:t>st</a:t>
            </a:r>
            <a:r>
              <a:rPr lang="en-US" dirty="0"/>
              <a:t> element name</a:t>
            </a:r>
          </a:p>
          <a:p>
            <a:pPr lvl="1">
              <a:spcBef>
                <a:spcPts val="0"/>
              </a:spcBef>
            </a:pPr>
            <a:endParaRPr lang="en-US" dirty="0"/>
          </a:p>
        </p:txBody>
      </p:sp>
      <p:sp>
        <p:nvSpPr>
          <p:cNvPr id="6" name="Title 5">
            <a:extLst>
              <a:ext uri="{FF2B5EF4-FFF2-40B4-BE49-F238E27FC236}">
                <a16:creationId xmlns:a16="http://schemas.microsoft.com/office/drawing/2014/main" id="{3B4C86A6-BE75-E774-54C1-DF45C07E3A5A}"/>
              </a:ext>
            </a:extLst>
          </p:cNvPr>
          <p:cNvSpPr>
            <a:spLocks noGrp="1"/>
          </p:cNvSpPr>
          <p:nvPr>
            <p:ph type="title"/>
          </p:nvPr>
        </p:nvSpPr>
        <p:spPr>
          <a:xfrm>
            <a:off x="338666" y="310445"/>
            <a:ext cx="8421512" cy="769441"/>
          </a:xfrm>
        </p:spPr>
        <p:txBody>
          <a:bodyPr/>
          <a:lstStyle/>
          <a:p>
            <a:r>
              <a:rPr lang="en-US" sz="4400" dirty="0"/>
              <a:t>Background: Rules for Naming</a:t>
            </a:r>
          </a:p>
        </p:txBody>
      </p:sp>
      <p:graphicFrame>
        <p:nvGraphicFramePr>
          <p:cNvPr id="4" name="Table 3">
            <a:extLst>
              <a:ext uri="{FF2B5EF4-FFF2-40B4-BE49-F238E27FC236}">
                <a16:creationId xmlns:a16="http://schemas.microsoft.com/office/drawing/2014/main" id="{55627143-AF96-9917-B66D-97E08C92C23F}"/>
              </a:ext>
            </a:extLst>
          </p:cNvPr>
          <p:cNvGraphicFramePr>
            <a:graphicFrameLocks noGrp="1"/>
          </p:cNvGraphicFramePr>
          <p:nvPr>
            <p:extLst>
              <p:ext uri="{D42A27DB-BD31-4B8C-83A1-F6EECF244321}">
                <p14:modId xmlns:p14="http://schemas.microsoft.com/office/powerpoint/2010/main" val="3681644769"/>
              </p:ext>
            </p:extLst>
          </p:nvPr>
        </p:nvGraphicFramePr>
        <p:xfrm>
          <a:off x="1262884" y="2497382"/>
          <a:ext cx="5724326" cy="2225040"/>
        </p:xfrm>
        <a:graphic>
          <a:graphicData uri="http://schemas.openxmlformats.org/drawingml/2006/table">
            <a:tbl>
              <a:tblPr firstRow="1" bandRow="1">
                <a:tableStyleId>{073A0DAA-6AF3-43AB-8588-CEC1D06C72B9}</a:tableStyleId>
              </a:tblPr>
              <a:tblGrid>
                <a:gridCol w="1221900">
                  <a:extLst>
                    <a:ext uri="{9D8B030D-6E8A-4147-A177-3AD203B41FA5}">
                      <a16:colId xmlns:a16="http://schemas.microsoft.com/office/drawing/2014/main" val="1193510334"/>
                    </a:ext>
                  </a:extLst>
                </a:gridCol>
                <a:gridCol w="1411798">
                  <a:extLst>
                    <a:ext uri="{9D8B030D-6E8A-4147-A177-3AD203B41FA5}">
                      <a16:colId xmlns:a16="http://schemas.microsoft.com/office/drawing/2014/main" val="2462918243"/>
                    </a:ext>
                  </a:extLst>
                </a:gridCol>
                <a:gridCol w="208280">
                  <a:extLst>
                    <a:ext uri="{9D8B030D-6E8A-4147-A177-3AD203B41FA5}">
                      <a16:colId xmlns:a16="http://schemas.microsoft.com/office/drawing/2014/main" val="1536004940"/>
                    </a:ext>
                  </a:extLst>
                </a:gridCol>
                <a:gridCol w="1262270">
                  <a:extLst>
                    <a:ext uri="{9D8B030D-6E8A-4147-A177-3AD203B41FA5}">
                      <a16:colId xmlns:a16="http://schemas.microsoft.com/office/drawing/2014/main" val="3704864371"/>
                    </a:ext>
                  </a:extLst>
                </a:gridCol>
                <a:gridCol w="1620078">
                  <a:extLst>
                    <a:ext uri="{9D8B030D-6E8A-4147-A177-3AD203B41FA5}">
                      <a16:colId xmlns:a16="http://schemas.microsoft.com/office/drawing/2014/main" val="3453322124"/>
                    </a:ext>
                  </a:extLst>
                </a:gridCol>
              </a:tblGrid>
              <a:tr h="370840">
                <a:tc>
                  <a:txBody>
                    <a:bodyPr/>
                    <a:lstStyle/>
                    <a:p>
                      <a:pPr algn="ctr"/>
                      <a:r>
                        <a:rPr lang="en-US" dirty="0"/>
                        <a:t>Number</a:t>
                      </a:r>
                    </a:p>
                  </a:txBody>
                  <a:tcPr/>
                </a:tc>
                <a:tc>
                  <a:txBody>
                    <a:bodyPr/>
                    <a:lstStyle/>
                    <a:p>
                      <a:pPr algn="ctr"/>
                      <a:r>
                        <a:rPr lang="en-US" dirty="0"/>
                        <a:t>Prefix</a:t>
                      </a:r>
                    </a:p>
                  </a:txBody>
                  <a:tcPr/>
                </a:tc>
                <a:tc>
                  <a:txBody>
                    <a:bodyPr/>
                    <a:lstStyle/>
                    <a:p>
                      <a:pPr algn="ctr"/>
                      <a:endParaRPr lang="en-US" dirty="0"/>
                    </a:p>
                  </a:txBody>
                  <a:tcPr>
                    <a:noFill/>
                  </a:tcPr>
                </a:tc>
                <a:tc>
                  <a:txBody>
                    <a:bodyPr/>
                    <a:lstStyle/>
                    <a:p>
                      <a:pPr algn="ctr"/>
                      <a:r>
                        <a:rPr lang="en-US" dirty="0"/>
                        <a:t>Number</a:t>
                      </a:r>
                    </a:p>
                  </a:txBody>
                  <a:tcPr/>
                </a:tc>
                <a:tc>
                  <a:txBody>
                    <a:bodyPr/>
                    <a:lstStyle/>
                    <a:p>
                      <a:pPr algn="ctr"/>
                      <a:r>
                        <a:rPr lang="en-US" dirty="0"/>
                        <a:t>Prefix</a:t>
                      </a:r>
                    </a:p>
                  </a:txBody>
                  <a:tcPr/>
                </a:tc>
                <a:extLst>
                  <a:ext uri="{0D108BD9-81ED-4DB2-BD59-A6C34878D82A}">
                    <a16:rowId xmlns:a16="http://schemas.microsoft.com/office/drawing/2014/main" val="1955143822"/>
                  </a:ext>
                </a:extLst>
              </a:tr>
              <a:tr h="370840">
                <a:tc>
                  <a:txBody>
                    <a:bodyPr/>
                    <a:lstStyle/>
                    <a:p>
                      <a:pPr algn="ctr"/>
                      <a:r>
                        <a:rPr lang="en-US" b="1" dirty="0"/>
                        <a:t>1</a:t>
                      </a:r>
                    </a:p>
                  </a:txBody>
                  <a:tcPr/>
                </a:tc>
                <a:tc>
                  <a:txBody>
                    <a:bodyPr/>
                    <a:lstStyle/>
                    <a:p>
                      <a:r>
                        <a:rPr lang="en-US" b="1" dirty="0"/>
                        <a:t>*mono-</a:t>
                      </a:r>
                    </a:p>
                  </a:txBody>
                  <a:tcPr/>
                </a:tc>
                <a:tc>
                  <a:txBody>
                    <a:bodyPr/>
                    <a:lstStyle/>
                    <a:p>
                      <a:endParaRPr lang="en-US" dirty="0"/>
                    </a:p>
                  </a:txBody>
                  <a:tcPr>
                    <a:noFill/>
                  </a:tcPr>
                </a:tc>
                <a:tc>
                  <a:txBody>
                    <a:bodyPr/>
                    <a:lstStyle/>
                    <a:p>
                      <a:pPr algn="ctr"/>
                      <a:r>
                        <a:rPr lang="en-US" b="1" dirty="0"/>
                        <a:t>6</a:t>
                      </a:r>
                    </a:p>
                  </a:txBody>
                  <a:tcPr/>
                </a:tc>
                <a:tc>
                  <a:txBody>
                    <a:bodyPr/>
                    <a:lstStyle/>
                    <a:p>
                      <a:r>
                        <a:rPr lang="en-US" b="1" dirty="0"/>
                        <a:t>hexa-</a:t>
                      </a:r>
                    </a:p>
                  </a:txBody>
                  <a:tcPr/>
                </a:tc>
                <a:extLst>
                  <a:ext uri="{0D108BD9-81ED-4DB2-BD59-A6C34878D82A}">
                    <a16:rowId xmlns:a16="http://schemas.microsoft.com/office/drawing/2014/main" val="952882613"/>
                  </a:ext>
                </a:extLst>
              </a:tr>
              <a:tr h="370840">
                <a:tc>
                  <a:txBody>
                    <a:bodyPr/>
                    <a:lstStyle/>
                    <a:p>
                      <a:pPr algn="ctr"/>
                      <a:r>
                        <a:rPr lang="en-US" b="1" dirty="0"/>
                        <a:t>2</a:t>
                      </a:r>
                    </a:p>
                  </a:txBody>
                  <a:tcPr/>
                </a:tc>
                <a:tc>
                  <a:txBody>
                    <a:bodyPr/>
                    <a:lstStyle/>
                    <a:p>
                      <a:r>
                        <a:rPr lang="en-US" b="1" dirty="0"/>
                        <a:t>di-</a:t>
                      </a:r>
                    </a:p>
                  </a:txBody>
                  <a:tcPr/>
                </a:tc>
                <a:tc>
                  <a:txBody>
                    <a:bodyPr/>
                    <a:lstStyle/>
                    <a:p>
                      <a:endParaRPr lang="en-US" dirty="0"/>
                    </a:p>
                  </a:txBody>
                  <a:tcPr>
                    <a:noFill/>
                  </a:tcPr>
                </a:tc>
                <a:tc>
                  <a:txBody>
                    <a:bodyPr/>
                    <a:lstStyle/>
                    <a:p>
                      <a:pPr algn="ctr"/>
                      <a:r>
                        <a:rPr lang="en-US" b="1" dirty="0"/>
                        <a:t>7</a:t>
                      </a:r>
                    </a:p>
                  </a:txBody>
                  <a:tcPr/>
                </a:tc>
                <a:tc>
                  <a:txBody>
                    <a:bodyPr/>
                    <a:lstStyle/>
                    <a:p>
                      <a:r>
                        <a:rPr lang="en-US" b="1" dirty="0"/>
                        <a:t>hepta-</a:t>
                      </a:r>
                    </a:p>
                  </a:txBody>
                  <a:tcPr/>
                </a:tc>
                <a:extLst>
                  <a:ext uri="{0D108BD9-81ED-4DB2-BD59-A6C34878D82A}">
                    <a16:rowId xmlns:a16="http://schemas.microsoft.com/office/drawing/2014/main" val="1145546476"/>
                  </a:ext>
                </a:extLst>
              </a:tr>
              <a:tr h="370840">
                <a:tc>
                  <a:txBody>
                    <a:bodyPr/>
                    <a:lstStyle/>
                    <a:p>
                      <a:pPr algn="ctr"/>
                      <a:r>
                        <a:rPr lang="en-US" b="1" dirty="0"/>
                        <a:t>3</a:t>
                      </a:r>
                    </a:p>
                  </a:txBody>
                  <a:tcPr/>
                </a:tc>
                <a:tc>
                  <a:txBody>
                    <a:bodyPr/>
                    <a:lstStyle/>
                    <a:p>
                      <a:r>
                        <a:rPr lang="en-US" b="1" dirty="0"/>
                        <a:t>tri-</a:t>
                      </a:r>
                    </a:p>
                  </a:txBody>
                  <a:tcPr/>
                </a:tc>
                <a:tc>
                  <a:txBody>
                    <a:bodyPr/>
                    <a:lstStyle/>
                    <a:p>
                      <a:endParaRPr lang="en-US" dirty="0"/>
                    </a:p>
                  </a:txBody>
                  <a:tcPr>
                    <a:noFill/>
                  </a:tcPr>
                </a:tc>
                <a:tc>
                  <a:txBody>
                    <a:bodyPr/>
                    <a:lstStyle/>
                    <a:p>
                      <a:pPr algn="ctr"/>
                      <a:r>
                        <a:rPr lang="en-US" b="1" dirty="0"/>
                        <a:t>8</a:t>
                      </a:r>
                    </a:p>
                  </a:txBody>
                  <a:tcPr/>
                </a:tc>
                <a:tc>
                  <a:txBody>
                    <a:bodyPr/>
                    <a:lstStyle/>
                    <a:p>
                      <a:r>
                        <a:rPr lang="en-US" b="1" dirty="0"/>
                        <a:t>octa-</a:t>
                      </a:r>
                    </a:p>
                  </a:txBody>
                  <a:tcPr/>
                </a:tc>
                <a:extLst>
                  <a:ext uri="{0D108BD9-81ED-4DB2-BD59-A6C34878D82A}">
                    <a16:rowId xmlns:a16="http://schemas.microsoft.com/office/drawing/2014/main" val="695066786"/>
                  </a:ext>
                </a:extLst>
              </a:tr>
              <a:tr h="370840">
                <a:tc>
                  <a:txBody>
                    <a:bodyPr/>
                    <a:lstStyle/>
                    <a:p>
                      <a:pPr algn="ctr"/>
                      <a:r>
                        <a:rPr lang="en-US" b="1" dirty="0"/>
                        <a:t>4</a:t>
                      </a:r>
                    </a:p>
                  </a:txBody>
                  <a:tcPr/>
                </a:tc>
                <a:tc>
                  <a:txBody>
                    <a:bodyPr/>
                    <a:lstStyle/>
                    <a:p>
                      <a:r>
                        <a:rPr lang="en-US" b="1" dirty="0"/>
                        <a:t>tetra-</a:t>
                      </a:r>
                    </a:p>
                  </a:txBody>
                  <a:tcPr/>
                </a:tc>
                <a:tc>
                  <a:txBody>
                    <a:bodyPr/>
                    <a:lstStyle/>
                    <a:p>
                      <a:endParaRPr lang="en-US" dirty="0"/>
                    </a:p>
                  </a:txBody>
                  <a:tcPr>
                    <a:noFill/>
                  </a:tcPr>
                </a:tc>
                <a:tc>
                  <a:txBody>
                    <a:bodyPr/>
                    <a:lstStyle/>
                    <a:p>
                      <a:pPr algn="ctr"/>
                      <a:r>
                        <a:rPr lang="en-US" b="1" dirty="0"/>
                        <a:t>9</a:t>
                      </a:r>
                    </a:p>
                  </a:txBody>
                  <a:tcPr/>
                </a:tc>
                <a:tc>
                  <a:txBody>
                    <a:bodyPr/>
                    <a:lstStyle/>
                    <a:p>
                      <a:r>
                        <a:rPr lang="en-US" b="1" dirty="0" err="1"/>
                        <a:t>nona</a:t>
                      </a:r>
                      <a:r>
                        <a:rPr lang="en-US" b="1" dirty="0"/>
                        <a:t>-</a:t>
                      </a:r>
                    </a:p>
                  </a:txBody>
                  <a:tcPr/>
                </a:tc>
                <a:extLst>
                  <a:ext uri="{0D108BD9-81ED-4DB2-BD59-A6C34878D82A}">
                    <a16:rowId xmlns:a16="http://schemas.microsoft.com/office/drawing/2014/main" val="3251899705"/>
                  </a:ext>
                </a:extLst>
              </a:tr>
              <a:tr h="370840">
                <a:tc>
                  <a:txBody>
                    <a:bodyPr/>
                    <a:lstStyle/>
                    <a:p>
                      <a:pPr algn="ctr"/>
                      <a:r>
                        <a:rPr lang="en-US" b="1" dirty="0"/>
                        <a:t>5</a:t>
                      </a:r>
                    </a:p>
                  </a:txBody>
                  <a:tcPr/>
                </a:tc>
                <a:tc>
                  <a:txBody>
                    <a:bodyPr/>
                    <a:lstStyle/>
                    <a:p>
                      <a:r>
                        <a:rPr lang="en-US" b="1" dirty="0"/>
                        <a:t>penta-</a:t>
                      </a:r>
                    </a:p>
                  </a:txBody>
                  <a:tcPr/>
                </a:tc>
                <a:tc>
                  <a:txBody>
                    <a:bodyPr/>
                    <a:lstStyle/>
                    <a:p>
                      <a:endParaRPr lang="en-US" dirty="0"/>
                    </a:p>
                  </a:txBody>
                  <a:tcPr>
                    <a:noFill/>
                  </a:tcPr>
                </a:tc>
                <a:tc>
                  <a:txBody>
                    <a:bodyPr/>
                    <a:lstStyle/>
                    <a:p>
                      <a:pPr algn="ctr"/>
                      <a:r>
                        <a:rPr lang="en-US" b="1" dirty="0"/>
                        <a:t>10</a:t>
                      </a:r>
                    </a:p>
                  </a:txBody>
                  <a:tcPr/>
                </a:tc>
                <a:tc>
                  <a:txBody>
                    <a:bodyPr/>
                    <a:lstStyle/>
                    <a:p>
                      <a:r>
                        <a:rPr lang="en-US" b="1" dirty="0" err="1"/>
                        <a:t>deca</a:t>
                      </a:r>
                      <a:r>
                        <a:rPr lang="en-US" b="1" dirty="0"/>
                        <a:t>-</a:t>
                      </a:r>
                    </a:p>
                  </a:txBody>
                  <a:tcPr/>
                </a:tc>
                <a:extLst>
                  <a:ext uri="{0D108BD9-81ED-4DB2-BD59-A6C34878D82A}">
                    <a16:rowId xmlns:a16="http://schemas.microsoft.com/office/drawing/2014/main" val="555919851"/>
                  </a:ext>
                </a:extLst>
              </a:tr>
            </a:tbl>
          </a:graphicData>
        </a:graphic>
      </p:graphicFrame>
    </p:spTree>
    <p:extLst>
      <p:ext uri="{BB962C8B-B14F-4D97-AF65-F5344CB8AC3E}">
        <p14:creationId xmlns:p14="http://schemas.microsoft.com/office/powerpoint/2010/main" val="290311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7BC5-6B98-4725-5BD9-EAC1E5B8E287}"/>
              </a:ext>
            </a:extLst>
          </p:cNvPr>
          <p:cNvSpPr>
            <a:spLocks noGrp="1"/>
          </p:cNvSpPr>
          <p:nvPr>
            <p:ph type="title"/>
          </p:nvPr>
        </p:nvSpPr>
        <p:spPr>
          <a:xfrm>
            <a:off x="349955" y="394566"/>
            <a:ext cx="8421512" cy="769441"/>
          </a:xfrm>
        </p:spPr>
        <p:txBody>
          <a:bodyPr/>
          <a:lstStyle/>
          <a:p>
            <a:r>
              <a:rPr lang="en-US" sz="4400" dirty="0"/>
              <a:t>Background: Rules for Naming</a:t>
            </a:r>
          </a:p>
        </p:txBody>
      </p:sp>
      <p:sp>
        <p:nvSpPr>
          <p:cNvPr id="3" name="Content Placeholder 2">
            <a:extLst>
              <a:ext uri="{FF2B5EF4-FFF2-40B4-BE49-F238E27FC236}">
                <a16:creationId xmlns:a16="http://schemas.microsoft.com/office/drawing/2014/main" id="{A6F4F980-449B-F93A-41A3-DAC40312DD19}"/>
              </a:ext>
            </a:extLst>
          </p:cNvPr>
          <p:cNvSpPr>
            <a:spLocks noGrp="1"/>
          </p:cNvSpPr>
          <p:nvPr>
            <p:ph idx="1"/>
          </p:nvPr>
        </p:nvSpPr>
        <p:spPr/>
        <p:txBody>
          <a:bodyPr/>
          <a:lstStyle/>
          <a:p>
            <a:pPr marL="0" indent="0">
              <a:spcBef>
                <a:spcPts val="1200"/>
              </a:spcBef>
              <a:buNone/>
            </a:pPr>
            <a:r>
              <a:rPr lang="en-US" b="1" dirty="0">
                <a:solidFill>
                  <a:srgbClr val="FFC000"/>
                </a:solidFill>
              </a:rPr>
              <a:t>Protic Acids with Monatomic Anions</a:t>
            </a:r>
            <a:br>
              <a:rPr lang="en-US" b="1" dirty="0">
                <a:solidFill>
                  <a:srgbClr val="FFC000"/>
                </a:solidFill>
              </a:rPr>
            </a:br>
            <a:r>
              <a:rPr lang="en-US" b="1" dirty="0">
                <a:solidFill>
                  <a:srgbClr val="FFC000"/>
                </a:solidFill>
              </a:rPr>
              <a:t>	</a:t>
            </a:r>
            <a:r>
              <a:rPr lang="en-US" sz="2000" dirty="0">
                <a:solidFill>
                  <a:srgbClr val="FFC000"/>
                </a:solidFill>
              </a:rPr>
              <a:t>(acids donating H</a:t>
            </a:r>
            <a:r>
              <a:rPr lang="en-US" sz="2000" baseline="30000" dirty="0">
                <a:solidFill>
                  <a:srgbClr val="FFC000"/>
                </a:solidFill>
              </a:rPr>
              <a:t>+</a:t>
            </a:r>
            <a:r>
              <a:rPr lang="en-US" sz="2000" dirty="0">
                <a:solidFill>
                  <a:srgbClr val="FFC000"/>
                </a:solidFill>
              </a:rPr>
              <a:t>)</a:t>
            </a:r>
            <a:endParaRPr lang="en-US" dirty="0">
              <a:solidFill>
                <a:srgbClr val="FFC000"/>
              </a:solidFill>
            </a:endParaRPr>
          </a:p>
          <a:p>
            <a:pPr>
              <a:spcBef>
                <a:spcPts val="0"/>
              </a:spcBef>
            </a:pPr>
            <a:r>
              <a:rPr lang="en-US" dirty="0"/>
              <a:t>Add the prefix </a:t>
            </a:r>
            <a:r>
              <a:rPr lang="en-US" b="1" dirty="0">
                <a:solidFill>
                  <a:srgbClr val="92D050"/>
                </a:solidFill>
              </a:rPr>
              <a:t>hydro-</a:t>
            </a:r>
          </a:p>
          <a:p>
            <a:pPr>
              <a:spcBef>
                <a:spcPts val="0"/>
              </a:spcBef>
            </a:pPr>
            <a:r>
              <a:rPr lang="en-US" dirty="0"/>
              <a:t>Then add root name of (nonmetal) element</a:t>
            </a:r>
          </a:p>
          <a:p>
            <a:pPr>
              <a:spcBef>
                <a:spcPts val="0"/>
              </a:spcBef>
            </a:pPr>
            <a:r>
              <a:rPr lang="en-US" dirty="0"/>
              <a:t>Then add suffix </a:t>
            </a:r>
            <a:r>
              <a:rPr lang="en-US" b="1" dirty="0">
                <a:solidFill>
                  <a:srgbClr val="92D050"/>
                </a:solidFill>
              </a:rPr>
              <a:t>–</a:t>
            </a:r>
            <a:r>
              <a:rPr lang="en-US" b="1" dirty="0" err="1">
                <a:solidFill>
                  <a:srgbClr val="92D050"/>
                </a:solidFill>
              </a:rPr>
              <a:t>ic</a:t>
            </a:r>
            <a:r>
              <a:rPr lang="en-US" b="1" dirty="0">
                <a:solidFill>
                  <a:srgbClr val="92D050"/>
                </a:solidFill>
              </a:rPr>
              <a:t> </a:t>
            </a:r>
            <a:r>
              <a:rPr lang="en-US" dirty="0"/>
              <a:t>followed by word </a:t>
            </a:r>
            <a:r>
              <a:rPr lang="en-US" b="1" dirty="0">
                <a:solidFill>
                  <a:srgbClr val="92D050"/>
                </a:solidFill>
              </a:rPr>
              <a:t>acid</a:t>
            </a:r>
          </a:p>
          <a:p>
            <a:pPr marL="0" indent="0">
              <a:spcBef>
                <a:spcPts val="0"/>
              </a:spcBef>
              <a:buNone/>
            </a:pPr>
            <a:r>
              <a:rPr lang="en-US" sz="2000" dirty="0">
                <a:solidFill>
                  <a:srgbClr val="CC99FF"/>
                </a:solidFill>
              </a:rPr>
              <a:t>Hydrochloric acid, hydrobromic acid, hydroiodic acid</a:t>
            </a:r>
          </a:p>
          <a:p>
            <a:pPr marL="0" indent="0">
              <a:spcBef>
                <a:spcPts val="1200"/>
              </a:spcBef>
              <a:buNone/>
            </a:pPr>
            <a:r>
              <a:rPr lang="en-US" b="1" dirty="0" err="1">
                <a:solidFill>
                  <a:srgbClr val="FFC000"/>
                </a:solidFill>
              </a:rPr>
              <a:t>Oxyacids</a:t>
            </a:r>
            <a:r>
              <a:rPr lang="en-US" b="1" dirty="0">
                <a:solidFill>
                  <a:srgbClr val="FFC000"/>
                </a:solidFill>
              </a:rPr>
              <a:t> in polyatomic anions</a:t>
            </a:r>
          </a:p>
          <a:p>
            <a:pPr>
              <a:spcBef>
                <a:spcPts val="0"/>
              </a:spcBef>
            </a:pPr>
            <a:r>
              <a:rPr lang="en-US" dirty="0"/>
              <a:t>Polyatomic anion ends in </a:t>
            </a:r>
            <a:r>
              <a:rPr lang="en-US" b="1" dirty="0">
                <a:solidFill>
                  <a:srgbClr val="FFFF00"/>
                </a:solidFill>
              </a:rPr>
              <a:t>–ate</a:t>
            </a:r>
            <a:r>
              <a:rPr lang="en-US" dirty="0"/>
              <a:t>:</a:t>
            </a:r>
          </a:p>
          <a:p>
            <a:pPr marL="0" indent="0">
              <a:spcBef>
                <a:spcPts val="0"/>
              </a:spcBef>
              <a:buNone/>
            </a:pPr>
            <a:r>
              <a:rPr lang="en-US" dirty="0"/>
              <a:t>    Change suffix to </a:t>
            </a:r>
            <a:r>
              <a:rPr lang="en-US" b="1" dirty="0">
                <a:solidFill>
                  <a:srgbClr val="92D050"/>
                </a:solidFill>
              </a:rPr>
              <a:t>–</a:t>
            </a:r>
            <a:r>
              <a:rPr lang="en-US" b="1" dirty="0" err="1">
                <a:solidFill>
                  <a:srgbClr val="92D050"/>
                </a:solidFill>
              </a:rPr>
              <a:t>ic</a:t>
            </a:r>
            <a:r>
              <a:rPr lang="en-US" b="1" dirty="0">
                <a:solidFill>
                  <a:srgbClr val="92D050"/>
                </a:solidFill>
              </a:rPr>
              <a:t> </a:t>
            </a:r>
            <a:r>
              <a:rPr lang="en-US" dirty="0"/>
              <a:t>add </a:t>
            </a:r>
            <a:r>
              <a:rPr lang="en-US" b="1" dirty="0">
                <a:solidFill>
                  <a:srgbClr val="92D050"/>
                </a:solidFill>
              </a:rPr>
              <a:t>acid</a:t>
            </a:r>
            <a:endParaRPr lang="en-US" dirty="0"/>
          </a:p>
          <a:p>
            <a:pPr marL="0" indent="0" algn="ctr">
              <a:spcBef>
                <a:spcPts val="0"/>
              </a:spcBef>
              <a:buNone/>
            </a:pPr>
            <a:r>
              <a:rPr lang="en-US" dirty="0">
                <a:solidFill>
                  <a:srgbClr val="92D050"/>
                </a:solidFill>
              </a:rPr>
              <a:t>H</a:t>
            </a:r>
            <a:r>
              <a:rPr lang="en-US" baseline="-25000" dirty="0">
                <a:solidFill>
                  <a:srgbClr val="92D050"/>
                </a:solidFill>
              </a:rPr>
              <a:t>2</a:t>
            </a:r>
            <a:r>
              <a:rPr lang="en-US" dirty="0">
                <a:solidFill>
                  <a:srgbClr val="92D050"/>
                </a:solidFill>
              </a:rPr>
              <a:t>SO</a:t>
            </a:r>
            <a:r>
              <a:rPr lang="en-US" b="1" baseline="-25000" dirty="0">
                <a:solidFill>
                  <a:srgbClr val="FFC000"/>
                </a:solidFill>
              </a:rPr>
              <a:t>4</a:t>
            </a:r>
            <a:r>
              <a:rPr lang="en-US" dirty="0"/>
              <a:t> </a:t>
            </a:r>
            <a:r>
              <a:rPr lang="en-US" dirty="0">
                <a:solidFill>
                  <a:schemeClr val="accent1">
                    <a:lumMod val="60000"/>
                    <a:lumOff val="40000"/>
                  </a:schemeClr>
                </a:solidFill>
              </a:rPr>
              <a:t>sulfur</a:t>
            </a:r>
            <a:r>
              <a:rPr lang="en-US" dirty="0">
                <a:solidFill>
                  <a:srgbClr val="FFFF00"/>
                </a:solidFill>
              </a:rPr>
              <a:t>ic acid</a:t>
            </a:r>
          </a:p>
          <a:p>
            <a:pPr>
              <a:spcBef>
                <a:spcPts val="0"/>
              </a:spcBef>
            </a:pPr>
            <a:r>
              <a:rPr lang="en-US" dirty="0"/>
              <a:t>Polyatomic anion ends in </a:t>
            </a:r>
            <a:r>
              <a:rPr lang="en-US" b="1" dirty="0">
                <a:solidFill>
                  <a:srgbClr val="FFFF00"/>
                </a:solidFill>
              </a:rPr>
              <a:t>–</a:t>
            </a:r>
            <a:r>
              <a:rPr lang="en-US" b="1" dirty="0" err="1">
                <a:solidFill>
                  <a:srgbClr val="FFFF00"/>
                </a:solidFill>
              </a:rPr>
              <a:t>ite</a:t>
            </a:r>
            <a:r>
              <a:rPr lang="en-US" dirty="0"/>
              <a:t>:</a:t>
            </a:r>
          </a:p>
          <a:p>
            <a:pPr marL="0" indent="0">
              <a:spcBef>
                <a:spcPts val="0"/>
              </a:spcBef>
              <a:buNone/>
            </a:pPr>
            <a:r>
              <a:rPr lang="en-US" dirty="0"/>
              <a:t>    Change suffix to </a:t>
            </a:r>
            <a:r>
              <a:rPr lang="en-US" b="1" dirty="0">
                <a:solidFill>
                  <a:srgbClr val="92D050"/>
                </a:solidFill>
              </a:rPr>
              <a:t>–</a:t>
            </a:r>
            <a:r>
              <a:rPr lang="en-US" b="1" dirty="0" err="1">
                <a:solidFill>
                  <a:srgbClr val="92D050"/>
                </a:solidFill>
              </a:rPr>
              <a:t>ous</a:t>
            </a:r>
            <a:r>
              <a:rPr lang="en-US" b="1" dirty="0">
                <a:solidFill>
                  <a:srgbClr val="92D050"/>
                </a:solidFill>
              </a:rPr>
              <a:t> </a:t>
            </a:r>
            <a:r>
              <a:rPr lang="en-US" dirty="0"/>
              <a:t>add </a:t>
            </a:r>
            <a:r>
              <a:rPr lang="en-US" b="1" dirty="0">
                <a:solidFill>
                  <a:srgbClr val="92D050"/>
                </a:solidFill>
              </a:rPr>
              <a:t>acid</a:t>
            </a:r>
            <a:endParaRPr lang="en-US" dirty="0"/>
          </a:p>
          <a:p>
            <a:pPr marL="0" indent="0" algn="ctr">
              <a:spcBef>
                <a:spcPts val="0"/>
              </a:spcBef>
              <a:buNone/>
            </a:pPr>
            <a:r>
              <a:rPr lang="en-US" dirty="0">
                <a:solidFill>
                  <a:srgbClr val="92D050"/>
                </a:solidFill>
              </a:rPr>
              <a:t>H</a:t>
            </a:r>
            <a:r>
              <a:rPr lang="en-US" baseline="-25000" dirty="0">
                <a:solidFill>
                  <a:srgbClr val="92D050"/>
                </a:solidFill>
              </a:rPr>
              <a:t>2</a:t>
            </a:r>
            <a:r>
              <a:rPr lang="en-US" dirty="0">
                <a:solidFill>
                  <a:srgbClr val="92D050"/>
                </a:solidFill>
              </a:rPr>
              <a:t>SO</a:t>
            </a:r>
            <a:r>
              <a:rPr lang="en-US" b="1" baseline="-25000" dirty="0">
                <a:solidFill>
                  <a:srgbClr val="FFC000"/>
                </a:solidFill>
              </a:rPr>
              <a:t>3</a:t>
            </a:r>
            <a:r>
              <a:rPr lang="en-US" dirty="0"/>
              <a:t> </a:t>
            </a:r>
            <a:r>
              <a:rPr lang="en-US" dirty="0">
                <a:solidFill>
                  <a:schemeClr val="accent1">
                    <a:lumMod val="60000"/>
                    <a:lumOff val="40000"/>
                  </a:schemeClr>
                </a:solidFill>
              </a:rPr>
              <a:t>sulfur</a:t>
            </a:r>
            <a:r>
              <a:rPr lang="en-US" dirty="0">
                <a:solidFill>
                  <a:srgbClr val="FFFF00"/>
                </a:solidFill>
              </a:rPr>
              <a:t>ous acid</a:t>
            </a:r>
          </a:p>
          <a:p>
            <a:pPr marL="0" indent="0" algn="ctr">
              <a:spcBef>
                <a:spcPts val="0"/>
              </a:spcBef>
              <a:buNone/>
            </a:pPr>
            <a:endParaRPr lang="en-US" dirty="0">
              <a:solidFill>
                <a:srgbClr val="FFFF00"/>
              </a:solidFill>
            </a:endParaRPr>
          </a:p>
        </p:txBody>
      </p:sp>
    </p:spTree>
    <p:extLst>
      <p:ext uri="{BB962C8B-B14F-4D97-AF65-F5344CB8AC3E}">
        <p14:creationId xmlns:p14="http://schemas.microsoft.com/office/powerpoint/2010/main" val="222824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r>
              <a:rPr lang="en-US" dirty="0"/>
              <a:t>None of the usual equipment and consumables of the chemistry laboratory will be utilized in this experiment</a:t>
            </a:r>
          </a:p>
          <a:p>
            <a:r>
              <a:rPr lang="en-US" dirty="0"/>
              <a:t>You will use your Canvas account to find the Experiment 4b Assignment and go through the feature to assist you in completing the report</a:t>
            </a:r>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spTree>
    <p:extLst>
      <p:ext uri="{BB962C8B-B14F-4D97-AF65-F5344CB8AC3E}">
        <p14:creationId xmlns:p14="http://schemas.microsoft.com/office/powerpoint/2010/main" val="1783708726"/>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30860</TotalTime>
  <Words>794</Words>
  <Application>Microsoft Office PowerPoint</Application>
  <PresentationFormat>On-screen Show (4:3)</PresentationFormat>
  <Paragraphs>118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Cambria</vt:lpstr>
      <vt:lpstr>Courier New</vt:lpstr>
      <vt:lpstr>Tahoma</vt:lpstr>
      <vt:lpstr>Times New Roman</vt:lpstr>
      <vt:lpstr>Verdana</vt:lpstr>
      <vt:lpstr>Wingdings</vt:lpstr>
      <vt:lpstr>Light-on-dark-standard-presentation</vt:lpstr>
      <vt:lpstr>Introductory General Chemistry</vt:lpstr>
      <vt:lpstr>Introduction</vt:lpstr>
      <vt:lpstr>Background: Identify Compound Type</vt:lpstr>
      <vt:lpstr>Background: Identify Compound Type</vt:lpstr>
      <vt:lpstr>Background: Rules for Naming</vt:lpstr>
      <vt:lpstr>Background: Rules for Naming</vt:lpstr>
      <vt:lpstr>Background: Rules for Naming</vt:lpstr>
      <vt:lpstr>Background: Rules for Naming</vt:lpstr>
      <vt:lpstr>Equipment You Will Use</vt:lpstr>
      <vt:lpstr>Canvas-Find Assignment</vt:lpstr>
      <vt:lpstr>Canvas-Open First View</vt:lpstr>
      <vt:lpstr>PowerPoint Presentation</vt:lpstr>
      <vt:lpstr>PowerPoint Presentation</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1056</cp:revision>
  <cp:lastPrinted>2016-03-14T04:22:58Z</cp:lastPrinted>
  <dcterms:created xsi:type="dcterms:W3CDTF">2005-12-08T13:54:14Z</dcterms:created>
  <dcterms:modified xsi:type="dcterms:W3CDTF">2025-10-13T20:45:41Z</dcterms:modified>
</cp:coreProperties>
</file>