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8"/>
  </p:notesMasterIdLst>
  <p:sldIdLst>
    <p:sldId id="608" r:id="rId2"/>
    <p:sldId id="609" r:id="rId3"/>
    <p:sldId id="616" r:id="rId4"/>
    <p:sldId id="626" r:id="rId5"/>
    <p:sldId id="613" r:id="rId6"/>
    <p:sldId id="624" r:id="rId7"/>
    <p:sldId id="610" r:id="rId8"/>
    <p:sldId id="625" r:id="rId9"/>
    <p:sldId id="627" r:id="rId10"/>
    <p:sldId id="623" r:id="rId11"/>
    <p:sldId id="628" r:id="rId12"/>
    <p:sldId id="631" r:id="rId13"/>
    <p:sldId id="629" r:id="rId14"/>
    <p:sldId id="630" r:id="rId15"/>
    <p:sldId id="632" r:id="rId16"/>
    <p:sldId id="612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33"/>
    <a:srgbClr val="FF0066"/>
    <a:srgbClr val="CC99FF"/>
    <a:srgbClr val="99FFCC"/>
    <a:srgbClr val="FFFFCC"/>
    <a:srgbClr val="339933"/>
    <a:srgbClr val="CCFFFF"/>
    <a:srgbClr val="FF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74423" autoAdjust="0"/>
  </p:normalViewPr>
  <p:slideViewPr>
    <p:cSldViewPr snapToGrid="0">
      <p:cViewPr varScale="1">
        <p:scale>
          <a:sx n="79" d="100"/>
          <a:sy n="79" d="100"/>
        </p:scale>
        <p:origin x="1152" y="9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3197" y="1295478"/>
            <a:ext cx="8111067" cy="769441"/>
          </a:xfrm>
        </p:spPr>
        <p:txBody>
          <a:bodyPr/>
          <a:lstStyle/>
          <a:p>
            <a:r>
              <a:rPr lang="en-US" sz="44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Mitch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sz="4800" kern="0" dirty="0">
              <a:solidFill>
                <a:srgbClr val="CC99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D93987C-C3A6-9E17-4494-2A0E8AA68125}"/>
              </a:ext>
            </a:extLst>
          </p:cNvPr>
          <p:cNvSpPr txBox="1">
            <a:spLocks/>
          </p:cNvSpPr>
          <p:nvPr/>
        </p:nvSpPr>
        <p:spPr bwMode="auto">
          <a:xfrm>
            <a:off x="516466" y="2228750"/>
            <a:ext cx="811106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600" i="1" kern="0" dirty="0">
                <a:solidFill>
                  <a:srgbClr val="CC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7a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0F667B90-ADA0-D7AE-AC82-9C44B2A46AE5}"/>
              </a:ext>
            </a:extLst>
          </p:cNvPr>
          <p:cNvSpPr txBox="1">
            <a:spLocks/>
          </p:cNvSpPr>
          <p:nvPr/>
        </p:nvSpPr>
        <p:spPr bwMode="auto">
          <a:xfrm>
            <a:off x="490153" y="3730219"/>
            <a:ext cx="81110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0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Calorimetry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05A24-FE88-1B37-6F21-A6AE688F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B395-B63F-4CB7-0692-A64546C6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75C1D7-9CBE-91D2-D51C-5AA80E1A3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71574" y="993651"/>
            <a:ext cx="6395724" cy="283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B03EA-0EF4-79D0-7152-78756893C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26" y="3869506"/>
            <a:ext cx="713522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7C1222D-8AA1-D221-B2C2-5C02F7CFB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72B4BF-EECF-A027-6A84-811481C9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8BE75-D605-565C-FE0B-1C2B2467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26E6CD3-1A89-D4F6-148A-9021C8EE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9349" y="1138189"/>
            <a:ext cx="4124326" cy="182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012432-0D70-6E81-4B7A-C6D22603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2884113"/>
            <a:ext cx="4890932" cy="1767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21A046-AA8F-8068-A23E-BCAB5472C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608" y="3891856"/>
            <a:ext cx="4858570" cy="26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2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D88CB60-3963-DE33-AF9F-60A85D51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3F825A-AE47-347A-1AB0-3300EE7C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3F0F-6D09-5784-4DEA-D3CC45DC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49A11-F4A2-7DD4-9F05-67EF28EE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27" y="952466"/>
            <a:ext cx="4673994" cy="1759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F3F45-438E-1776-7AD7-2ECA8E36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5" y="2688922"/>
            <a:ext cx="3905250" cy="250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D46EC4-E89E-905A-F820-F6BB0D937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024" y="3040740"/>
            <a:ext cx="4314641" cy="36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3CEC4-A742-9927-FB69-2C80F593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D174C-0CAE-441A-9CB9-B25903B3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DA0E0-561E-DEEE-49E7-101AB210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2C1767E-1BDB-A840-3C29-31678488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599" y="1033414"/>
            <a:ext cx="4124326" cy="182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64217-6597-D5FE-21AF-7F3C0699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2861370"/>
            <a:ext cx="5372600" cy="1900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A1A9A4-A2EE-2F06-894A-B81E247C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44" y="3899373"/>
            <a:ext cx="4638675" cy="26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CDF3E-754D-C738-3BDA-EC93C3467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FA93A-0E33-F256-CF32-C3EB8B5D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99A13-DC9C-FD92-4D70-7FD2B8D9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87F61-4F39-963D-A695-1AE232CF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796" y="3067238"/>
            <a:ext cx="5329382" cy="3480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3B637-25D2-E8D1-3043-2D63A81C5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91" y="1048868"/>
            <a:ext cx="5360849" cy="20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7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1AE72-ED5E-FEA9-155C-BDDF03A4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71BAC2-74AC-DBF0-6E9A-FFCEA46A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CBA34-0B67-0F84-D060-A56DF47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5716F2-1F7C-1916-FE6D-F4EF3C6F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1" y="1048868"/>
            <a:ext cx="5360849" cy="2018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A28AF-02F5-DEA9-754B-F2D1D8CCF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49" y="1940701"/>
            <a:ext cx="5233459" cy="44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2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79B0-B384-1533-BACA-0EA95D40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473B-F6C9-7A59-3DAB-7CBF32F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equipment cleaned if necessary to its storage areas</a:t>
            </a:r>
          </a:p>
          <a:p>
            <a:r>
              <a:rPr lang="en-US" dirty="0"/>
              <a:t>Return cardboard lid to supply bin</a:t>
            </a:r>
          </a:p>
          <a:p>
            <a:r>
              <a:rPr lang="en-US" dirty="0"/>
              <a:t>Discard the Styrofoam cups</a:t>
            </a:r>
          </a:p>
        </p:txBody>
      </p:sp>
    </p:spTree>
    <p:extLst>
      <p:ext uri="{BB962C8B-B14F-4D97-AF65-F5344CB8AC3E}">
        <p14:creationId xmlns:p14="http://schemas.microsoft.com/office/powerpoint/2010/main" val="346991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286-47AD-54C9-04A3-607B80CE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6" y="161724"/>
            <a:ext cx="8421512" cy="8309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C5B2E-5542-F5D6-CEA6-30C230FF4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2" y="992721"/>
                <a:ext cx="8387645" cy="5215465"/>
              </a:xfrm>
            </p:spPr>
            <p:txBody>
              <a:bodyPr/>
              <a:lstStyle/>
              <a:p>
                <a:r>
                  <a:rPr lang="en-US" sz="2200" b="1" dirty="0">
                    <a:solidFill>
                      <a:srgbClr val="00FF00"/>
                    </a:solidFill>
                  </a:rPr>
                  <a:t>Calorimetry</a:t>
                </a:r>
                <a:r>
                  <a:rPr lang="en-US" sz="2200" dirty="0"/>
                  <a:t> means the </a:t>
                </a:r>
                <a:r>
                  <a:rPr lang="en-US" sz="2200" dirty="0">
                    <a:solidFill>
                      <a:srgbClr val="FFFF00"/>
                    </a:solidFill>
                  </a:rPr>
                  <a:t>measurement</a:t>
                </a:r>
                <a:r>
                  <a:rPr lang="en-US" sz="2200" dirty="0"/>
                  <a:t> of </a:t>
                </a:r>
                <a:r>
                  <a:rPr lang="en-US" sz="2200" dirty="0">
                    <a:solidFill>
                      <a:srgbClr val="FFC000"/>
                    </a:solidFill>
                  </a:rPr>
                  <a:t>heat</a:t>
                </a:r>
                <a:r>
                  <a:rPr lang="en-US" sz="2200" dirty="0"/>
                  <a:t>. This measurement is of </a:t>
                </a:r>
                <a:r>
                  <a:rPr lang="en-US" sz="2200" dirty="0">
                    <a:solidFill>
                      <a:srgbClr val="FFC000"/>
                    </a:solidFill>
                  </a:rPr>
                  <a:t>heat energy </a:t>
                </a:r>
                <a:r>
                  <a:rPr lang="en-US" sz="2200" dirty="0"/>
                  <a:t>either </a:t>
                </a:r>
                <a:r>
                  <a:rPr lang="en-US" sz="2200" dirty="0">
                    <a:solidFill>
                      <a:srgbClr val="FFFF00"/>
                    </a:solidFill>
                  </a:rPr>
                  <a:t>given off </a:t>
                </a:r>
                <a:r>
                  <a:rPr lang="en-US" sz="2200" dirty="0"/>
                  <a:t>(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exothermic</a:t>
                </a:r>
                <a:r>
                  <a:rPr lang="en-US" sz="2200" dirty="0"/>
                  <a:t>) or </a:t>
                </a:r>
                <a:r>
                  <a:rPr lang="en-US" sz="2200" dirty="0">
                    <a:solidFill>
                      <a:srgbClr val="FFFF00"/>
                    </a:solidFill>
                  </a:rPr>
                  <a:t>absorbed</a:t>
                </a:r>
                <a:r>
                  <a:rPr lang="en-US" sz="2200" dirty="0"/>
                  <a:t> (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endothermic</a:t>
                </a:r>
                <a:r>
                  <a:rPr lang="en-US" sz="2200" dirty="0"/>
                  <a:t>) by the </a:t>
                </a:r>
                <a:r>
                  <a:rPr lang="en-US" sz="2200" dirty="0">
                    <a:solidFill>
                      <a:srgbClr val="FFFF00"/>
                    </a:solidFill>
                  </a:rPr>
                  <a:t>system</a:t>
                </a:r>
                <a:r>
                  <a:rPr lang="en-US" sz="2200" dirty="0"/>
                  <a:t> from the </a:t>
                </a:r>
                <a:r>
                  <a:rPr lang="en-US" sz="2200" dirty="0">
                    <a:solidFill>
                      <a:srgbClr val="FFFF00"/>
                    </a:solidFill>
                  </a:rPr>
                  <a:t>surroundings</a:t>
                </a:r>
              </a:p>
              <a:p>
                <a:r>
                  <a:rPr lang="en-US" sz="2200" dirty="0"/>
                  <a:t>Heat is measured by </a:t>
                </a:r>
                <a:r>
                  <a:rPr lang="en-US" sz="2200" b="1" dirty="0">
                    <a:solidFill>
                      <a:srgbClr val="00FF00"/>
                    </a:solidFill>
                  </a:rPr>
                  <a:t>temperature</a:t>
                </a:r>
                <a:r>
                  <a:rPr lang="en-US" sz="2200" dirty="0"/>
                  <a:t> changes with a 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thermometer </a:t>
                </a:r>
                <a:r>
                  <a:rPr lang="en-US" sz="2200" dirty="0"/>
                  <a:t>and utilizes the </a:t>
                </a:r>
                <a:r>
                  <a:rPr lang="en-US" sz="2200" dirty="0">
                    <a:solidFill>
                      <a:srgbClr val="FFC000"/>
                    </a:solidFill>
                  </a:rPr>
                  <a:t>specific heat capacity </a:t>
                </a:r>
                <a:r>
                  <a:rPr lang="en-US" sz="2200" dirty="0"/>
                  <a:t>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∆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C5B2E-5542-F5D6-CEA6-30C230FF4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2" y="992721"/>
                <a:ext cx="8387645" cy="5215465"/>
              </a:xfrm>
              <a:blipFill>
                <a:blip r:embed="rId3"/>
                <a:stretch>
                  <a:fillRect l="-945" t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0F2F33-5C29-A2FD-4FFA-55D864260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60584"/>
              </p:ext>
            </p:extLst>
          </p:nvPr>
        </p:nvGraphicFramePr>
        <p:xfrm>
          <a:off x="762001" y="4102100"/>
          <a:ext cx="8020752" cy="21917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5351">
                  <a:extLst>
                    <a:ext uri="{9D8B030D-6E8A-4147-A177-3AD203B41FA5}">
                      <a16:colId xmlns:a16="http://schemas.microsoft.com/office/drawing/2014/main" val="872194219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404934971"/>
                    </a:ext>
                  </a:extLst>
                </a:gridCol>
                <a:gridCol w="1315151">
                  <a:extLst>
                    <a:ext uri="{9D8B030D-6E8A-4147-A177-3AD203B41FA5}">
                      <a16:colId xmlns:a16="http://schemas.microsoft.com/office/drawing/2014/main" val="1189543686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5112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energy as/in the form of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 or </a:t>
                      </a:r>
                      <a:r>
                        <a:rPr lang="en-US" sz="1600" dirty="0" err="1"/>
                        <a:t>cal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48867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mass of the substance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1998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specific heat capacity of substance: this is a physical property determined by scientists doing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 / (g °C)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4409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600" b="1" i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change in temperature in °C: this is the final temperature minus the initial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1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16BD6-F4FE-A7D4-2A37-C4EA7D32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19F-006B-7531-DD27-28B722C1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4572-3706-EF53-95DE-248E030B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When a solid is dissolved in a liquid (solvent), there can be an energy change related to the molecules of the solid interacting with the molecules of the solvent.</a:t>
            </a:r>
          </a:p>
          <a:p>
            <a:r>
              <a:rPr lang="en-US" sz="2000" dirty="0"/>
              <a:t>When heat is </a:t>
            </a:r>
            <a:r>
              <a:rPr lang="en-US" sz="2000" dirty="0">
                <a:solidFill>
                  <a:srgbClr val="FFC000"/>
                </a:solidFill>
              </a:rPr>
              <a:t>released</a:t>
            </a:r>
            <a:r>
              <a:rPr lang="en-US" sz="2000" dirty="0"/>
              <a:t> in dissolving, reaction is </a:t>
            </a:r>
            <a:r>
              <a:rPr lang="en-US" sz="2000" dirty="0">
                <a:solidFill>
                  <a:srgbClr val="00FF00"/>
                </a:solidFill>
              </a:rPr>
              <a:t>exothermic</a:t>
            </a:r>
          </a:p>
          <a:p>
            <a:r>
              <a:rPr lang="en-US" sz="2000" dirty="0"/>
              <a:t>When heat is </a:t>
            </a:r>
            <a:r>
              <a:rPr lang="en-US" sz="2000" dirty="0">
                <a:solidFill>
                  <a:srgbClr val="FFC000"/>
                </a:solidFill>
              </a:rPr>
              <a:t>absorbed</a:t>
            </a:r>
            <a:r>
              <a:rPr lang="en-US" sz="2000" dirty="0"/>
              <a:t> in dissolving, reaction is </a:t>
            </a:r>
            <a:r>
              <a:rPr lang="en-US" sz="2000" dirty="0">
                <a:solidFill>
                  <a:srgbClr val="00FF00"/>
                </a:solidFill>
              </a:rPr>
              <a:t>endothermic</a:t>
            </a:r>
          </a:p>
          <a:p>
            <a:endParaRPr lang="en-US" sz="2000" dirty="0">
              <a:solidFill>
                <a:srgbClr val="00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D7ACF-1DAA-1C8F-4406-E2B20988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43" y="3243074"/>
            <a:ext cx="342947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2C42-207C-7032-238C-42601ECDA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EEBC-084D-F9C6-7F63-E137533E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4C98-6A50-BE2E-1D6F-A1E7AF3B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Objects with different temperatures in contact with each other, heat from the warmer object transfers to the cooler object until both reach same temperature.</a:t>
            </a:r>
          </a:p>
          <a:p>
            <a:r>
              <a:rPr lang="en-US" dirty="0"/>
              <a:t>Since energy is conserved, if H</a:t>
            </a:r>
            <a:r>
              <a:rPr lang="en-US" baseline="-25000" dirty="0"/>
              <a:t>2</a:t>
            </a:r>
            <a:r>
              <a:rPr lang="en-US" dirty="0"/>
              <a:t>O as ice is put in contact with H</a:t>
            </a:r>
            <a:r>
              <a:rPr lang="en-US" baseline="-25000" dirty="0"/>
              <a:t>2</a:t>
            </a:r>
            <a:r>
              <a:rPr lang="en-US" dirty="0"/>
              <a:t>O as water, it should be possible to measure temperature changes in the water as ice melts to see if this law is observed</a:t>
            </a:r>
          </a:p>
        </p:txBody>
      </p:sp>
    </p:spTree>
    <p:extLst>
      <p:ext uri="{BB962C8B-B14F-4D97-AF65-F5344CB8AC3E}">
        <p14:creationId xmlns:p14="http://schemas.microsoft.com/office/powerpoint/2010/main" val="112249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3C777-AC05-5132-FF2B-F5A02DA5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A77-3A72-788B-6A53-1E27D08A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Equipment You Will 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CFF28-6D07-8DDD-C351-BB6429E3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01" y="923925"/>
            <a:ext cx="1801093" cy="2730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5F6F0-80E9-B0E5-1B4D-988B11100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72" y="950906"/>
            <a:ext cx="1366556" cy="2730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1E7FF-0480-4921-12D6-8DDFA651B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31" y="3870805"/>
            <a:ext cx="3143250" cy="2378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248C3-DF5D-E07C-6053-F54D30D9E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66" y="950906"/>
            <a:ext cx="685166" cy="5619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144BA4-9B2A-B1A8-193D-AC5B65198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279" y="1350956"/>
            <a:ext cx="2668639" cy="3501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A485D2-CB0A-E83E-F2DC-37F56128A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43039" y="3651876"/>
            <a:ext cx="830997" cy="34694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1E5A2D-BF34-34BB-F625-3C0902312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365" y="1061999"/>
            <a:ext cx="1592129" cy="37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D0D09-83DA-63AC-E206-8A919790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394688-0D3B-B6A6-8E1C-AC94EFC2E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03779" y="1495936"/>
            <a:ext cx="5582429" cy="404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0BF67-BCE6-0437-8B85-0A21445C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Consumables</a:t>
            </a:r>
          </a:p>
        </p:txBody>
      </p:sp>
    </p:spTree>
    <p:extLst>
      <p:ext uri="{BB962C8B-B14F-4D97-AF65-F5344CB8AC3E}">
        <p14:creationId xmlns:p14="http://schemas.microsoft.com/office/powerpoint/2010/main" val="36374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BA83F-7B22-8A01-2FE3-CCC1C22CD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B132-4F9B-3FA6-3604-1ACDFE9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Procedure: Part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68387-E25A-7C7C-241B-25887E4E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Construct the calorimetry setup with the foam cups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Measure the mass of the cups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45.0 to 55.0 mL DI water to grad cylinder &amp; pour into cups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temperature to nearest 0.1°C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glassine paper, scoop out 4.8-5.2 g citric acid without causing excessive waste. Tighten the reagent lid after.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citric acid carefully but quickly to the calorimeter with water and place lid on setup;  VERY CAREFULLY with lid closed stir the solution until solid dissolves</a:t>
            </a:r>
          </a:p>
        </p:txBody>
      </p:sp>
    </p:spTree>
    <p:extLst>
      <p:ext uri="{BB962C8B-B14F-4D97-AF65-F5344CB8AC3E}">
        <p14:creationId xmlns:p14="http://schemas.microsoft.com/office/powerpoint/2010/main" val="395265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E76F0-2D53-4300-A908-9F9463DED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01FF-C903-01E0-1A6D-89E351AD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Procedure: Part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C39F1-11FE-9FF2-D37B-6CD0BA57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Record temperature to nearest 0.1°C after it stabilizes (it might go up or down)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Remove the cardboard lid. Record the mass of the calorimeter setup: cups + solution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Empty the solution into a beaker (for waste) then rinse and dry the inner cup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Switch the inner cup with outer cup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 Repeat steps 3-8 with sodium carbonate (Na</a:t>
            </a:r>
            <a:r>
              <a:rPr lang="en-US" sz="2200" baseline="-25000" dirty="0"/>
              <a:t>2</a:t>
            </a:r>
            <a:r>
              <a:rPr lang="en-US" sz="2200" dirty="0"/>
              <a:t>CO</a:t>
            </a:r>
            <a:r>
              <a:rPr lang="en-US" sz="2200" baseline="-25000" dirty="0"/>
              <a:t>3</a:t>
            </a:r>
            <a:r>
              <a:rPr lang="en-US" sz="2200" dirty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 Pour out the waste into the beaker, discard the solution into the sink</a:t>
            </a:r>
          </a:p>
        </p:txBody>
      </p:sp>
    </p:spTree>
    <p:extLst>
      <p:ext uri="{BB962C8B-B14F-4D97-AF65-F5344CB8AC3E}">
        <p14:creationId xmlns:p14="http://schemas.microsoft.com/office/powerpoint/2010/main" val="131615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A03F-EFDC-3D95-6C98-4A0C8B15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63B8-D7E0-2891-E843-B928257E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Procedure: Part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753B7-BE6A-85CA-FE4B-027C6E200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Construct the calorimetry setup with the foam cups and add 45.0-55.0 mL DI water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Measure the mass of calorimeter with water without lid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temperature to nearest 0.1°C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Transfer 2-3 cubes ice to calorimeter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lid and stir carefully with thermometer until ice melts. Record the final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mass of calorimeter with contents (not lid)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10135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32037</TotalTime>
  <Words>546</Words>
  <Application>Microsoft Office PowerPoint</Application>
  <PresentationFormat>On-screen Show (4:3)</PresentationFormat>
  <Paragraphs>67</Paragraphs>
  <Slides>16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Introduction</vt:lpstr>
      <vt:lpstr>Background: Part 1</vt:lpstr>
      <vt:lpstr>Background: Part 2</vt:lpstr>
      <vt:lpstr>Equipment You Will Use</vt:lpstr>
      <vt:lpstr>Consumables</vt:lpstr>
      <vt:lpstr>Procedure: Part 1</vt:lpstr>
      <vt:lpstr>Procedure: Part 1</vt:lpstr>
      <vt:lpstr>Procedure: Part 2</vt:lpstr>
      <vt:lpstr>Example Data Analysis</vt:lpstr>
      <vt:lpstr>Example Data Analysis</vt:lpstr>
      <vt:lpstr>Example Data Analysis</vt:lpstr>
      <vt:lpstr>Example Data Analysis</vt:lpstr>
      <vt:lpstr>Example Data Analysis</vt:lpstr>
      <vt:lpstr>Example Data Analysis</vt:lpstr>
      <vt:lpstr>Clean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1056</cp:revision>
  <cp:lastPrinted>2016-03-14T04:22:58Z</cp:lastPrinted>
  <dcterms:created xsi:type="dcterms:W3CDTF">2005-12-08T13:54:14Z</dcterms:created>
  <dcterms:modified xsi:type="dcterms:W3CDTF">2025-10-11T06:49:50Z</dcterms:modified>
</cp:coreProperties>
</file>