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4"/>
  </p:notesMasterIdLst>
  <p:sldIdLst>
    <p:sldId id="608" r:id="rId2"/>
    <p:sldId id="796" r:id="rId3"/>
    <p:sldId id="818" r:id="rId4"/>
    <p:sldId id="819" r:id="rId5"/>
    <p:sldId id="816" r:id="rId6"/>
    <p:sldId id="824" r:id="rId7"/>
    <p:sldId id="825" r:id="rId8"/>
    <p:sldId id="826" r:id="rId9"/>
    <p:sldId id="820" r:id="rId10"/>
    <p:sldId id="817" r:id="rId11"/>
    <p:sldId id="815" r:id="rId12"/>
    <p:sldId id="797" r:id="rId13"/>
    <p:sldId id="799" r:id="rId14"/>
    <p:sldId id="798" r:id="rId15"/>
    <p:sldId id="800" r:id="rId16"/>
    <p:sldId id="801" r:id="rId17"/>
    <p:sldId id="802" r:id="rId18"/>
    <p:sldId id="803" r:id="rId19"/>
    <p:sldId id="812" r:id="rId20"/>
    <p:sldId id="814" r:id="rId21"/>
    <p:sldId id="813" r:id="rId22"/>
    <p:sldId id="811" r:id="rId23"/>
    <p:sldId id="804" r:id="rId24"/>
    <p:sldId id="809" r:id="rId25"/>
    <p:sldId id="821" r:id="rId26"/>
    <p:sldId id="823" r:id="rId27"/>
    <p:sldId id="805" r:id="rId28"/>
    <p:sldId id="827" r:id="rId29"/>
    <p:sldId id="807" r:id="rId30"/>
    <p:sldId id="828" r:id="rId31"/>
    <p:sldId id="808" r:id="rId32"/>
    <p:sldId id="829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22" d="100"/>
          <a:sy n="122" d="100"/>
        </p:scale>
        <p:origin x="102" y="51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Kelvin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380"/>
          <c:min val="2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Kelvin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373"/>
          <c:min val="27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Fahrenheit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Fahrenheit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22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Fahrenheit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220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E311F-5CBC-6368-C398-9A7E9161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F359-7990-A523-E886-0213DA2C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8"/>
            <a:ext cx="8421512" cy="83099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Numbers, Calculations, Measurements in Chemistry</a:t>
            </a:r>
          </a:p>
        </p:txBody>
      </p:sp>
      <p:pic>
        <p:nvPicPr>
          <p:cNvPr id="4" name="Picture 3" descr="A calculus formula">
            <a:extLst>
              <a:ext uri="{FF2B5EF4-FFF2-40B4-BE49-F238E27FC236}">
                <a16:creationId xmlns:a16="http://schemas.microsoft.com/office/drawing/2014/main" id="{CDA19B22-4225-3D46-A559-9D426B1C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845"/>
          <a:stretch>
            <a:fillRect/>
          </a:stretch>
        </p:blipFill>
        <p:spPr>
          <a:xfrm>
            <a:off x="372533" y="1332090"/>
            <a:ext cx="8387645" cy="5215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16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C372-E0EB-F23A-F780-3AF8671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52546-70AA-D0C0-E874-D152FC5A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Quantities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2A29ADB-FD1B-DCA0-DBF7-B87CEB6840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2405" y="1331913"/>
          <a:ext cx="3072946" cy="1483360"/>
        </p:xfrm>
        <a:graphic>
          <a:graphicData uri="http://schemas.openxmlformats.org/drawingml/2006/table">
            <a:tbl>
              <a:tblPr firstRow="1" bandRow="1"/>
              <a:tblGrid>
                <a:gridCol w="1536473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1536473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  <a:latin typeface="+mj-lt"/>
                        </a:rPr>
                        <a:t>Number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Dimension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0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teaspoons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999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4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5898-47DB-81B7-F63B-65FCBBEA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8F352-CE19-BD16-D0FA-ED2971FD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EC8EF-100A-C97D-FC60-0F9A0B8B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of expressing numerical values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Format:  </a:t>
            </a:r>
            <a:r>
              <a:rPr lang="en-US" i="1" dirty="0" err="1">
                <a:solidFill>
                  <a:srgbClr val="FFC000"/>
                </a:solidFill>
              </a:rPr>
              <a:t>d.mmm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dirty="0"/>
              <a:t>×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lang="en-US" i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baseline="30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DC1EB6-DB92-CFB3-343C-FFDD22B1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364222"/>
              </p:ext>
            </p:extLst>
          </p:nvPr>
        </p:nvGraphicFramePr>
        <p:xfrm>
          <a:off x="696033" y="2667230"/>
          <a:ext cx="7042247" cy="3677920"/>
        </p:xfrm>
        <a:graphic>
          <a:graphicData uri="http://schemas.openxmlformats.org/drawingml/2006/table">
            <a:tbl>
              <a:tblPr firstRow="1" bandRow="1"/>
              <a:tblGrid>
                <a:gridCol w="2535211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4507036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err="1">
                          <a:solidFill>
                            <a:srgbClr val="FFC000"/>
                          </a:solidFill>
                        </a:rPr>
                        <a:t>n.mmm</a:t>
                      </a:r>
                      <a:endParaRPr lang="en-US" i="1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Significand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(preferred), 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Coefficient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Mantissa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obsolete term)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Number greater than or equal to 1.0 and less than 10. This number properly express significant digits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400" i="1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r>
                        <a:rPr lang="en-US" i="1" baseline="30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</a:t>
                      </a:r>
                      <a:endParaRPr lang="en-US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Exponent of 10 where </a:t>
                      </a:r>
                      <a:r>
                        <a:rPr lang="en-US" b="1" i="1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integer, negative, positive (note 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= 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5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1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959E-745A-4A0C-E428-61A4125D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F4236-4C5B-E69D-23A9-011EA11E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4C4C0-0FC0-AD06-D333-60BD008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decimal point moves to right</a:t>
            </a:r>
          </a:p>
          <a:p>
            <a:pPr marL="0" indent="0">
              <a:buNone/>
            </a:pPr>
            <a:r>
              <a:rPr lang="en-US" dirty="0"/>
              <a:t>1. = 10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10. = 10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100. = 10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i="1" dirty="0"/>
              <a:t>decimal point moves to left</a:t>
            </a:r>
          </a:p>
          <a:p>
            <a:pPr marL="0" indent="0">
              <a:buNone/>
            </a:pPr>
            <a:r>
              <a:rPr lang="en-US" dirty="0"/>
              <a:t>0.1 = 10</a:t>
            </a:r>
            <a:r>
              <a:rPr lang="en-US" baseline="30000" dirty="0"/>
              <a:t>-1</a:t>
            </a:r>
          </a:p>
          <a:p>
            <a:pPr marL="0" indent="0">
              <a:buNone/>
            </a:pPr>
            <a:r>
              <a:rPr lang="en-US" dirty="0"/>
              <a:t>0.01 = 10</a:t>
            </a:r>
            <a:r>
              <a:rPr lang="en-US" baseline="30000" dirty="0"/>
              <a:t>-2</a:t>
            </a:r>
          </a:p>
          <a:p>
            <a:pPr marL="0" indent="0">
              <a:buNone/>
            </a:pPr>
            <a:r>
              <a:rPr lang="en-US" dirty="0"/>
              <a:t>0.001 = 10</a:t>
            </a:r>
            <a:r>
              <a:rPr lang="en-US" baseline="30000" dirty="0"/>
              <a:t>-3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atmosphere (atm) = 101,325 Pascals (Pa)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E585-F6CF-2289-94C3-09C95BC3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6858C-2677-DC0D-2C5A-CB3A87F4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81C6D-B61A-DEEE-7785-FAED8AA4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number less than 10 and greater than 1?</a:t>
            </a:r>
          </a:p>
          <a:p>
            <a:pPr marL="236538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You don’t really need scientific notation, because it will be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[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d.mmm</a:t>
            </a:r>
            <a:r>
              <a:rPr lang="en-US" sz="1600" dirty="0">
                <a:sym typeface="Wingdings" panose="05000000000000000000" pitchFamily="2" charset="2"/>
              </a:rPr>
              <a:t> ×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10</a:t>
            </a:r>
            <a:r>
              <a:rPr lang="en-US" sz="1600" baseline="30000" dirty="0">
                <a:solidFill>
                  <a:srgbClr val="FFFF00"/>
                </a:solidFill>
                <a:sym typeface="Wingdings" panose="05000000000000000000" pitchFamily="2" charset="2"/>
              </a:rPr>
              <a:t>0 </a:t>
            </a:r>
            <a:r>
              <a:rPr lang="en-US" sz="1600" dirty="0">
                <a:sym typeface="Wingdings" panose="05000000000000000000" pitchFamily="2" charset="2"/>
              </a:rPr>
              <a:t>] and 10</a:t>
            </a:r>
            <a:r>
              <a:rPr lang="en-US" sz="1600" baseline="30000" dirty="0">
                <a:sym typeface="Wingdings" panose="05000000000000000000" pitchFamily="2" charset="2"/>
              </a:rPr>
              <a:t>0</a:t>
            </a:r>
            <a:r>
              <a:rPr lang="en-US" sz="1600" dirty="0">
                <a:sym typeface="Wingdings" panose="05000000000000000000" pitchFamily="2" charset="2"/>
              </a:rPr>
              <a:t> = 1, so  </a:t>
            </a:r>
            <a:r>
              <a:rPr lang="en-US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 take the number and express as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is greater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(greater than zero)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less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-1 = -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(less than zero)</a:t>
            </a:r>
          </a:p>
        </p:txBody>
      </p:sp>
    </p:spTree>
    <p:extLst>
      <p:ext uri="{BB962C8B-B14F-4D97-AF65-F5344CB8AC3E}">
        <p14:creationId xmlns:p14="http://schemas.microsoft.com/office/powerpoint/2010/main" val="266884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8779-4EDB-73EF-F2DD-8DF4B9DE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81640-7A93-C008-8C67-C8343169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2FE8-92B0-0B37-8B3F-369042D9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If original number is </a:t>
            </a:r>
            <a:r>
              <a:rPr lang="en-US" i="1" u="sng" dirty="0"/>
              <a:t>greater than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+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book: “if you moved decimal point to the left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positive”</a:t>
            </a:r>
          </a:p>
          <a:p>
            <a:pPr marL="0" indent="0" defTabSz="512763">
              <a:buNone/>
            </a:pPr>
            <a:r>
              <a:rPr lang="en-US" dirty="0"/>
              <a:t>	35 </a:t>
            </a:r>
            <a:r>
              <a:rPr lang="en-US" dirty="0">
                <a:sym typeface="Wingdings" panose="05000000000000000000" pitchFamily="2" charset="2"/>
              </a:rPr>
              <a:t> 35.  3.5  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1 place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23849 </a:t>
            </a:r>
            <a:r>
              <a:rPr lang="en-US" dirty="0">
                <a:sym typeface="Wingdings" panose="05000000000000000000" pitchFamily="2" charset="2"/>
              </a:rPr>
              <a:t> 23849.  2.3849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4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300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624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1F26-1CA4-564B-9A8F-C1666C4FD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BB08C-D16D-812E-D962-CF92062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CAF07-4A08-BDA2-7DAB-38B9A6A7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original number </a:t>
            </a:r>
            <a:r>
              <a:rPr kumimoji="0" lang="en-US" sz="2400" b="0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less than</a:t>
            </a: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d.mmm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you have to multiply by 10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(or divide by 10)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times to get to original number, so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will be negative (less than zero):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×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-1 = -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</a:p>
          <a:p>
            <a:pPr marL="0" indent="0">
              <a:buNone/>
            </a:pPr>
            <a:r>
              <a:rPr lang="en-US" dirty="0"/>
              <a:t>Your book: “if you moved decimal point to the right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negative”</a:t>
            </a:r>
          </a:p>
          <a:p>
            <a:pPr marL="0" indent="0" defTabSz="512763">
              <a:buNone/>
            </a:pPr>
            <a:r>
              <a:rPr lang="en-US" dirty="0"/>
              <a:t>	0.0000035 </a:t>
            </a:r>
            <a:r>
              <a:rPr lang="en-US" dirty="0">
                <a:sym typeface="Wingdings" panose="05000000000000000000" pitchFamily="2" charset="2"/>
              </a:rPr>
              <a:t> 3.5   </a:t>
            </a:r>
            <a:r>
              <a:rPr lang="en-US" i="1" dirty="0">
                <a:sym typeface="Wingdings" panose="05000000000000000000" pitchFamily="2" charset="2"/>
              </a:rPr>
              <a:t>moved to right 6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-6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0.023849 </a:t>
            </a:r>
            <a:r>
              <a:rPr lang="en-US" dirty="0">
                <a:sym typeface="Wingdings" panose="05000000000000000000" pitchFamily="2" charset="2"/>
              </a:rPr>
              <a:t> 2.3849  </a:t>
            </a:r>
            <a:r>
              <a:rPr lang="en-US" i="1" dirty="0">
                <a:sym typeface="Wingdings" panose="05000000000000000000" pitchFamily="2" charset="2"/>
              </a:rPr>
              <a:t>moved to right 2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-2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5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187D-089B-DC0C-A396-D65F7F1F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47449-0AF1-2E2F-3C03-0E01B05B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007F2-53FA-44E2-B48C-1070F424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Patterns for memorizing</a:t>
            </a:r>
          </a:p>
          <a:p>
            <a:pPr>
              <a:defRPr/>
            </a:pPr>
            <a:r>
              <a:rPr lang="en-US" sz="1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Wingdings" panose="05000000000000000000" pitchFamily="2" charset="2"/>
              </a:rPr>
              <a:t>decimal point movement – number being changed – final exponent value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Left – Large – Positive</a:t>
            </a:r>
          </a:p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latin typeface="Verdana"/>
                <a:sym typeface="Wingdings" panose="05000000000000000000" pitchFamily="2" charset="2"/>
              </a:rPr>
              <a:t>Right – Small – Negative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Positive and negative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exponent</a:t>
            </a:r>
            <a:r>
              <a:rPr lang="en-US" dirty="0">
                <a:sym typeface="Wingdings" panose="05000000000000000000" pitchFamily="2" charset="2"/>
              </a:rPr>
              <a:t>, not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significand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34249  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-34249  -3.4249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0.0034249  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-0.0034249  -3.4249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8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BF15-5C59-210F-8078-530E27E8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6DFFE-A4C9-1EA2-AF16-4ECB63A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933F2-CB8F-DA19-7A1A-8221AACB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Scientific notation is actually a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product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two numbers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significand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and a </a:t>
            </a:r>
            <a:r>
              <a:rPr lang="en-US" sz="2800" dirty="0">
                <a:solidFill>
                  <a:srgbClr val="FFC000"/>
                </a:solidFill>
                <a:latin typeface="Verdana"/>
              </a:rPr>
              <a:t>power of 10</a:t>
            </a:r>
            <a:r>
              <a:rPr lang="en-US" sz="2800" dirty="0">
                <a:solidFill>
                  <a:srgbClr val="FFFFFF"/>
                </a:solidFill>
                <a:latin typeface="Verdana"/>
              </a:rPr>
              <a:t>!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3.4249 × 10,000 = 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-3.4249 × 10,000 = -34249</a:t>
            </a:r>
          </a:p>
          <a:p>
            <a:pPr marL="0" indent="0">
              <a:buNone/>
              <a:defRPr/>
            </a:pP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0.0034249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3.4249 × 0.001 = 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-0.0034249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-3.4249 × 0.001 = -0.0034249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Verdana"/>
              </a:rPr>
              <a:t>Use this feature to confirm whether you converted a number to scientific notation properly!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40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F239-D3B6-2781-5964-0B391C59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EFB15-9014-9BEE-9BE5-FADE144E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5001D29-F8BF-E02F-05BB-9B0698158C3E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9FC72-27CE-05C9-5918-C145959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digits </a:t>
            </a:r>
            <a:r>
              <a:rPr lang="en-US" dirty="0">
                <a:solidFill>
                  <a:srgbClr val="FFFFFF"/>
                </a:solidFill>
              </a:rPr>
              <a:t>indicate the precision, the confidence of a single measurement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figures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55427-CA3A-7C29-70A5-99455554C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931"/>
              </p:ext>
            </p:extLst>
          </p:nvPr>
        </p:nvGraphicFramePr>
        <p:xfrm>
          <a:off x="392288" y="3206294"/>
          <a:ext cx="8215086" cy="196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41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4427260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non-zero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17.32704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Zeroes between non-zero digits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1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Syllabus</a:t>
            </a:r>
          </a:p>
          <a:p>
            <a:pPr lvl="1"/>
            <a:r>
              <a:rPr lang="en-US" dirty="0"/>
              <a:t>The syllabus is your friend, your map to how the course is supposed to go</a:t>
            </a:r>
          </a:p>
          <a:p>
            <a:pPr lvl="1"/>
            <a:r>
              <a:rPr lang="en-US" dirty="0"/>
              <a:t>Understand it well: generally, answers questions of highest importance to students</a:t>
            </a:r>
          </a:p>
          <a:p>
            <a:pPr lvl="1"/>
            <a:r>
              <a:rPr lang="en-US" dirty="0"/>
              <a:t>Broad overview or outline of course content</a:t>
            </a:r>
          </a:p>
          <a:p>
            <a:pPr lvl="1"/>
            <a:r>
              <a:rPr lang="en-US" dirty="0"/>
              <a:t>Materials for course: freely accessible online “book”,</a:t>
            </a:r>
            <a:br>
              <a:rPr lang="en-US" dirty="0"/>
            </a:br>
            <a:r>
              <a:rPr lang="en-US" dirty="0"/>
              <a:t>lab gear (coat + goggles), scientific-grade calculator</a:t>
            </a:r>
          </a:p>
          <a:p>
            <a:pPr lvl="1"/>
            <a:r>
              <a:rPr lang="en-US" dirty="0"/>
              <a:t>Grading: components of performance in course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Examinations: midterms and final, quizzes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“Homework”: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Laboratory part of course: reports of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580F-6ACE-CD9B-976F-13BB0F1E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84AAE-2AC1-F582-0ED3-1FB8C77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87393-4475-7DD2-08CA-733BE96C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D85B84-F5D4-10FB-FA11-7079AFC5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46497"/>
              </p:ext>
            </p:extLst>
          </p:nvPr>
        </p:nvGraphicFramePr>
        <p:xfrm>
          <a:off x="219677" y="2036654"/>
          <a:ext cx="8622278" cy="381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8090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1554566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5209622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leading zeroes after decimal point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trailing zeroes after decimal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assertion of decimal point makes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 non-zero digits at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adding decimal point and any zeroes after it makes all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evaluated like the “1200” example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1.200 × 10</a:t>
                      </a:r>
                      <a:r>
                        <a:rPr lang="en-US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all digits in scientific notation should be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6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10FE-A4BB-57AE-96D5-BCF47357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59FCE-ABDA-91D1-B3DF-5C10148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B4BF-533D-AA6A-A45A-60C58DD5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2490232"/>
            <a:ext cx="6362096" cy="3876926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Preparative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Measuring quantities usually 0.1 g (100 mg)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used to weigh masses for starting a chemistry experiment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3.4 g sodium chloride (NaCl)</a:t>
            </a:r>
          </a:p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Analytical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Measuring quantities usually down to 0.0001 g (0.1 mg or 100 µg)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used to weigh masses for determining yield of product at end of a chemistry experiment</a:t>
            </a:r>
          </a:p>
          <a:p>
            <a:pPr>
              <a:tabLst>
                <a:tab pos="515938" algn="l"/>
              </a:tabLs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0.0241 g copper(II) sulfate pentahydrate </a:t>
            </a:r>
            <a:endParaRPr lang="en-US" sz="18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52" name="Picture 4" descr="Analytical Balance (0.01mg) QEC-Series | Qualitest">
            <a:extLst>
              <a:ext uri="{FF2B5EF4-FFF2-40B4-BE49-F238E27FC236}">
                <a16:creationId xmlns:a16="http://schemas.microsoft.com/office/drawing/2014/main" id="{8385F227-F188-B015-B479-C1255BCF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3" y="4234691"/>
            <a:ext cx="1517332" cy="23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botec Precision Balances - YP Series">
            <a:extLst>
              <a:ext uri="{FF2B5EF4-FFF2-40B4-BE49-F238E27FC236}">
                <a16:creationId xmlns:a16="http://schemas.microsoft.com/office/drawing/2014/main" id="{DD444E9E-2054-C336-DDE6-73C358D8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04" y="2200534"/>
            <a:ext cx="2163151" cy="18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DCE3187-80F9-1353-CD5A-53804655A969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Significant digits indicate the precision, the confidence of a single measurement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3444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024D-ED5A-B662-886C-FDE24261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04EE0-C1B2-02F5-68AB-18227379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2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  <a:endParaRPr lang="en-US" sz="40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9E72-3B35-AF2A-4237-CC0FACC5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04686"/>
            <a:ext cx="8387645" cy="534286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Measurements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en-US" dirty="0">
                <a:solidFill>
                  <a:srgbClr val="FFFFFF"/>
                </a:solidFill>
              </a:rPr>
              <a:t> – an indicator of how measurements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repeat</a:t>
            </a:r>
            <a:r>
              <a:rPr lang="en-US" dirty="0">
                <a:solidFill>
                  <a:srgbClr val="FFFFFF"/>
                </a:solidFill>
              </a:rPr>
              <a:t> the value being measured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Accuracy</a:t>
            </a:r>
            <a:r>
              <a:rPr lang="en-US" dirty="0">
                <a:solidFill>
                  <a:srgbClr val="FFFFFF"/>
                </a:solidFill>
              </a:rPr>
              <a:t> – an indicator of how measurements get to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rgbClr val="FFFFFF"/>
                </a:solidFill>
              </a:rPr>
              <a:t> value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Accuracy and Precision">
            <a:extLst>
              <a:ext uri="{FF2B5EF4-FFF2-40B4-BE49-F238E27FC236}">
                <a16:creationId xmlns:a16="http://schemas.microsoft.com/office/drawing/2014/main" id="{7499D1E0-DE5B-78EE-EB4C-2F131925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3015372"/>
            <a:ext cx="5556180" cy="3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4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BCD17-8D80-8EA9-CB4B-E26835DD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B5408-BE91-670A-9CE1-768773B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2DC85-8885-F0E9-0C19-50F166B3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01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59252-C984-6689-65CB-75CCE37A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C6278-45C1-5D19-2812-2E9728A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6F8A4-DC66-870E-9BA8-3CA83812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7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272F-1B6F-52A9-BA34-AAE242B9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DE3E4-8CEA-964C-19D2-B8E5CB16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“Conversion Factors”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DD48-4BAE-7A7F-9783-2253800A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Calculations in chemistry frequently require converting between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dimensions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a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quantity</a:t>
            </a:r>
          </a:p>
          <a:p>
            <a:pPr>
              <a:defRPr/>
            </a:pPr>
            <a:r>
              <a:rPr lang="en-US" dirty="0"/>
              <a:t>Volume: fluid ounces to milliliter (“</a:t>
            </a:r>
            <a:r>
              <a:rPr lang="en-US" dirty="0" err="1"/>
              <a:t>fl</a:t>
            </a:r>
            <a:r>
              <a:rPr lang="en-US" dirty="0"/>
              <a:t> oz” to “ml”)</a:t>
            </a:r>
          </a:p>
          <a:p>
            <a:pPr>
              <a:defRPr/>
            </a:pPr>
            <a:r>
              <a:rPr lang="en-US" dirty="0"/>
              <a:t>Temperature: Celsius to Kelvin (“°C” to “K”)</a:t>
            </a:r>
          </a:p>
          <a:p>
            <a:pPr>
              <a:defRPr/>
            </a:pPr>
            <a:r>
              <a:rPr lang="en-US" dirty="0"/>
              <a:t>Pressure: torr to atmosphere (“torr” to “atm”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Conversions not just about measurement systems but also include scales which are powers of 10</a:t>
            </a:r>
          </a:p>
          <a:p>
            <a:pPr>
              <a:defRPr/>
            </a:pPr>
            <a:r>
              <a:rPr lang="en-US" dirty="0"/>
              <a:t>1 liter (L) = 1000 milliliters (ml, sometimes mL)</a:t>
            </a:r>
          </a:p>
          <a:p>
            <a:pPr>
              <a:defRPr/>
            </a:pPr>
            <a:r>
              <a:rPr lang="en-US" dirty="0"/>
              <a:t>1 kilogram (kg) = 1000 grams (g)</a:t>
            </a:r>
          </a:p>
        </p:txBody>
      </p:sp>
    </p:spTree>
    <p:extLst>
      <p:ext uri="{BB962C8B-B14F-4D97-AF65-F5344CB8AC3E}">
        <p14:creationId xmlns:p14="http://schemas.microsoft.com/office/powerpoint/2010/main" val="211388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ADB8-A77E-A347-18BE-16960D67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57FF7-E56E-0076-5B95-5498B0E0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244468"/>
            <a:ext cx="8421512" cy="584775"/>
          </a:xfrm>
        </p:spPr>
        <p:txBody>
          <a:bodyPr/>
          <a:lstStyle/>
          <a:p>
            <a:r>
              <a:rPr lang="en-US" sz="3200" dirty="0"/>
              <a:t>Conversion Nomenclature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8DCB1-35C8-C3B0-B901-154710D2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3FF046-005A-0121-8982-95784884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31030"/>
              </p:ext>
            </p:extLst>
          </p:nvPr>
        </p:nvGraphicFramePr>
        <p:xfrm>
          <a:off x="364067" y="1336462"/>
          <a:ext cx="8519072" cy="5124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285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364051">
                  <a:extLst>
                    <a:ext uri="{9D8B030D-6E8A-4147-A177-3AD203B41FA5}">
                      <a16:colId xmlns:a16="http://schemas.microsoft.com/office/drawing/2014/main" val="3391359477"/>
                    </a:ext>
                  </a:extLst>
                </a:gridCol>
                <a:gridCol w="4481736">
                  <a:extLst>
                    <a:ext uri="{9D8B030D-6E8A-4147-A177-3AD203B41FA5}">
                      <a16:colId xmlns:a16="http://schemas.microsoft.com/office/drawing/2014/main" val="2958674920"/>
                    </a:ext>
                  </a:extLst>
                </a:gridCol>
              </a:tblGrid>
              <a:tr h="3016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Prefix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Multiple of 10 (greater than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44244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kilo- (k)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 = 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2 kilograms (kg) = 2000 grams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mega-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3.7 megajoules (MJ) = 3,700,000 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giga-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30000" dirty="0"/>
                        <a:t>9</a:t>
                      </a:r>
                      <a:r>
                        <a:rPr lang="en-US" sz="1400" dirty="0"/>
                        <a:t> 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10 gigahertz (GHz) = 10,000,000,000 Hz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Submultiples of 10 (fractions of 1)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95552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 err="1"/>
                        <a:t>deci</a:t>
                      </a:r>
                      <a:r>
                        <a:rPr lang="en-US" dirty="0"/>
                        <a:t>- (d)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</a:t>
                      </a:r>
                      <a:r>
                        <a:rPr lang="en-US" sz="1600" dirty="0"/>
                        <a:t> = 1/10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deciliter (dL, dl) = 0.1 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93836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centi- (c)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</a:t>
                      </a:r>
                      <a:r>
                        <a:rPr lang="en-US" sz="1600" dirty="0"/>
                        <a:t> = 1/100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2.54 centimeter (cm) = 0.0254 m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441493">
                <a:tc>
                  <a:txBody>
                    <a:bodyPr/>
                    <a:lstStyle/>
                    <a:p>
                      <a:r>
                        <a:rPr lang="en-US" dirty="0"/>
                        <a:t>milli- (m)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-3</a:t>
                      </a:r>
                      <a:r>
                        <a:rPr lang="en-US" sz="1600" dirty="0"/>
                        <a:t> = 1/1000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14 millibar (mbar) = 0.014 bar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micro- (u/µ)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  <a:r>
                        <a:rPr lang="en-US" sz="1600" dirty="0"/>
                        <a:t> = 1/1000000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259 microliters (µl, ul, µL, </a:t>
                      </a:r>
                      <a:r>
                        <a:rPr lang="en-US" dirty="0" err="1">
                          <a:latin typeface="+mj-lt"/>
                        </a:rPr>
                        <a:t>uL</a:t>
                      </a:r>
                      <a:r>
                        <a:rPr lang="en-US" dirty="0">
                          <a:latin typeface="+mj-lt"/>
                        </a:rPr>
                        <a:t>) </a:t>
                      </a:r>
                      <a:r>
                        <a:rPr lang="en-US" sz="1600" dirty="0">
                          <a:latin typeface="+mj-lt"/>
                        </a:rPr>
                        <a:t>= 0.000259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nano- (n)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-9</a:t>
                      </a:r>
                      <a:r>
                        <a:rPr lang="en-US" sz="1600" dirty="0"/>
                        <a:t> = </a:t>
                      </a:r>
                      <a:r>
                        <a:rPr lang="en-US" sz="1400" dirty="0"/>
                        <a:t>1/1000000000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34 nanograms (ng) = 0.000000034 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pico- (p)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-12</a:t>
                      </a:r>
                      <a:r>
                        <a:rPr lang="en-US" sz="1600" dirty="0"/>
                        <a:t> = </a:t>
                      </a:r>
                      <a:r>
                        <a:rPr lang="en-US" sz="1200" dirty="0"/>
                        <a:t>1/100000000000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250 </a:t>
                      </a:r>
                      <a:r>
                        <a:rPr lang="en-US" dirty="0" err="1">
                          <a:latin typeface="+mj-lt"/>
                        </a:rPr>
                        <a:t>picoliters</a:t>
                      </a:r>
                      <a:r>
                        <a:rPr lang="en-US" dirty="0">
                          <a:latin typeface="+mj-lt"/>
                        </a:rPr>
                        <a:t> (</a:t>
                      </a:r>
                      <a:r>
                        <a:rPr lang="en-US" dirty="0" err="1">
                          <a:latin typeface="+mj-lt"/>
                        </a:rPr>
                        <a:t>pL</a:t>
                      </a:r>
                      <a:r>
                        <a:rPr lang="en-US" dirty="0">
                          <a:latin typeface="+mj-lt"/>
                        </a:rPr>
                        <a:t>) = 0.0</a:t>
                      </a:r>
                      <a:r>
                        <a:rPr lang="en-US" sz="1800" dirty="0"/>
                        <a:t>0000000025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1611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femto- (f)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-15</a:t>
                      </a:r>
                      <a:r>
                        <a:rPr lang="en-US" sz="1600" dirty="0"/>
                        <a:t> =</a:t>
                      </a:r>
                      <a:r>
                        <a:rPr lang="en-US" sz="900" dirty="0"/>
                        <a:t>1/ 1000000000000000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4.3 femtomoles (</a:t>
                      </a:r>
                      <a:r>
                        <a:rPr lang="en-US" sz="1600" dirty="0" err="1">
                          <a:latin typeface="+mj-lt"/>
                        </a:rPr>
                        <a:t>fmol</a:t>
                      </a:r>
                      <a:r>
                        <a:rPr lang="en-US" sz="1600" dirty="0">
                          <a:latin typeface="+mj-lt"/>
                        </a:rPr>
                        <a:t>) </a:t>
                      </a:r>
                      <a:r>
                        <a:rPr lang="en-US" sz="1200" dirty="0">
                          <a:latin typeface="+mj-lt"/>
                        </a:rPr>
                        <a:t>= </a:t>
                      </a:r>
                      <a:r>
                        <a:rPr lang="en-US" sz="1200" dirty="0"/>
                        <a:t>0.0000000000000043 mol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66512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400" b="1" i="1" dirty="0"/>
                        <a:t>Dimensions in green are often used in chemistry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0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A8ECF-7C3E-9091-9CD0-32EA2D1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2DB76-418F-782F-9162-5EAD9F33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00D5F-905B-5EE5-08E2-E4E7AB41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How much </a:t>
            </a:r>
            <a:r>
              <a:rPr lang="en-US" dirty="0">
                <a:solidFill>
                  <a:srgbClr val="FFFF00"/>
                </a:solidFill>
              </a:rPr>
              <a:t>mass</a:t>
            </a:r>
            <a:r>
              <a:rPr lang="en-US" dirty="0"/>
              <a:t> is in a given </a:t>
            </a:r>
            <a:r>
              <a:rPr lang="en-US" dirty="0">
                <a:solidFill>
                  <a:srgbClr val="FFFF00"/>
                </a:solidFill>
              </a:rPr>
              <a:t>volume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0" dirty="0"/>
              <a:t>The math definition: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Greek letter </a:t>
            </a:r>
            <a:r>
              <a:rPr lang="en-US" sz="1800" i="1" dirty="0"/>
              <a:t>rho</a:t>
            </a:r>
            <a:r>
              <a:rPr lang="en-US" sz="1800" dirty="0"/>
              <a:t> (</a:t>
            </a:r>
            <a:r>
              <a:rPr lang="en-US" sz="1800" dirty="0">
                <a:latin typeface="Symbol" panose="05050102010706020507" pitchFamily="18" charset="2"/>
              </a:rPr>
              <a:t>r</a:t>
            </a:r>
            <a:r>
              <a:rPr lang="en-US" sz="1800" dirty="0"/>
              <a:t>) is</a:t>
            </a:r>
            <a:br>
              <a:rPr lang="en-US" sz="1800" dirty="0"/>
            </a:br>
            <a:r>
              <a:rPr lang="en-US" sz="1800" dirty="0"/>
              <a:t>symbol for </a:t>
            </a:r>
            <a:r>
              <a:rPr lang="en-US" sz="1800" dirty="0">
                <a:solidFill>
                  <a:srgbClr val="00FF00"/>
                </a:solidFill>
              </a:rPr>
              <a:t>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/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𝑣𝑜𝑙𝑢𝑚𝑒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4D2-D3CA-C264-390F-8F4E1D33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258-FB6F-3EE1-D974-F0C4B7CF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average kinetic energy of particles in a substance</a:t>
            </a:r>
          </a:p>
          <a:p>
            <a:r>
              <a:rPr lang="en-US" dirty="0"/>
              <a:t>Not energy itself, but an indicator or measure of energy</a:t>
            </a:r>
          </a:p>
        </p:txBody>
      </p:sp>
    </p:spTree>
    <p:extLst>
      <p:ext uri="{BB962C8B-B14F-4D97-AF65-F5344CB8AC3E}">
        <p14:creationId xmlns:p14="http://schemas.microsoft.com/office/powerpoint/2010/main" val="291546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F1E8-D2AC-7FA9-E917-F90C94B3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E607-7419-606B-BBB5-0E6613B7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3EFE-5E3F-3659-29E8-5AD12E5E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609D-9A6A-8E7F-0F82-F0D2876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CA032-15D9-16F2-DC98-CEFC36E0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Online Systems/Tools</a:t>
            </a:r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/>
              <a:t>Chat</a:t>
            </a:r>
          </a:p>
          <a:p>
            <a:r>
              <a:rPr lang="en-US" dirty="0"/>
              <a:t>Email</a:t>
            </a:r>
          </a:p>
          <a:p>
            <a:pPr lvl="1"/>
            <a:r>
              <a:rPr lang="en-US" dirty="0"/>
              <a:t>Mitch.Halloran@fresnocitycollege.edu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3A3D-B829-24BE-C8D3-4E4C7D7C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4E676-275D-A5CD-07B8-28E46741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Temperature Scales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906A4-1845-3AB4-2976-0DB03AFE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scales (measurement types) are used to get a value of temperature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Thermometers usually involve expansion or contraction of calibrated sealed tube of mercury (Hg) or dyed-alcohol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8A7F7-88D8-54CF-A9E6-795174F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3236"/>
              </p:ext>
            </p:extLst>
          </p:nvPr>
        </p:nvGraphicFramePr>
        <p:xfrm>
          <a:off x="867447" y="2599897"/>
          <a:ext cx="701424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6977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2088216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32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Scale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Property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freezing point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boiling point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32°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212°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Celsius (centigrade)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0°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100°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373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9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3B84-A7EF-76A1-A3C2-9AD76850F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526-5ED5-D270-D0C9-51CCB7F7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53CE-7776-FB69-554E-27EE51C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Conversions apply basic algebraic principles of sloped lines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09EFD-48EF-A5E2-4BFF-038EB57CD40E}"/>
              </a:ext>
            </a:extLst>
          </p:cNvPr>
          <p:cNvGrpSpPr/>
          <p:nvPr/>
        </p:nvGrpSpPr>
        <p:grpSpPr>
          <a:xfrm>
            <a:off x="795024" y="2856065"/>
            <a:ext cx="3552967" cy="2963460"/>
            <a:chOff x="520890" y="2562450"/>
            <a:chExt cx="3552967" cy="29634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/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i="1" dirty="0"/>
                    <a:t>K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=°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+273</m:t>
                      </m:r>
                    </m:oMath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0769" t="-27500" r="-410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/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i="1" dirty="0">
                      <a:latin typeface="+mj-lt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latin typeface="+mj-lt"/>
                        </a:rPr>
                        <m:t>lope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373 −273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100 − 0</m:t>
                          </m:r>
                        </m:den>
                      </m:f>
                    </m:oMath>
                  </a14:m>
                  <a:r>
                    <a:rPr lang="en-US" sz="1600" dirty="0"/>
                    <a:t> </a:t>
                  </a:r>
                  <a:r>
                    <a:rPr lang="en-US" sz="1200" dirty="0"/>
                    <a:t>= 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blipFill>
                  <a:blip r:embed="rId5"/>
                  <a:stretch>
                    <a:fillRect l="-6140" t="-2222" r="-5263" b="-17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/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+mj-lt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×0+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  <a:ea typeface="Cambria Math" panose="02040503050406030204" pitchFamily="18" charset="0"/>
                        </a:rPr>
                        <m:t>intercept</m:t>
                      </m:r>
                    </m:oMath>
                  </a14:m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  <a:p>
                  <a:r>
                    <a:rPr lang="en-US" sz="1050" dirty="0">
                      <a:latin typeface="+mj-lt"/>
                      <a:ea typeface="Cambria Math" panose="02040503050406030204" pitchFamily="18" charset="0"/>
                    </a:rPr>
                    <a:t>Intercept = 273</a:t>
                  </a:r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4979" t="-10909" r="-2490" b="-2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574B9D5-4256-F33F-C6DF-FDB7B2E2C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448341"/>
              </p:ext>
            </p:extLst>
          </p:nvPr>
        </p:nvGraphicFramePr>
        <p:xfrm>
          <a:off x="4988847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/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−273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blipFill>
                <a:blip r:embed="rId8"/>
                <a:stretch>
                  <a:fillRect l="-2703" r="-22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61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F0F7D-6CF5-B9DA-097C-A4B47EC6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AB6-FA58-4AF6-0528-15E6A2A4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B6F4-D670-1DD5-70BB-6CDBE005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Fahrenheit not used in chemistry, but be prepared to convert.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389EC2-EFAB-DCBB-2F45-7C00802FB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27535"/>
              </p:ext>
            </p:extLst>
          </p:nvPr>
        </p:nvGraphicFramePr>
        <p:xfrm>
          <a:off x="795024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/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i="1" dirty="0"/>
                  <a:t>°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blipFill>
                <a:blip r:embed="rId3"/>
                <a:stretch>
                  <a:fillRect l="-9677" t="-3448" r="-4147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/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smtClean="0">
                        <a:latin typeface="+mj-lt"/>
                      </a:rPr>
                      <m:t>lope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212 −32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100 − 0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200" dirty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blipFill>
                <a:blip r:embed="rId4"/>
                <a:stretch>
                  <a:fillRect l="-4651" t="-4444" b="-1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/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3</a:t>
                </a:r>
                <a14:m>
                  <m:oMath xmlns:m="http://schemas.openxmlformats.org/officeDocument/2006/math">
                    <m:r>
                      <a:rPr lang="en-US" sz="105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</a:rPr>
                      <m:t> 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×0+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  <a:ea typeface="Cambria Math" panose="02040503050406030204" pitchFamily="18" charset="0"/>
                      </a:rPr>
                      <m:t>intercept</m:t>
                    </m:r>
                  </m:oMath>
                </a14:m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1050" dirty="0">
                    <a:latin typeface="+mj-lt"/>
                    <a:ea typeface="Cambria Math" panose="02040503050406030204" pitchFamily="18" charset="0"/>
                  </a:rPr>
                  <a:t>Intercept = 32</a:t>
                </a:r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blipFill>
                <a:blip r:embed="rId5"/>
                <a:stretch>
                  <a:fillRect l="-4938" t="-80000" r="-412" b="-7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87E34BB-617D-E211-CBC7-E0CD25A92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180008"/>
              </p:ext>
            </p:extLst>
          </p:nvPr>
        </p:nvGraphicFramePr>
        <p:xfrm>
          <a:off x="4988847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/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−32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E1C60-B509-E3BE-441C-FE4888AA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B832E-1A77-9492-3754-064D55BD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38C9-AB49-46B4-B42B-A19D83A1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Interaction between instructor &amp; student(s)</a:t>
            </a:r>
          </a:p>
          <a:p>
            <a:pPr lvl="1"/>
            <a:r>
              <a:rPr lang="en-US" dirty="0"/>
              <a:t>Part-time instructors interact through Canvas and email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10F0-7B8F-D8FE-4852-FB2630225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AA279-4381-CA39-2167-664BA236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8CB57-B5A6-0B6B-7663-F4981695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Attendance</a:t>
            </a:r>
          </a:p>
          <a:p>
            <a:pPr lvl="1"/>
            <a:r>
              <a:rPr lang="en-US" dirty="0"/>
              <a:t>Being at lecture &amp; certainly being in the lab is not optional: attendance is recorded</a:t>
            </a:r>
          </a:p>
          <a:p>
            <a:pPr marL="0" indent="0">
              <a:buNone/>
            </a:pPr>
            <a:r>
              <a:rPr lang="en-US" i="1" dirty="0"/>
              <a:t>Time Commitment</a:t>
            </a:r>
          </a:p>
          <a:p>
            <a:pPr lvl="1"/>
            <a:r>
              <a:rPr lang="en-US" dirty="0"/>
              <a:t>Reading, homework, study for exams/quizzes</a:t>
            </a:r>
          </a:p>
          <a:p>
            <a:pPr lvl="1"/>
            <a:r>
              <a:rPr lang="en-US" dirty="0"/>
              <a:t>Generally thought to be at least twice time/effort commitment of the hours (units) of </a:t>
            </a:r>
            <a:r>
              <a:rPr lang="en-US" dirty="0" err="1"/>
              <a:t>lecture+lab</a:t>
            </a:r>
            <a:r>
              <a:rPr lang="en-US" dirty="0"/>
              <a:t>: 4 units </a:t>
            </a:r>
            <a:r>
              <a:rPr lang="en-US" dirty="0">
                <a:sym typeface="Wingdings" panose="05000000000000000000" pitchFamily="2" charset="2"/>
              </a:rPr>
              <a:t> 8-12 hours additional per week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E1CB4-9EFF-9CCE-D6D6-435A6C5D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89381"/>
            <a:ext cx="4363109" cy="17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D2C9-2496-56C1-518B-144D75F5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2484A-08D4-9E2F-A2F7-191D328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Teamwork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0FD16-ACAA-9B3F-89E2-BD883D9C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Throughout your career, you will learn that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programs</a:t>
            </a:r>
            <a:r>
              <a:rPr lang="en-US" dirty="0"/>
              <a:t> have </a:t>
            </a:r>
            <a:r>
              <a:rPr lang="en-US" dirty="0">
                <a:solidFill>
                  <a:srgbClr val="00FF00"/>
                </a:solidFill>
              </a:rPr>
              <a:t>teams </a:t>
            </a:r>
            <a:r>
              <a:rPr lang="en-US" dirty="0"/>
              <a:t>of people in order to get work done </a:t>
            </a:r>
            <a:r>
              <a:rPr lang="en-US" u="sng" dirty="0"/>
              <a:t>successfully</a:t>
            </a:r>
            <a:r>
              <a:rPr lang="en-US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FFFF00"/>
                </a:solidFill>
              </a:rPr>
              <a:t>tasks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are done by </a:t>
            </a:r>
            <a:r>
              <a:rPr lang="en-US" dirty="0">
                <a:solidFill>
                  <a:srgbClr val="00FF00"/>
                </a:solidFill>
              </a:rPr>
              <a:t>individuals</a:t>
            </a:r>
            <a:r>
              <a:rPr lang="en-US" dirty="0"/>
              <a:t> performing </a:t>
            </a:r>
            <a:r>
              <a:rPr lang="en-US" dirty="0">
                <a:solidFill>
                  <a:srgbClr val="FFFF00"/>
                </a:solidFill>
              </a:rPr>
              <a:t>roles</a:t>
            </a:r>
            <a:r>
              <a:rPr lang="en-US" dirty="0"/>
              <a:t> as part of the </a:t>
            </a:r>
            <a:r>
              <a:rPr lang="en-US" dirty="0">
                <a:solidFill>
                  <a:srgbClr val="00FF00"/>
                </a:solidFill>
              </a:rPr>
              <a:t>team</a:t>
            </a:r>
            <a:r>
              <a:rPr lang="en-US" dirty="0"/>
              <a:t>, the overall work is a product of the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“project” here at FCC in this course is learning chemistry, so everyone will be part of a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This team is your </a:t>
            </a:r>
            <a:r>
              <a:rPr lang="en-US" dirty="0">
                <a:solidFill>
                  <a:srgbClr val="00FF00"/>
                </a:solidFill>
              </a:rPr>
              <a:t>study group</a:t>
            </a:r>
          </a:p>
        </p:txBody>
      </p:sp>
    </p:spTree>
    <p:extLst>
      <p:ext uri="{BB962C8B-B14F-4D97-AF65-F5344CB8AC3E}">
        <p14:creationId xmlns:p14="http://schemas.microsoft.com/office/powerpoint/2010/main" val="88126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758-4C53-871D-29CB-0442626F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30A2B-27E1-2BCC-2874-4A7A9A66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The Study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2655-2F9A-7182-5F15-BFBBA80C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Canvas LMS app was used to randomly group students into </a:t>
            </a:r>
            <a:r>
              <a:rPr lang="en-US" dirty="0">
                <a:solidFill>
                  <a:srgbClr val="00FF00"/>
                </a:solidFill>
              </a:rPr>
              <a:t>study groups</a:t>
            </a:r>
            <a:r>
              <a:rPr lang="en-US" dirty="0"/>
              <a:t> in this course</a:t>
            </a:r>
          </a:p>
          <a:p>
            <a:pPr>
              <a:spcBef>
                <a:spcPts val="1800"/>
              </a:spcBef>
            </a:pPr>
            <a:r>
              <a:rPr lang="en-US" dirty="0"/>
              <a:t>The study group is only one facet of your learning process, intended to initiate you into being part of a team in your learning goal</a:t>
            </a:r>
          </a:p>
          <a:p>
            <a:pPr>
              <a:spcBef>
                <a:spcPts val="1800"/>
              </a:spcBef>
            </a:pPr>
            <a:r>
              <a:rPr lang="en-US" dirty="0"/>
              <a:t>Your instructor (me), your peers, resources of the College (tutors, tutoring services, counselors, other support staff) are always ready &amp; present too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AFB-322F-C33F-0067-8198DA65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CF0BB-07F9-F1D4-20F9-48EA5D9B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Communication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77D61-63DC-1DD8-BC68-E55150C2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All projects—like your success in this course—write  out a </a:t>
            </a:r>
            <a:r>
              <a:rPr lang="en-US" dirty="0">
                <a:solidFill>
                  <a:srgbClr val="00FF00"/>
                </a:solidFill>
              </a:rPr>
              <a:t>communication plan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about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to communicate to move the project along</a:t>
            </a:r>
          </a:p>
          <a:p>
            <a:pPr>
              <a:spcBef>
                <a:spcPts val="1800"/>
              </a:spcBef>
            </a:pPr>
            <a:r>
              <a:rPr lang="en-US" dirty="0"/>
              <a:t>What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Asking about how to solve a problem, understanding details of an assignment, when is a deadline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Helping each other with reminders, setting up an interactive meeting online or in person</a:t>
            </a:r>
          </a:p>
          <a:p>
            <a:pPr>
              <a:spcBef>
                <a:spcPts val="600"/>
              </a:spcBef>
            </a:pPr>
            <a:r>
              <a:rPr lang="en-US" dirty="0"/>
              <a:t>How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Email, phone text or a call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Canvas online system</a:t>
            </a:r>
          </a:p>
        </p:txBody>
      </p:sp>
    </p:spTree>
    <p:extLst>
      <p:ext uri="{BB962C8B-B14F-4D97-AF65-F5344CB8AC3E}">
        <p14:creationId xmlns:p14="http://schemas.microsoft.com/office/powerpoint/2010/main" val="403165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A387-8692-B981-4BDC-DDFC55BC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C8828-4606-7540-E3CC-DD11B44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3F07A-09F1-1F5D-1A7E-379B4C00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18" y="1120550"/>
            <a:ext cx="8387645" cy="5215465"/>
          </a:xfrm>
        </p:spPr>
        <p:txBody>
          <a:bodyPr/>
          <a:lstStyle/>
          <a:p>
            <a:r>
              <a:rPr lang="en-US" dirty="0"/>
              <a:t>The elephant in the room? Have you been talking about it in your course of learning?</a:t>
            </a:r>
          </a:p>
          <a:p>
            <a:r>
              <a:rPr lang="en-US" dirty="0"/>
              <a:t>Will be transformative, but…</a:t>
            </a:r>
          </a:p>
          <a:p>
            <a:pPr lvl="1"/>
            <a:r>
              <a:rPr lang="en-US" dirty="0"/>
              <a:t>useful to you IF you use it properly</a:t>
            </a:r>
          </a:p>
          <a:p>
            <a:pPr lvl="1"/>
            <a:r>
              <a:rPr lang="en-US" dirty="0"/>
              <a:t>ChatGPT/Bing CoPilot/Gemini don’t initiate the “what if” and “why” that drives discovery and exploration</a:t>
            </a:r>
          </a:p>
          <a:p>
            <a:pPr lvl="1"/>
            <a:r>
              <a:rPr lang="en-US" dirty="0"/>
              <a:t>A.I. does not and will not replace humans in asking questions that push discovery</a:t>
            </a:r>
          </a:p>
          <a:p>
            <a:pPr lvl="1"/>
            <a:r>
              <a:rPr lang="en-US" dirty="0"/>
              <a:t>Learning the foundations of a discipline—that is, getting that Associates or Bachelors or Doctoral degree—makes  you that better thinker who is asking “what if” and “why”</a:t>
            </a:r>
          </a:p>
          <a:p>
            <a:r>
              <a:rPr lang="en-US" dirty="0"/>
              <a:t>Doing that “homework”…</a:t>
            </a:r>
          </a:p>
          <a:p>
            <a:pPr lvl="1"/>
            <a:r>
              <a:rPr lang="en-US" dirty="0"/>
              <a:t>Helps you pass the test, yes</a:t>
            </a:r>
          </a:p>
          <a:p>
            <a:pPr lvl="1"/>
            <a:r>
              <a:rPr lang="en-US" dirty="0"/>
              <a:t>But also builds you as a discoverer, explorer, researcher, thinker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7682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27833</TotalTime>
  <Words>2098</Words>
  <Application>Microsoft Office PowerPoint</Application>
  <PresentationFormat>On-screen Show (4:3)</PresentationFormat>
  <Paragraphs>327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Recommendations for Successful Performance in Chem 3A</vt:lpstr>
      <vt:lpstr>Recommendations for Successful Performance in Chem 3A</vt:lpstr>
      <vt:lpstr>Recommendations for Successful Performance in Chem 3A</vt:lpstr>
      <vt:lpstr>Recommendations for Successful Performance in Chem 3A</vt:lpstr>
      <vt:lpstr>Teamwork</vt:lpstr>
      <vt:lpstr>The Study Group</vt:lpstr>
      <vt:lpstr>Communication Plan</vt:lpstr>
      <vt:lpstr>Artificial Intelligence in Learning &amp; Academics</vt:lpstr>
      <vt:lpstr>Numbers, Calculations, Measurements in Chemistry</vt:lpstr>
      <vt:lpstr>Quantities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Significant Digits</vt:lpstr>
      <vt:lpstr>Significant Digits</vt:lpstr>
      <vt:lpstr>Significant Digits</vt:lpstr>
      <vt:lpstr>Significant Digits</vt:lpstr>
      <vt:lpstr>Significant Digits in Scientific Notation</vt:lpstr>
      <vt:lpstr>Significant Digits in Scientific Notation</vt:lpstr>
      <vt:lpstr>“Conversion Factors”</vt:lpstr>
      <vt:lpstr>Conversion Nomenclature</vt:lpstr>
      <vt:lpstr>Density</vt:lpstr>
      <vt:lpstr>Temperature</vt:lpstr>
      <vt:lpstr>Measuring Temperature</vt:lpstr>
      <vt:lpstr>Temperature Scales</vt:lpstr>
      <vt:lpstr>Converting Temperature</vt:lpstr>
      <vt:lpstr>Converting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977</cp:revision>
  <cp:lastPrinted>2016-03-14T04:22:58Z</cp:lastPrinted>
  <dcterms:created xsi:type="dcterms:W3CDTF">2005-12-08T13:54:14Z</dcterms:created>
  <dcterms:modified xsi:type="dcterms:W3CDTF">2025-08-05T20:04:53Z</dcterms:modified>
</cp:coreProperties>
</file>