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7"/>
  </p:notesMasterIdLst>
  <p:sldIdLst>
    <p:sldId id="608" r:id="rId2"/>
    <p:sldId id="609" r:id="rId3"/>
    <p:sldId id="610" r:id="rId4"/>
    <p:sldId id="611" r:id="rId5"/>
    <p:sldId id="612" r:id="rId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CC99FF"/>
    <a:srgbClr val="FFFFCC"/>
    <a:srgbClr val="00FF00"/>
    <a:srgbClr val="339933"/>
    <a:srgbClr val="CCFFFF"/>
    <a:srgbClr val="FFFF99"/>
    <a:srgbClr val="99FF66"/>
    <a:srgbClr val="FF9933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2" autoAdjust="0"/>
    <p:restoredTop sz="94620" autoAdjust="0"/>
  </p:normalViewPr>
  <p:slideViewPr>
    <p:cSldViewPr snapToGrid="0">
      <p:cViewPr varScale="1">
        <p:scale>
          <a:sx n="140" d="100"/>
          <a:sy n="140" d="100"/>
        </p:scale>
        <p:origin x="786" y="13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3197" y="1295478"/>
            <a:ext cx="8111067" cy="769441"/>
          </a:xfrm>
        </p:spPr>
        <p:txBody>
          <a:bodyPr/>
          <a:lstStyle/>
          <a:p>
            <a:r>
              <a:rPr lang="en-US" sz="44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Mitch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F076B50A-8DFC-B976-E589-F7B1C6233B99}"/>
              </a:ext>
            </a:extLst>
          </p:cNvPr>
          <p:cNvSpPr txBox="1">
            <a:spLocks/>
          </p:cNvSpPr>
          <p:nvPr/>
        </p:nvSpPr>
        <p:spPr bwMode="auto">
          <a:xfrm>
            <a:off x="542780" y="4096208"/>
            <a:ext cx="6793992" cy="146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endParaRPr lang="en-US" sz="4800" kern="0" dirty="0">
              <a:solidFill>
                <a:srgbClr val="CC99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D93987C-C3A6-9E17-4494-2A0E8AA68125}"/>
              </a:ext>
            </a:extLst>
          </p:cNvPr>
          <p:cNvSpPr txBox="1">
            <a:spLocks/>
          </p:cNvSpPr>
          <p:nvPr/>
        </p:nvSpPr>
        <p:spPr bwMode="auto">
          <a:xfrm>
            <a:off x="516466" y="2228750"/>
            <a:ext cx="811106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7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9pPr>
          </a:lstStyle>
          <a:p>
            <a:r>
              <a:rPr lang="en-US" sz="6600" i="1" kern="0" dirty="0">
                <a:solidFill>
                  <a:srgbClr val="CC99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 0a</a:t>
            </a:r>
          </a:p>
        </p:txBody>
      </p:sp>
      <p:sp>
        <p:nvSpPr>
          <p:cNvPr id="29" name="Title 3">
            <a:extLst>
              <a:ext uri="{FF2B5EF4-FFF2-40B4-BE49-F238E27FC236}">
                <a16:creationId xmlns:a16="http://schemas.microsoft.com/office/drawing/2014/main" id="{0F667B90-ADA0-D7AE-AC82-9C44B2A46AE5}"/>
              </a:ext>
            </a:extLst>
          </p:cNvPr>
          <p:cNvSpPr txBox="1">
            <a:spLocks/>
          </p:cNvSpPr>
          <p:nvPr/>
        </p:nvSpPr>
        <p:spPr bwMode="auto">
          <a:xfrm>
            <a:off x="490153" y="3489832"/>
            <a:ext cx="811106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7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9pPr>
          </a:lstStyle>
          <a:p>
            <a:r>
              <a:rPr lang="en-US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Lab Exploration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0286-47AD-54C9-04A3-607B80CE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Guidance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C5B2E-5542-F5D6-CEA6-30C230FF4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you did not have access to your laboratory manuals for this start of lab session, I will quickly guide you to what you need to pay attention to</a:t>
            </a:r>
          </a:p>
          <a:p>
            <a:r>
              <a:rPr lang="en-US" dirty="0"/>
              <a:t>You will have your manuals today for reference</a:t>
            </a:r>
          </a:p>
          <a:p>
            <a:r>
              <a:rPr lang="en-US" dirty="0"/>
              <a:t>You have a data report form you fill out today</a:t>
            </a:r>
          </a:p>
          <a:p>
            <a:r>
              <a:rPr lang="en-US" dirty="0"/>
              <a:t>Use ink pen. NO PENCILS. Just cross-out mistakes</a:t>
            </a:r>
          </a:p>
          <a:p>
            <a:endParaRPr lang="en-US" dirty="0"/>
          </a:p>
          <a:p>
            <a:r>
              <a:rPr lang="en-US" dirty="0"/>
              <a:t>There are 3 parts to </a:t>
            </a:r>
            <a:r>
              <a:rPr lang="en-US" dirty="0" err="1"/>
              <a:t>Expt</a:t>
            </a:r>
            <a:r>
              <a:rPr lang="en-US" dirty="0"/>
              <a:t> 0a</a:t>
            </a:r>
          </a:p>
          <a:p>
            <a:r>
              <a:rPr lang="en-US" dirty="0"/>
              <a:t>We skip Part 1 – Scavenger Hunt</a:t>
            </a:r>
          </a:p>
          <a:p>
            <a:r>
              <a:rPr lang="en-US" dirty="0"/>
              <a:t>It has you looking for 20 items; we can learn this later</a:t>
            </a:r>
          </a:p>
        </p:txBody>
      </p:sp>
    </p:spTree>
    <p:extLst>
      <p:ext uri="{BB962C8B-B14F-4D97-AF65-F5344CB8AC3E}">
        <p14:creationId xmlns:p14="http://schemas.microsoft.com/office/powerpoint/2010/main" val="11492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BA83F-7B22-8A01-2FE3-CCC1C22CD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B132-4F9B-3FA6-3604-1ACDFE9F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52247"/>
            <a:ext cx="8421512" cy="830997"/>
          </a:xfrm>
        </p:spPr>
        <p:txBody>
          <a:bodyPr/>
          <a:lstStyle/>
          <a:p>
            <a:r>
              <a:rPr lang="en-US" dirty="0"/>
              <a:t>Part 2: Using A </a:t>
            </a:r>
            <a:r>
              <a:rPr lang="en-US" dirty="0" err="1"/>
              <a:t>Buret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95106-F724-B9FE-3DFE-6D37066F6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22" y="3620300"/>
            <a:ext cx="8471216" cy="2487074"/>
          </a:xfrm>
          <a:ln w="76200">
            <a:solidFill>
              <a:srgbClr val="99FFCC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Page 12: mix 1 </a:t>
            </a:r>
            <a:r>
              <a:rPr lang="en-US" sz="2000" dirty="0" err="1"/>
              <a:t>gtt</a:t>
            </a:r>
            <a:r>
              <a:rPr lang="en-US" sz="2000" dirty="0"/>
              <a:t> food dye in ~30 mL DI H</a:t>
            </a:r>
            <a:r>
              <a:rPr lang="en-US" sz="2000" baseline="-25000" dirty="0"/>
              <a:t>2</a:t>
            </a:r>
            <a:r>
              <a:rPr lang="en-US" sz="2000" dirty="0"/>
              <a:t>O in beaker; fill </a:t>
            </a:r>
            <a:r>
              <a:rPr lang="en-US" sz="2000" dirty="0" err="1"/>
              <a:t>buret</a:t>
            </a:r>
            <a:r>
              <a:rPr lang="en-US" sz="2000" dirty="0"/>
              <a:t>; record initial reading on </a:t>
            </a:r>
            <a:r>
              <a:rPr lang="en-US" sz="2000" dirty="0" err="1"/>
              <a:t>buret</a:t>
            </a:r>
            <a:r>
              <a:rPr lang="en-US" sz="2000" dirty="0"/>
              <a:t>; record vol + sketch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p 13: fill grad cylinder ~20-30 mL DI H</a:t>
            </a:r>
            <a:r>
              <a:rPr lang="en-US" sz="2000" baseline="-25000" dirty="0"/>
              <a:t>2</a:t>
            </a:r>
            <a:r>
              <a:rPr lang="en-US" sz="2000" dirty="0"/>
              <a:t>O; record vol + sketch; pour in Erlenmeyer; add different food dye color; mix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from </a:t>
            </a:r>
            <a:r>
              <a:rPr lang="en-US" sz="2000" dirty="0" err="1"/>
              <a:t>buret</a:t>
            </a:r>
            <a:r>
              <a:rPr lang="en-US" sz="2000" dirty="0"/>
              <a:t>, add ~ 5 mL dyed H</a:t>
            </a:r>
            <a:r>
              <a:rPr lang="en-US" sz="2000" baseline="-25000" dirty="0"/>
              <a:t>2</a:t>
            </a:r>
            <a:r>
              <a:rPr lang="en-US" sz="2000" dirty="0"/>
              <a:t>O to Erlenmeyer flask while swirling to mix (DON’T LET FLASK HIT BURET TIP)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 err="1"/>
              <a:t>Buret</a:t>
            </a:r>
            <a:r>
              <a:rPr lang="en-US" sz="2000" dirty="0"/>
              <a:t> stopcock control skill: 1 mL volume + droplet formation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5D0CDD-166B-3553-8CA6-3A2FE0996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802071"/>
              </p:ext>
            </p:extLst>
          </p:nvPr>
        </p:nvGraphicFramePr>
        <p:xfrm>
          <a:off x="383822" y="1065130"/>
          <a:ext cx="837635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8178">
                  <a:extLst>
                    <a:ext uri="{9D8B030D-6E8A-4147-A177-3AD203B41FA5}">
                      <a16:colId xmlns:a16="http://schemas.microsoft.com/office/drawing/2014/main" val="1373324938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42039036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rgbClr val="CC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Equipment/Material Needed</a:t>
                      </a:r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13363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Buret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lang="en-US" sz="1600" i="1" dirty="0">
                          <a:solidFill>
                            <a:srgbClr val="FFC000"/>
                          </a:solidFill>
                        </a:rPr>
                        <a:t>handle carefully. It is an easily breakable analytical device!</a:t>
                      </a: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8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chemeClr val="bg1"/>
                          </a:solidFill>
                        </a:rPr>
                        <a:t>Buret</a:t>
                      </a: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 clamp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50 mL beaker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61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50 mL graduated cylinder</a:t>
                      </a:r>
                    </a:p>
                  </a:txBody>
                  <a:tcPr>
                    <a:lnB w="57150" cap="flat" cmpd="sng" algn="ctr">
                      <a:solidFill>
                        <a:srgbClr val="CC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Erlenmeyer flask</a:t>
                      </a:r>
                    </a:p>
                  </a:txBody>
                  <a:tcPr>
                    <a:lnB w="57150" cap="flat" cmpd="sng" algn="ctr">
                      <a:solidFill>
                        <a:srgbClr val="CC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33743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rgbClr val="CC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Consumables Needed</a:t>
                      </a:r>
                    </a:p>
                  </a:txBody>
                  <a:tcPr>
                    <a:lnT w="57150" cap="flat" cmpd="sng" algn="ctr">
                      <a:solidFill>
                        <a:srgbClr val="CC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57150" cap="flat" cmpd="sng" algn="ctr">
                      <a:solidFill>
                        <a:srgbClr val="CC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44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DI water (~60 mL)</a:t>
                      </a: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food coloring (2 dyes)</a:t>
                      </a: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65268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65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2C774-94CB-E8C7-F6E4-F165B081E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D5AF-9596-14B0-26FC-2F4468AA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" y="176341"/>
            <a:ext cx="8421512" cy="646331"/>
          </a:xfrm>
        </p:spPr>
        <p:txBody>
          <a:bodyPr/>
          <a:lstStyle/>
          <a:p>
            <a:r>
              <a:rPr lang="en-US" sz="3600" dirty="0"/>
              <a:t>Part 3: Using Pipets, Volumetric Flasks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BD0D07-E1D1-845B-B699-50FFB5BF14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727814"/>
              </p:ext>
            </p:extLst>
          </p:nvPr>
        </p:nvGraphicFramePr>
        <p:xfrm>
          <a:off x="383822" y="822672"/>
          <a:ext cx="8376356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8178">
                  <a:extLst>
                    <a:ext uri="{9D8B030D-6E8A-4147-A177-3AD203B41FA5}">
                      <a16:colId xmlns:a16="http://schemas.microsoft.com/office/drawing/2014/main" val="1373324938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420390369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rgbClr val="CC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Equipment/Material Needed</a:t>
                      </a:r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13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50 mL volumetric flask (2) w/ stopper</a:t>
                      </a:r>
                      <a:endParaRPr lang="en-US" sz="1600" i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50 mL beaker</a:t>
                      </a: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8238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scoopula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10.00 mL volumetric pipet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617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2657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>
                          <a:solidFill>
                            <a:srgbClr val="CC99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Consumables Needed</a:t>
                      </a:r>
                    </a:p>
                  </a:txBody>
                  <a:tcPr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57150" cap="flat" cmpd="sng" algn="ctr">
                      <a:solidFill>
                        <a:srgbClr val="CC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6445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4-6 g NaCl (sodium chloride)</a:t>
                      </a: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food coloring (2 dyes)</a:t>
                      </a: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268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DI water</a:t>
                      </a: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583521258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91E11A-3B60-6BCD-A380-2A7F5332B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4" y="3439449"/>
            <a:ext cx="8471216" cy="3242210"/>
          </a:xfrm>
          <a:ln w="76200">
            <a:solidFill>
              <a:srgbClr val="99FFCC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Page 14: tare balance; weigh empty 50 mL stoppered vol. flask; record to data report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Tare 50 mL beaker; add NaCl; record mass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Add ~10 mL DI water; swirl to dissolve as much as possible; transfer to 50 mL vol flask; add </a:t>
            </a:r>
            <a:r>
              <a:rPr lang="en-US" sz="2000" dirty="0" err="1"/>
              <a:t>gtt</a:t>
            </a:r>
            <a:r>
              <a:rPr lang="en-US" sz="2000" dirty="0"/>
              <a:t> dye; add more H</a:t>
            </a:r>
            <a:r>
              <a:rPr lang="en-US" sz="2000" baseline="-25000" dirty="0"/>
              <a:t>2</a:t>
            </a:r>
            <a:r>
              <a:rPr lang="en-US" sz="2000" dirty="0"/>
              <a:t>O, follow transfer method; fill to flask mark w/ transfer pipet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Take 10.00 mL from flask to new 50 ml flask (use </a:t>
            </a:r>
            <a:r>
              <a:rPr lang="en-US" sz="2000" u="sng" dirty="0"/>
              <a:t>bulb</a:t>
            </a:r>
            <a:r>
              <a:rPr lang="en-US" sz="2000" dirty="0"/>
              <a:t> carefully). Fill to flask mark as before using transfer pipet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Compare color of solutions, fill out data report</a:t>
            </a:r>
          </a:p>
        </p:txBody>
      </p:sp>
    </p:spTree>
    <p:extLst>
      <p:ext uri="{BB962C8B-B14F-4D97-AF65-F5344CB8AC3E}">
        <p14:creationId xmlns:p14="http://schemas.microsoft.com/office/powerpoint/2010/main" val="2302703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79B0-B384-1533-BACA-0EA95D40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473B-F6C9-7A59-3DAB-7CBF32F6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 and salt solutions can safely be poured down the drain. (Like any household solutions)</a:t>
            </a:r>
          </a:p>
          <a:p>
            <a:pPr marL="231775" lvl="1" indent="0">
              <a:buNone/>
            </a:pPr>
            <a:r>
              <a:rPr lang="en-US" dirty="0">
                <a:solidFill>
                  <a:srgbClr val="FFC000"/>
                </a:solidFill>
              </a:rPr>
              <a:t>This will not be the case for many solutions which may be strong acids &amp; bases or certain inorganic compounds/salts</a:t>
            </a:r>
          </a:p>
          <a:p>
            <a:r>
              <a:rPr lang="en-US" dirty="0"/>
              <a:t>Glassware cleaning:</a:t>
            </a:r>
          </a:p>
          <a:p>
            <a:pPr lvl="1"/>
            <a:r>
              <a:rPr lang="en-US" dirty="0"/>
              <a:t>First with a mild detergent solution: a precaution for organic substances that are lipophilic</a:t>
            </a:r>
          </a:p>
          <a:p>
            <a:pPr lvl="1"/>
            <a:r>
              <a:rPr lang="en-US" dirty="0"/>
              <a:t>Final rinsing with DI water a couple of times: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rinse with a very small volume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rinse with a somewhat bigger volume</a:t>
            </a:r>
          </a:p>
          <a:p>
            <a:r>
              <a:rPr lang="en-US" dirty="0"/>
              <a:t>The best drying of water-rinsed containers and equipment is air drying. You can usually properly place inverted glassware and other equipment on the angled peg drying racks.</a:t>
            </a:r>
          </a:p>
        </p:txBody>
      </p:sp>
    </p:spTree>
    <p:extLst>
      <p:ext uri="{BB962C8B-B14F-4D97-AF65-F5344CB8AC3E}">
        <p14:creationId xmlns:p14="http://schemas.microsoft.com/office/powerpoint/2010/main" val="3469914632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29794</TotalTime>
  <Words>505</Words>
  <Application>Microsoft Office PowerPoint</Application>
  <PresentationFormat>On-screen Show (4:3)</PresentationFormat>
  <Paragraphs>54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Cambria</vt:lpstr>
      <vt:lpstr>Courier New</vt:lpstr>
      <vt:lpstr>Tahoma</vt:lpstr>
      <vt:lpstr>Times New Roman</vt:lpstr>
      <vt:lpstr>Verdana</vt:lpstr>
      <vt:lpstr>Wingdings</vt:lpstr>
      <vt:lpstr>Light-on-dark-standard-presentation</vt:lpstr>
      <vt:lpstr>Introductory General Chemistry</vt:lpstr>
      <vt:lpstr>Special Guidance Today</vt:lpstr>
      <vt:lpstr>Part 2: Using A Buret</vt:lpstr>
      <vt:lpstr>Part 3: Using Pipets, Volumetric Flasks</vt:lpstr>
      <vt:lpstr>Clean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1003</cp:revision>
  <cp:lastPrinted>2016-03-14T04:22:58Z</cp:lastPrinted>
  <dcterms:created xsi:type="dcterms:W3CDTF">2005-12-08T13:54:14Z</dcterms:created>
  <dcterms:modified xsi:type="dcterms:W3CDTF">2025-08-12T15:29:38Z</dcterms:modified>
</cp:coreProperties>
</file>