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9"/>
  </p:notesMasterIdLst>
  <p:sldIdLst>
    <p:sldId id="608" r:id="rId2"/>
    <p:sldId id="815" r:id="rId3"/>
    <p:sldId id="797" r:id="rId4"/>
    <p:sldId id="799" r:id="rId5"/>
    <p:sldId id="798" r:id="rId6"/>
    <p:sldId id="800" r:id="rId7"/>
    <p:sldId id="801" r:id="rId8"/>
    <p:sldId id="802" r:id="rId9"/>
    <p:sldId id="803" r:id="rId10"/>
    <p:sldId id="812" r:id="rId11"/>
    <p:sldId id="814" r:id="rId12"/>
    <p:sldId id="813" r:id="rId13"/>
    <p:sldId id="811" r:id="rId14"/>
    <p:sldId id="804" r:id="rId15"/>
    <p:sldId id="809" r:id="rId16"/>
    <p:sldId id="830" r:id="rId17"/>
    <p:sldId id="831" r:id="rId18"/>
    <p:sldId id="833" r:id="rId19"/>
    <p:sldId id="832" r:id="rId20"/>
    <p:sldId id="821" r:id="rId21"/>
    <p:sldId id="823" r:id="rId22"/>
    <p:sldId id="805" r:id="rId23"/>
    <p:sldId id="827" r:id="rId24"/>
    <p:sldId id="807" r:id="rId25"/>
    <p:sldId id="828" r:id="rId26"/>
    <p:sldId id="808" r:id="rId27"/>
    <p:sldId id="829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FF00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282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Kelvin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380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Kelvin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373"/>
          <c:min val="27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Fahrenheit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Fahrenheit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2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Fahrenheit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22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F239-D3B6-2781-5964-0B391C59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EFB15-9014-9BEE-9BE5-FADE144E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5001D29-F8BF-E02F-05BB-9B0698158C3E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9FC72-27CE-05C9-5918-C145959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digits </a:t>
            </a:r>
            <a:r>
              <a:rPr lang="en-US" dirty="0">
                <a:solidFill>
                  <a:srgbClr val="FFFFFF"/>
                </a:solidFill>
              </a:rPr>
              <a:t>indicate the precision, the confidence of a single measurement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figures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55427-CA3A-7C29-70A5-99455554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931"/>
              </p:ext>
            </p:extLst>
          </p:nvPr>
        </p:nvGraphicFramePr>
        <p:xfrm>
          <a:off x="392288" y="3206294"/>
          <a:ext cx="8215086" cy="196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41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4427260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non-zero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Zeroes between non-zero digits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580F-6ACE-CD9B-976F-13BB0F1E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84AAE-2AC1-F582-0ED3-1FB8C77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87393-4475-7DD2-08CA-733BE96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85B84-F5D4-10FB-FA11-7079AFC5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6497"/>
              </p:ext>
            </p:extLst>
          </p:nvPr>
        </p:nvGraphicFramePr>
        <p:xfrm>
          <a:off x="219677" y="2036654"/>
          <a:ext cx="8622278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8090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1554566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5209622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leading zeroes after decimal point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trailing zeroes after decimal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assertion of decimal point makes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non-zero digits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adding decimal point and any zeroes after it makes all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evaluated like the “1200” example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1.200 × 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all digits in scientific notation should be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10FE-A4BB-57AE-96D5-BCF47357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59FCE-ABDA-91D1-B3DF-5C10148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B4BF-533D-AA6A-A45A-60C58DD5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2490232"/>
            <a:ext cx="6362096" cy="3876926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Preparative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Measuring quantities usually 0.1 g (100 mg)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used to weigh masses for starting a chemistry experiment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3.4 g sodium chloride (NaCl)</a:t>
            </a:r>
          </a:p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Analytical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Measuring quantities usually down to 0.0001 g (0.1 mg or 100 µg)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used to weigh masses for determining yield of product at end of a chemistry experiment</a:t>
            </a:r>
          </a:p>
          <a:p>
            <a:pPr>
              <a:tabLst>
                <a:tab pos="515938" algn="l"/>
              </a:tabLs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0.0241 g copper(II) sulfate pentahydrate </a:t>
            </a: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2" name="Picture 4" descr="Analytical Balance (0.01mg) QEC-Series | Qualitest">
            <a:extLst>
              <a:ext uri="{FF2B5EF4-FFF2-40B4-BE49-F238E27FC236}">
                <a16:creationId xmlns:a16="http://schemas.microsoft.com/office/drawing/2014/main" id="{8385F227-F188-B015-B479-C1255BC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3" y="4234691"/>
            <a:ext cx="1517332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botec Precision Balances - YP Series">
            <a:extLst>
              <a:ext uri="{FF2B5EF4-FFF2-40B4-BE49-F238E27FC236}">
                <a16:creationId xmlns:a16="http://schemas.microsoft.com/office/drawing/2014/main" id="{DD444E9E-2054-C336-DDE6-73C358D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04" y="2200534"/>
            <a:ext cx="2163151" cy="18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CE3187-80F9-1353-CD5A-53804655A969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Significant digits indicate the precision, the confidence of a single measurement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444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24D-ED5A-B662-886C-FDE2426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04EE0-C1B2-02F5-68AB-18227379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2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  <a:endParaRPr lang="en-US" sz="40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9E72-3B35-AF2A-4237-CC0FACC5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04686"/>
            <a:ext cx="8387645" cy="534286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Measurements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>
                <a:solidFill>
                  <a:srgbClr val="FFFFFF"/>
                </a:solidFill>
              </a:rPr>
              <a:t> – an indicator of how measurements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dirty="0">
                <a:solidFill>
                  <a:srgbClr val="FFFFFF"/>
                </a:solidFill>
              </a:rPr>
              <a:t> the value being measured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>
                <a:solidFill>
                  <a:srgbClr val="FFFFFF"/>
                </a:solidFill>
              </a:rPr>
              <a:t> – an indicator of how measurements get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value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499D1E0-DE5B-78EE-EB4C-2F131925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3015372"/>
            <a:ext cx="5556180" cy="3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CD17-8D80-8EA9-CB4B-E26835DD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B5408-BE91-670A-9CE1-768773B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DC85-8885-F0E9-0C19-50F166B3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1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9252-C984-6689-65CB-75CCE37A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C6278-45C1-5D19-2812-2E9728A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6F8A4-DC66-870E-9BA8-3CA83812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AD2D-61D6-4376-2CD7-32716BF15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D0777D-3B59-BC57-4DB4-C75B39F0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59852"/>
            <a:ext cx="8421512" cy="1200329"/>
          </a:xfrm>
        </p:spPr>
        <p:txBody>
          <a:bodyPr/>
          <a:lstStyle/>
          <a:p>
            <a:r>
              <a:rPr lang="en-US" sz="3600" dirty="0"/>
              <a:t>Doing Calculations:</a:t>
            </a:r>
            <a:br>
              <a:rPr lang="en-US" sz="3600" dirty="0"/>
            </a:br>
            <a:r>
              <a:rPr lang="en-US" sz="3600" dirty="0"/>
              <a:t>NO INTERMEDIATE ROUNDING!!!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445E8-3330-BBE4-2CE4-A273E814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0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C16D-DFA4-CFFF-CF4A-004ADF19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AC7-527D-33BE-FB23-04FC7D21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054F47-860E-6245-7763-82BDAA0AF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93319"/>
              </p:ext>
            </p:extLst>
          </p:nvPr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014941-F180-59F1-1E47-990B6245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844044"/>
              </p:ext>
            </p:extLst>
          </p:nvPr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4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9310-2FD9-39D4-16BA-F71B11DCA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199-DB7C-652B-EBDA-78D90BB2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≠ 18. ≠ 18.0 ≠ 18.00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F533-1196-02F3-D73B-13CF3118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955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Numbers with Different Significant Digits</a:t>
            </a:r>
          </a:p>
          <a:p>
            <a:pPr marL="0" indent="0">
              <a:buNone/>
            </a:pPr>
            <a:r>
              <a:rPr lang="en-US" dirty="0"/>
              <a:t>Solve 12.11 + 18.0 + 1.013 =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Solve 100.29 – 2.343 – 72.9 =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Solve 1000.23 – 87.532+  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DBF503-7316-3E8C-D0D4-D929F98E1C20}"/>
              </a:ext>
            </a:extLst>
          </p:cNvPr>
          <p:cNvGraphicFramePr>
            <a:graphicFrameLocks noGrp="1"/>
          </p:cNvGraphicFramePr>
          <p:nvPr/>
        </p:nvGraphicFramePr>
        <p:xfrm>
          <a:off x="349955" y="1864741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2315623139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819193172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915016166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94165167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72088150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756735072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77428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695156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12.11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18.0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1.013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31.123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31.1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851911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5042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9014E3-EDAC-C181-946E-D5EFAE834B47}"/>
              </a:ext>
            </a:extLst>
          </p:cNvPr>
          <p:cNvGraphicFramePr>
            <a:graphicFrameLocks noGrp="1"/>
          </p:cNvGraphicFramePr>
          <p:nvPr/>
        </p:nvGraphicFramePr>
        <p:xfrm>
          <a:off x="367329" y="3429000"/>
          <a:ext cx="8386764" cy="1185337"/>
        </p:xfrm>
        <a:graphic>
          <a:graphicData uri="http://schemas.openxmlformats.org/drawingml/2006/table">
            <a:tbl>
              <a:tblPr/>
              <a:tblGrid>
                <a:gridCol w="2038389">
                  <a:extLst>
                    <a:ext uri="{9D8B030D-6E8A-4147-A177-3AD203B41FA5}">
                      <a16:colId xmlns:a16="http://schemas.microsoft.com/office/drawing/2014/main" val="40783949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492968285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939477784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2000132347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3370755383"/>
                    </a:ext>
                  </a:extLst>
                </a:gridCol>
                <a:gridCol w="1269675">
                  <a:extLst>
                    <a:ext uri="{9D8B030D-6E8A-4147-A177-3AD203B41FA5}">
                      <a16:colId xmlns:a16="http://schemas.microsoft.com/office/drawing/2014/main" val="1215429886"/>
                    </a:ext>
                  </a:extLst>
                </a:gridCol>
              </a:tblGrid>
              <a:tr h="2768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Result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7793"/>
                  </a:ext>
                </a:extLst>
              </a:tr>
              <a:tr h="3547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52" marR="8652" marT="8652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Calculator's Display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Your Answer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821918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5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Value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100.29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2.343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72.9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25.047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25.1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021922"/>
                  </a:ext>
                </a:extLst>
              </a:tr>
              <a:tr h="2768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Decimal Places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marL="8652" marR="8652" marT="865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994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7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ACD2-F1C9-3D1D-4A5C-0B6CE755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E23A-B2E5-D742-BCA0-07469B1B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F9CD-344A-BC98-E582-48B06A63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and Subtraction of Numbers with Different Significant Digits</a:t>
            </a:r>
          </a:p>
          <a:p>
            <a:r>
              <a:rPr lang="en-US" dirty="0"/>
              <a:t>Rules of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24139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372-E0EB-F23A-F780-3AF8671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52546-70AA-D0C0-E874-D152FC5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Quantities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2A29ADB-FD1B-DCA0-DBF7-B87CEB6840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2405" y="1331913"/>
          <a:ext cx="3072946" cy="1483360"/>
        </p:xfrm>
        <a:graphic>
          <a:graphicData uri="http://schemas.openxmlformats.org/drawingml/2006/table">
            <a:tbl>
              <a:tblPr firstRow="1" bandRow="1"/>
              <a:tblGrid>
                <a:gridCol w="1536473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1536473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+mj-lt"/>
                        </a:rPr>
                        <a:t>Number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Dimension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0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teaspoons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999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4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272F-1B6F-52A9-BA34-AAE242B9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DE3E4-8CEA-964C-19D2-B8E5CB1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“Conversion Factors”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DD48-4BAE-7A7F-9783-2253800A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Calculations in chemistry frequently require converting between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dimensions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a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quantity</a:t>
            </a:r>
          </a:p>
          <a:p>
            <a:pPr>
              <a:defRPr/>
            </a:pPr>
            <a:r>
              <a:rPr lang="en-US" dirty="0"/>
              <a:t>Volume: fluid ounces to milliliter (“</a:t>
            </a:r>
            <a:r>
              <a:rPr lang="en-US" dirty="0" err="1"/>
              <a:t>fl</a:t>
            </a:r>
            <a:r>
              <a:rPr lang="en-US" dirty="0"/>
              <a:t> oz” to “ml”)</a:t>
            </a:r>
          </a:p>
          <a:p>
            <a:pPr>
              <a:defRPr/>
            </a:pPr>
            <a:r>
              <a:rPr lang="en-US" dirty="0"/>
              <a:t>Temperature: Celsius to Kelvin (“°C” to “K”)</a:t>
            </a:r>
          </a:p>
          <a:p>
            <a:pPr>
              <a:defRPr/>
            </a:pPr>
            <a:r>
              <a:rPr lang="en-US" dirty="0"/>
              <a:t>Pressure: torr to atmosphere (“torr” to “atm”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Conversions not just about measurement systems but also include scales which are powers of 10</a:t>
            </a:r>
          </a:p>
          <a:p>
            <a:pPr>
              <a:defRPr/>
            </a:pPr>
            <a:r>
              <a:rPr lang="en-US" dirty="0"/>
              <a:t>1 liter (L) = 1000 milliliters (ml, sometimes mL)</a:t>
            </a:r>
          </a:p>
          <a:p>
            <a:pPr>
              <a:defRPr/>
            </a:pPr>
            <a:r>
              <a:rPr lang="en-US" dirty="0"/>
              <a:t>1 kilogram (kg) = 1000 grams (g)</a:t>
            </a:r>
          </a:p>
        </p:txBody>
      </p:sp>
    </p:spTree>
    <p:extLst>
      <p:ext uri="{BB962C8B-B14F-4D97-AF65-F5344CB8AC3E}">
        <p14:creationId xmlns:p14="http://schemas.microsoft.com/office/powerpoint/2010/main" val="21138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ADB8-A77E-A347-18BE-16960D67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57FF7-E56E-0076-5B95-5498B0E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44468"/>
            <a:ext cx="8421512" cy="584775"/>
          </a:xfrm>
        </p:spPr>
        <p:txBody>
          <a:bodyPr/>
          <a:lstStyle/>
          <a:p>
            <a:r>
              <a:rPr lang="en-US" sz="3200" dirty="0"/>
              <a:t>Conversion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8DCB1-35C8-C3B0-B901-154710D2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FF046-005A-0121-8982-95784884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31030"/>
              </p:ext>
            </p:extLst>
          </p:nvPr>
        </p:nvGraphicFramePr>
        <p:xfrm>
          <a:off x="364067" y="1336462"/>
          <a:ext cx="8519072" cy="5124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85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364051">
                  <a:extLst>
                    <a:ext uri="{9D8B030D-6E8A-4147-A177-3AD203B41FA5}">
                      <a16:colId xmlns:a16="http://schemas.microsoft.com/office/drawing/2014/main" val="3391359477"/>
                    </a:ext>
                  </a:extLst>
                </a:gridCol>
                <a:gridCol w="4481736">
                  <a:extLst>
                    <a:ext uri="{9D8B030D-6E8A-4147-A177-3AD203B41FA5}">
                      <a16:colId xmlns:a16="http://schemas.microsoft.com/office/drawing/2014/main" val="2958674920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Multiple of 10 (greater than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244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kilo- (k)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2 kilograms (kg) = 2000 grams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mega-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3.7 megajoules (MJ) = 3,700,000 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giga-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9</a:t>
                      </a:r>
                      <a:r>
                        <a:rPr lang="en-US" sz="1400" dirty="0"/>
                        <a:t> 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10 gigahertz (GHz) = 10,000,000,000 Hz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Submultiples of 10 (fractions of 1)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5552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 err="1"/>
                        <a:t>deci</a:t>
                      </a:r>
                      <a:r>
                        <a:rPr lang="en-US" dirty="0"/>
                        <a:t>- (d)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</a:t>
                      </a:r>
                      <a:r>
                        <a:rPr lang="en-US" sz="1600" dirty="0"/>
                        <a:t> = 1/10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deciliter (dL, dl) = 0.1 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9383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centi- (c)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</a:t>
                      </a:r>
                      <a:r>
                        <a:rPr lang="en-US" sz="1600" dirty="0"/>
                        <a:t> = 1/100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2.54 centimeter (cm) = 0.0254 m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441493">
                <a:tc>
                  <a:txBody>
                    <a:bodyPr/>
                    <a:lstStyle/>
                    <a:p>
                      <a:r>
                        <a:rPr lang="en-US" dirty="0"/>
                        <a:t>milli- (m)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-3</a:t>
                      </a:r>
                      <a:r>
                        <a:rPr lang="en-US" sz="1600" dirty="0"/>
                        <a:t> = 1/1000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14 millibar (mbar) = 0.014 bar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micro- (u/µ)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  <a:r>
                        <a:rPr lang="en-US" sz="1600" dirty="0"/>
                        <a:t> = 1/1000000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259 microliters (µl, ul, µL, </a:t>
                      </a:r>
                      <a:r>
                        <a:rPr lang="en-US" dirty="0" err="1">
                          <a:latin typeface="+mj-lt"/>
                        </a:rPr>
                        <a:t>uL</a:t>
                      </a:r>
                      <a:r>
                        <a:rPr lang="en-US" dirty="0">
                          <a:latin typeface="+mj-lt"/>
                        </a:rPr>
                        <a:t>) </a:t>
                      </a:r>
                      <a:r>
                        <a:rPr lang="en-US" sz="1600" dirty="0">
                          <a:latin typeface="+mj-lt"/>
                        </a:rPr>
                        <a:t>= 0.000259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nano- (n)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-9</a:t>
                      </a:r>
                      <a:r>
                        <a:rPr lang="en-US" sz="1600" dirty="0"/>
                        <a:t> = </a:t>
                      </a:r>
                      <a:r>
                        <a:rPr lang="en-US" sz="1400" dirty="0"/>
                        <a:t>1/1000000000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34 nanograms (ng) = 0.000000034 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pico- (p)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-12</a:t>
                      </a:r>
                      <a:r>
                        <a:rPr lang="en-US" sz="1600" dirty="0"/>
                        <a:t> = </a:t>
                      </a:r>
                      <a:r>
                        <a:rPr lang="en-US" sz="1200" dirty="0"/>
                        <a:t>1/100000000000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250 </a:t>
                      </a:r>
                      <a:r>
                        <a:rPr lang="en-US" dirty="0" err="1">
                          <a:latin typeface="+mj-lt"/>
                        </a:rPr>
                        <a:t>picoliters</a:t>
                      </a:r>
                      <a:r>
                        <a:rPr lang="en-US" dirty="0">
                          <a:latin typeface="+mj-lt"/>
                        </a:rPr>
                        <a:t> (</a:t>
                      </a:r>
                      <a:r>
                        <a:rPr lang="en-US" dirty="0" err="1">
                          <a:latin typeface="+mj-lt"/>
                        </a:rPr>
                        <a:t>pL</a:t>
                      </a:r>
                      <a:r>
                        <a:rPr lang="en-US" dirty="0">
                          <a:latin typeface="+mj-lt"/>
                        </a:rPr>
                        <a:t>) = 0.0</a:t>
                      </a:r>
                      <a:r>
                        <a:rPr lang="en-US" sz="1800" dirty="0"/>
                        <a:t>0000000025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1611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femto- (f)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-15</a:t>
                      </a:r>
                      <a:r>
                        <a:rPr lang="en-US" sz="1600" dirty="0"/>
                        <a:t> =</a:t>
                      </a:r>
                      <a:r>
                        <a:rPr lang="en-US" sz="900" dirty="0"/>
                        <a:t>1/ 1000000000000000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4.3 femtomoles (</a:t>
                      </a:r>
                      <a:r>
                        <a:rPr lang="en-US" sz="1600" dirty="0" err="1">
                          <a:latin typeface="+mj-lt"/>
                        </a:rPr>
                        <a:t>fmol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  <a:r>
                        <a:rPr lang="en-US" sz="1200" dirty="0">
                          <a:latin typeface="+mj-lt"/>
                        </a:rPr>
                        <a:t>= </a:t>
                      </a:r>
                      <a:r>
                        <a:rPr lang="en-US" sz="1200" dirty="0"/>
                        <a:t>0.0000000000000043 mol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66512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400" b="1" i="1" dirty="0"/>
                        <a:t>Dimensions in green are often used in chemistry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0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8ECF-7C3E-9091-9CD0-32EA2D1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DB76-418F-782F-9162-5EAD9F33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0D5F-905B-5EE5-08E2-E4E7AB41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much </a:t>
            </a:r>
            <a:r>
              <a:rPr lang="en-US" dirty="0">
                <a:solidFill>
                  <a:srgbClr val="FFFF00"/>
                </a:solidFill>
              </a:rPr>
              <a:t>mass</a:t>
            </a:r>
            <a:r>
              <a:rPr lang="en-US" dirty="0"/>
              <a:t> is in a given </a:t>
            </a:r>
            <a:r>
              <a:rPr lang="en-US" dirty="0">
                <a:solidFill>
                  <a:srgbClr val="FFFF00"/>
                </a:solidFill>
              </a:rPr>
              <a:t>volume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0" dirty="0"/>
              <a:t>The math definition: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Greek letter </a:t>
            </a:r>
            <a:r>
              <a:rPr lang="en-US" sz="1800" i="1" dirty="0"/>
              <a:t>rho</a:t>
            </a:r>
            <a:r>
              <a:rPr lang="en-US" sz="1800" dirty="0"/>
              <a:t> (</a:t>
            </a:r>
            <a:r>
              <a:rPr lang="en-US" sz="1800" dirty="0">
                <a:latin typeface="Symbol" panose="05050102010706020507" pitchFamily="18" charset="2"/>
              </a:rPr>
              <a:t>r</a:t>
            </a:r>
            <a:r>
              <a:rPr lang="en-US" sz="1800" dirty="0"/>
              <a:t>) is</a:t>
            </a:r>
            <a:br>
              <a:rPr lang="en-US" sz="1800" dirty="0"/>
            </a:br>
            <a:r>
              <a:rPr lang="en-US" sz="1800" dirty="0"/>
              <a:t>symbol for </a:t>
            </a:r>
            <a:r>
              <a:rPr lang="en-US" sz="1800" dirty="0">
                <a:solidFill>
                  <a:srgbClr val="00FF00"/>
                </a:solidFill>
              </a:rPr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/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5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4D2-D3CA-C264-390F-8F4E1D3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258-FB6F-3EE1-D974-F0C4B7CF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average kinetic energy of particles in a substance</a:t>
            </a:r>
          </a:p>
          <a:p>
            <a:r>
              <a:rPr lang="en-US" dirty="0"/>
              <a:t>Not energy itself, but an indicator or measure of energy</a:t>
            </a:r>
          </a:p>
        </p:txBody>
      </p:sp>
    </p:spTree>
    <p:extLst>
      <p:ext uri="{BB962C8B-B14F-4D97-AF65-F5344CB8AC3E}">
        <p14:creationId xmlns:p14="http://schemas.microsoft.com/office/powerpoint/2010/main" val="2915462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1E8-D2AC-7FA9-E917-F90C94B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Temperature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99F0B-D17C-D6D3-55F3-74755658B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580605"/>
            <a:ext cx="8386762" cy="471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CE6475-A36D-80BA-1C65-FB4D262EAC11}"/>
              </a:ext>
            </a:extLst>
          </p:cNvPr>
          <p:cNvSpPr txBox="1"/>
          <p:nvPr/>
        </p:nvSpPr>
        <p:spPr>
          <a:xfrm>
            <a:off x="7137779" y="6298158"/>
            <a:ext cx="1552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from Study.com</a:t>
            </a:r>
          </a:p>
        </p:txBody>
      </p:sp>
    </p:spTree>
    <p:extLst>
      <p:ext uri="{BB962C8B-B14F-4D97-AF65-F5344CB8AC3E}">
        <p14:creationId xmlns:p14="http://schemas.microsoft.com/office/powerpoint/2010/main" val="1697733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3A3D-B829-24BE-C8D3-4E4C7D7C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4E676-275D-A5CD-07B8-28E46741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Temperature 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906A4-1845-3AB4-2976-0DB03AFE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scales (measurement types) are used to get a value of 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Thermometers usually involve expansion or contraction of calibrated sealed tube of mercury (Hg) or dyed-alcohol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8A7F7-88D8-54CF-A9E6-795174F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3236"/>
              </p:ext>
            </p:extLst>
          </p:nvPr>
        </p:nvGraphicFramePr>
        <p:xfrm>
          <a:off x="867447" y="2599897"/>
          <a:ext cx="701424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977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2088216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3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Property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freezing point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boiling point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32°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212°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Celsius (centigrade)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0°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100°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373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9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3B84-A7EF-76A1-A3C2-9AD76850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526-5ED5-D270-D0C9-51CCB7F7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53CE-7776-FB69-554E-27EE51C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Conversions apply basic algebraic principles of sloped lines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09EFD-48EF-A5E2-4BFF-038EB57CD40E}"/>
              </a:ext>
            </a:extLst>
          </p:cNvPr>
          <p:cNvGrpSpPr/>
          <p:nvPr/>
        </p:nvGrpSpPr>
        <p:grpSpPr>
          <a:xfrm>
            <a:off x="795024" y="2856065"/>
            <a:ext cx="3552967" cy="2963460"/>
            <a:chOff x="520890" y="2562450"/>
            <a:chExt cx="3552967" cy="29634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/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/>
                    <a:t>K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+273</m:t>
                      </m:r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769" t="-27500" r="-410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/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i="1" dirty="0">
                      <a:latin typeface="+mj-lt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+mj-lt"/>
                        </a:rPr>
                        <m:t>lope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373 −273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100 − 0</m:t>
                          </m:r>
                        </m:den>
                      </m:f>
                    </m:oMath>
                  </a14:m>
                  <a:r>
                    <a:rPr lang="en-US" sz="1600" dirty="0"/>
                    <a:t> </a:t>
                  </a:r>
                  <a:r>
                    <a:rPr lang="en-US" sz="1200" dirty="0"/>
                    <a:t>= 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blipFill>
                  <a:blip r:embed="rId5"/>
                  <a:stretch>
                    <a:fillRect l="-6140" t="-2222" r="-5263" b="-17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/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  <a:ea typeface="Cambria Math" panose="02040503050406030204" pitchFamily="18" charset="0"/>
                        </a:rPr>
                        <m:t>intercept</m:t>
                      </m:r>
                    </m:oMath>
                  </a14:m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  <a:p>
                  <a:r>
                    <a:rPr lang="en-US" sz="1050" dirty="0">
                      <a:latin typeface="+mj-lt"/>
                      <a:ea typeface="Cambria Math" panose="02040503050406030204" pitchFamily="18" charset="0"/>
                    </a:rPr>
                    <a:t>Intercept = 273</a:t>
                  </a:r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4979" t="-10909" r="-2490" b="-2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74B9D5-4256-F33F-C6DF-FDB7B2E2C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448341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/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−273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blipFill>
                <a:blip r:embed="rId8"/>
                <a:stretch>
                  <a:fillRect l="-2703" r="-22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6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0F7D-6CF5-B9DA-097C-A4B47EC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AB6-FA58-4AF6-0528-15E6A2A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6F4-D670-1DD5-70BB-6CDBE005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Fahrenheit not used in chemistry, but be prepared to convert.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389EC2-EFAB-DCBB-2F45-7C00802FB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27535"/>
              </p:ext>
            </p:extLst>
          </p:nvPr>
        </p:nvGraphicFramePr>
        <p:xfrm>
          <a:off x="795024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/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°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blipFill>
                <a:blip r:embed="rId3"/>
                <a:stretch>
                  <a:fillRect l="-9677" t="-3448" r="-414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/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+mj-lt"/>
                      </a:rPr>
                      <m:t>lope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212 −32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100 − 0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dirty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blipFill>
                <a:blip r:embed="rId4"/>
                <a:stretch>
                  <a:fillRect l="-4651" t="-4444" b="-1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/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×0+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  <a:ea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1050" dirty="0">
                    <a:latin typeface="+mj-lt"/>
                    <a:ea typeface="Cambria Math" panose="02040503050406030204" pitchFamily="18" charset="0"/>
                  </a:rPr>
                  <a:t>Intercept = 32</a:t>
                </a:r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blipFill>
                <a:blip r:embed="rId5"/>
                <a:stretch>
                  <a:fillRect l="-4938" t="-80000" r="-412" b="-7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87E34BB-617D-E211-CBC7-E0CD25A9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0008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/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−32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2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5898-47DB-81B7-F63B-65FCBBEA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8F352-CE19-BD16-D0FA-ED2971FD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C8EF-100A-C97D-FC60-0F9A0B8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of expressing numerical values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Format:  </a:t>
            </a:r>
            <a:r>
              <a:rPr lang="en-US" i="1" dirty="0" err="1">
                <a:solidFill>
                  <a:srgbClr val="FFC000"/>
                </a:solidFill>
              </a:rPr>
              <a:t>d.mmm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×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i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baseline="30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DC1EB6-DB92-CFB3-343C-FFDD22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64222"/>
              </p:ext>
            </p:extLst>
          </p:nvPr>
        </p:nvGraphicFramePr>
        <p:xfrm>
          <a:off x="696033" y="2667230"/>
          <a:ext cx="7042247" cy="3677920"/>
        </p:xfrm>
        <a:graphic>
          <a:graphicData uri="http://schemas.openxmlformats.org/drawingml/2006/table">
            <a:tbl>
              <a:tblPr firstRow="1" bandRow="1"/>
              <a:tblGrid>
                <a:gridCol w="2535211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4507036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err="1">
                          <a:solidFill>
                            <a:srgbClr val="FFC000"/>
                          </a:solidFill>
                        </a:rPr>
                        <a:t>n.mmm</a:t>
                      </a:r>
                      <a:endParaRPr lang="en-US" i="1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Significand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(preferred), 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Coefficient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Mantissa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obsolete term)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Number greater than or equal to 1.0 and less than 10. This number properly express significant digits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i="1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en-US" i="1" baseline="30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Exponent of 10 where </a:t>
                      </a:r>
                      <a:r>
                        <a:rPr lang="en-US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integer, negative, positive (note 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= 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959E-745A-4A0C-E428-61A4125D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F4236-4C5B-E69D-23A9-011EA11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C4C0-0FC0-AD06-D333-60BD008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decimal point moves to right</a:t>
            </a:r>
          </a:p>
          <a:p>
            <a:pPr marL="0" indent="0">
              <a:buNone/>
            </a:pPr>
            <a:r>
              <a:rPr lang="en-US" dirty="0"/>
              <a:t>1. = 10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10. = 10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100. = 10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i="1" dirty="0"/>
              <a:t>decimal point moves to left</a:t>
            </a:r>
          </a:p>
          <a:p>
            <a:pPr marL="0" indent="0">
              <a:buNone/>
            </a:pPr>
            <a:r>
              <a:rPr lang="en-US" dirty="0"/>
              <a:t>0.1 = 10</a:t>
            </a:r>
            <a:r>
              <a:rPr lang="en-US" baseline="30000" dirty="0"/>
              <a:t>-1</a:t>
            </a:r>
          </a:p>
          <a:p>
            <a:pPr marL="0" indent="0">
              <a:buNone/>
            </a:pPr>
            <a:r>
              <a:rPr lang="en-US" dirty="0"/>
              <a:t>0.01 = 10</a:t>
            </a:r>
            <a:r>
              <a:rPr lang="en-US" baseline="30000" dirty="0"/>
              <a:t>-2</a:t>
            </a:r>
          </a:p>
          <a:p>
            <a:pPr marL="0" indent="0">
              <a:buNone/>
            </a:pPr>
            <a:r>
              <a:rPr lang="en-US" dirty="0"/>
              <a:t>0.001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atmosphere (atm) = 101,325 Pascals (Pa)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E585-F6CF-2289-94C3-09C95BC3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6858C-2677-DC0D-2C5A-CB3A87F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1C6D-B61A-DEEE-7785-FAED8AA4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number less than 10 and greater than 1?</a:t>
            </a:r>
          </a:p>
          <a:p>
            <a:pPr marL="23653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You don’t really need scientific notation, because it will be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[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d.mmm</a:t>
            </a:r>
            <a:r>
              <a:rPr lang="en-US" sz="1600" dirty="0">
                <a:sym typeface="Wingdings" panose="05000000000000000000" pitchFamily="2" charset="2"/>
              </a:rPr>
              <a:t> ×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10</a:t>
            </a:r>
            <a:r>
              <a:rPr lang="en-US" sz="1600" baseline="30000" dirty="0">
                <a:solidFill>
                  <a:srgbClr val="FFFF00"/>
                </a:solidFill>
                <a:sym typeface="Wingdings" panose="05000000000000000000" pitchFamily="2" charset="2"/>
              </a:rPr>
              <a:t>0 </a:t>
            </a:r>
            <a:r>
              <a:rPr lang="en-US" sz="1600" dirty="0">
                <a:sym typeface="Wingdings" panose="05000000000000000000" pitchFamily="2" charset="2"/>
              </a:rPr>
              <a:t>] and 10</a:t>
            </a:r>
            <a:r>
              <a:rPr lang="en-US" sz="1600" baseline="30000" dirty="0">
                <a:sym typeface="Wingdings" panose="05000000000000000000" pitchFamily="2" charset="2"/>
              </a:rPr>
              <a:t>0</a:t>
            </a:r>
            <a:r>
              <a:rPr lang="en-US" sz="1600" dirty="0">
                <a:sym typeface="Wingdings" panose="05000000000000000000" pitchFamily="2" charset="2"/>
              </a:rPr>
              <a:t> = 1, so  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take the number and express as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is greater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(greater than zero)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less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-1 = -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(less than zero)</a:t>
            </a:r>
          </a:p>
        </p:txBody>
      </p:sp>
    </p:spTree>
    <p:extLst>
      <p:ext uri="{BB962C8B-B14F-4D97-AF65-F5344CB8AC3E}">
        <p14:creationId xmlns:p14="http://schemas.microsoft.com/office/powerpoint/2010/main" val="266884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8779-4EDB-73EF-F2DD-8DF4B9DE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81640-7A93-C008-8C67-C8343169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2FE8-92B0-0B37-8B3F-36904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If original number is </a:t>
            </a:r>
            <a:r>
              <a:rPr lang="en-US" i="1" u="sng" dirty="0"/>
              <a:t>greater than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+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book: “if you moved decimal point to the left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positive”</a:t>
            </a:r>
          </a:p>
          <a:p>
            <a:pPr marL="0" indent="0" defTabSz="512763">
              <a:buNone/>
            </a:pPr>
            <a:r>
              <a:rPr lang="en-US" dirty="0"/>
              <a:t>	35 </a:t>
            </a:r>
            <a:r>
              <a:rPr lang="en-US" dirty="0">
                <a:sym typeface="Wingdings" panose="05000000000000000000" pitchFamily="2" charset="2"/>
              </a:rPr>
              <a:t> 35.  3.5  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1 place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23849 </a:t>
            </a:r>
            <a:r>
              <a:rPr lang="en-US" dirty="0">
                <a:sym typeface="Wingdings" panose="05000000000000000000" pitchFamily="2" charset="2"/>
              </a:rPr>
              <a:t> 23849.  2.3849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4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24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1F26-1CA4-564B-9A8F-C1666C4F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B08C-D16D-812E-D962-CF92062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AF07-4A08-BDA2-7DAB-38B9A6A7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original number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less than</a:t>
            </a: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d.mmm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have to multiply by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(or divide by 10)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times to get to original number, so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will be negative (less than zero):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-1 = -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</a:p>
          <a:p>
            <a:pPr marL="0" indent="0">
              <a:buNone/>
            </a:pPr>
            <a:r>
              <a:rPr lang="en-US" dirty="0"/>
              <a:t>Your book: “if you moved decimal point to the right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negative”</a:t>
            </a:r>
          </a:p>
          <a:p>
            <a:pPr marL="0" indent="0" defTabSz="512763">
              <a:buNone/>
            </a:pPr>
            <a:r>
              <a:rPr lang="en-US" dirty="0"/>
              <a:t>	0.0000035 </a:t>
            </a:r>
            <a:r>
              <a:rPr lang="en-US" dirty="0">
                <a:sym typeface="Wingdings" panose="05000000000000000000" pitchFamily="2" charset="2"/>
              </a:rPr>
              <a:t> 3.5   </a:t>
            </a:r>
            <a:r>
              <a:rPr lang="en-US" i="1" dirty="0">
                <a:sym typeface="Wingdings" panose="05000000000000000000" pitchFamily="2" charset="2"/>
              </a:rPr>
              <a:t>moved to right 6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-6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0.023849 </a:t>
            </a:r>
            <a:r>
              <a:rPr lang="en-US" dirty="0">
                <a:sym typeface="Wingdings" panose="05000000000000000000" pitchFamily="2" charset="2"/>
              </a:rPr>
              <a:t> 2.3849  </a:t>
            </a:r>
            <a:r>
              <a:rPr lang="en-US" i="1" dirty="0">
                <a:sym typeface="Wingdings" panose="05000000000000000000" pitchFamily="2" charset="2"/>
              </a:rPr>
              <a:t>moved to right 2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-2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5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187D-089B-DC0C-A396-D65F7F1F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47449-0AF1-2E2F-3C03-0E01B05B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007F2-53FA-44E2-B48C-1070F42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Patterns for memorizing</a:t>
            </a:r>
          </a:p>
          <a:p>
            <a:pPr>
              <a:defRPr/>
            </a:pP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Wingdings" panose="05000000000000000000" pitchFamily="2" charset="2"/>
              </a:rPr>
              <a:t>decimal point movement – number being changed – final exponent value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Left – Large – Positive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Verdana"/>
                <a:sym typeface="Wingdings" panose="05000000000000000000" pitchFamily="2" charset="2"/>
              </a:rPr>
              <a:t>Right – Small – Negative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Positive and negative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exponent</a:t>
            </a:r>
            <a:r>
              <a:rPr lang="en-US" dirty="0">
                <a:sym typeface="Wingdings" panose="05000000000000000000" pitchFamily="2" charset="2"/>
              </a:rPr>
              <a:t>, not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significand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34249  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-34249  -3.4249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0.0034249  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-0.0034249  -3.4249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8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BF15-5C59-210F-8078-530E27E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6DFFE-A4C9-1EA2-AF16-4ECB63A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33F2-CB8F-DA19-7A1A-8221AACB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Scientific notation is actually 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product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 numbers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significand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a </a:t>
            </a:r>
            <a:r>
              <a:rPr lang="en-US" sz="2800" dirty="0">
                <a:solidFill>
                  <a:srgbClr val="FFC000"/>
                </a:solidFill>
                <a:latin typeface="Verdana"/>
              </a:rPr>
              <a:t>power of 10</a:t>
            </a:r>
            <a:r>
              <a:rPr lang="en-US" sz="2800" dirty="0">
                <a:solidFill>
                  <a:srgbClr val="FFFFFF"/>
                </a:solidFill>
                <a:latin typeface="Verdana"/>
              </a:rPr>
              <a:t>!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3.4249 × 10,000 = 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-3.4249 × 10,000 = -34249</a:t>
            </a:r>
          </a:p>
          <a:p>
            <a:pPr marL="0" indent="0">
              <a:buNone/>
              <a:defRPr/>
            </a:pP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0.0034249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3.4249 × 0.001 = 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-0.0034249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-3.4249 × 0.001 = -0.0034249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Use this feature to confirm whether you converted a number to scientific notation properly!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309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28153</TotalTime>
  <Words>1696</Words>
  <Application>Microsoft Office PowerPoint</Application>
  <PresentationFormat>On-screen Show (4:3)</PresentationFormat>
  <Paragraphs>356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Aptos Narrow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Quantities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Significant Digits</vt:lpstr>
      <vt:lpstr>Significant Digits</vt:lpstr>
      <vt:lpstr>Significant Digits</vt:lpstr>
      <vt:lpstr>Significant Digits</vt:lpstr>
      <vt:lpstr>Significant Digits in Scientific Notation</vt:lpstr>
      <vt:lpstr>Significant Digits in Scientific Notation</vt:lpstr>
      <vt:lpstr>Doing Calculations: NO INTERMEDIATE ROUNDING!!!</vt:lpstr>
      <vt:lpstr>Doing Math</vt:lpstr>
      <vt:lpstr>18 ≠ 18. ≠ 18.0 ≠ 18.00</vt:lpstr>
      <vt:lpstr>Doing Math</vt:lpstr>
      <vt:lpstr>“Conversion Factors”</vt:lpstr>
      <vt:lpstr>Conversion Nomenclature</vt:lpstr>
      <vt:lpstr>Density</vt:lpstr>
      <vt:lpstr>Temperature</vt:lpstr>
      <vt:lpstr>Measuring Temperature</vt:lpstr>
      <vt:lpstr>Temperature Scales</vt:lpstr>
      <vt:lpstr>Converting Temperature</vt:lpstr>
      <vt:lpstr>Converting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979</cp:revision>
  <cp:lastPrinted>2016-03-14T04:22:58Z</cp:lastPrinted>
  <dcterms:created xsi:type="dcterms:W3CDTF">2005-12-08T13:54:14Z</dcterms:created>
  <dcterms:modified xsi:type="dcterms:W3CDTF">2025-08-08T20:39:52Z</dcterms:modified>
</cp:coreProperties>
</file>