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0"/>
  </p:notesMasterIdLst>
  <p:sldIdLst>
    <p:sldId id="608" r:id="rId2"/>
    <p:sldId id="826" r:id="rId3"/>
    <p:sldId id="796" r:id="rId4"/>
    <p:sldId id="818" r:id="rId5"/>
    <p:sldId id="816" r:id="rId6"/>
    <p:sldId id="824" r:id="rId7"/>
    <p:sldId id="825" r:id="rId8"/>
    <p:sldId id="820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CC"/>
    <a:srgbClr val="00FF00"/>
    <a:srgbClr val="339933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282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3743" y="1462797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US" sz="4800" kern="0" dirty="0">
                <a:solidFill>
                  <a:srgbClr val="CC99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Administration &amp; Policies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AFB-322F-C33F-0067-8198DA65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CF0BB-07F9-F1D4-20F9-48EA5D9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Communication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77D61-63DC-1DD8-BC68-E55150C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All projects—like your success in this course—write  out a </a:t>
            </a:r>
            <a:r>
              <a:rPr lang="en-US" dirty="0">
                <a:solidFill>
                  <a:srgbClr val="00FF00"/>
                </a:solidFill>
              </a:rPr>
              <a:t>communication plan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about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to communicate to move the project along</a:t>
            </a:r>
          </a:p>
          <a:p>
            <a:pPr>
              <a:spcBef>
                <a:spcPts val="1800"/>
              </a:spcBef>
            </a:pPr>
            <a:r>
              <a:rPr lang="en-US" dirty="0"/>
              <a:t>What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Asking about how to solve a problem, understanding details of an assignment, when is a deadline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Helping each other with reminders, setting up an interactive meeting online or in person</a:t>
            </a:r>
          </a:p>
          <a:p>
            <a:pPr>
              <a:spcBef>
                <a:spcPts val="600"/>
              </a:spcBef>
            </a:pPr>
            <a:r>
              <a:rPr lang="en-US" dirty="0"/>
              <a:t>How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Email, phone text or a call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Canvas online system</a:t>
            </a:r>
          </a:p>
        </p:txBody>
      </p:sp>
    </p:spTree>
    <p:extLst>
      <p:ext uri="{BB962C8B-B14F-4D97-AF65-F5344CB8AC3E}">
        <p14:creationId xmlns:p14="http://schemas.microsoft.com/office/powerpoint/2010/main" val="403165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Syllabus</a:t>
            </a:r>
          </a:p>
          <a:p>
            <a:pPr lvl="1"/>
            <a:r>
              <a:rPr lang="en-US" dirty="0"/>
              <a:t>The syllabus is your friend, your map to how the course is supposed to go</a:t>
            </a:r>
          </a:p>
          <a:p>
            <a:pPr lvl="1"/>
            <a:r>
              <a:rPr lang="en-US" dirty="0"/>
              <a:t>Understand it well: generally, answers questions of highest importance to students</a:t>
            </a:r>
          </a:p>
          <a:p>
            <a:pPr lvl="1"/>
            <a:r>
              <a:rPr lang="en-US" dirty="0"/>
              <a:t>Broad overview or outline of course content</a:t>
            </a:r>
          </a:p>
          <a:p>
            <a:pPr lvl="1"/>
            <a:r>
              <a:rPr lang="en-US" dirty="0"/>
              <a:t>Materials for course: freely accessible online “book”,</a:t>
            </a:r>
            <a:br>
              <a:rPr lang="en-US" dirty="0"/>
            </a:br>
            <a:r>
              <a:rPr lang="en-US" dirty="0"/>
              <a:t>lab gear (coat + goggles), scientific-grade calculator</a:t>
            </a:r>
          </a:p>
          <a:p>
            <a:pPr lvl="1"/>
            <a:r>
              <a:rPr lang="en-US" dirty="0"/>
              <a:t>Grading: components of performance in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Examinations: midterms and final, quizzes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“Homework”: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Laboratory part of course: reports of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3EFE-5E3F-3659-29E8-5AD12E5E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609D-9A6A-8E7F-0F82-F0D287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CA032-15D9-16F2-DC98-CEFC36E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Online Systems/Tools</a:t>
            </a:r>
          </a:p>
          <a:p>
            <a:r>
              <a:rPr lang="en-US" dirty="0"/>
              <a:t>Canvas</a:t>
            </a:r>
          </a:p>
          <a:p>
            <a:pPr lvl="1"/>
            <a:r>
              <a:rPr lang="en-US" dirty="0"/>
              <a:t>Announcements – look for this regularly</a:t>
            </a:r>
          </a:p>
          <a:p>
            <a:pPr lvl="1"/>
            <a:r>
              <a:rPr lang="en-US" dirty="0"/>
              <a:t>Course Home Page </a:t>
            </a:r>
          </a:p>
          <a:p>
            <a:pPr lvl="1"/>
            <a:r>
              <a:rPr lang="en-US" dirty="0"/>
              <a:t>Quizzes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In-Class Exercises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 Real quizzing</a:t>
            </a:r>
          </a:p>
          <a:p>
            <a:pPr lvl="1"/>
            <a:r>
              <a:rPr lang="en-US" dirty="0"/>
              <a:t>Assignments</a:t>
            </a:r>
          </a:p>
          <a:p>
            <a:pPr lvl="1"/>
            <a:r>
              <a:rPr lang="en-US" dirty="0"/>
              <a:t>Discussions</a:t>
            </a:r>
          </a:p>
          <a:p>
            <a:pPr lvl="1"/>
            <a:r>
              <a:rPr lang="en-US" dirty="0"/>
              <a:t>Chat</a:t>
            </a:r>
          </a:p>
          <a:p>
            <a:pPr marL="0" indent="0">
              <a:buNone/>
            </a:pPr>
            <a:r>
              <a:rPr lang="en-US" i="1" dirty="0"/>
              <a:t>Interaction between instructor &amp; student(s)</a:t>
            </a:r>
          </a:p>
          <a:p>
            <a:pPr lvl="1"/>
            <a:r>
              <a:rPr lang="en-US" dirty="0"/>
              <a:t>Part-time instructors interact through Canvas and email</a:t>
            </a:r>
          </a:p>
          <a:p>
            <a:pPr marL="0" indent="0">
              <a:buNone/>
            </a:pPr>
            <a:r>
              <a:rPr lang="en-US" dirty="0"/>
              <a:t>Email: Mitch.Halloran@fresnocitycollege.edu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10F0-7B8F-D8FE-4852-FB263022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AA279-4381-CA39-2167-664BA236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8CB57-B5A6-0B6B-7663-F4981695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Attendance</a:t>
            </a:r>
          </a:p>
          <a:p>
            <a:pPr lvl="1"/>
            <a:r>
              <a:rPr lang="en-US" dirty="0"/>
              <a:t>Being at lecture &amp; certainly being in the lab is not optional: attendance is recorded</a:t>
            </a:r>
          </a:p>
          <a:p>
            <a:pPr marL="0" indent="0">
              <a:buNone/>
            </a:pPr>
            <a:r>
              <a:rPr lang="en-US" i="1" dirty="0"/>
              <a:t>Time Commitment</a:t>
            </a:r>
          </a:p>
          <a:p>
            <a:pPr lvl="1"/>
            <a:r>
              <a:rPr lang="en-US" dirty="0"/>
              <a:t>Reading, homework, study for exams/quizzes</a:t>
            </a:r>
          </a:p>
          <a:p>
            <a:pPr lvl="1"/>
            <a:r>
              <a:rPr lang="en-US" dirty="0"/>
              <a:t>Generally thought to be at least twice time/effort commitment of the hours (units) of </a:t>
            </a:r>
            <a:r>
              <a:rPr lang="en-US" dirty="0" err="1"/>
              <a:t>lecture+lab</a:t>
            </a:r>
            <a:r>
              <a:rPr lang="en-US" dirty="0"/>
              <a:t>: 4 units </a:t>
            </a:r>
            <a:r>
              <a:rPr lang="en-US" dirty="0">
                <a:sym typeface="Wingdings" panose="05000000000000000000" pitchFamily="2" charset="2"/>
              </a:rPr>
              <a:t> 8-12 hours additional per week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CB4-9EFF-9CCE-D6D6-435A6C5D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89381"/>
            <a:ext cx="4363109" cy="1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D2C9-2496-56C1-518B-144D75F5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2484A-08D4-9E2F-A2F7-191D328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0FD16-ACAA-9B3F-89E2-BD883D9C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Throughout your career, you will learn that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programs</a:t>
            </a:r>
            <a:r>
              <a:rPr lang="en-US" dirty="0"/>
              <a:t> have </a:t>
            </a:r>
            <a:r>
              <a:rPr lang="en-US" dirty="0">
                <a:solidFill>
                  <a:srgbClr val="00FF00"/>
                </a:solidFill>
              </a:rPr>
              <a:t>teams </a:t>
            </a:r>
            <a:r>
              <a:rPr lang="en-US" dirty="0"/>
              <a:t>of people in order to get work done </a:t>
            </a:r>
            <a:r>
              <a:rPr lang="en-US" u="sng" dirty="0"/>
              <a:t>successfully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FF00"/>
                </a:solidFill>
              </a:rPr>
              <a:t>tasks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are done by </a:t>
            </a:r>
            <a:r>
              <a:rPr lang="en-US" dirty="0">
                <a:solidFill>
                  <a:srgbClr val="00FF00"/>
                </a:solidFill>
              </a:rPr>
              <a:t>individuals</a:t>
            </a:r>
            <a:r>
              <a:rPr lang="en-US" dirty="0"/>
              <a:t> performing </a:t>
            </a: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as part of the </a:t>
            </a:r>
            <a:r>
              <a:rPr lang="en-US" dirty="0">
                <a:solidFill>
                  <a:srgbClr val="00FF00"/>
                </a:solidFill>
              </a:rPr>
              <a:t>team</a:t>
            </a:r>
            <a:r>
              <a:rPr lang="en-US" dirty="0"/>
              <a:t>, the overall work is a product of the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“project” here at FCC in this course is learning chemistry, so everyone will be part of a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team is your </a:t>
            </a:r>
            <a:r>
              <a:rPr lang="en-US" dirty="0">
                <a:solidFill>
                  <a:srgbClr val="00FF00"/>
                </a:solidFill>
              </a:rPr>
              <a:t>study group</a:t>
            </a:r>
          </a:p>
        </p:txBody>
      </p:sp>
    </p:spTree>
    <p:extLst>
      <p:ext uri="{BB962C8B-B14F-4D97-AF65-F5344CB8AC3E}">
        <p14:creationId xmlns:p14="http://schemas.microsoft.com/office/powerpoint/2010/main" val="88126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58-4C53-871D-29CB-0442626F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30A2B-27E1-2BCC-2874-4A7A9A6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Study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2655-2F9A-7182-5F15-BFBBA80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Canvas LMS app was used to randomly group students into </a:t>
            </a:r>
            <a:r>
              <a:rPr lang="en-US" dirty="0">
                <a:solidFill>
                  <a:srgbClr val="00FF00"/>
                </a:solidFill>
              </a:rPr>
              <a:t>study groups</a:t>
            </a:r>
            <a:r>
              <a:rPr lang="en-US" dirty="0"/>
              <a:t> in this course</a:t>
            </a:r>
          </a:p>
          <a:p>
            <a:pPr>
              <a:spcBef>
                <a:spcPts val="1800"/>
              </a:spcBef>
            </a:pPr>
            <a:r>
              <a:rPr lang="en-US" dirty="0"/>
              <a:t>The study group is only one facet of your learning process, intended to initiate you into being part of a team in your learning goal</a:t>
            </a:r>
          </a:p>
          <a:p>
            <a:pPr>
              <a:spcBef>
                <a:spcPts val="1800"/>
              </a:spcBef>
            </a:pPr>
            <a:r>
              <a:rPr lang="en-US" dirty="0"/>
              <a:t>Your instructor (me), your peers, resources of the College (tutors, tutoring services, counselors, other support staff) are always ready &amp; present too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387-8692-B981-4BDC-DDFC55B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C8828-4606-7540-E3CC-DD11B44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3F07A-09F1-1F5D-1A7E-379B4C00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18" y="1120550"/>
            <a:ext cx="8387645" cy="5215465"/>
          </a:xfrm>
        </p:spPr>
        <p:txBody>
          <a:bodyPr/>
          <a:lstStyle/>
          <a:p>
            <a:r>
              <a:rPr lang="en-US" dirty="0"/>
              <a:t>The elephant in the room? Have you been talking about it in your course of learning?</a:t>
            </a:r>
          </a:p>
          <a:p>
            <a:r>
              <a:rPr lang="en-US" dirty="0"/>
              <a:t>Will be transformative, but…</a:t>
            </a:r>
          </a:p>
          <a:p>
            <a:pPr lvl="1"/>
            <a:r>
              <a:rPr lang="en-US" dirty="0"/>
              <a:t>useful to you IF you use it properly</a:t>
            </a:r>
          </a:p>
          <a:p>
            <a:pPr lvl="1"/>
            <a:r>
              <a:rPr lang="en-US" dirty="0"/>
              <a:t>ChatGPT/Bing CoPilot/Gemini don’t initiate the “what if” and “why” that drives discovery and exploration</a:t>
            </a:r>
          </a:p>
          <a:p>
            <a:pPr lvl="1"/>
            <a:r>
              <a:rPr lang="en-US" dirty="0"/>
              <a:t>A.I. does not and will not replace humans in asking questions that push discovery</a:t>
            </a:r>
          </a:p>
          <a:p>
            <a:pPr lvl="1"/>
            <a:r>
              <a:rPr lang="en-US" dirty="0"/>
              <a:t>Learning the foundations of a discipline—that is, getting that Associates or Bachelors or Doctoral degree—makes  you that better thinker who is asking “what if” and “why”</a:t>
            </a:r>
          </a:p>
          <a:p>
            <a:r>
              <a:rPr lang="en-US" dirty="0"/>
              <a:t>Doing that “homework”…</a:t>
            </a:r>
          </a:p>
          <a:p>
            <a:pPr lvl="1"/>
            <a:r>
              <a:rPr lang="en-US" dirty="0"/>
              <a:t>Helps you pass the test, yes</a:t>
            </a:r>
          </a:p>
          <a:p>
            <a:pPr lvl="1"/>
            <a:r>
              <a:rPr lang="en-US" dirty="0"/>
              <a:t>But also builds you as a discoverer, explorer, researcher, thinker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682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28491</TotalTime>
  <Words>592</Words>
  <Application>Microsoft Office PowerPoint</Application>
  <PresentationFormat>On-screen Show (4:3)</PresentationFormat>
  <Paragraphs>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Communication Plan</vt:lpstr>
      <vt:lpstr>Recommendations for Successful Performance in Chem 3A</vt:lpstr>
      <vt:lpstr>Recommendations for Successful Performance in Chem 3A</vt:lpstr>
      <vt:lpstr>Recommendations for Successful Performance in Chem 3A</vt:lpstr>
      <vt:lpstr>Teamwork</vt:lpstr>
      <vt:lpstr>The Study Group</vt:lpstr>
      <vt:lpstr>Artificial Intelligence in Learning &amp; Academics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981</cp:revision>
  <cp:lastPrinted>2016-03-14T04:22:58Z</cp:lastPrinted>
  <dcterms:created xsi:type="dcterms:W3CDTF">2005-12-08T13:54:14Z</dcterms:created>
  <dcterms:modified xsi:type="dcterms:W3CDTF">2025-08-09T04:19:00Z</dcterms:modified>
</cp:coreProperties>
</file>