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5"/>
  </p:notesMasterIdLst>
  <p:sldIdLst>
    <p:sldId id="608" r:id="rId2"/>
    <p:sldId id="815" r:id="rId3"/>
    <p:sldId id="840" r:id="rId4"/>
    <p:sldId id="797" r:id="rId5"/>
    <p:sldId id="799" r:id="rId6"/>
    <p:sldId id="798" r:id="rId7"/>
    <p:sldId id="800" r:id="rId8"/>
    <p:sldId id="801" r:id="rId9"/>
    <p:sldId id="802" r:id="rId10"/>
    <p:sldId id="803" r:id="rId11"/>
    <p:sldId id="812" r:id="rId12"/>
    <p:sldId id="814" r:id="rId13"/>
    <p:sldId id="813" r:id="rId14"/>
    <p:sldId id="833" r:id="rId15"/>
    <p:sldId id="811" r:id="rId16"/>
    <p:sldId id="804" r:id="rId17"/>
    <p:sldId id="831" r:id="rId18"/>
    <p:sldId id="834" r:id="rId19"/>
    <p:sldId id="830" r:id="rId20"/>
    <p:sldId id="841" r:id="rId21"/>
    <p:sldId id="832" r:id="rId22"/>
    <p:sldId id="821" r:id="rId23"/>
    <p:sldId id="823" r:id="rId24"/>
    <p:sldId id="805" r:id="rId25"/>
    <p:sldId id="835" r:id="rId26"/>
    <p:sldId id="836" r:id="rId27"/>
    <p:sldId id="838" r:id="rId28"/>
    <p:sldId id="839" r:id="rId29"/>
    <p:sldId id="827" r:id="rId30"/>
    <p:sldId id="807" r:id="rId31"/>
    <p:sldId id="828" r:id="rId32"/>
    <p:sldId id="808" r:id="rId33"/>
    <p:sldId id="829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FFFFCC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786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Kelvin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380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Kelvin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373"/>
          <c:min val="27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Fahrenheit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Fahrenheit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2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Fahrenheit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22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BF15-5C59-210F-8078-530E27E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6DFFE-A4C9-1EA2-AF16-4ECB63A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33F2-CB8F-DA19-7A1A-8221AACB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Scientific notation is actually 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product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 numbers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significand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a </a:t>
            </a:r>
            <a:r>
              <a:rPr lang="en-US" sz="2800" dirty="0">
                <a:solidFill>
                  <a:srgbClr val="FFC000"/>
                </a:solidFill>
                <a:latin typeface="Verdana"/>
              </a:rPr>
              <a:t>power of 10</a:t>
            </a:r>
            <a:r>
              <a:rPr lang="en-US" sz="2800" dirty="0">
                <a:solidFill>
                  <a:srgbClr val="FFFFFF"/>
                </a:solidFill>
                <a:latin typeface="Verdana"/>
              </a:rPr>
              <a:t>!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3.4249 × 10,000 = 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-3.4249 × 10,000 = -34249</a:t>
            </a:r>
          </a:p>
          <a:p>
            <a:pPr marL="0" indent="0">
              <a:buNone/>
              <a:defRPr/>
            </a:pP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0.0034249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3.4249 × 0.001 = 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-0.0034249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-3.4249 × 0.001 = -0.0034249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Use this feature to confirm whether you converted a number to scientific notation properly!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F239-D3B6-2781-5964-0B391C59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EFB15-9014-9BEE-9BE5-FADE144E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5001D29-F8BF-E02F-05BB-9B0698158C3E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9FC72-27CE-05C9-5918-C145959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digits </a:t>
            </a:r>
            <a:r>
              <a:rPr lang="en-US" dirty="0">
                <a:solidFill>
                  <a:srgbClr val="FFFFFF"/>
                </a:solidFill>
              </a:rPr>
              <a:t>indicate the precision, the confidence of a single measurement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figures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55427-CA3A-7C29-70A5-99455554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931"/>
              </p:ext>
            </p:extLst>
          </p:nvPr>
        </p:nvGraphicFramePr>
        <p:xfrm>
          <a:off x="392288" y="3206294"/>
          <a:ext cx="8215086" cy="196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41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4427260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non-zero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Zeroes between non-zero digits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580F-6ACE-CD9B-976F-13BB0F1E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84AAE-2AC1-F582-0ED3-1FB8C77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87393-4475-7DD2-08CA-733BE96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85B84-F5D4-10FB-FA11-7079AFC5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6497"/>
              </p:ext>
            </p:extLst>
          </p:nvPr>
        </p:nvGraphicFramePr>
        <p:xfrm>
          <a:off x="219677" y="2036654"/>
          <a:ext cx="8622278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8090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1554566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5209622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leading zeroes after decimal point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trailing zeroes after decimal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assertion of decimal point makes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non-zero digits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adding decimal point and any zeroes after it makes all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evaluated like the “1200” example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1.200 × 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all digits in scientific notation should be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10FE-A4BB-57AE-96D5-BCF47357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59FCE-ABDA-91D1-B3DF-5C10148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B4BF-533D-AA6A-A45A-60C58DD5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2490232"/>
            <a:ext cx="6362096" cy="3876926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Preparative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Measuring quantities usually 0.1 g (100 mg)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used to weigh masses for starting a chemistry experiment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3.4 g sodium chloride (NaCl)</a:t>
            </a:r>
          </a:p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Analytical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Measuring quantities usually down to 0.0001 g (0.1 mg or 100 µg)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used to weigh masses for determining yield of product at end of a chemistry experiment</a:t>
            </a:r>
          </a:p>
          <a:p>
            <a:pPr>
              <a:tabLst>
                <a:tab pos="515938" algn="l"/>
              </a:tabLs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0.0241 g copper(II) sulfate pentahydrate </a:t>
            </a: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2" name="Picture 4" descr="Analytical Balance (0.01mg) QEC-Series | Qualitest">
            <a:extLst>
              <a:ext uri="{FF2B5EF4-FFF2-40B4-BE49-F238E27FC236}">
                <a16:creationId xmlns:a16="http://schemas.microsoft.com/office/drawing/2014/main" id="{8385F227-F188-B015-B479-C1255BC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3" y="4234691"/>
            <a:ext cx="1517332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botec Precision Balances - YP Series">
            <a:extLst>
              <a:ext uri="{FF2B5EF4-FFF2-40B4-BE49-F238E27FC236}">
                <a16:creationId xmlns:a16="http://schemas.microsoft.com/office/drawing/2014/main" id="{DD444E9E-2054-C336-DDE6-73C358D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04" y="2200534"/>
            <a:ext cx="2163151" cy="18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CE3187-80F9-1353-CD5A-53804655A969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Significant digits indicate the precision, the confidence of a single measurement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44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9310-2FD9-39D4-16BA-F71B11DCA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199-DB7C-652B-EBDA-78D90BB2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≠ 18. ≠ 18.0 ≠ 18.00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533-1196-02F3-D73B-13CF311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r>
              <a:rPr lang="en-US" dirty="0"/>
              <a:t>They are all mathematically equal to 18</a:t>
            </a:r>
          </a:p>
          <a:p>
            <a:r>
              <a:rPr lang="en-US" dirty="0"/>
              <a:t>But they are not the same in terms of the precision or certainty of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 significant digits: ±1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also 2 significant digits: ±1</a:t>
            </a:r>
          </a:p>
          <a:p>
            <a:pPr marL="231775" lvl="1" indent="0">
              <a:buNone/>
            </a:pPr>
            <a:r>
              <a:rPr lang="en-US" dirty="0">
                <a:solidFill>
                  <a:srgbClr val="FFC000"/>
                </a:solidFill>
              </a:rPr>
              <a:t>But the measuring device will show decimals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18.0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 3 significant digits: ±0.1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18.00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 4 significant digits: ±0.01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24D-ED5A-B662-886C-FDE2426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04EE0-C1B2-02F5-68AB-18227379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2"/>
            <a:ext cx="8421512" cy="707886"/>
          </a:xfrm>
        </p:spPr>
        <p:txBody>
          <a:bodyPr/>
          <a:lstStyle/>
          <a:p>
            <a:r>
              <a:rPr lang="en-US" sz="4000" i="1" dirty="0"/>
              <a:t>A Slight Tangent on “Precision”</a:t>
            </a:r>
            <a:endParaRPr lang="en-US" sz="40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9E72-3B35-AF2A-4237-CC0FACC5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04686"/>
            <a:ext cx="8387645" cy="534286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Measurements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>
                <a:solidFill>
                  <a:srgbClr val="FFFFFF"/>
                </a:solidFill>
              </a:rPr>
              <a:t> – an indicator of how measurements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dirty="0">
                <a:solidFill>
                  <a:srgbClr val="FFFFFF"/>
                </a:solidFill>
              </a:rPr>
              <a:t> the value being measured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>
                <a:solidFill>
                  <a:srgbClr val="FFFFFF"/>
                </a:solidFill>
              </a:rPr>
              <a:t> – an indicator of how measurements get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value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499D1E0-DE5B-78EE-EB4C-2F131925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3015372"/>
            <a:ext cx="5556180" cy="3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CD17-8D80-8EA9-CB4B-E26835DD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B5408-BE91-670A-9CE1-768773B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DC85-8885-F0E9-0C19-50F166B3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1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16D-DFA4-CFFF-CF4A-004ADF19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AC7-527D-33BE-FB23-04FC7D21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54F47-860E-6245-7763-82BDAA0A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93319"/>
              </p:ext>
            </p:extLst>
          </p:nvPr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014941-F180-59F1-1E47-990B6245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44044"/>
              </p:ext>
            </p:extLst>
          </p:nvPr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4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6750-CD91-16E9-D09C-C331BC88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9B1-097B-BCFF-9883-9CFC1551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E7DB-AE18-FC4F-9E46-DED39F0C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Division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CB58F-E551-949C-75E0-1BF45F243D6F}"/>
              </a:ext>
            </a:extLst>
          </p:cNvPr>
          <p:cNvGraphicFramePr>
            <a:graphicFrameLocks noGrp="1"/>
          </p:cNvGraphicFramePr>
          <p:nvPr/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C1020-1EFE-68D2-A9DA-5C80BE030D7D}"/>
              </a:ext>
            </a:extLst>
          </p:cNvPr>
          <p:cNvGraphicFramePr>
            <a:graphicFrameLocks noGrp="1"/>
          </p:cNvGraphicFramePr>
          <p:nvPr/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7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AD2D-61D6-4376-2CD7-32716BF1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0777D-3B59-BC57-4DB4-C75B39F0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59852"/>
            <a:ext cx="8421512" cy="1200329"/>
          </a:xfrm>
        </p:spPr>
        <p:txBody>
          <a:bodyPr/>
          <a:lstStyle/>
          <a:p>
            <a:r>
              <a:rPr lang="en-US" sz="3600" dirty="0"/>
              <a:t>Doing Calculations:</a:t>
            </a:r>
            <a:br>
              <a:rPr lang="en-US" sz="3600" dirty="0"/>
            </a:br>
            <a:r>
              <a:rPr lang="en-US" sz="3600" dirty="0"/>
              <a:t>NO INTERMEDIATE ROUNDING!!!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445E8-3330-BBE4-2CE4-A273E814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8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</a:p>
          <a:p>
            <a:pPr marL="0" indent="0">
              <a:buNone/>
              <a:defRPr/>
            </a:pPr>
            <a:r>
              <a:rPr lang="en-US" sz="2000" dirty="0"/>
              <a:t>Calculate the cost of carpeting a </a:t>
            </a:r>
            <a:r>
              <a:rPr lang="en-US" sz="2000" dirty="0">
                <a:solidFill>
                  <a:srgbClr val="00FF00"/>
                </a:solidFill>
              </a:rPr>
              <a:t>4.8 m x 3.2 m </a:t>
            </a:r>
            <a:r>
              <a:rPr lang="en-US" sz="2000" dirty="0"/>
              <a:t>floor where the carpeting costs </a:t>
            </a:r>
            <a:r>
              <a:rPr lang="en-US" sz="2000" dirty="0">
                <a:solidFill>
                  <a:srgbClr val="00FF00"/>
                </a:solidFill>
              </a:rPr>
              <a:t>$42 per square meter</a:t>
            </a:r>
          </a:p>
          <a:p>
            <a:pPr marL="0" indent="0">
              <a:buNone/>
              <a:defRPr/>
            </a:pPr>
            <a:r>
              <a:rPr lang="en-US" sz="2000" dirty="0"/>
              <a:t>You do the calculation in steps: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area: 4.8 m × 3.2 m = 15.36 m</a:t>
            </a:r>
            <a:r>
              <a:rPr lang="en-US" sz="2000" baseline="30000" dirty="0"/>
              <a:t>2  </a:t>
            </a:r>
            <a:r>
              <a:rPr lang="en-US" sz="1600" dirty="0">
                <a:solidFill>
                  <a:srgbClr val="FFFF00"/>
                </a:solidFill>
              </a:rPr>
              <a:t>(value on calculator display)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Finishing off</a:t>
            </a:r>
          </a:p>
          <a:p>
            <a:pPr marL="236538" lvl="1" indent="0">
              <a:buNone/>
              <a:defRPr/>
            </a:pPr>
            <a:r>
              <a:rPr lang="en-US" sz="1600" dirty="0"/>
              <a:t>rounding no decimal: </a:t>
            </a:r>
            <a:r>
              <a:rPr lang="en-US" dirty="0"/>
              <a:t>15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$630.00</a:t>
            </a:r>
            <a:endParaRPr lang="en-US" b="1" baseline="30000" dirty="0">
              <a:solidFill>
                <a:srgbClr val="FFC000"/>
              </a:solidFill>
            </a:endParaRPr>
          </a:p>
          <a:p>
            <a:pPr marL="236538" lvl="1" indent="0">
              <a:buNone/>
              <a:defRPr/>
            </a:pPr>
            <a:r>
              <a:rPr lang="en-US" sz="1600" dirty="0"/>
              <a:t>rounding to one decimal: </a:t>
            </a:r>
            <a:r>
              <a:rPr lang="en-US" dirty="0"/>
              <a:t>15.4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$646.80</a:t>
            </a:r>
            <a:endParaRPr lang="en-US" sz="1600" b="1" baseline="30000" dirty="0">
              <a:solidFill>
                <a:srgbClr val="FFC000"/>
              </a:solidFill>
            </a:endParaRPr>
          </a:p>
          <a:p>
            <a:pPr marL="236538" lvl="1" indent="0">
              <a:buNone/>
              <a:defRPr/>
            </a:pPr>
            <a:r>
              <a:rPr lang="en-US" sz="1600" dirty="0"/>
              <a:t>no rounding: </a:t>
            </a:r>
            <a:r>
              <a:rPr lang="en-US" dirty="0"/>
              <a:t>15.36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$645.12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No need for intermediate result determination in nearly all cases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4.8 m × 3.2 m × ($42 / m</a:t>
            </a:r>
            <a:r>
              <a:rPr lang="en-US" sz="2000" baseline="30000" dirty="0"/>
              <a:t>2</a:t>
            </a:r>
            <a:r>
              <a:rPr lang="en-US" sz="2000" dirty="0"/>
              <a:t>) = </a:t>
            </a:r>
            <a:r>
              <a:rPr lang="en-US" sz="2000" b="1" dirty="0">
                <a:solidFill>
                  <a:srgbClr val="FFC000"/>
                </a:solidFill>
              </a:rPr>
              <a:t>$645.12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FF00"/>
                </a:solidFill>
              </a:rPr>
              <a:t>In business accounting &amp; chemistry, do the rounding at the end of the calculation. To significant digits </a:t>
            </a:r>
          </a:p>
        </p:txBody>
      </p:sp>
    </p:spTree>
    <p:extLst>
      <p:ext uri="{BB962C8B-B14F-4D97-AF65-F5344CB8AC3E}">
        <p14:creationId xmlns:p14="http://schemas.microsoft.com/office/powerpoint/2010/main" val="175970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372-E0EB-F23A-F780-3AF8671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52546-70AA-D0C0-E874-D152FC5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Math in Chem: 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E41B5C-23C2-2673-2768-2C627594B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quantity </a:t>
                </a:r>
                <a:r>
                  <a:rPr lang="en-US" sz="2800" i="1" dirty="0">
                    <a:solidFill>
                      <a:srgbClr val="00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dirty="0"/>
                  <a:t>The inverse of the quantity: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inverse of the inverse takes you back: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“Implied denominator of 1”. It might help when solving chemistry problems</a:t>
                </a:r>
              </a:p>
              <a:p>
                <a:pPr marL="0" indent="0" algn="ctr">
                  <a:buNone/>
                </a:pPr>
                <a:r>
                  <a:rPr lang="en-US" dirty="0"/>
                  <a:t>The number 2.4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2.4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E41B5C-23C2-2673-2768-2C627594B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4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rgbClr val="C00000"/>
            </a:gs>
            <a:gs pos="0">
              <a:srgbClr val="FF0000"/>
            </a:gs>
            <a:gs pos="100000">
              <a:srgbClr val="FFF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58A2-A058-5A39-5353-68BA0B1E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413947"/>
            <a:ext cx="8421512" cy="6217087"/>
          </a:xfrm>
        </p:spPr>
        <p:txBody>
          <a:bodyPr/>
          <a:lstStyle/>
          <a:p>
            <a:r>
              <a:rPr lang="en-US" sz="19900" dirty="0"/>
              <a:t>EDIT NEXT</a:t>
            </a:r>
          </a:p>
        </p:txBody>
      </p:sp>
    </p:spTree>
    <p:extLst>
      <p:ext uri="{BB962C8B-B14F-4D97-AF65-F5344CB8AC3E}">
        <p14:creationId xmlns:p14="http://schemas.microsoft.com/office/powerpoint/2010/main" val="17947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ACD2-F1C9-3D1D-4A5C-0B6CE755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23A-B2E5-D742-BCA0-07469B1B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F9CD-344A-BC98-E582-48B06A63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and Subtraction of Numbers with Different Significant Digits</a:t>
            </a:r>
          </a:p>
          <a:p>
            <a:r>
              <a:rPr lang="en-US" dirty="0"/>
              <a:t>Rules of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241396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272F-1B6F-52A9-BA34-AAE242B9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DE3E4-8CEA-964C-19D2-B8E5CB1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“Conversion Factors”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DD48-4BAE-7A7F-9783-2253800A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Calculations in chemistry frequently require converting between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units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a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quantity</a:t>
            </a:r>
          </a:p>
          <a:p>
            <a:pPr>
              <a:defRPr/>
            </a:pPr>
            <a:r>
              <a:rPr lang="en-US" dirty="0"/>
              <a:t>Volume: fluid ounces to milliliter (“</a:t>
            </a:r>
            <a:r>
              <a:rPr lang="en-US" dirty="0" err="1"/>
              <a:t>fl</a:t>
            </a:r>
            <a:r>
              <a:rPr lang="en-US" dirty="0"/>
              <a:t> oz” to “ml”)</a:t>
            </a:r>
          </a:p>
          <a:p>
            <a:pPr>
              <a:defRPr/>
            </a:pPr>
            <a:r>
              <a:rPr lang="en-US" dirty="0"/>
              <a:t>Temperature: Celsius to Kelvin (“°C” to “K”)</a:t>
            </a:r>
          </a:p>
          <a:p>
            <a:pPr>
              <a:defRPr/>
            </a:pPr>
            <a:r>
              <a:rPr lang="en-US" dirty="0"/>
              <a:t>Pressure: torr to atmosphere (“torr” to “atm”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Conversions not just about measurement systems but also include scales which are powers of 10</a:t>
            </a:r>
          </a:p>
          <a:p>
            <a:pPr>
              <a:defRPr/>
            </a:pPr>
            <a:r>
              <a:rPr lang="en-US" dirty="0"/>
              <a:t>1 liter (L) = 1000 milliliters = 1000 mL</a:t>
            </a:r>
          </a:p>
          <a:p>
            <a:pPr marL="236538" lvl="1" indent="0"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not 1000 ml! use SI unit lettering case</a:t>
            </a:r>
          </a:p>
          <a:p>
            <a:pPr>
              <a:defRPr/>
            </a:pPr>
            <a:r>
              <a:rPr lang="en-US" dirty="0"/>
              <a:t>1 kilogram (kg) = 1000 grams (g)</a:t>
            </a:r>
          </a:p>
        </p:txBody>
      </p:sp>
    </p:spTree>
    <p:extLst>
      <p:ext uri="{BB962C8B-B14F-4D97-AF65-F5344CB8AC3E}">
        <p14:creationId xmlns:p14="http://schemas.microsoft.com/office/powerpoint/2010/main" val="211388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ADB8-A77E-A347-18BE-16960D67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57FF7-E56E-0076-5B95-5498B0E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44468"/>
            <a:ext cx="8421512" cy="584775"/>
          </a:xfrm>
        </p:spPr>
        <p:txBody>
          <a:bodyPr/>
          <a:lstStyle/>
          <a:p>
            <a:r>
              <a:rPr lang="en-US" sz="3200" dirty="0"/>
              <a:t>Conversion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8DCB1-35C8-C3B0-B901-154710D2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FF046-005A-0121-8982-95784884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0191"/>
              </p:ext>
            </p:extLst>
          </p:nvPr>
        </p:nvGraphicFramePr>
        <p:xfrm>
          <a:off x="364067" y="1336462"/>
          <a:ext cx="8519072" cy="5124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85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364051">
                  <a:extLst>
                    <a:ext uri="{9D8B030D-6E8A-4147-A177-3AD203B41FA5}">
                      <a16:colId xmlns:a16="http://schemas.microsoft.com/office/drawing/2014/main" val="3391359477"/>
                    </a:ext>
                  </a:extLst>
                </a:gridCol>
                <a:gridCol w="4481736">
                  <a:extLst>
                    <a:ext uri="{9D8B030D-6E8A-4147-A177-3AD203B41FA5}">
                      <a16:colId xmlns:a16="http://schemas.microsoft.com/office/drawing/2014/main" val="2958674920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Multiple of 10 (greater than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244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kilo- (k)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2 kilograms (kg) = 2000 grams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mega-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3.7 megajoules (MJ) = 3,700,000 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giga-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9</a:t>
                      </a:r>
                      <a:r>
                        <a:rPr lang="en-US" sz="1400" dirty="0"/>
                        <a:t> 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10 gigahertz (GHz) = 10,000,000,000 Hz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Submultiples of 10 (fractions of 1)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5552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 err="1"/>
                        <a:t>deci</a:t>
                      </a:r>
                      <a:r>
                        <a:rPr lang="en-US" dirty="0"/>
                        <a:t>- (d)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</a:t>
                      </a:r>
                      <a:r>
                        <a:rPr lang="en-US" sz="1600" dirty="0"/>
                        <a:t> = 1/10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deciliter (dL, dl) = 0.1 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9383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centi- (c)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</a:t>
                      </a:r>
                      <a:r>
                        <a:rPr lang="en-US" sz="1600" dirty="0"/>
                        <a:t> = 1/100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2.54 centimeter (cm) = 0.0254 m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441493">
                <a:tc>
                  <a:txBody>
                    <a:bodyPr/>
                    <a:lstStyle/>
                    <a:p>
                      <a:r>
                        <a:rPr lang="en-US" dirty="0"/>
                        <a:t>milli- (m)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-3</a:t>
                      </a:r>
                      <a:r>
                        <a:rPr lang="en-US" sz="1600" dirty="0"/>
                        <a:t> = 1/1000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14 millibar (mbar) = 0.014 bar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micro- (u/µ)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  <a:r>
                        <a:rPr lang="en-US" sz="1600" dirty="0"/>
                        <a:t> = 1/1000000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259 microliters (µl, ul, µL, </a:t>
                      </a:r>
                      <a:r>
                        <a:rPr lang="en-US" dirty="0" err="1">
                          <a:latin typeface="+mj-lt"/>
                        </a:rPr>
                        <a:t>uL</a:t>
                      </a:r>
                      <a:r>
                        <a:rPr lang="en-US" dirty="0">
                          <a:latin typeface="+mj-lt"/>
                        </a:rPr>
                        <a:t>) </a:t>
                      </a:r>
                      <a:r>
                        <a:rPr lang="en-US" sz="1600" dirty="0">
                          <a:latin typeface="+mj-lt"/>
                        </a:rPr>
                        <a:t>= 0.000259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nano- (n)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-9</a:t>
                      </a:r>
                      <a:r>
                        <a:rPr lang="en-US" sz="1600" dirty="0"/>
                        <a:t> = </a:t>
                      </a:r>
                      <a:r>
                        <a:rPr lang="en-US" sz="1400" dirty="0"/>
                        <a:t>1/1000000000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34 nanograms (ng) = 0.000000034 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pico- (p)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-12</a:t>
                      </a:r>
                      <a:r>
                        <a:rPr lang="en-US" sz="1600" dirty="0"/>
                        <a:t> = </a:t>
                      </a:r>
                      <a:r>
                        <a:rPr lang="en-US" sz="1200" dirty="0"/>
                        <a:t>1/100000000000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250 </a:t>
                      </a:r>
                      <a:r>
                        <a:rPr lang="en-US" dirty="0" err="1">
                          <a:latin typeface="+mj-lt"/>
                        </a:rPr>
                        <a:t>picoliters</a:t>
                      </a:r>
                      <a:r>
                        <a:rPr lang="en-US" dirty="0">
                          <a:latin typeface="+mj-lt"/>
                        </a:rPr>
                        <a:t> (</a:t>
                      </a:r>
                      <a:r>
                        <a:rPr lang="en-US" dirty="0" err="1">
                          <a:latin typeface="+mj-lt"/>
                        </a:rPr>
                        <a:t>pL</a:t>
                      </a:r>
                      <a:r>
                        <a:rPr lang="en-US" dirty="0">
                          <a:latin typeface="+mj-lt"/>
                        </a:rPr>
                        <a:t>) = 0.0</a:t>
                      </a:r>
                      <a:r>
                        <a:rPr lang="en-US" sz="1800" dirty="0"/>
                        <a:t>0000000025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1611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femto- (f)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-15</a:t>
                      </a:r>
                      <a:r>
                        <a:rPr lang="en-US" sz="1600" dirty="0"/>
                        <a:t> =</a:t>
                      </a:r>
                      <a:r>
                        <a:rPr lang="en-US" sz="900" dirty="0"/>
                        <a:t>1/ 1000000000000000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4.3 femtomoles (</a:t>
                      </a:r>
                      <a:r>
                        <a:rPr lang="en-US" sz="1600" dirty="0" err="1">
                          <a:latin typeface="+mj-lt"/>
                        </a:rPr>
                        <a:t>fmol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  <a:r>
                        <a:rPr lang="en-US" sz="1200" dirty="0">
                          <a:latin typeface="+mj-lt"/>
                        </a:rPr>
                        <a:t>= </a:t>
                      </a:r>
                      <a:r>
                        <a:rPr lang="en-US" sz="1200" dirty="0"/>
                        <a:t>0.0000000000000043 mol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66512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400" b="1" i="1" u="sng" dirty="0"/>
                        <a:t>units</a:t>
                      </a:r>
                      <a:r>
                        <a:rPr lang="en-US" sz="1400" b="1" i="1" dirty="0"/>
                        <a:t> in green are often used in chemistry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0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8ECF-7C3E-9091-9CD0-32EA2D1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DB76-418F-782F-9162-5EAD9F33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0D5F-905B-5EE5-08E2-E4E7AB41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much </a:t>
            </a:r>
            <a:r>
              <a:rPr lang="en-US" dirty="0">
                <a:solidFill>
                  <a:srgbClr val="FFFF00"/>
                </a:solidFill>
              </a:rPr>
              <a:t>mass</a:t>
            </a:r>
            <a:r>
              <a:rPr lang="en-US" dirty="0"/>
              <a:t> is in a given </a:t>
            </a:r>
            <a:r>
              <a:rPr lang="en-US" dirty="0">
                <a:solidFill>
                  <a:srgbClr val="FFFF00"/>
                </a:solidFill>
              </a:rPr>
              <a:t>volume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0" dirty="0"/>
              <a:t>The math definition: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Greek letter </a:t>
            </a:r>
            <a:r>
              <a:rPr lang="en-US" sz="1800" i="1" dirty="0"/>
              <a:t>rho</a:t>
            </a:r>
            <a:r>
              <a:rPr lang="en-US" sz="1800" dirty="0"/>
              <a:t> (</a:t>
            </a:r>
            <a:r>
              <a:rPr lang="en-US" sz="1800" dirty="0">
                <a:latin typeface="Symbol" panose="05050102010706020507" pitchFamily="18" charset="2"/>
              </a:rPr>
              <a:t>r</a:t>
            </a:r>
            <a:r>
              <a:rPr lang="en-US" sz="1800" dirty="0"/>
              <a:t>) is</a:t>
            </a:r>
            <a:br>
              <a:rPr lang="en-US" sz="1800" dirty="0"/>
            </a:br>
            <a:r>
              <a:rPr lang="en-US" sz="1800" dirty="0"/>
              <a:t>symbol for </a:t>
            </a:r>
            <a:r>
              <a:rPr lang="en-US" sz="1800" dirty="0">
                <a:solidFill>
                  <a:srgbClr val="00FF00"/>
                </a:solidFill>
              </a:rPr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/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5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CC5E-ABDD-12C4-63E0-80D2BE85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F8FB4-BEAC-5DEC-65C7-73942971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Densities of Natural Substances</a:t>
            </a:r>
          </a:p>
        </p:txBody>
      </p:sp>
      <p:pic>
        <p:nvPicPr>
          <p:cNvPr id="1026" name="Picture 2" descr="Science for Kids | Visually engaging way to learn about density and the  behavior of liquids. In this density column experiment, the most dense  liquid is... | Instagram">
            <a:extLst>
              <a:ext uri="{FF2B5EF4-FFF2-40B4-BE49-F238E27FC236}">
                <a16:creationId xmlns:a16="http://schemas.microsoft.com/office/drawing/2014/main" id="{F3E12CE3-1A56-E031-FB6D-11DC95818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88" y="2313077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50452A-05AE-DEDF-D9F1-2BC05C5E5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03520"/>
              </p:ext>
            </p:extLst>
          </p:nvPr>
        </p:nvGraphicFramePr>
        <p:xfrm>
          <a:off x="586912" y="1455089"/>
          <a:ext cx="5403830" cy="2468880"/>
        </p:xfrm>
        <a:graphic>
          <a:graphicData uri="http://schemas.openxmlformats.org/drawingml/2006/table">
            <a:tbl>
              <a:tblPr/>
              <a:tblGrid>
                <a:gridCol w="2701915">
                  <a:extLst>
                    <a:ext uri="{9D8B030D-6E8A-4147-A177-3AD203B41FA5}">
                      <a16:colId xmlns:a16="http://schemas.microsoft.com/office/drawing/2014/main" val="3793357863"/>
                    </a:ext>
                  </a:extLst>
                </a:gridCol>
                <a:gridCol w="2701915">
                  <a:extLst>
                    <a:ext uri="{9D8B030D-6E8A-4147-A177-3AD203B41FA5}">
                      <a16:colId xmlns:a16="http://schemas.microsoft.com/office/drawing/2014/main" val="27984207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Table 1.4.1: Densities of Common Substances</a:t>
                      </a: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Substance</a:t>
                      </a:r>
                      <a:endParaRPr 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Density at 25°C (g/cm3)</a:t>
                      </a:r>
                      <a:endParaRPr 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blood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1.035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3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body fat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3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whole milk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1.030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corn oil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5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>
                          <a:effectLst/>
                        </a:rPr>
                        <a:t>mayonnaise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honey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>
                          <a:effectLst/>
                        </a:rPr>
                        <a:t>1.420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05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817-FC5D-1D8C-7A16-DD094763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3DD70-B425-FE93-CDEC-F04E571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9E1D8-6018-B307-5D82-B36640BC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The problem/question (from your book)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rgbClr val="00FF00"/>
              </a:solidFill>
            </a:endParaRP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A mercury thermometer for measuring a patient’s temperature contains 0.750 g of mercury.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What is the volume of this mass of mercury?</a:t>
            </a:r>
          </a:p>
          <a:p>
            <a:pPr marL="0" indent="0">
              <a:buNone/>
              <a:defRPr/>
            </a:pPr>
            <a:endParaRPr lang="en-US" sz="1800" i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The most important thing you will ever do is to spend the time and effort to fully understand the question, and identify the key elements of it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Look for what is asked for: </a:t>
            </a:r>
            <a:r>
              <a:rPr lang="en-US" u="sng" dirty="0">
                <a:solidFill>
                  <a:srgbClr val="FFC000"/>
                </a:solidFill>
              </a:rPr>
              <a:t>volume</a:t>
            </a:r>
            <a:r>
              <a:rPr lang="en-US" dirty="0">
                <a:solidFill>
                  <a:srgbClr val="FFC000"/>
                </a:solidFill>
              </a:rPr>
              <a:t> of mercury</a:t>
            </a:r>
          </a:p>
          <a:p>
            <a:pPr marL="0" indent="0">
              <a:buNone/>
              <a:defRPr/>
            </a:pPr>
            <a:r>
              <a:rPr lang="en-US" dirty="0"/>
              <a:t>Look for what is given: 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u="sng" dirty="0">
                <a:solidFill>
                  <a:srgbClr val="FFC000"/>
                </a:solidFill>
              </a:rPr>
              <a:t>mass</a:t>
            </a:r>
            <a:r>
              <a:rPr lang="en-US" dirty="0">
                <a:solidFill>
                  <a:srgbClr val="FFC000"/>
                </a:solidFill>
              </a:rPr>
              <a:t> (0.750 g) of mercury</a:t>
            </a:r>
          </a:p>
        </p:txBody>
      </p:sp>
    </p:spTree>
    <p:extLst>
      <p:ext uri="{BB962C8B-B14F-4D97-AF65-F5344CB8AC3E}">
        <p14:creationId xmlns:p14="http://schemas.microsoft.com/office/powerpoint/2010/main" val="395023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59C2-B9C5-A43C-230F-3E0A02E5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ABFA7-D035-9185-4F3B-392A4C17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F0CD9-E261-EA01-C8AE-DFE32975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missing from the information given in the problem/question?</a:t>
            </a:r>
          </a:p>
          <a:p>
            <a:pPr marL="0" indent="0">
              <a:spcBef>
                <a:spcPts val="1200"/>
              </a:spcBef>
              <a:buNone/>
              <a:defRPr/>
            </a:pPr>
            <a:br>
              <a:rPr lang="en-US" sz="2800" dirty="0">
                <a:solidFill>
                  <a:srgbClr val="FFC000"/>
                </a:solidFill>
              </a:rPr>
            </a:br>
            <a:r>
              <a:rPr lang="en-US" dirty="0"/>
              <a:t>Usually the information not given are constants of nature and (numerical) properties of matter and energy like atomic weights.</a:t>
            </a:r>
            <a:br>
              <a:rPr lang="en-US" dirty="0"/>
            </a:br>
            <a:r>
              <a:rPr lang="en-US" dirty="0"/>
              <a:t>In this case, it is a </a:t>
            </a:r>
            <a:r>
              <a:rPr lang="en-US" u="sng" dirty="0"/>
              <a:t>density</a:t>
            </a:r>
            <a:r>
              <a:rPr lang="en-US" dirty="0"/>
              <a:t>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a substance is a property that allows you to relate its mass to its volume </a:t>
            </a:r>
            <a:r>
              <a:rPr lang="en-US" i="1" dirty="0">
                <a:solidFill>
                  <a:srgbClr val="FFFF00"/>
                </a:solidFill>
              </a:rPr>
              <a:t>and vice versa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water is 1 g/mL (at 0°C) and is a </a:t>
            </a:r>
            <a:r>
              <a:rPr lang="en-US" u="sng" dirty="0"/>
              <a:t>property</a:t>
            </a:r>
            <a:r>
              <a:rPr lang="en-US" dirty="0"/>
              <a:t> of water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mercury is 13.6 g/mL</a:t>
            </a:r>
          </a:p>
        </p:txBody>
      </p:sp>
    </p:spTree>
    <p:extLst>
      <p:ext uri="{BB962C8B-B14F-4D97-AF65-F5344CB8AC3E}">
        <p14:creationId xmlns:p14="http://schemas.microsoft.com/office/powerpoint/2010/main" val="3504706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DB31-67E3-0F5B-1D6D-F6771205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EB860-0527-D5C0-1176-5A240E2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2BF77C-758A-A344-49CB-8D1BA2E9D02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72533" y="1332090"/>
                <a:ext cx="8387645" cy="34055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this equation about density, this is all just algebra below which you already know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 </a:t>
                </a:r>
                <a:r>
                  <a:rPr lang="en-US" sz="3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3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In the last manipulation, we have an expression that tells us what the volume is equal to: the inverse of the density multiplied by the mass, or “mass </a:t>
                </a:r>
                <a:r>
                  <a:rPr lang="en-US"/>
                  <a:t>over density”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2BF77C-758A-A344-49CB-8D1BA2E9D02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332090"/>
                <a:ext cx="8387645" cy="3405548"/>
              </a:xfrm>
              <a:prstGeom prst="rect">
                <a:avLst/>
              </a:prstGeom>
              <a:blipFill>
                <a:blip r:embed="rId2"/>
                <a:stretch>
                  <a:fillRect l="-1090" t="-1434" r="-1672" b="-32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0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4D2-D3CA-C264-390F-8F4E1D3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258-FB6F-3EE1-D974-F0C4B7CF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average kinetic energy of particles in a substance</a:t>
            </a:r>
          </a:p>
          <a:p>
            <a:r>
              <a:rPr lang="en-US" dirty="0"/>
              <a:t>Not energy itself, but an indicator or measure of energy</a:t>
            </a:r>
          </a:p>
        </p:txBody>
      </p:sp>
    </p:spTree>
    <p:extLst>
      <p:ext uri="{BB962C8B-B14F-4D97-AF65-F5344CB8AC3E}">
        <p14:creationId xmlns:p14="http://schemas.microsoft.com/office/powerpoint/2010/main" val="291546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EB-CC86-4B9D-53D9-5AC56739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B6A09-1BE9-ACE0-A2AB-B982D205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Quantities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9DEEF-638D-3201-6F38-646025C9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495693"/>
            <a:ext cx="8387645" cy="4051862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A (measured)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quantity </a:t>
            </a:r>
            <a:r>
              <a:rPr lang="en-US" dirty="0"/>
              <a:t>in science, in chemistry has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</a:t>
            </a:r>
            <a:r>
              <a:rPr lang="en-US" dirty="0"/>
              <a:t> associated with it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is how many/much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unit</a:t>
            </a:r>
            <a:r>
              <a:rPr lang="en-US" dirty="0"/>
              <a:t> is a scale of the measurement, the how many/much of what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41F84B-408A-A308-BC74-1D27C5A6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63608"/>
              </p:ext>
            </p:extLst>
          </p:nvPr>
        </p:nvGraphicFramePr>
        <p:xfrm>
          <a:off x="3905191" y="709481"/>
          <a:ext cx="485498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1763">
                  <a:extLst>
                    <a:ext uri="{9D8B030D-6E8A-4147-A177-3AD203B41FA5}">
                      <a16:colId xmlns:a16="http://schemas.microsoft.com/office/drawing/2014/main" val="1921975404"/>
                    </a:ext>
                  </a:extLst>
                </a:gridCol>
                <a:gridCol w="1561855">
                  <a:extLst>
                    <a:ext uri="{9D8B030D-6E8A-4147-A177-3AD203B41FA5}">
                      <a16:colId xmlns:a16="http://schemas.microsoft.com/office/drawing/2014/main" val="341523574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200026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7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 </a:t>
                      </a:r>
                      <a:r>
                        <a:rPr lang="en-US" sz="1400" dirty="0"/>
                        <a:t>(distance)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7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amperes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1E8-D2AC-7FA9-E917-F90C94B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Temperature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99F0B-D17C-D6D3-55F3-74755658B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580605"/>
            <a:ext cx="8386762" cy="47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E6475-A36D-80BA-1C65-FB4D262EAC11}"/>
              </a:ext>
            </a:extLst>
          </p:cNvPr>
          <p:cNvSpPr txBox="1"/>
          <p:nvPr/>
        </p:nvSpPr>
        <p:spPr>
          <a:xfrm>
            <a:off x="7137779" y="6298158"/>
            <a:ext cx="155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Study.com</a:t>
            </a:r>
          </a:p>
        </p:txBody>
      </p:sp>
    </p:spTree>
    <p:extLst>
      <p:ext uri="{BB962C8B-B14F-4D97-AF65-F5344CB8AC3E}">
        <p14:creationId xmlns:p14="http://schemas.microsoft.com/office/powerpoint/2010/main" val="1697733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3A3D-B829-24BE-C8D3-4E4C7D7C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4E676-275D-A5CD-07B8-28E46741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Temperature 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906A4-1845-3AB4-2976-0DB03AFE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scales (measurement types) are used to get a value of 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Thermometers usually involve expansion or contraction of calibrated sealed tube of mercury (Hg) or dyed-alcohol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8A7F7-88D8-54CF-A9E6-795174F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3236"/>
              </p:ext>
            </p:extLst>
          </p:nvPr>
        </p:nvGraphicFramePr>
        <p:xfrm>
          <a:off x="867447" y="2599897"/>
          <a:ext cx="701424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977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2088216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3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Property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freezing point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boiling point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32°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212°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Celsius (centigrade)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0°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100°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373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9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3B84-A7EF-76A1-A3C2-9AD76850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526-5ED5-D270-D0C9-51CCB7F7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53CE-7776-FB69-554E-27EE51C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Conversions apply basic algebraic principles of sloped lines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09EFD-48EF-A5E2-4BFF-038EB57CD40E}"/>
              </a:ext>
            </a:extLst>
          </p:cNvPr>
          <p:cNvGrpSpPr/>
          <p:nvPr/>
        </p:nvGrpSpPr>
        <p:grpSpPr>
          <a:xfrm>
            <a:off x="383822" y="2931692"/>
            <a:ext cx="4085050" cy="3324729"/>
            <a:chOff x="520890" y="2562450"/>
            <a:chExt cx="3552967" cy="29634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/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/>
                    <a:t>K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+273</m:t>
                      </m:r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769" t="-27500" r="-410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/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i="1" dirty="0">
                      <a:latin typeface="+mj-lt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+mj-lt"/>
                        </a:rPr>
                        <m:t>lope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373 −273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100 − 0</m:t>
                          </m:r>
                        </m:den>
                      </m:f>
                    </m:oMath>
                  </a14:m>
                  <a:r>
                    <a:rPr lang="en-US" sz="1600" dirty="0"/>
                    <a:t> </a:t>
                  </a:r>
                  <a:r>
                    <a:rPr lang="en-US" sz="1200" dirty="0"/>
                    <a:t>= 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blipFill>
                  <a:blip r:embed="rId5"/>
                  <a:stretch>
                    <a:fillRect l="-6140" t="-2222" r="-5263" b="-17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/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  <a:ea typeface="Cambria Math" panose="02040503050406030204" pitchFamily="18" charset="0"/>
                        </a:rPr>
                        <m:t>intercept</m:t>
                      </m:r>
                    </m:oMath>
                  </a14:m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  <a:p>
                  <a:r>
                    <a:rPr lang="en-US" sz="1050" dirty="0">
                      <a:latin typeface="+mj-lt"/>
                      <a:ea typeface="Cambria Math" panose="02040503050406030204" pitchFamily="18" charset="0"/>
                    </a:rPr>
                    <a:t>Intercept = 273</a:t>
                  </a:r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4979" t="-10909" r="-2490" b="-2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74B9D5-4256-F33F-C6DF-FDB7B2E2C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433419"/>
              </p:ext>
            </p:extLst>
          </p:nvPr>
        </p:nvGraphicFramePr>
        <p:xfrm>
          <a:off x="4468873" y="2931692"/>
          <a:ext cx="4441372" cy="332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/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−273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blipFill>
                <a:blip r:embed="rId8"/>
                <a:stretch>
                  <a:fillRect l="-2703" r="-22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61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0F7D-6CF5-B9DA-097C-A4B47EC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AB6-FA58-4AF6-0528-15E6A2A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6F4-D670-1DD5-70BB-6CDBE005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Fahrenheit not used in chemistry, but be prepared to convert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389EC2-EFAB-DCBB-2F45-7C00802FB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856566"/>
              </p:ext>
            </p:extLst>
          </p:nvPr>
        </p:nvGraphicFramePr>
        <p:xfrm>
          <a:off x="412389" y="2652253"/>
          <a:ext cx="3939605" cy="338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/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°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blipFill>
                <a:blip r:embed="rId3"/>
                <a:stretch>
                  <a:fillRect l="-9677" t="-3448" r="-414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/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+mj-lt"/>
                      </a:rPr>
                      <m:t>lope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212 −32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100 − 0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dirty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blipFill>
                <a:blip r:embed="rId4"/>
                <a:stretch>
                  <a:fillRect l="-4651" t="-4444" b="-1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/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×0+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  <a:ea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1050" dirty="0">
                    <a:latin typeface="+mj-lt"/>
                    <a:ea typeface="Cambria Math" panose="02040503050406030204" pitchFamily="18" charset="0"/>
                  </a:rPr>
                  <a:t>Intercept = 32</a:t>
                </a:r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blipFill>
                <a:blip r:embed="rId5"/>
                <a:stretch>
                  <a:fillRect l="-4938" t="-80000" r="-412" b="-7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87E34BB-617D-E211-CBC7-E0CD25A9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486860"/>
              </p:ext>
            </p:extLst>
          </p:nvPr>
        </p:nvGraphicFramePr>
        <p:xfrm>
          <a:off x="4388786" y="2652252"/>
          <a:ext cx="4253325" cy="338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/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−32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5898-47DB-81B7-F63B-65FCBBEA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8F352-CE19-BD16-D0FA-ED2971FD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C8EF-100A-C97D-FC60-0F9A0B8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of expressing numerical values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Format:  </a:t>
            </a:r>
            <a:r>
              <a:rPr lang="en-US" i="1" dirty="0" err="1">
                <a:solidFill>
                  <a:srgbClr val="FFC000"/>
                </a:solidFill>
              </a:rPr>
              <a:t>d.mmm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×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i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baseline="30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DC1EB6-DB92-CFB3-343C-FFDD22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64222"/>
              </p:ext>
            </p:extLst>
          </p:nvPr>
        </p:nvGraphicFramePr>
        <p:xfrm>
          <a:off x="696033" y="2667230"/>
          <a:ext cx="7042247" cy="3677920"/>
        </p:xfrm>
        <a:graphic>
          <a:graphicData uri="http://schemas.openxmlformats.org/drawingml/2006/table">
            <a:tbl>
              <a:tblPr firstRow="1" bandRow="1"/>
              <a:tblGrid>
                <a:gridCol w="2535211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4507036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err="1">
                          <a:solidFill>
                            <a:srgbClr val="FFC000"/>
                          </a:solidFill>
                        </a:rPr>
                        <a:t>n.mmm</a:t>
                      </a:r>
                      <a:endParaRPr lang="en-US" i="1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Significand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(preferred), 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Coefficient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Mantissa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obsolete term)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Number greater than or equal to 1.0 and less than 10. This number properly express significant digits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i="1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en-US" i="1" baseline="30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Exponent of 10 where </a:t>
                      </a:r>
                      <a:r>
                        <a:rPr lang="en-US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integer, negative, positive (note 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= 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959E-745A-4A0C-E428-61A4125D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F4236-4C5B-E69D-23A9-011EA11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C4C0-0FC0-AD06-D333-60BD008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decimal point moves to right</a:t>
            </a:r>
          </a:p>
          <a:p>
            <a:pPr marL="0" indent="0">
              <a:buNone/>
            </a:pPr>
            <a:r>
              <a:rPr lang="en-US" dirty="0"/>
              <a:t>1. = 10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10. = 10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100. = 10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i="1" dirty="0"/>
              <a:t>decimal point moves to left</a:t>
            </a:r>
          </a:p>
          <a:p>
            <a:pPr marL="0" indent="0">
              <a:buNone/>
            </a:pPr>
            <a:r>
              <a:rPr lang="en-US" dirty="0"/>
              <a:t>0.1 = 10</a:t>
            </a:r>
            <a:r>
              <a:rPr lang="en-US" baseline="30000" dirty="0"/>
              <a:t>-1</a:t>
            </a:r>
          </a:p>
          <a:p>
            <a:pPr marL="0" indent="0">
              <a:buNone/>
            </a:pPr>
            <a:r>
              <a:rPr lang="en-US" dirty="0"/>
              <a:t>0.01 = 10</a:t>
            </a:r>
            <a:r>
              <a:rPr lang="en-US" baseline="30000" dirty="0"/>
              <a:t>-2</a:t>
            </a:r>
          </a:p>
          <a:p>
            <a:pPr marL="0" indent="0">
              <a:buNone/>
            </a:pPr>
            <a:r>
              <a:rPr lang="en-US" dirty="0"/>
              <a:t>0.001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atmosphere (atm) = 101,325 Pascals (Pa)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E585-F6CF-2289-94C3-09C95BC3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6858C-2677-DC0D-2C5A-CB3A87F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1C6D-B61A-DEEE-7785-FAED8AA4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number less than 10 and greater than 1?</a:t>
            </a:r>
          </a:p>
          <a:p>
            <a:pPr marL="23653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You don’t really need scientific notation, because it will be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[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d.mmm</a:t>
            </a:r>
            <a:r>
              <a:rPr lang="en-US" sz="1600" dirty="0">
                <a:sym typeface="Wingdings" panose="05000000000000000000" pitchFamily="2" charset="2"/>
              </a:rPr>
              <a:t> ×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10</a:t>
            </a:r>
            <a:r>
              <a:rPr lang="en-US" sz="1600" baseline="30000" dirty="0">
                <a:solidFill>
                  <a:srgbClr val="FFFF00"/>
                </a:solidFill>
                <a:sym typeface="Wingdings" panose="05000000000000000000" pitchFamily="2" charset="2"/>
              </a:rPr>
              <a:t>0 </a:t>
            </a:r>
            <a:r>
              <a:rPr lang="en-US" sz="1600" dirty="0">
                <a:sym typeface="Wingdings" panose="05000000000000000000" pitchFamily="2" charset="2"/>
              </a:rPr>
              <a:t>] and 10</a:t>
            </a:r>
            <a:r>
              <a:rPr lang="en-US" sz="1600" baseline="30000" dirty="0">
                <a:sym typeface="Wingdings" panose="05000000000000000000" pitchFamily="2" charset="2"/>
              </a:rPr>
              <a:t>0</a:t>
            </a:r>
            <a:r>
              <a:rPr lang="en-US" sz="1600" dirty="0">
                <a:sym typeface="Wingdings" panose="05000000000000000000" pitchFamily="2" charset="2"/>
              </a:rPr>
              <a:t> = 1, so  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take the number and express as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is greater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(greater than zero)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less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-1 = -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(less than zero)</a:t>
            </a:r>
          </a:p>
        </p:txBody>
      </p:sp>
    </p:spTree>
    <p:extLst>
      <p:ext uri="{BB962C8B-B14F-4D97-AF65-F5344CB8AC3E}">
        <p14:creationId xmlns:p14="http://schemas.microsoft.com/office/powerpoint/2010/main" val="26688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8779-4EDB-73EF-F2DD-8DF4B9DE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81640-7A93-C008-8C67-C8343169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2FE8-92B0-0B37-8B3F-36904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If original number is </a:t>
            </a:r>
            <a:r>
              <a:rPr lang="en-US" i="1" u="sng" dirty="0"/>
              <a:t>greater than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+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book: “if you moved decimal point to the left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positive”</a:t>
            </a:r>
          </a:p>
          <a:p>
            <a:pPr marL="0" indent="0" defTabSz="512763">
              <a:buNone/>
            </a:pPr>
            <a:r>
              <a:rPr lang="en-US" dirty="0"/>
              <a:t>	35 </a:t>
            </a:r>
            <a:r>
              <a:rPr lang="en-US" dirty="0">
                <a:sym typeface="Wingdings" panose="05000000000000000000" pitchFamily="2" charset="2"/>
              </a:rPr>
              <a:t> 35.  3.5  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1 place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23849 </a:t>
            </a:r>
            <a:r>
              <a:rPr lang="en-US" dirty="0">
                <a:sym typeface="Wingdings" panose="05000000000000000000" pitchFamily="2" charset="2"/>
              </a:rPr>
              <a:t> 23849.  2.3849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4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24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1F26-1CA4-564B-9A8F-C1666C4F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B08C-D16D-812E-D962-CF92062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AF07-4A08-BDA2-7DAB-38B9A6A7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original number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less than</a:t>
            </a: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d.mmm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have to multiply by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(or divide by 10)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times to get to original number, so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will be negative (less than zero):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-1 = -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</a:p>
          <a:p>
            <a:pPr marL="0" indent="0">
              <a:buNone/>
            </a:pPr>
            <a:r>
              <a:rPr lang="en-US" dirty="0"/>
              <a:t>Your book: “if you moved decimal point to the right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negative”</a:t>
            </a:r>
          </a:p>
          <a:p>
            <a:pPr marL="0" indent="0" defTabSz="512763">
              <a:buNone/>
            </a:pPr>
            <a:r>
              <a:rPr lang="en-US" dirty="0"/>
              <a:t>	0.0000035 </a:t>
            </a:r>
            <a:r>
              <a:rPr lang="en-US" dirty="0">
                <a:sym typeface="Wingdings" panose="05000000000000000000" pitchFamily="2" charset="2"/>
              </a:rPr>
              <a:t> 3.5   </a:t>
            </a:r>
            <a:r>
              <a:rPr lang="en-US" i="1" dirty="0">
                <a:sym typeface="Wingdings" panose="05000000000000000000" pitchFamily="2" charset="2"/>
              </a:rPr>
              <a:t>moved to right 6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-6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0.023849 </a:t>
            </a:r>
            <a:r>
              <a:rPr lang="en-US" dirty="0">
                <a:sym typeface="Wingdings" panose="05000000000000000000" pitchFamily="2" charset="2"/>
              </a:rPr>
              <a:t> 2.3849  </a:t>
            </a:r>
            <a:r>
              <a:rPr lang="en-US" i="1" dirty="0">
                <a:sym typeface="Wingdings" panose="05000000000000000000" pitchFamily="2" charset="2"/>
              </a:rPr>
              <a:t>moved to right 2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-2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5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187D-089B-DC0C-A396-D65F7F1F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47449-0AF1-2E2F-3C03-0E01B05B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007F2-53FA-44E2-B48C-1070F42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Patterns for memorizing</a:t>
            </a:r>
          </a:p>
          <a:p>
            <a:pPr>
              <a:defRPr/>
            </a:pP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Wingdings" panose="05000000000000000000" pitchFamily="2" charset="2"/>
              </a:rPr>
              <a:t>decimal point movement – number being changed – final exponent value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Left – Large – Positive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Verdana"/>
                <a:sym typeface="Wingdings" panose="05000000000000000000" pitchFamily="2" charset="2"/>
              </a:rPr>
              <a:t>Right – Small – Negative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Positive and negative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exponent</a:t>
            </a:r>
            <a:r>
              <a:rPr lang="en-US" dirty="0">
                <a:sym typeface="Wingdings" panose="05000000000000000000" pitchFamily="2" charset="2"/>
              </a:rPr>
              <a:t>, not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significand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34249  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-34249  -3.4249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0.0034249  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-0.0034249  -3.4249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8058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29170</TotalTime>
  <Words>2244</Words>
  <Application>Microsoft Office PowerPoint</Application>
  <PresentationFormat>On-screen Show (4:3)</PresentationFormat>
  <Paragraphs>422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 Narrow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Math in Chem: Algebra Review</vt:lpstr>
      <vt:lpstr>Quantities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Significant Digits</vt:lpstr>
      <vt:lpstr>Significant Digits</vt:lpstr>
      <vt:lpstr>Significant Digits</vt:lpstr>
      <vt:lpstr>18 ≠ 18. ≠ 18.0 ≠ 18.00</vt:lpstr>
      <vt:lpstr>A Slight Tangent on “Precision”</vt:lpstr>
      <vt:lpstr>Significant Digits in Scientific Notation</vt:lpstr>
      <vt:lpstr>Doing Math</vt:lpstr>
      <vt:lpstr>Doing Math</vt:lpstr>
      <vt:lpstr>Doing Calculations: NO INTERMEDIATE ROUNDING!!!</vt:lpstr>
      <vt:lpstr>EDIT NEXT</vt:lpstr>
      <vt:lpstr>Doing Math</vt:lpstr>
      <vt:lpstr>“Conversion Factors”</vt:lpstr>
      <vt:lpstr>Conversion Nomenclature</vt:lpstr>
      <vt:lpstr>Density</vt:lpstr>
      <vt:lpstr>Densities of Natural Substances</vt:lpstr>
      <vt:lpstr>Problem Solving Process Using Density</vt:lpstr>
      <vt:lpstr>Problem Solving Process Using Density</vt:lpstr>
      <vt:lpstr>Problem Solving Process Using Density</vt:lpstr>
      <vt:lpstr>Temperature</vt:lpstr>
      <vt:lpstr>Measuring Temperature</vt:lpstr>
      <vt:lpstr>Temperature Scales</vt:lpstr>
      <vt:lpstr>Converting Temperature</vt:lpstr>
      <vt:lpstr>Converting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1003</cp:revision>
  <cp:lastPrinted>2016-03-14T04:22:58Z</cp:lastPrinted>
  <dcterms:created xsi:type="dcterms:W3CDTF">2005-12-08T13:54:14Z</dcterms:created>
  <dcterms:modified xsi:type="dcterms:W3CDTF">2025-08-12T19:07:02Z</dcterms:modified>
</cp:coreProperties>
</file>