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  <p:sldMasterId id="2147483836" r:id="rId2"/>
  </p:sldMasterIdLst>
  <p:notesMasterIdLst>
    <p:notesMasterId r:id="rId41"/>
  </p:notesMasterIdLst>
  <p:sldIdLst>
    <p:sldId id="608" r:id="rId3"/>
    <p:sldId id="830" r:id="rId4"/>
    <p:sldId id="837" r:id="rId5"/>
    <p:sldId id="853" r:id="rId6"/>
    <p:sldId id="852" r:id="rId7"/>
    <p:sldId id="839" r:id="rId8"/>
    <p:sldId id="869" r:id="rId9"/>
    <p:sldId id="870" r:id="rId10"/>
    <p:sldId id="838" r:id="rId11"/>
    <p:sldId id="854" r:id="rId12"/>
    <p:sldId id="857" r:id="rId13"/>
    <p:sldId id="858" r:id="rId14"/>
    <p:sldId id="836" r:id="rId15"/>
    <p:sldId id="855" r:id="rId16"/>
    <p:sldId id="859" r:id="rId17"/>
    <p:sldId id="856" r:id="rId18"/>
    <p:sldId id="841" r:id="rId19"/>
    <p:sldId id="835" r:id="rId20"/>
    <p:sldId id="861" r:id="rId21"/>
    <p:sldId id="828" r:id="rId22"/>
    <p:sldId id="842" r:id="rId23"/>
    <p:sldId id="843" r:id="rId24"/>
    <p:sldId id="867" r:id="rId25"/>
    <p:sldId id="868" r:id="rId26"/>
    <p:sldId id="844" r:id="rId27"/>
    <p:sldId id="862" r:id="rId28"/>
    <p:sldId id="863" r:id="rId29"/>
    <p:sldId id="865" r:id="rId30"/>
    <p:sldId id="871" r:id="rId31"/>
    <p:sldId id="872" r:id="rId32"/>
    <p:sldId id="864" r:id="rId33"/>
    <p:sldId id="846" r:id="rId34"/>
    <p:sldId id="866" r:id="rId35"/>
    <p:sldId id="848" r:id="rId36"/>
    <p:sldId id="849" r:id="rId37"/>
    <p:sldId id="850" r:id="rId38"/>
    <p:sldId id="851" r:id="rId39"/>
    <p:sldId id="847" r:id="rId40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CC"/>
    <a:srgbClr val="339933"/>
    <a:srgbClr val="CC99FF"/>
    <a:srgbClr val="CCFFFF"/>
    <a:srgbClr val="FFFF99"/>
    <a:srgbClr val="99FFCC"/>
    <a:srgbClr val="99FF66"/>
    <a:srgbClr val="FF9933"/>
    <a:srgbClr val="99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22" autoAdjust="0"/>
    <p:restoredTop sz="94620" autoAdjust="0"/>
  </p:normalViewPr>
  <p:slideViewPr>
    <p:cSldViewPr snapToGrid="0">
      <p:cViewPr varScale="1">
        <p:scale>
          <a:sx n="107" d="100"/>
          <a:sy n="107" d="100"/>
        </p:scale>
        <p:origin x="102" y="840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32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881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31605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74963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57842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26116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84521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548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198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0626970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3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29039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D823FB8-0358-3D60-8C07-65208B092F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771467" y="6547555"/>
            <a:ext cx="361884" cy="319867"/>
          </a:xfrm>
        </p:spPr>
        <p:txBody>
          <a:bodyPr/>
          <a:lstStyle>
            <a:lvl1pPr>
              <a:defRPr sz="1000" b="1" i="0" baseline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5154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3313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39314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495758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6732121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92368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93393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36882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005267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0962904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333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22746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990243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04780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9176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736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2601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7399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51714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4178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202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71467" y="6439166"/>
            <a:ext cx="293802" cy="290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bg1"/>
                </a:solidFill>
              </a:defRPr>
            </a:lvl1pPr>
          </a:lstStyle>
          <a:p>
            <a:fld id="{450AD36E-3ACA-4EBB-9678-E39944C078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13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  <p:sldLayoutId id="2147483831" r:id="rId12"/>
    <p:sldLayoutId id="2147483832" r:id="rId13"/>
    <p:sldLayoutId id="2147483833" r:id="rId14"/>
    <p:sldLayoutId id="2147483834" r:id="rId15"/>
    <p:sldLayoutId id="2147483835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2F24EF-FE31-3BEB-E05D-331942B38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7C9ADB-7BB1-13B7-A3D1-559319C9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0AD36E-3ACA-4EBB-9678-E39944C07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30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7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  <p:sldLayoutId id="2147483848" r:id="rId12"/>
    <p:sldLayoutId id="2147483849" r:id="rId13"/>
    <p:sldLayoutId id="2147483850" r:id="rId14"/>
    <p:sldLayoutId id="2147483851" r:id="rId15"/>
    <p:sldLayoutId id="2147483852" r:id="rId16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Courier New" panose="02070309020205020404" pitchFamily="49" charset="0"/>
        <a:buChar char="o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q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2436" y="2274838"/>
            <a:ext cx="8111067" cy="2308324"/>
          </a:xfrm>
        </p:spPr>
        <p:txBody>
          <a:bodyPr/>
          <a:lstStyle/>
          <a:p>
            <a:r>
              <a:rPr lang="en-US" sz="72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S. M.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33425-F964-DD7D-0DB7-3CA9466D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Light Bulb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927F96-1593-053E-BD36-9DAF085E02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31BFA1A-7256-E729-C411-E754210AC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5267548" cy="5215465"/>
          </a:xfrm>
        </p:spPr>
        <p:txBody>
          <a:bodyPr/>
          <a:lstStyle/>
          <a:p>
            <a:r>
              <a:rPr lang="en-US" sz="2000" dirty="0"/>
              <a:t>An electric current passes through the tungsten filament</a:t>
            </a:r>
          </a:p>
          <a:p>
            <a:pPr marL="231775" lvl="1" indent="0">
              <a:buNone/>
            </a:pPr>
            <a:r>
              <a:rPr lang="en-US" sz="1600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Element symbol W</a:t>
            </a:r>
          </a:p>
          <a:p>
            <a:r>
              <a:rPr lang="en-US" sz="2000" dirty="0"/>
              <a:t>The filament resists the flow, heating to ~3000 °C</a:t>
            </a:r>
          </a:p>
          <a:p>
            <a:r>
              <a:rPr lang="en-US" sz="2000" dirty="0"/>
              <a:t>At this high temperature, it emits </a:t>
            </a:r>
            <a:r>
              <a:rPr lang="en-US" sz="2000" dirty="0">
                <a:solidFill>
                  <a:srgbClr val="FFFF00"/>
                </a:solidFill>
              </a:rPr>
              <a:t>blackbody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FF00"/>
                </a:solidFill>
              </a:rPr>
              <a:t>radiation</a:t>
            </a:r>
          </a:p>
          <a:p>
            <a:r>
              <a:rPr lang="en-US" sz="2000" dirty="0"/>
              <a:t>The spectrum spans visible wavelengths, so the glow</a:t>
            </a:r>
            <a:br>
              <a:rPr lang="en-US" sz="2000" dirty="0"/>
            </a:br>
            <a:r>
              <a:rPr lang="en-US" sz="2000" dirty="0"/>
              <a:t>appears white light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⚡ This is not from tungsten’s</a:t>
            </a:r>
            <a:br>
              <a:rPr lang="en-US" sz="2000" dirty="0"/>
            </a:br>
            <a:r>
              <a:rPr lang="en-US" sz="2000" dirty="0"/>
              <a:t>atomic emission spectrum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AFEE96A-D9BA-3D8B-2F57-BEF88F764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025" y="363788"/>
            <a:ext cx="3116074" cy="311607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F6CF1EC-34B1-1DF6-3745-34818B5B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686" y="3811281"/>
            <a:ext cx="4579538" cy="2736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427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CEB470-47E9-AABD-3B15-02DE0BC6E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A0CCF3-371C-7F5D-8384-C62954A62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1897 JJ Thomson discovers the electron is a negatively charged particle</a:t>
            </a:r>
          </a:p>
          <a:p>
            <a:r>
              <a:rPr lang="en-US" sz="2800" dirty="0"/>
              <a:t>Proposes “plum pudding” model of atom</a:t>
            </a:r>
          </a:p>
          <a:p>
            <a:endParaRPr lang="en-US" sz="2800" dirty="0"/>
          </a:p>
          <a:p>
            <a:r>
              <a:rPr lang="en-US" sz="2800" dirty="0"/>
              <a:t>Electrons and protons</a:t>
            </a:r>
            <a:br>
              <a:rPr lang="en-US" sz="2800" dirty="0"/>
            </a:br>
            <a:r>
              <a:rPr lang="en-US" sz="2800" dirty="0"/>
              <a:t>in a mix (cloud)</a:t>
            </a:r>
          </a:p>
          <a:p>
            <a:r>
              <a:rPr lang="en-US" sz="2800" dirty="0"/>
              <a:t>No nucleus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CB1D8-930B-E5B1-C356-BDF96A89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122" name="Picture 2" descr="Plum Pudding Model — Overview &amp; Importance - Expii">
            <a:extLst>
              <a:ext uri="{FF2B5EF4-FFF2-40B4-BE49-F238E27FC236}">
                <a16:creationId xmlns:a16="http://schemas.microsoft.com/office/drawing/2014/main" id="{A1BA4DBC-EF50-992F-97A6-5E6170D0DB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757" y="3000894"/>
            <a:ext cx="3721385" cy="3358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270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13ABE-2EA7-20BA-BC64-40A9EEA11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B3EDEE-081A-AD5A-0A7A-EDC53E098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992" y="250776"/>
            <a:ext cx="8421512" cy="707886"/>
          </a:xfrm>
        </p:spPr>
        <p:txBody>
          <a:bodyPr/>
          <a:lstStyle/>
          <a:p>
            <a:r>
              <a:rPr lang="en-US" sz="4000" dirty="0"/>
              <a:t>Historical Observations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812569-57DC-BD12-4B67-0B2B422B5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024519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1909 Rutherford aimed</a:t>
            </a:r>
            <a:br>
              <a:rPr lang="en-US" sz="2000" dirty="0"/>
            </a:br>
            <a:r>
              <a:rPr lang="en-US" sz="2000" dirty="0"/>
              <a:t>alpha particles at thin gold foil</a:t>
            </a:r>
            <a:br>
              <a:rPr lang="en-US" sz="2000" dirty="0"/>
            </a:br>
            <a:r>
              <a:rPr lang="en-US" sz="2000" dirty="0"/>
              <a:t>and he sees that they</a:t>
            </a:r>
            <a:br>
              <a:rPr lang="en-US" sz="2000" dirty="0"/>
            </a:br>
            <a:r>
              <a:rPr lang="en-US" sz="2000" dirty="0"/>
              <a:t>pass through the foil and</a:t>
            </a:r>
            <a:br>
              <a:rPr lang="en-US" sz="2000" dirty="0"/>
            </a:br>
            <a:r>
              <a:rPr lang="en-US" sz="2000" dirty="0"/>
              <a:t>some are deflected</a:t>
            </a:r>
          </a:p>
          <a:p>
            <a:pPr marL="0" indent="0">
              <a:buNone/>
            </a:pP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Alpha particles are positively</a:t>
            </a:r>
            <a:b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charged helium atoms 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aseline="300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US" sz="1800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He)</a:t>
            </a:r>
          </a:p>
          <a:p>
            <a:pPr marL="0" indent="0">
              <a:buNone/>
            </a:pPr>
            <a:r>
              <a:rPr lang="en-US" sz="1600" i="1" dirty="0"/>
              <a:t>Important findings</a:t>
            </a:r>
          </a:p>
          <a:p>
            <a:r>
              <a:rPr lang="en-US" sz="2000" dirty="0"/>
              <a:t>Gold foil atoms must have</a:t>
            </a:r>
            <a:br>
              <a:rPr lang="en-US" sz="2000" dirty="0"/>
            </a:br>
            <a:r>
              <a:rPr lang="en-US" sz="2000" dirty="0"/>
              <a:t>space in them or the alpha</a:t>
            </a:r>
            <a:br>
              <a:rPr lang="en-US" sz="2000" dirty="0"/>
            </a:br>
            <a:r>
              <a:rPr lang="en-US" sz="2000" dirty="0"/>
              <a:t>particles would not pass through</a:t>
            </a:r>
          </a:p>
          <a:p>
            <a:r>
              <a:rPr lang="en-US" sz="2000" dirty="0"/>
              <a:t>The deflections would have to be</a:t>
            </a:r>
            <a:br>
              <a:rPr lang="en-US" sz="2000" dirty="0"/>
            </a:br>
            <a:r>
              <a:rPr lang="en-US" sz="2000" dirty="0"/>
              <a:t>positive charges in the gold foil,</a:t>
            </a:r>
            <a:br>
              <a:rPr lang="en-US" sz="2000" dirty="0"/>
            </a:br>
            <a:r>
              <a:rPr lang="en-US" sz="2000" dirty="0"/>
              <a:t>since positive charges repel</a:t>
            </a:r>
          </a:p>
          <a:p>
            <a:pPr marL="0" indent="0">
              <a:buNone/>
            </a:pPr>
            <a:r>
              <a:rPr lang="en-US" sz="2000" dirty="0"/>
              <a:t>Rutherford proposes a positively charged</a:t>
            </a:r>
            <a:br>
              <a:rPr lang="en-US" sz="2000" dirty="0"/>
            </a:br>
            <a:r>
              <a:rPr lang="en-US" sz="2000" dirty="0"/>
              <a:t>“nucleus” with electrons outside of it</a:t>
            </a:r>
            <a:br>
              <a:rPr lang="en-US" sz="2000" dirty="0"/>
            </a:br>
            <a:r>
              <a:rPr lang="en-US" sz="2000" dirty="0"/>
              <a:t>(did not describe orbits)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C9DCF-8A8B-5C52-4926-2087D815F0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098" name="Picture 2" descr="Rutherford's Atomic Model - W3schools">
            <a:extLst>
              <a:ext uri="{FF2B5EF4-FFF2-40B4-BE49-F238E27FC236}">
                <a16:creationId xmlns:a16="http://schemas.microsoft.com/office/drawing/2014/main" id="{7AC2AAD3-7CFF-93B2-D654-EC8A48F45A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9726" y="1562087"/>
            <a:ext cx="3546451" cy="268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3 Types of Radioactive Emission | SPM Physics Form 4/Form 5 Revision Notes">
            <a:extLst>
              <a:ext uri="{FF2B5EF4-FFF2-40B4-BE49-F238E27FC236}">
                <a16:creationId xmlns:a16="http://schemas.microsoft.com/office/drawing/2014/main" id="{6F9593A2-BEFD-D6EB-823D-297E3B444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5547" y="245238"/>
            <a:ext cx="2372957" cy="125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4AAF10-3659-D5ED-1857-FD6C981C2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539" y="4308401"/>
            <a:ext cx="2380952" cy="2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6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BB18-6E5D-F1C1-5EBB-14D6217D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94566"/>
            <a:ext cx="8421512" cy="769441"/>
          </a:xfrm>
        </p:spPr>
        <p:txBody>
          <a:bodyPr/>
          <a:lstStyle/>
          <a:p>
            <a:r>
              <a:rPr lang="en-US" sz="4400" dirty="0"/>
              <a:t>Atoms &amp; Orbiting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00C45-4E2F-A3CD-E155-705003CA0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Bohr Model</a:t>
            </a:r>
          </a:p>
          <a:p>
            <a:r>
              <a:rPr lang="en-US" dirty="0"/>
              <a:t>Electrons orbit the nucleus in fixed energy levels </a:t>
            </a:r>
          </a:p>
          <a:p>
            <a:r>
              <a:rPr lang="en-US" dirty="0"/>
              <a:t>Electrons can transition between energy levels by absorbing or emitting a photon as a quantum of energy</a:t>
            </a:r>
          </a:p>
          <a:p>
            <a:r>
              <a:rPr lang="en-US" dirty="0"/>
              <a:t>Transition between a ground state and excited state</a:t>
            </a:r>
          </a:p>
          <a:p>
            <a:r>
              <a:rPr lang="en-US" dirty="0"/>
              <a:t>Explained the hydrogen spectrum with mathematical precision.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09146-47C8-7201-98B3-C76D2985B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907" y="4172989"/>
            <a:ext cx="2367900" cy="229044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C6728-A9F0-2EB4-6FF1-6FC243274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070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0BAFF-2993-3A05-2BDD-48F024654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Quantized vs Continuous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21983-925E-45FC-AD76-42D6C97F79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268559-316B-AA29-7DAF-40CFF8282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8387645" cy="5215465"/>
          </a:xfrm>
        </p:spPr>
        <p:txBody>
          <a:bodyPr/>
          <a:lstStyle/>
          <a:p>
            <a:r>
              <a:rPr lang="en-US" dirty="0"/>
              <a:t>Energy level transitions in atoms are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quantized</a:t>
            </a:r>
          </a:p>
          <a:p>
            <a:r>
              <a:rPr lang="en-US" dirty="0"/>
              <a:t>Electrons cannot absorb just any amount of energy</a:t>
            </a:r>
          </a:p>
          <a:p>
            <a:r>
              <a:rPr lang="en-US" dirty="0"/>
              <a:t>They can only move between specific energy levels with exact energy differences</a:t>
            </a:r>
          </a:p>
          <a:p>
            <a:r>
              <a:rPr lang="en-US" dirty="0"/>
              <a:t>If incoming photon does not</a:t>
            </a:r>
            <a:br>
              <a:rPr lang="en-US" dirty="0"/>
            </a:br>
            <a:r>
              <a:rPr lang="en-US" dirty="0"/>
              <a:t>have required amount</a:t>
            </a:r>
            <a:br>
              <a:rPr lang="en-US" dirty="0"/>
            </a:br>
            <a:r>
              <a:rPr lang="en-US" dirty="0"/>
              <a:t>of energy,</a:t>
            </a:r>
            <a:br>
              <a:rPr lang="en-US" dirty="0"/>
            </a:br>
            <a:r>
              <a:rPr lang="en-US" dirty="0"/>
              <a:t>no transition occurs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6" name="Picture 8" descr="Frequency and Wavelength - ppt video ...">
            <a:extLst>
              <a:ext uri="{FF2B5EF4-FFF2-40B4-BE49-F238E27FC236}">
                <a16:creationId xmlns:a16="http://schemas.microsoft.com/office/drawing/2014/main" id="{491F6CB4-2E07-EF06-B8F3-20D79C1DD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736" y="3539977"/>
            <a:ext cx="3923616" cy="29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10591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3E373-3A27-4004-EADA-552685641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CA38D-B4B6-A7BB-BEB4-32CE2BE19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&amp; Energy Levels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12E67-16D5-B6D2-94A1-F2856F22E5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2050" name="Picture 2" descr="4.2: Understanding Atomic Spectra - Chemistry LibreTexts">
            <a:extLst>
              <a:ext uri="{FF2B5EF4-FFF2-40B4-BE49-F238E27FC236}">
                <a16:creationId xmlns:a16="http://schemas.microsoft.com/office/drawing/2014/main" id="{9FF0CF57-87CE-778C-34AB-4C02A4EB1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3020" y="1434413"/>
            <a:ext cx="3768126" cy="2092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Spectroscopy - Atoms and Light">
            <a:extLst>
              <a:ext uri="{FF2B5EF4-FFF2-40B4-BE49-F238E27FC236}">
                <a16:creationId xmlns:a16="http://schemas.microsoft.com/office/drawing/2014/main" id="{2E3E8C1C-EF50-276F-5C02-0E27860CD8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774" y="3766697"/>
            <a:ext cx="357187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4D4C8B0-C3DF-918A-82A7-57EB2003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707" y="1194785"/>
            <a:ext cx="4823313" cy="5215465"/>
          </a:xfrm>
        </p:spPr>
        <p:txBody>
          <a:bodyPr/>
          <a:lstStyle/>
          <a:p>
            <a:r>
              <a:rPr lang="en-US" sz="2000" dirty="0"/>
              <a:t>An electron in an atom moves</a:t>
            </a:r>
            <a:br>
              <a:rPr lang="en-US" sz="2000" dirty="0"/>
            </a:br>
            <a:r>
              <a:rPr lang="en-US" sz="2000" dirty="0"/>
              <a:t>in an orbit about the nucleus</a:t>
            </a:r>
            <a:br>
              <a:rPr lang="en-US" sz="2000" dirty="0"/>
            </a:br>
            <a:r>
              <a:rPr lang="en-US" sz="2000" dirty="0"/>
              <a:t>of the atom</a:t>
            </a:r>
          </a:p>
          <a:p>
            <a:r>
              <a:rPr lang="en-US" sz="2000" dirty="0"/>
              <a:t>Its usual orbit is in a </a:t>
            </a:r>
            <a:r>
              <a:rPr lang="en-US" sz="2000" dirty="0">
                <a:solidFill>
                  <a:srgbClr val="00FF00"/>
                </a:solidFill>
              </a:rPr>
              <a:t>ground state</a:t>
            </a:r>
            <a:r>
              <a:rPr lang="en-US" sz="2000" dirty="0"/>
              <a:t>, its lowest energy state</a:t>
            </a:r>
          </a:p>
          <a:p>
            <a:r>
              <a:rPr lang="en-US" sz="2000" dirty="0"/>
              <a:t>When given energy through the “</a:t>
            </a:r>
            <a:r>
              <a:rPr lang="en-US" sz="2000" dirty="0">
                <a:solidFill>
                  <a:srgbClr val="00FF00"/>
                </a:solidFill>
              </a:rPr>
              <a:t>absorption</a:t>
            </a:r>
            <a:r>
              <a:rPr lang="en-US" sz="2000" dirty="0"/>
              <a:t>” of a </a:t>
            </a:r>
            <a:r>
              <a:rPr lang="en-US" sz="2000" dirty="0">
                <a:solidFill>
                  <a:srgbClr val="FFFF00"/>
                </a:solidFill>
              </a:rPr>
              <a:t>photon</a:t>
            </a:r>
            <a:r>
              <a:rPr lang="en-US" sz="2000" dirty="0"/>
              <a:t> (EM radiation), it jumps to another a higher energy level, an orbit further away from the nucleus. It is in an </a:t>
            </a:r>
            <a:r>
              <a:rPr lang="en-US" sz="2000" dirty="0">
                <a:solidFill>
                  <a:srgbClr val="00FF00"/>
                </a:solidFill>
              </a:rPr>
              <a:t>excited state</a:t>
            </a:r>
            <a:r>
              <a:rPr lang="en-US" sz="2000" dirty="0"/>
              <a:t>.</a:t>
            </a:r>
          </a:p>
          <a:p>
            <a:r>
              <a:rPr lang="en-US" sz="2000" dirty="0"/>
              <a:t>When it loses its energy back to its ground state, it </a:t>
            </a:r>
            <a:r>
              <a:rPr lang="en-US" sz="2000" dirty="0">
                <a:solidFill>
                  <a:srgbClr val="00FF00"/>
                </a:solidFill>
              </a:rPr>
              <a:t>emits</a:t>
            </a:r>
            <a:r>
              <a:rPr lang="en-US" sz="2000" dirty="0"/>
              <a:t> a photon.</a:t>
            </a:r>
          </a:p>
        </p:txBody>
      </p:sp>
    </p:spTree>
    <p:extLst>
      <p:ext uri="{BB962C8B-B14F-4D97-AF65-F5344CB8AC3E}">
        <p14:creationId xmlns:p14="http://schemas.microsoft.com/office/powerpoint/2010/main" val="225742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6EC4C-A8B5-D920-BEEB-2D8CFF94D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23202-D799-3AE5-6368-776DD929E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Electrons and EM Radiation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8F046C-E916-30FA-7005-71E46242D2E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6A048A8-97DC-308F-7B04-7C61E729F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822" y="1305721"/>
            <a:ext cx="8387645" cy="5215465"/>
          </a:xfrm>
        </p:spPr>
        <p:txBody>
          <a:bodyPr/>
          <a:lstStyle/>
          <a:p>
            <a:r>
              <a:rPr lang="en-US" dirty="0"/>
              <a:t>This cycle of absorbing photon in the </a:t>
            </a:r>
            <a:r>
              <a:rPr lang="en-US" dirty="0">
                <a:solidFill>
                  <a:srgbClr val="00FF00"/>
                </a:solidFill>
              </a:rPr>
              <a:t>ground state </a:t>
            </a:r>
            <a:r>
              <a:rPr lang="en-US" dirty="0"/>
              <a:t>and being excited (the </a:t>
            </a:r>
            <a:r>
              <a:rPr lang="en-US" dirty="0">
                <a:solidFill>
                  <a:srgbClr val="00FF00"/>
                </a:solidFill>
              </a:rPr>
              <a:t>excited state</a:t>
            </a:r>
            <a:r>
              <a:rPr lang="en-US" dirty="0"/>
              <a:t>) to an energy level and then relaxing or losing that energy back to the ground state with </a:t>
            </a:r>
            <a:r>
              <a:rPr lang="en-US" dirty="0">
                <a:solidFill>
                  <a:srgbClr val="00FF00"/>
                </a:solidFill>
              </a:rPr>
              <a:t>emission</a:t>
            </a:r>
            <a:r>
              <a:rPr lang="en-US" dirty="0"/>
              <a:t> of a photon shown below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F7794-464D-85AC-D0EC-6FAD1F168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477" y="3499382"/>
            <a:ext cx="8493045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7907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24467-4AB2-B060-C0AE-A9713873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E3C13-E454-1C3D-B80B-C1378EBA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Emission Spectrum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7FC6D-4F9A-8B3D-0995-0B9048E68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332090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These electron energy level transitions explain the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emission spectra</a:t>
            </a:r>
            <a:r>
              <a:rPr lang="en-US" dirty="0"/>
              <a:t> observations</a:t>
            </a:r>
          </a:p>
          <a:p>
            <a:r>
              <a:rPr lang="en-US" dirty="0"/>
              <a:t>Hydrogen atom has only a few energy transitions</a:t>
            </a:r>
          </a:p>
          <a:p>
            <a:r>
              <a:rPr lang="en-US" dirty="0"/>
              <a:t>Iron atom has numerous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7C7AEA-63C0-345C-9F53-EA60606B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5097" y="3475412"/>
            <a:ext cx="4901742" cy="13459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BAC28C-6C84-9C37-D952-2FE0AB2A7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899" y="5371629"/>
            <a:ext cx="4869939" cy="8354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80035-86A0-3261-6584-FE4D5D01D2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EF339C-93C9-3BC0-0D4C-4D2AEB089D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955" y="3172888"/>
            <a:ext cx="3723073" cy="329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615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61687-33B0-2B68-2E09-892A31E0A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279667"/>
            <a:ext cx="8421512" cy="830997"/>
          </a:xfrm>
        </p:spPr>
        <p:txBody>
          <a:bodyPr/>
          <a:lstStyle/>
          <a:p>
            <a:r>
              <a:rPr lang="en-US" dirty="0"/>
              <a:t>Quantum Mechanics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806AB1-056E-05F2-0706-B16329E46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Following Bohr’s explanations, a model for how electrons exist</a:t>
            </a:r>
          </a:p>
          <a:p>
            <a:r>
              <a:rPr lang="en-US" dirty="0"/>
              <a:t>Electrons have an identity: quantum numbers</a:t>
            </a:r>
          </a:p>
          <a:p>
            <a:r>
              <a:rPr lang="en-US" dirty="0"/>
              <a:t>There are 4 quantum numbers for each electron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642E0-6477-6A2C-A1AB-5B3C18F47F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274A369-82C9-BAA3-AED6-57904DFDB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666" y="3357252"/>
            <a:ext cx="8535236" cy="263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158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4B5CB-D349-17BB-D276-864E70714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2CC06-04B8-DFD6-02AE-0DBC210A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90956"/>
            <a:ext cx="8421512" cy="830997"/>
          </a:xfrm>
        </p:spPr>
        <p:txBody>
          <a:bodyPr/>
          <a:lstStyle/>
          <a:p>
            <a:r>
              <a:rPr lang="en-US" dirty="0"/>
              <a:t>Quantum Numbers: Meaning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A7AB3-E91F-ABE8-0B7F-3A633AEAE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021953"/>
            <a:ext cx="8387645" cy="5215465"/>
          </a:xfrm>
        </p:spPr>
        <p:txBody>
          <a:bodyPr/>
          <a:lstStyle/>
          <a:p>
            <a:r>
              <a:rPr lang="en-US" sz="2000" dirty="0"/>
              <a:t>Principal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energy level</a:t>
            </a:r>
            <a:r>
              <a:rPr lang="en-US" sz="1600" dirty="0"/>
              <a:t> or </a:t>
            </a:r>
            <a:r>
              <a:rPr lang="en-US" sz="1600" dirty="0">
                <a:solidFill>
                  <a:srgbClr val="FFFF00"/>
                </a:solidFill>
              </a:rPr>
              <a:t>shell</a:t>
            </a:r>
            <a:r>
              <a:rPr lang="en-US" sz="1600" dirty="0"/>
              <a:t> the electron is in</a:t>
            </a:r>
          </a:p>
          <a:p>
            <a:pPr lvl="1"/>
            <a:r>
              <a:rPr lang="en-US" sz="1600" dirty="0"/>
              <a:t>the bigger the number (1,2,3,...), the farther the electron is from the nucleus and the higher its energy</a:t>
            </a:r>
          </a:p>
          <a:p>
            <a:r>
              <a:rPr lang="en-US" sz="2000" dirty="0"/>
              <a:t>Angular Momentum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describes </a:t>
            </a:r>
            <a:r>
              <a:rPr lang="en-US" sz="1600" dirty="0">
                <a:solidFill>
                  <a:srgbClr val="FFFF00"/>
                </a:solidFill>
              </a:rPr>
              <a:t>shape</a:t>
            </a:r>
            <a:r>
              <a:rPr lang="en-US" sz="1600" dirty="0"/>
              <a:t> of the orbital, or the region where the electron is likely to be found</a:t>
            </a:r>
          </a:p>
          <a:p>
            <a:pPr lvl="1"/>
            <a:r>
              <a:rPr lang="en-US" sz="1600" dirty="0"/>
              <a:t>the shapes are given letter names (come from spectroscopy):</a:t>
            </a:r>
            <a:br>
              <a:rPr lang="en-US" sz="1600" dirty="0"/>
            </a:br>
            <a:r>
              <a:rPr lang="en-US" sz="1600" i="1" dirty="0">
                <a:solidFill>
                  <a:srgbClr val="00FF00"/>
                </a:solidFill>
              </a:rPr>
              <a:t>s</a:t>
            </a:r>
            <a:r>
              <a:rPr lang="en-US" sz="1600" dirty="0"/>
              <a:t> (sphere), </a:t>
            </a:r>
            <a:r>
              <a:rPr lang="en-US" sz="1600" i="1" dirty="0">
                <a:solidFill>
                  <a:srgbClr val="00FF00"/>
                </a:solidFill>
              </a:rPr>
              <a:t>p</a:t>
            </a:r>
            <a:r>
              <a:rPr lang="en-US" sz="1600" dirty="0">
                <a:solidFill>
                  <a:srgbClr val="00FF00"/>
                </a:solidFill>
              </a:rPr>
              <a:t> </a:t>
            </a:r>
            <a:r>
              <a:rPr lang="en-US" sz="1600" dirty="0"/>
              <a:t>(dumbbell), </a:t>
            </a:r>
            <a:r>
              <a:rPr lang="en-US" sz="1600" i="1" dirty="0">
                <a:solidFill>
                  <a:srgbClr val="00FF00"/>
                </a:solidFill>
              </a:rPr>
              <a:t>d</a:t>
            </a:r>
            <a:r>
              <a:rPr lang="en-US" sz="1600" dirty="0"/>
              <a:t> (cloverleaf), </a:t>
            </a:r>
            <a:r>
              <a:rPr lang="en-US" sz="1600" i="1" dirty="0">
                <a:solidFill>
                  <a:srgbClr val="00FF00"/>
                </a:solidFill>
              </a:rPr>
              <a:t>f</a:t>
            </a:r>
            <a:r>
              <a:rPr lang="en-US" sz="1600" dirty="0"/>
              <a:t> (double cloverleaf)</a:t>
            </a:r>
          </a:p>
          <a:p>
            <a:r>
              <a:rPr lang="en-US" sz="2000" dirty="0"/>
              <a:t>Magnetic Quantum Number (</a:t>
            </a:r>
            <a:r>
              <a:rPr lang="en-US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/>
              <a:t>)</a:t>
            </a:r>
            <a:endParaRPr lang="en-US" sz="2000" b="1" dirty="0"/>
          </a:p>
          <a:p>
            <a:pPr lvl="1"/>
            <a:r>
              <a:rPr lang="en-US" sz="1600" dirty="0"/>
              <a:t>Describes the </a:t>
            </a:r>
            <a:r>
              <a:rPr lang="en-US" sz="1600" dirty="0">
                <a:solidFill>
                  <a:srgbClr val="FFFF00"/>
                </a:solidFill>
              </a:rPr>
              <a:t>orientation</a:t>
            </a:r>
            <a:r>
              <a:rPr lang="en-US" sz="1600" dirty="0"/>
              <a:t> of the orbital in 3D space</a:t>
            </a:r>
          </a:p>
          <a:p>
            <a:pPr lvl="1"/>
            <a:r>
              <a:rPr lang="en-US" sz="1600" dirty="0"/>
              <a:t>For a dumbbell-shaped p-orbital, this number tells you if it's on the x, y, or z-axis</a:t>
            </a:r>
          </a:p>
          <a:p>
            <a:r>
              <a:rPr lang="en-US" sz="2000" dirty="0"/>
              <a:t>Spin Quantum Number (</a:t>
            </a:r>
            <a:r>
              <a:rPr lang="en-US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000" dirty="0"/>
              <a:t>)</a:t>
            </a:r>
          </a:p>
          <a:p>
            <a:pPr lvl="1"/>
            <a:r>
              <a:rPr lang="en-US" sz="1400" dirty="0"/>
              <a:t>Describes an electron's intrinsic "spin"</a:t>
            </a:r>
          </a:p>
          <a:p>
            <a:pPr lvl="1"/>
            <a:r>
              <a:rPr lang="en-US" sz="1400" dirty="0"/>
              <a:t>There are only two possible values: spin up (+1/2) or spin down (−1/2)</a:t>
            </a:r>
          </a:p>
          <a:p>
            <a:pPr lvl="1"/>
            <a:r>
              <a:rPr lang="en-US" sz="1400" dirty="0"/>
              <a:t>Every orbital can hold a maximum of two electrons</a:t>
            </a:r>
          </a:p>
          <a:p>
            <a:pPr lvl="1"/>
            <a:r>
              <a:rPr lang="en-US" sz="1400" dirty="0"/>
              <a:t>They must have opposite spins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E2CC3-6ABB-4EF6-1A9D-808D99E50E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295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78178-09A5-760C-4B2B-FE5DCFDCD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A80972-7737-085E-3207-5FA5F59A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184939"/>
            <a:ext cx="8421512" cy="646331"/>
          </a:xfrm>
        </p:spPr>
        <p:txBody>
          <a:bodyPr/>
          <a:lstStyle/>
          <a:p>
            <a:r>
              <a:rPr lang="en-US" sz="3600" dirty="0"/>
              <a:t>Concepts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1649CD-26F3-FDAC-6641-475A24C14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895382"/>
            <a:ext cx="8404579" cy="5713567"/>
          </a:xfrm>
        </p:spPr>
        <p:txBody>
          <a:bodyPr/>
          <a:lstStyle/>
          <a:p>
            <a:r>
              <a:rPr lang="en-US" dirty="0"/>
              <a:t>Waves</a:t>
            </a:r>
          </a:p>
          <a:p>
            <a:r>
              <a:rPr lang="en-US" dirty="0"/>
              <a:t>Observations on Atom Structure</a:t>
            </a:r>
          </a:p>
          <a:p>
            <a:r>
              <a:rPr lang="en-US" dirty="0"/>
              <a:t>Electromagnetic Radiation &amp; Spectrum</a:t>
            </a:r>
          </a:p>
          <a:p>
            <a:r>
              <a:rPr lang="en-US" dirty="0"/>
              <a:t>Quantized Nature of Energy</a:t>
            </a:r>
          </a:p>
          <a:p>
            <a:r>
              <a:rPr lang="en-US" dirty="0"/>
              <a:t>Energy levels of Electrons</a:t>
            </a:r>
          </a:p>
          <a:p>
            <a:r>
              <a:rPr lang="en-US" dirty="0"/>
              <a:t>Quantum Mechanical Model of Atom</a:t>
            </a:r>
          </a:p>
          <a:p>
            <a:r>
              <a:rPr lang="en-US" dirty="0"/>
              <a:t>Electron "Identity": Quantum Numbers</a:t>
            </a:r>
          </a:p>
          <a:p>
            <a:r>
              <a:rPr lang="en-US" dirty="0"/>
              <a:t>Shells, Subshells</a:t>
            </a:r>
          </a:p>
          <a:p>
            <a:r>
              <a:rPr lang="en-US" dirty="0"/>
              <a:t>Orbitals and their "Shapes"</a:t>
            </a:r>
          </a:p>
          <a:p>
            <a:r>
              <a:rPr lang="en-US" dirty="0"/>
              <a:t>Populating (Filling) Electrons: Electron Configuration</a:t>
            </a:r>
          </a:p>
          <a:p>
            <a:r>
              <a:rPr lang="en-US" dirty="0"/>
              <a:t>Related Trends in Periodic Table</a:t>
            </a:r>
          </a:p>
          <a:p>
            <a:r>
              <a:rPr lang="en-US" dirty="0"/>
              <a:t>Atomic Radius, Ionization Energy, Electron Affinity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4CFB736-14C5-7025-BB4C-306103A632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906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ABB64-6EB9-013D-7C80-E9EAB5F24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894" y="2183847"/>
            <a:ext cx="8588305" cy="2215991"/>
          </a:xfrm>
        </p:spPr>
        <p:txBody>
          <a:bodyPr/>
          <a:lstStyle/>
          <a:p>
            <a:r>
              <a:rPr lang="en-US" sz="13800" b="1" dirty="0">
                <a:solidFill>
                  <a:schemeClr val="tx1"/>
                </a:solidFill>
              </a:rPr>
              <a:t>24817LEC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4B15E-3980-8BC2-3B32-90A3D6BC132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0AD36E-3ACA-4EBB-9678-E39944C078A2}" type="slidenum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935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AFE6B-EF53-EBDD-B83F-5701C66DB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D0C77-5B26-F5C4-CA66-63DB002E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8FE998-B1BA-22C5-C025-E165F794BD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DAB224-F9BB-9414-B277-473E06D01A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9863" y="1332090"/>
            <a:ext cx="4817659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Orbital shapes are actually mathematical calculations describing the space where an electron can be found</a:t>
            </a:r>
          </a:p>
          <a:p>
            <a:pPr marL="236538" lvl="1" indent="0">
              <a:buNone/>
            </a:pPr>
            <a:r>
              <a:rPr lang="en-US" dirty="0">
                <a:solidFill>
                  <a:srgbClr val="CC99FF"/>
                </a:solidFill>
              </a:rPr>
              <a:t>Probabilities functions</a:t>
            </a:r>
          </a:p>
          <a:p>
            <a:pPr marL="0" indent="0">
              <a:buNone/>
            </a:pPr>
            <a:r>
              <a:rPr lang="en-US" dirty="0"/>
              <a:t>Depending on the value of 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</a:t>
            </a:r>
            <a:r>
              <a:rPr lang="en-US" dirty="0"/>
              <a:t> (the shell), there is possible</a:t>
            </a:r>
          </a:p>
          <a:p>
            <a:r>
              <a:rPr lang="en-US" dirty="0">
                <a:solidFill>
                  <a:srgbClr val="00FF00"/>
                </a:solidFill>
              </a:rPr>
              <a:t>only</a:t>
            </a:r>
            <a:r>
              <a:rPr lang="en-US" dirty="0"/>
              <a:t> </a:t>
            </a:r>
            <a:r>
              <a:rPr lang="en-US" dirty="0">
                <a:solidFill>
                  <a:srgbClr val="00FF00"/>
                </a:solidFill>
              </a:rPr>
              <a:t>one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s</a:t>
            </a:r>
            <a:r>
              <a:rPr lang="en-US" dirty="0"/>
              <a:t> orbital</a:t>
            </a:r>
          </a:p>
          <a:p>
            <a:r>
              <a:rPr lang="en-US" dirty="0">
                <a:solidFill>
                  <a:srgbClr val="00FF00"/>
                </a:solidFill>
              </a:rPr>
              <a:t>three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p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five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d</a:t>
            </a:r>
            <a:r>
              <a:rPr lang="en-US" dirty="0"/>
              <a:t> orbitals</a:t>
            </a:r>
          </a:p>
          <a:p>
            <a:r>
              <a:rPr lang="en-US" dirty="0">
                <a:solidFill>
                  <a:srgbClr val="00FF00"/>
                </a:solidFill>
              </a:rPr>
              <a:t>seven</a:t>
            </a:r>
            <a:r>
              <a:rPr lang="en-US" dirty="0"/>
              <a:t> </a:t>
            </a:r>
            <a:r>
              <a:rPr lang="en-US" i="1" dirty="0">
                <a:solidFill>
                  <a:srgbClr val="FFFF00"/>
                </a:solidFill>
              </a:rPr>
              <a:t>f</a:t>
            </a:r>
            <a:r>
              <a:rPr lang="en-US" dirty="0"/>
              <a:t> orbitals</a:t>
            </a:r>
          </a:p>
          <a:p>
            <a:pPr marL="0" indent="0">
              <a:buNone/>
            </a:pPr>
            <a:r>
              <a:rPr lang="en-US" dirty="0"/>
              <a:t>Each orbital can have only two electrons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079732D-18DD-EF0A-9232-26AA38298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6270" y="1469467"/>
            <a:ext cx="3902527" cy="480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5979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D62B5-9046-63A5-6B8C-E3825B9ED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9A40-FCD5-C4F1-8720-1A75E1B78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Orbitals and 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FC208-CADC-A4B4-1A6A-DD62F24F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2866001"/>
            <a:ext cx="8387645" cy="3681554"/>
          </a:xfrm>
        </p:spPr>
        <p:txBody>
          <a:bodyPr/>
          <a:lstStyle/>
          <a:p>
            <a:pPr marL="0" indent="0">
              <a:buNone/>
            </a:pPr>
            <a:r>
              <a:rPr lang="en-US" i="1" dirty="0"/>
              <a:t>Why these patterns in this detail?</a:t>
            </a:r>
          </a:p>
          <a:p>
            <a:r>
              <a:rPr lang="en-US" dirty="0"/>
              <a:t>Because it explains the nature of the atoms and Periodic Table</a:t>
            </a:r>
          </a:p>
          <a:p>
            <a:r>
              <a:rPr lang="en-US" dirty="0"/>
              <a:t>It explains the </a:t>
            </a:r>
            <a:r>
              <a:rPr lang="en-US" b="1" i="1" dirty="0">
                <a:solidFill>
                  <a:srgbClr val="FFFF00"/>
                </a:solidFill>
              </a:rPr>
              <a:t>periods</a:t>
            </a:r>
            <a:r>
              <a:rPr lang="en-US" dirty="0"/>
              <a:t> (rows) and the </a:t>
            </a:r>
            <a:r>
              <a:rPr lang="en-US" b="1" i="1" dirty="0">
                <a:solidFill>
                  <a:srgbClr val="FFFF00"/>
                </a:solidFill>
              </a:rPr>
              <a:t>groups</a:t>
            </a:r>
            <a:r>
              <a:rPr lang="en-US" dirty="0"/>
              <a:t> (columns)</a:t>
            </a:r>
          </a:p>
          <a:p>
            <a:endParaRPr lang="en-US" dirty="0"/>
          </a:p>
          <a:p>
            <a:r>
              <a:rPr lang="en-US" dirty="0"/>
              <a:t>This will be an exercise in memorization of these patterns of matter, nature, and the atom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EF684C-FF96-364C-CBCC-635F7539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244" y="1203164"/>
            <a:ext cx="8269039" cy="166283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16060-A21C-742A-23E2-BCE7FD95EB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2135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5B2E3-6491-F5A3-459B-5974F7364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Structure Glossary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F8DAE-590C-D915-C3AA-ACA0CB651C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5769ADF-1B87-A052-8E25-489ABB9832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6778310"/>
              </p:ext>
            </p:extLst>
          </p:nvPr>
        </p:nvGraphicFramePr>
        <p:xfrm>
          <a:off x="464024" y="1403824"/>
          <a:ext cx="8161361" cy="49733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8298">
                  <a:extLst>
                    <a:ext uri="{9D8B030D-6E8A-4147-A177-3AD203B41FA5}">
                      <a16:colId xmlns:a16="http://schemas.microsoft.com/office/drawing/2014/main" val="1567369288"/>
                    </a:ext>
                  </a:extLst>
                </a:gridCol>
                <a:gridCol w="4380932">
                  <a:extLst>
                    <a:ext uri="{9D8B030D-6E8A-4147-A177-3AD203B41FA5}">
                      <a16:colId xmlns:a16="http://schemas.microsoft.com/office/drawing/2014/main" val="2835077012"/>
                    </a:ext>
                  </a:extLst>
                </a:gridCol>
                <a:gridCol w="2552131">
                  <a:extLst>
                    <a:ext uri="{9D8B030D-6E8A-4147-A177-3AD203B41FA5}">
                      <a16:colId xmlns:a16="http://schemas.microsoft.com/office/drawing/2014/main" val="2202668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Symbol/Example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590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major energy level in an atom, defined by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principal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. All electrons with same n are in same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1, 2, 3,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836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Subshell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Subdivision of shell defined by the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azimuthal quantum number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. Determine the shape of the 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0 (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/>
                        <a:t>l</a:t>
                      </a:r>
                      <a:r>
                        <a:rPr lang="en-US" sz="1600" dirty="0"/>
                        <a:t> = 1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),</a:t>
                      </a:r>
                      <a:br>
                        <a:rPr lang="en-US" sz="1600" dirty="0"/>
                      </a:b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2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dirty="0"/>
                        <a:t>),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 = 3 (</a:t>
                      </a:r>
                      <a:r>
                        <a:rPr lang="en-US" sz="1600" b="1" i="1" dirty="0">
                          <a:solidFill>
                            <a:srgbClr val="FF0000"/>
                          </a:solidFill>
                        </a:rPr>
                        <a:t>f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678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Used synonymously with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shell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(but can refer to quantized energy associated with electron’s position in atom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Can also refer to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ground state </a:t>
                      </a:r>
                      <a:r>
                        <a:rPr lang="en-US" sz="1600" dirty="0"/>
                        <a:t>vs </a:t>
                      </a:r>
                      <a:r>
                        <a:rPr lang="en-US" sz="1600" dirty="0">
                          <a:solidFill>
                            <a:srgbClr val="339933"/>
                          </a:solidFill>
                        </a:rPr>
                        <a:t>excited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036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Energy Sublevel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Informal term for </a:t>
                      </a:r>
                      <a:r>
                        <a:rPr lang="en-US" sz="1600" b="1" i="1" dirty="0">
                          <a:solidFill>
                            <a:srgbClr val="7030A0"/>
                          </a:solidFill>
                        </a:rPr>
                        <a:t>subshell</a:t>
                      </a:r>
                      <a:r>
                        <a:rPr lang="en-US" sz="1600" dirty="0"/>
                        <a:t> and it emphasizes the energy hierarchy within a shell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dirty="0"/>
                        <a:t> &lt;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(within shell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 = 3)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4433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Orbital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 region of space where there is high probability of finding an electron. Defined by (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, </a:t>
                      </a:r>
                      <a:r>
                        <a:rPr lang="en-US" sz="1600" b="1" i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m</a:t>
                      </a:r>
                      <a:r>
                        <a:rPr lang="en-US" sz="1600" b="1" i="1" baseline="-25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l</a:t>
                      </a:r>
                      <a:r>
                        <a:rPr lang="en-US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Examples: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p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lang="en-US" sz="1600" i="1" dirty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sz="1600" i="1" baseline="-25000" dirty="0">
                          <a:solidFill>
                            <a:srgbClr val="FF0000"/>
                          </a:solidFill>
                        </a:rPr>
                        <a:t>xy</a:t>
                      </a:r>
                      <a:endParaRPr lang="en-US" sz="1600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296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4196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B5903-813A-1DF9-7AE6-B22DAA547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C5762-42E2-9975-91F9-BF6880E10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Quantum Number Relationships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2DCC8C-D8EB-24DC-792C-052FF1F09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More info for emphasis</a:t>
            </a: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Subshell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 and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Orbital → defined by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/>
              <a:t>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en-US" dirty="0"/>
              <a:t> , </a:t>
            </a:r>
            <a:r>
              <a:rPr lang="en-US" altLang="en-US" sz="2800" b="1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altLang="en-US" b="1" i="1" baseline="-25000" dirty="0">
              <a:solidFill>
                <a:srgbClr val="00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hangingPunct="0">
              <a:spcBef>
                <a:spcPct val="0"/>
              </a:spcBef>
              <a:buNone/>
            </a:pPr>
            <a:r>
              <a:rPr lang="en-US" altLang="en-US" dirty="0"/>
              <a:t>Electron spin → defined by </a:t>
            </a:r>
            <a:r>
              <a:rPr lang="en-US" altLang="en-US" sz="2800" b="1" i="1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800" b="1" i="1" baseline="-25000" dirty="0" err="1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en-US" dirty="0"/>
              <a:t>, either </a:t>
            </a:r>
            <a:r>
              <a:rPr lang="en-US" altLang="en-US" dirty="0">
                <a:solidFill>
                  <a:srgbClr val="FFFF00"/>
                </a:solidFill>
              </a:rPr>
              <a:t>+½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rgbClr val="FFFF00"/>
                </a:solidFill>
              </a:rPr>
              <a:t>−½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000" dirty="0"/>
              <a:t>This use of many terms </a:t>
            </a:r>
            <a:br>
              <a:rPr lang="en-US" sz="2000" dirty="0"/>
            </a:br>
            <a:r>
              <a:rPr lang="en-US" sz="2000" dirty="0"/>
              <a:t>is indicated to you because</a:t>
            </a:r>
            <a:br>
              <a:rPr lang="en-US" sz="2000" dirty="0"/>
            </a:br>
            <a:r>
              <a:rPr lang="en-US" sz="2000" dirty="0"/>
              <a:t>a 9-minute video in your</a:t>
            </a:r>
            <a:br>
              <a:rPr lang="en-US" sz="2000" dirty="0"/>
            </a:br>
            <a:r>
              <a:rPr lang="en-US" sz="2000" dirty="0"/>
              <a:t>book also uses certain terms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BDA57-FAA2-4FAF-B4D6-A9460DB480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BC45EB-9581-F338-467C-DA892EB6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482" y="3799698"/>
            <a:ext cx="4335783" cy="27478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545DD3-5054-F119-9D76-0BC2A0A34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85" y="5166435"/>
            <a:ext cx="3729025" cy="1381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14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3058-42AD-689A-21CB-8546421FE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FD10-A0D9-D919-6019-4B9ED0A82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Orbital Filling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7C55B-3AB1-303D-312C-B1F7DBB5A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7" y="1197682"/>
            <a:ext cx="5482104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Aufbau Principle</a:t>
            </a:r>
          </a:p>
          <a:p>
            <a:pPr marL="0" indent="0">
              <a:buNone/>
            </a:pPr>
            <a:r>
              <a:rPr lang="en-US" sz="2000" dirty="0"/>
              <a:t>In “filling” the atom’s orbitals so that</a:t>
            </a:r>
            <a:br>
              <a:rPr lang="en-US" sz="2000" dirty="0"/>
            </a:br>
            <a:r>
              <a:rPr lang="en-US" sz="2000" dirty="0"/>
              <a:t>electron’s are added in order of lowest</a:t>
            </a:r>
            <a:br>
              <a:rPr lang="en-US" sz="2000" dirty="0"/>
            </a:br>
            <a:r>
              <a:rPr lang="en-US" sz="2000" dirty="0"/>
              <a:t>to higher energy, use the </a:t>
            </a:r>
            <a:r>
              <a:rPr lang="en-US" sz="2000" i="1" dirty="0">
                <a:solidFill>
                  <a:srgbClr val="00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</a:t>
            </a:r>
            <a:r>
              <a:rPr lang="en-US" sz="2000" dirty="0"/>
              <a:t> Aufbau</a:t>
            </a:r>
            <a:br>
              <a:rPr lang="en-US" sz="2000" dirty="0"/>
            </a:br>
            <a:r>
              <a:rPr lang="en-US" sz="2000" dirty="0"/>
              <a:t>Principle. </a:t>
            </a:r>
            <a:r>
              <a:rPr lang="en-US" sz="2000" u="sng" dirty="0"/>
              <a:t>The lower value gets filled first</a:t>
            </a:r>
            <a:br>
              <a:rPr lang="en-US" sz="2000" dirty="0"/>
            </a:br>
            <a:r>
              <a:rPr lang="en-US" sz="2000" dirty="0"/>
              <a:t>(“Aufbau” is “build up” in German)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WAIT!!</a:t>
            </a:r>
          </a:p>
          <a:p>
            <a:pPr marL="0" indent="0">
              <a:buNone/>
            </a:pPr>
            <a:r>
              <a:rPr lang="en-US" sz="2000" dirty="0"/>
              <a:t>Shouldn’t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sz="2000" dirty="0"/>
              <a:t> have higher</a:t>
            </a:r>
            <a:br>
              <a:rPr lang="en-US" sz="2000" dirty="0"/>
            </a:br>
            <a:r>
              <a:rPr lang="en-US" sz="2000" dirty="0"/>
              <a:t>energy level than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/>
              <a:t> =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sz="2000" dirty="0"/>
              <a:t>, so why</a:t>
            </a:r>
            <a:br>
              <a:rPr lang="en-US" sz="2000" dirty="0"/>
            </a:br>
            <a:r>
              <a:rPr lang="en-US" sz="2000" dirty="0"/>
              <a:t>fill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2000" dirty="0"/>
              <a:t> before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</a:t>
            </a:r>
            <a:r>
              <a:rPr lang="en-US" sz="2000" dirty="0"/>
              <a:t> !!??</a:t>
            </a:r>
          </a:p>
          <a:p>
            <a:pPr marL="0" indent="0">
              <a:buNone/>
            </a:pPr>
            <a:r>
              <a:rPr lang="en-US" sz="2000" dirty="0"/>
              <a:t>Well…it’s really </a:t>
            </a: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l </a:t>
            </a:r>
            <a:b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 = 4 + 0 = 4</a:t>
            </a:r>
          </a:p>
          <a:p>
            <a:pPr marL="0" indent="0">
              <a:buNone/>
            </a:pPr>
            <a:r>
              <a:rPr lang="en-US" sz="20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= 3 + 2 = 5</a:t>
            </a:r>
          </a:p>
          <a:p>
            <a:pPr marL="0" indent="0">
              <a:buNone/>
            </a:pPr>
            <a:r>
              <a:rPr lang="en-US" sz="2000" dirty="0"/>
              <a:t>So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4s</a:t>
            </a:r>
            <a:r>
              <a:rPr lang="en-US" sz="1800" b="1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/>
              <a:t>gets filled first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98DA2E2-8AF4-124C-CC26-61FBB57B3B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0771" y="2019868"/>
            <a:ext cx="3049292" cy="1977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E9D0F-DB41-2989-00F7-2F583DED31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8FCE3C3-897D-2569-0274-D640CEC0B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086576"/>
              </p:ext>
            </p:extLst>
          </p:nvPr>
        </p:nvGraphicFramePr>
        <p:xfrm>
          <a:off x="6271147" y="4350757"/>
          <a:ext cx="1760561" cy="185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91399">
                  <a:extLst>
                    <a:ext uri="{9D8B030D-6E8A-4147-A177-3AD203B41FA5}">
                      <a16:colId xmlns:a16="http://schemas.microsoft.com/office/drawing/2014/main" val="1870957134"/>
                    </a:ext>
                  </a:extLst>
                </a:gridCol>
                <a:gridCol w="669162">
                  <a:extLst>
                    <a:ext uri="{9D8B030D-6E8A-4147-A177-3AD203B41FA5}">
                      <a16:colId xmlns:a16="http://schemas.microsoft.com/office/drawing/2014/main" val="895858133"/>
                    </a:ext>
                  </a:extLst>
                </a:gridCol>
              </a:tblGrid>
              <a:tr h="3245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shape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i="1" dirty="0">
                          <a:solidFill>
                            <a:srgbClr val="00FF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3101763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7560934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516390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635695"/>
                  </a:ext>
                </a:extLst>
              </a:tr>
              <a:tr h="329049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7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270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AF004-0CC9-5D4F-F10F-C430A1BE4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C6478-6E2D-A3B0-130C-DFD5A58EC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Quantum Number Uniqueness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A3565-F7ED-ABAD-3154-3D2518B22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Pauli Exclusion Principle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Remember those four quantum numbers that indicate the “identity” of an electron in the atom?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Pauli Exclusion Principle is just a rule that states that no two electrons in an atom can have the same four quantum numbers, the same “identity”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AA827-9582-DBE5-A562-B3310227AE0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7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E7A27-C804-E275-CADC-7281CF749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35A61-C0F4-567B-8B2E-D3EF17A6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Unpaired vs Paired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DC8A0-D960-3E05-C8DC-39F001535A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666" y="1197682"/>
            <a:ext cx="836860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3200" b="1" i="1" dirty="0">
                <a:solidFill>
                  <a:srgbClr val="CC99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Hund’s Rule</a:t>
            </a:r>
          </a:p>
          <a:p>
            <a:r>
              <a:rPr lang="en-US" dirty="0"/>
              <a:t>Electrons can be “paired”</a:t>
            </a:r>
            <a:br>
              <a:rPr lang="en-US" dirty="0"/>
            </a:br>
            <a:r>
              <a:rPr lang="en-US" dirty="0"/>
              <a:t>into orbitals (2 e</a:t>
            </a:r>
            <a:r>
              <a:rPr lang="en-US" baseline="30000" dirty="0"/>
              <a:t>-</a:t>
            </a:r>
            <a:r>
              <a:rPr lang="en-US" dirty="0"/>
              <a:t> per orbital)</a:t>
            </a:r>
          </a:p>
          <a:p>
            <a:pPr marL="236538" lvl="1" indent="0">
              <a:buNone/>
            </a:pPr>
            <a:r>
              <a:rPr lang="en-US" dirty="0"/>
              <a:t>They must have opposite spins</a:t>
            </a:r>
          </a:p>
          <a:p>
            <a:r>
              <a:rPr lang="en-US" dirty="0"/>
              <a:t>But pairing requires an</a:t>
            </a:r>
            <a:br>
              <a:rPr lang="en-US" dirty="0"/>
            </a:br>
            <a:r>
              <a:rPr lang="en-US" dirty="0"/>
              <a:t>energy input</a:t>
            </a:r>
          </a:p>
          <a:p>
            <a:r>
              <a:rPr lang="en-US" dirty="0">
                <a:solidFill>
                  <a:srgbClr val="FFFF00"/>
                </a:solidFill>
              </a:rPr>
              <a:t>For orbitals of the same energy level (</a:t>
            </a:r>
            <a:r>
              <a:rPr lang="en-US" dirty="0">
                <a:solidFill>
                  <a:srgbClr val="00FF00"/>
                </a:solidFill>
              </a:rPr>
              <a:t>degenerate</a:t>
            </a:r>
            <a:r>
              <a:rPr lang="en-US" dirty="0">
                <a:solidFill>
                  <a:srgbClr val="FFFF00"/>
                </a:solidFill>
              </a:rPr>
              <a:t> orbitals), fill the orbitals FIRST with one electron, and as filling proceeds, then pair them</a:t>
            </a:r>
          </a:p>
          <a:p>
            <a:r>
              <a:rPr lang="en-US" dirty="0"/>
              <a:t>This applies to </a:t>
            </a:r>
            <a:r>
              <a:rPr lang="en-US" i="1" dirty="0">
                <a:solidFill>
                  <a:srgbClr val="00FF00"/>
                </a:solidFill>
              </a:rPr>
              <a:t>p</a:t>
            </a:r>
            <a:r>
              <a:rPr lang="en-US" dirty="0"/>
              <a:t> (3 degenerate orbitals), </a:t>
            </a:r>
            <a:r>
              <a:rPr lang="en-US" i="1" dirty="0">
                <a:solidFill>
                  <a:srgbClr val="00FF00"/>
                </a:solidFill>
              </a:rPr>
              <a:t>d</a:t>
            </a:r>
            <a:r>
              <a:rPr lang="en-US" dirty="0"/>
              <a:t> (5), and </a:t>
            </a:r>
            <a:r>
              <a:rPr lang="en-US" i="1" dirty="0">
                <a:solidFill>
                  <a:srgbClr val="00FF00"/>
                </a:solidFill>
              </a:rPr>
              <a:t>f</a:t>
            </a:r>
            <a:r>
              <a:rPr lang="en-US" dirty="0"/>
              <a:t> (7). The </a:t>
            </a:r>
            <a:r>
              <a:rPr lang="en-US" i="1" dirty="0">
                <a:solidFill>
                  <a:srgbClr val="00FF00"/>
                </a:solidFill>
              </a:rPr>
              <a:t>s</a:t>
            </a:r>
            <a:r>
              <a:rPr lang="en-US" dirty="0"/>
              <a:t> orbital has only one energy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E952D-C51F-6F9F-304E-A26545FAB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196" name="Picture 4" descr="Hund's Rule Definition and Example">
            <a:extLst>
              <a:ext uri="{FF2B5EF4-FFF2-40B4-BE49-F238E27FC236}">
                <a16:creationId xmlns:a16="http://schemas.microsoft.com/office/drawing/2014/main" id="{FC2CB2CE-2380-48F5-C041-C075857C5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05" y="1049109"/>
            <a:ext cx="3985146" cy="2658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09683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BE13-F129-5A0D-9995-F5CC7077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61F18-A54A-56C4-CC9B-D02229A9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electrons that will complete a particular atom are presented in a particular format called an </a:t>
            </a:r>
            <a:r>
              <a:rPr lang="en-US" dirty="0">
                <a:solidFill>
                  <a:srgbClr val="00FF00"/>
                </a:solidFill>
              </a:rPr>
              <a:t>electron configuration</a:t>
            </a:r>
          </a:p>
          <a:p>
            <a:r>
              <a:rPr lang="en-US" dirty="0"/>
              <a:t>The format is</a:t>
            </a:r>
          </a:p>
          <a:p>
            <a:pPr marL="0" indent="0" algn="ctr">
              <a:buNone/>
            </a:pPr>
            <a:r>
              <a:rPr lang="en-US" dirty="0"/>
              <a:t>&lt;</a:t>
            </a:r>
            <a:r>
              <a:rPr lang="en-US" sz="28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/>
              <a:t>-number&gt;&lt;</a:t>
            </a:r>
            <a:r>
              <a:rPr lang="en-US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dirty="0"/>
              <a:t>-letter&gt;</a:t>
            </a:r>
            <a:r>
              <a:rPr lang="en-US" baseline="30000" dirty="0"/>
              <a:t>&lt;# of electrons superscript&gt;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800" dirty="0"/>
              <a:t>-number will be shell number:  1, 2, 3, 4, 5, 6, 7</a:t>
            </a:r>
          </a:p>
          <a:p>
            <a:pPr marL="0" indent="0">
              <a:buNone/>
            </a:pPr>
            <a:r>
              <a:rPr lang="en-US" sz="1800" dirty="0"/>
              <a:t>The </a:t>
            </a:r>
            <a:r>
              <a:rPr lang="en-US" sz="20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dirty="0"/>
              <a:t>-letter will be subshell designation:  </a:t>
            </a:r>
            <a:r>
              <a:rPr lang="en-US" sz="1800" b="1" i="1" dirty="0"/>
              <a:t>s, p, d, f</a:t>
            </a:r>
          </a:p>
          <a:p>
            <a:pPr marL="0" indent="0">
              <a:buNone/>
            </a:pPr>
            <a:r>
              <a:rPr lang="en-US" sz="1800" dirty="0"/>
              <a:t>The # of electrons in superscript are the range of electrons possible for the subshell: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sz="1800" dirty="0"/>
              <a:t> </a:t>
            </a:r>
            <a:r>
              <a:rPr lang="en-US" sz="1800" dirty="0">
                <a:sym typeface="Wingdings" panose="05000000000000000000" pitchFamily="2" charset="2"/>
              </a:rPr>
              <a:t> 1 × 2 = 2 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p</a:t>
            </a:r>
            <a:r>
              <a:rPr lang="en-US" sz="1800" dirty="0">
                <a:sym typeface="Wingdings" panose="05000000000000000000" pitchFamily="2" charset="2"/>
              </a:rPr>
              <a:t>  3 × 2 = 6,  </a:t>
            </a: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d</a:t>
            </a:r>
            <a:r>
              <a:rPr lang="en-US" sz="1800" dirty="0">
                <a:sym typeface="Wingdings" panose="05000000000000000000" pitchFamily="2" charset="2"/>
              </a:rPr>
              <a:t>  5 × 2 = 10, </a:t>
            </a:r>
          </a:p>
          <a:p>
            <a:pPr marL="0" indent="0">
              <a:buNone/>
            </a:pPr>
            <a:r>
              <a:rPr lang="en-US" sz="1800" i="1" dirty="0">
                <a:solidFill>
                  <a:schemeClr val="accent1">
                    <a:lumMod val="60000"/>
                    <a:lumOff val="40000"/>
                  </a:schemeClr>
                </a:solidFill>
                <a:sym typeface="Wingdings" panose="05000000000000000000" pitchFamily="2" charset="2"/>
              </a:rPr>
              <a:t>f</a:t>
            </a:r>
            <a:r>
              <a:rPr lang="en-US" sz="1800" dirty="0">
                <a:sym typeface="Wingdings" panose="05000000000000000000" pitchFamily="2" charset="2"/>
              </a:rPr>
              <a:t>  7 × 2 = 14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EB6A24-594C-D0FC-47CA-A95B9841D9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0070D1-65F5-415D-9B45-9327022FA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70" y="5119964"/>
            <a:ext cx="8269039" cy="1662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170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3C8FA-9AA9-3B98-F386-309F2E93E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71AB3-AFB0-C3D9-939B-5AE1A3C23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Configurations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5B20AA7-E320-C587-B96F-4A28582127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1618217"/>
              </p:ext>
            </p:extLst>
          </p:nvPr>
        </p:nvGraphicFramePr>
        <p:xfrm>
          <a:off x="373063" y="1331913"/>
          <a:ext cx="5170938" cy="2966720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2585469">
                  <a:extLst>
                    <a:ext uri="{9D8B030D-6E8A-4147-A177-3AD203B41FA5}">
                      <a16:colId xmlns:a16="http://schemas.microsoft.com/office/drawing/2014/main" val="1677757503"/>
                    </a:ext>
                  </a:extLst>
                </a:gridCol>
                <a:gridCol w="2585469">
                  <a:extLst>
                    <a:ext uri="{9D8B030D-6E8A-4147-A177-3AD203B41FA5}">
                      <a16:colId xmlns:a16="http://schemas.microsoft.com/office/drawing/2014/main" val="3969071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Hydrogen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677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Helium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041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Lithium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5602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Beryllium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1s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2s</a:t>
                      </a:r>
                      <a:r>
                        <a:rPr lang="en-US" b="0" baseline="300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450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Boron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5172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Carbon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807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Nitrogen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Oxygen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baseline="30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06273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9C46F-6454-CF38-9FC0-2AB8DAC4DB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03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DEAA0-7545-FE36-95F2-61432C01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A60D-7A0F-B97A-34C1-0C59D200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r>
              <a:rPr lang="en-US" dirty="0"/>
              <a:t>Waves are a sinusoidal motion or movement</a:t>
            </a:r>
          </a:p>
          <a:p>
            <a:pPr marL="0" indent="0">
              <a:buNone/>
            </a:pPr>
            <a:r>
              <a:rPr lang="en-US" i="1" dirty="0">
                <a:solidFill>
                  <a:srgbClr val="FFFFCC"/>
                </a:solidFill>
              </a:rPr>
              <a:t>There are terms used to talk about waves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Crest</a:t>
            </a:r>
            <a:r>
              <a:rPr lang="en-US" dirty="0"/>
              <a:t> – the topmost point of a wave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Trough</a:t>
            </a:r>
            <a:r>
              <a:rPr lang="en-US" dirty="0"/>
              <a:t> – the bottommost point of a wave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6C47D-D53F-58FF-7E04-807E4CEE6D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9" name="Picture 8" descr="A diagram of a parabola&#10;&#10;AI-generated content may be incorrect.">
            <a:extLst>
              <a:ext uri="{FF2B5EF4-FFF2-40B4-BE49-F238E27FC236}">
                <a16:creationId xmlns:a16="http://schemas.microsoft.com/office/drawing/2014/main" id="{CD9B7047-1BD3-7D2D-4324-3D5A73FFD5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4" y="3513635"/>
            <a:ext cx="8367686" cy="244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495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C4C91-E92F-48C7-D18F-F2CD93EC8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82D-4082-6930-4B2D-243D40FFF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310445"/>
            <a:ext cx="8421512" cy="830997"/>
          </a:xfrm>
        </p:spPr>
        <p:txBody>
          <a:bodyPr/>
          <a:lstStyle/>
          <a:p>
            <a:r>
              <a:rPr lang="en-US" dirty="0"/>
              <a:t>Exceptions to Rules Always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005925-9068-F952-527D-E1EF1705B4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08F28A-C753-C591-83E7-81FA5C9BA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1332090"/>
            <a:ext cx="2110691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Notice an electron is taken from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4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/>
              <a:t> and put into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3</a:t>
            </a:r>
            <a:r>
              <a:rPr lang="en-US" i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</a:t>
            </a:r>
            <a:r>
              <a:rPr lang="en-US" dirty="0"/>
              <a:t> for some of the elements!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always about a more energetically stable configuration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9F0D33-B2E4-37AF-99A6-FBD0CC4ED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020" y="1404915"/>
            <a:ext cx="6116728" cy="484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867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4B0F1-CBF1-161D-ACEF-7236D079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5" y="486898"/>
            <a:ext cx="8421512" cy="584775"/>
          </a:xfrm>
        </p:spPr>
        <p:txBody>
          <a:bodyPr/>
          <a:lstStyle/>
          <a:p>
            <a:r>
              <a:rPr lang="en-US" sz="3200" dirty="0"/>
              <a:t>Electron Configurations and Periodic Table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A2C7C-E607-F9DB-1C1D-A0937678F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9E2A4-A6E7-46E3-3B66-73FE219C58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24ABE3-1288-A58E-66A9-3CE2FD000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9955" y="1210563"/>
            <a:ext cx="4146667" cy="2438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E8928-9635-1C45-FA92-5EFF77049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3939822"/>
            <a:ext cx="3444107" cy="2526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514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E211F-5955-24CD-A0BC-F19AA3F16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BA6CD-9B26-BB66-7ED5-C31F43BE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341223"/>
            <a:ext cx="8421512" cy="707886"/>
          </a:xfrm>
        </p:spPr>
        <p:txBody>
          <a:bodyPr/>
          <a:lstStyle/>
          <a:p>
            <a:r>
              <a:rPr lang="en-US" sz="4000" dirty="0"/>
              <a:t>Core and Valence Electrons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63DF7-ADA2-6F12-37C1-38B9039F0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Electrons</a:t>
            </a:r>
          </a:p>
          <a:p>
            <a:r>
              <a:rPr lang="en-US" dirty="0"/>
              <a:t>Valence Electrons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99692-A43F-B23F-4898-468129A72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234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C7ADD-DA1D-0077-8FA5-CB9124E9E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Period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F95D1-8E90-922F-873A-9C991C808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period has only two elements: hydrogen (H) and helium (He)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period has 8 elements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Along with hydrogen (H), 2nd period elements are the most important to life: carbon (C), nitrogen (N), oxygen (O)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0A858-8798-7A77-95F4-1DEA7EC0E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9B6675-A363-E727-221E-1716FA9F4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152" y="2851285"/>
            <a:ext cx="6224930" cy="203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3364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F09F2-0721-ED3B-2118-CC88B3C3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Atomic Radius (“size”)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EB733-671A-B724-DEE0-CAFF84C2A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F834E-A692-E9AF-F41D-E4CE049BB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1940" y="1791939"/>
            <a:ext cx="4877757" cy="413291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0AAC4-F4FA-0DDA-0F7B-EB052BC545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228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8B0B9-B3D3-E237-5957-1B9416E1A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Ionization Energy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F54B731-C581-E5CC-1F00-70B92598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692206" y="1390185"/>
            <a:ext cx="4162150" cy="441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6680CA-C6F9-024F-D55C-855C96E591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621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BF99C-6E7C-842E-00DC-12163286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57EE3-4ECB-7650-9AA8-E24462945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 Affinity (EA)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1DE933-39A4-94F1-D6A3-4638F733A5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239714" y="1331913"/>
            <a:ext cx="4653459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8DD509-33BA-11FD-FF07-47F5778D0B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236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0516-E849-4E32-C1DD-C78375D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Periodic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223F36-31F3-D845-799C-9FC44DD5DA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898807" y="1824536"/>
            <a:ext cx="7335274" cy="422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FE6E0F-143E-9242-6809-74A26BCFF02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1097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37844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F6315-5A9D-3F63-025E-D13FE878F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7D08E-E6EF-14EF-CE41-AFDB0E309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43102-C217-1C79-9BCA-4A26BCD9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88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Wavelength</a:t>
            </a:r>
          </a:p>
          <a:p>
            <a:r>
              <a:rPr lang="en-US" sz="2000" dirty="0"/>
              <a:t>Distance between to</a:t>
            </a:r>
            <a:br>
              <a:rPr lang="en-US" sz="2000" dirty="0"/>
            </a:br>
            <a:r>
              <a:rPr lang="en-US" sz="2000" dirty="0"/>
              <a:t>corresponding points</a:t>
            </a:r>
            <a:br>
              <a:rPr lang="en-US" sz="2000" dirty="0"/>
            </a:br>
            <a:r>
              <a:rPr lang="en-US" sz="2000" dirty="0"/>
              <a:t>on adjacent waves</a:t>
            </a:r>
          </a:p>
          <a:p>
            <a:r>
              <a:rPr lang="en-US" sz="2000" dirty="0"/>
              <a:t>Crest-to-crest or trough-to-trough distance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lambda</a:t>
            </a:r>
            <a:r>
              <a:rPr lang="en-US" sz="2000" dirty="0"/>
              <a:t> </a:t>
            </a:r>
            <a:r>
              <a:rPr lang="en-US" sz="2000" dirty="0">
                <a:latin typeface="Symbol" panose="05050102010706020507" pitchFamily="18" charset="2"/>
              </a:rPr>
              <a:t>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l</a:t>
            </a:r>
            <a:r>
              <a:rPr lang="en-US" sz="2000" dirty="0">
                <a:latin typeface="Symbol" panose="05050102010706020507" pitchFamily="18" charset="2"/>
              </a:rPr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some form of 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meter</a:t>
            </a:r>
            <a:r>
              <a:rPr lang="en-US" sz="2000" dirty="0"/>
              <a:t> (</a:t>
            </a:r>
            <a:r>
              <a:rPr lang="en-US" sz="2000" dirty="0">
                <a:solidFill>
                  <a:srgbClr val="00FF00"/>
                </a:solidFill>
              </a:rPr>
              <a:t>m, nm, cm, km</a:t>
            </a:r>
            <a:r>
              <a:rPr lang="en-US" sz="2000" dirty="0"/>
              <a:t>)</a:t>
            </a:r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FF00"/>
                </a:solidFill>
              </a:rPr>
              <a:t>Frequency</a:t>
            </a:r>
          </a:p>
          <a:p>
            <a:r>
              <a:rPr lang="en-US" sz="2000" dirty="0"/>
              <a:t>Distance between to corresponding points on adjacent waves</a:t>
            </a:r>
          </a:p>
          <a:p>
            <a:r>
              <a:rPr lang="en-US" sz="2000" dirty="0"/>
              <a:t>Crest-to-crest or trough-to-trough distance</a:t>
            </a:r>
          </a:p>
          <a:p>
            <a:r>
              <a:rPr lang="en-US" sz="2000" dirty="0"/>
              <a:t>Represented by Greek letter </a:t>
            </a:r>
            <a:r>
              <a:rPr lang="en-US" sz="2000" i="1" dirty="0">
                <a:solidFill>
                  <a:srgbClr val="FFFF00"/>
                </a:solidFill>
              </a:rPr>
              <a:t>nu</a:t>
            </a:r>
            <a:r>
              <a:rPr lang="en-US" sz="2000" dirty="0"/>
              <a:t> (</a:t>
            </a:r>
            <a:r>
              <a:rPr lang="en-US" sz="2000" i="1" dirty="0">
                <a:solidFill>
                  <a:srgbClr val="00FF00"/>
                </a:solidFill>
                <a:latin typeface="Symbol" panose="05050102010706020507" pitchFamily="18" charset="2"/>
              </a:rPr>
              <a:t>n</a:t>
            </a:r>
            <a:r>
              <a:rPr lang="en-US" sz="2000" dirty="0"/>
              <a:t>)</a:t>
            </a:r>
          </a:p>
          <a:p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Units</a:t>
            </a:r>
            <a:r>
              <a:rPr lang="en-US" sz="2000" dirty="0"/>
              <a:t>: per unit time [waves per second (</a:t>
            </a:r>
            <a:r>
              <a:rPr lang="en-US" sz="2000" dirty="0">
                <a:solidFill>
                  <a:srgbClr val="00FF00"/>
                </a:solidFill>
              </a:rPr>
              <a:t>s</a:t>
            </a:r>
            <a:r>
              <a:rPr lang="en-US" sz="2000" baseline="30000" dirty="0">
                <a:solidFill>
                  <a:srgbClr val="00FF00"/>
                </a:solidFill>
              </a:rPr>
              <a:t>-1</a:t>
            </a:r>
            <a:r>
              <a:rPr lang="en-US" sz="2000" dirty="0"/>
              <a:t>)]</a:t>
            </a:r>
          </a:p>
          <a:p>
            <a:pPr marL="231775" lvl="1" indent="0">
              <a:buNone/>
            </a:pPr>
            <a:r>
              <a:rPr lang="en-US" sz="1600" dirty="0"/>
              <a:t>Also called </a:t>
            </a:r>
            <a:r>
              <a:rPr lang="en-US" sz="1600" dirty="0">
                <a:solidFill>
                  <a:srgbClr val="00FF00"/>
                </a:solidFill>
              </a:rPr>
              <a:t>Hertz (Hz)</a:t>
            </a: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F835C-53EA-F982-C0C9-BA3951A92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335" y="779286"/>
            <a:ext cx="4718074" cy="188039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0EAEE-732E-0220-F567-487C2F2373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450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91FCE-9790-EBA3-82F3-E2E0E2F3F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443A-1635-78E0-9CF9-7BE055D59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888" y="254447"/>
            <a:ext cx="8421512" cy="830997"/>
          </a:xfrm>
        </p:spPr>
        <p:txBody>
          <a:bodyPr/>
          <a:lstStyle/>
          <a:p>
            <a:r>
              <a:rPr lang="en-US" dirty="0"/>
              <a:t>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Amplitude</a:t>
                </a:r>
              </a:p>
              <a:p>
                <a:r>
                  <a:rPr lang="en-US" sz="2000" dirty="0"/>
                  <a:t>maximum distance or</a:t>
                </a:r>
                <a:br>
                  <a:rPr lang="en-US" sz="2000" dirty="0"/>
                </a:br>
                <a:r>
                  <a:rPr lang="en-US" sz="2000" dirty="0"/>
                  <a:t>displacement of a wave from</a:t>
                </a:r>
                <a:br>
                  <a:rPr lang="en-US" sz="2000" dirty="0"/>
                </a:br>
                <a:r>
                  <a:rPr lang="en-US" sz="2000" dirty="0"/>
                  <a:t>its resting (zero) position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CC"/>
                    </a:solidFill>
                  </a:rPr>
                  <a:t>Also called equilibrium position</a:t>
                </a:r>
              </a:p>
              <a:p>
                <a:r>
                  <a:rPr lang="en-US" sz="2000" dirty="0"/>
                  <a:t>represents height of wave’s crest (or trough)</a:t>
                </a:r>
              </a:p>
              <a:p>
                <a:r>
                  <a:rPr lang="en-US" sz="2000" dirty="0"/>
                  <a:t>indicator of the energy of a wave</a:t>
                </a:r>
              </a:p>
              <a:p>
                <a:pPr marL="231775" lvl="1" indent="0">
                  <a:buNone/>
                </a:pPr>
                <a:r>
                  <a:rPr lang="en-US" sz="1600" dirty="0">
                    <a:solidFill>
                      <a:srgbClr val="FFFF00"/>
                    </a:solidFill>
                  </a:rPr>
                  <a:t>higher amplitude </a:t>
                </a:r>
                <a:r>
                  <a:rPr lang="en-US" sz="1600" dirty="0">
                    <a:solidFill>
                      <a:srgbClr val="FFFF00"/>
                    </a:solidFill>
                    <a:sym typeface="Wingdings" panose="05000000000000000000" pitchFamily="2" charset="2"/>
                  </a:rPr>
                  <a:t> higher energy</a:t>
                </a:r>
                <a:endParaRPr lang="en-US" sz="16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FF00"/>
                    </a:solidFill>
                  </a:rPr>
                  <a:t>Wave speed</a:t>
                </a:r>
              </a:p>
              <a:p>
                <a:pPr marL="342900" indent="-342900"/>
                <a:r>
                  <a:rPr lang="en-US" sz="2000" dirty="0"/>
                  <a:t>distance a wave disturbance travels through a medium in a given amount of time</a:t>
                </a:r>
              </a:p>
              <a:p>
                <a:pPr marL="342900" indent="-342900"/>
                <a:r>
                  <a:rPr lang="en-US" sz="20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Units</a:t>
                </a:r>
                <a:r>
                  <a:rPr lang="en-US" sz="2000" dirty="0"/>
                  <a:t>: distance per unit time (</a:t>
                </a:r>
                <a:r>
                  <a:rPr lang="en-US" sz="2000" dirty="0">
                    <a:solidFill>
                      <a:srgbClr val="00FF00"/>
                    </a:solidFill>
                  </a:rPr>
                  <a:t>m/s</a:t>
                </a:r>
                <a:r>
                  <a:rPr lang="en-US" sz="2000" dirty="0"/>
                  <a:t>)</a:t>
                </a:r>
              </a:p>
              <a:p>
                <a:pPr marL="342900" indent="-342900"/>
                <a:r>
                  <a:rPr lang="en-US" sz="2000" dirty="0"/>
                  <a:t>indicated usually by </a:t>
                </a:r>
                <a:r>
                  <a:rPr lang="en-US" sz="2000" b="1" i="1" dirty="0">
                    <a:solidFill>
                      <a:srgbClr val="00FF00"/>
                    </a:solidFill>
                  </a:rPr>
                  <a:t>v</a:t>
                </a:r>
                <a:r>
                  <a:rPr lang="en-US" sz="2000" dirty="0"/>
                  <a:t> (velocity)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speed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wavelength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frequency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b="0" i="0" baseline="30000" smtClean="0">
                          <a:latin typeface="Cambria Math" panose="02040503050406030204" pitchFamily="18" charset="0"/>
                        </a:rPr>
                        <m:t>−1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b="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i="1" dirty="0">
                  <a:solidFill>
                    <a:srgbClr val="00FF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7AB073-4F85-1082-533A-6D3CF22AC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6888" y="1085444"/>
                <a:ext cx="8387645" cy="5215465"/>
              </a:xfrm>
              <a:blipFill>
                <a:blip r:embed="rId2"/>
                <a:stretch>
                  <a:fillRect l="-1090" t="-935" b="-2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C9ED004-9D6A-7E5F-39AC-47862A968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669946"/>
            <a:ext cx="4380409" cy="17458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663BE-EAD9-E102-3578-B42AC9E4FA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364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7258A-E608-7CC4-197A-B6C0574B8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9040-7847-5B2A-F911-41C06F63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C798D-0149-7864-AC8E-5F3CD69FA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Electromagnetic radiation </a:t>
            </a:r>
            <a:r>
              <a:rPr lang="en-US" dirty="0"/>
              <a:t>is a wave</a:t>
            </a:r>
          </a:p>
          <a:p>
            <a:r>
              <a:rPr lang="en-US" dirty="0"/>
              <a:t>Actually a wave with </a:t>
            </a:r>
            <a:r>
              <a:rPr lang="en-US" dirty="0">
                <a:solidFill>
                  <a:srgbClr val="FFFF00"/>
                </a:solidFill>
              </a:rPr>
              <a:t>two</a:t>
            </a:r>
            <a:r>
              <a:rPr lang="en-US" dirty="0"/>
              <a:t> components perpendicular (at right angles, 90° to) each other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Electric field </a:t>
            </a:r>
            <a:r>
              <a:rPr lang="en-US" dirty="0"/>
              <a:t>wave</a:t>
            </a:r>
          </a:p>
          <a:p>
            <a:pPr lvl="1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Magnetic field </a:t>
            </a:r>
            <a:r>
              <a:rPr lang="en-US" dirty="0"/>
              <a:t>wave</a:t>
            </a:r>
          </a:p>
        </p:txBody>
      </p:sp>
      <p:pic>
        <p:nvPicPr>
          <p:cNvPr id="1026" name="Picture 2" descr="Electromagnetic waves | National Oceanic and Atmospheric Administration">
            <a:extLst>
              <a:ext uri="{FF2B5EF4-FFF2-40B4-BE49-F238E27FC236}">
                <a16:creationId xmlns:a16="http://schemas.microsoft.com/office/drawing/2014/main" id="{291667ED-0923-B756-3F9C-F1C327943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880" y="3457509"/>
            <a:ext cx="6943380" cy="3036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9BB959-EAFF-4E19-0B8B-A610B57AC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014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C58F5-960A-1235-D511-AA3B5BE4F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D755-0FD4-72D3-EED7-F08B44F4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2347F-EA9E-455D-7C99-B60C36B10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It is typical to talk about EM waves with respect to their </a:t>
            </a:r>
            <a:r>
              <a:rPr lang="en-US" dirty="0">
                <a:solidFill>
                  <a:srgbClr val="FFFF00"/>
                </a:solidFill>
              </a:rPr>
              <a:t>wavelength</a:t>
            </a:r>
          </a:p>
          <a:p>
            <a:pPr marL="173038" lvl="2" indent="0">
              <a:buNone/>
            </a:pPr>
            <a:r>
              <a:rPr lang="en-US" dirty="0"/>
              <a:t>Frequency is required when you make energy calculations—</a:t>
            </a:r>
            <a:r>
              <a:rPr lang="en-US" i="1" dirty="0"/>
              <a:t>slide after</a:t>
            </a:r>
            <a:r>
              <a:rPr lang="en-US" dirty="0"/>
              <a:t> </a:t>
            </a:r>
            <a:r>
              <a:rPr lang="en-US" i="1" dirty="0"/>
              <a:t>next slide</a:t>
            </a:r>
            <a:r>
              <a:rPr lang="en-US" dirty="0"/>
              <a:t>!</a:t>
            </a:r>
          </a:p>
          <a:p>
            <a:pPr marL="0" indent="-4763">
              <a:buNone/>
            </a:pPr>
            <a:r>
              <a:rPr lang="en-US" dirty="0"/>
              <a:t>In the visible light spectrum, wavelengths are from 400-700 nanometers (nm). </a:t>
            </a:r>
          </a:p>
          <a:p>
            <a:pPr marL="0" indent="-4763">
              <a:buNone/>
            </a:pPr>
            <a:endParaRPr lang="en-US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br>
              <a:rPr lang="en-US" sz="2000" dirty="0"/>
            </a:b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  <a:p>
            <a:pPr marL="0" indent="-4763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4CCB1-E00E-EE71-339C-BBADE010E3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74D70E-6283-2FC5-1697-CBEAF3D91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561" y="3695097"/>
            <a:ext cx="8189617" cy="2064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693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87A1B-F10D-EE29-D7C7-9280E1579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CD1-0851-5208-F27D-53901D96A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is the frequency of green light at </a:t>
                </a:r>
                <a:r>
                  <a:rPr lang="en-US" dirty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rPr>
                  <a:t>530 nm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𝜆𝜈</m:t>
                      </m:r>
                    </m:oMath>
                  </m:oMathPara>
                </a14:m>
                <a:endParaRPr lang="en-US" i="1" dirty="0">
                  <a:solidFill>
                    <a:srgbClr val="FFFF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FFFF00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3.00 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530 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nm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i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nm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m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=5.66 ×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or 5.66 x 10</a:t>
                </a:r>
                <a:r>
                  <a:rPr lang="en-US" baseline="30000" dirty="0"/>
                  <a:t>14</a:t>
                </a:r>
                <a:r>
                  <a:rPr lang="en-US" dirty="0"/>
                  <a:t> Hz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-4763">
                  <a:buNone/>
                </a:pPr>
                <a:r>
                  <a:rPr lang="en-US" sz="2000" dirty="0"/>
                  <a:t>Algebra + conversion factors +</a:t>
                </a:r>
                <a:br>
                  <a:rPr lang="en-US" sz="2000" dirty="0"/>
                </a:br>
                <a:r>
                  <a:rPr lang="en-US" sz="2000" dirty="0"/>
                  <a:t>a natural constant (the speed of light)</a:t>
                </a:r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br>
                  <a:rPr lang="en-US" sz="2000" dirty="0"/>
                </a:b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  <a:p>
                <a:pPr marL="0" indent="-4763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BF4A12-4BFC-297D-9CBF-7CE24A1FBA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FBDB-4304-B08F-DD9D-75B7FA798E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56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FCA8-BDA2-A6D1-A908-BAC86079E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Electromagnetic Spectrum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Spans from radio waves</a:t>
                </a:r>
                <a:br>
                  <a:rPr lang="en-US" dirty="0"/>
                </a:br>
                <a:r>
                  <a:rPr lang="en-US" dirty="0"/>
                  <a:t>to gamma rays</a:t>
                </a:r>
              </a:p>
              <a:p>
                <a:r>
                  <a:rPr lang="en-US" dirty="0"/>
                  <a:t>Our eyes detect a narrow</a:t>
                </a:r>
                <a:br>
                  <a:rPr lang="en-US" dirty="0"/>
                </a:br>
                <a:r>
                  <a:rPr lang="en-US" dirty="0"/>
                  <a:t>part of the EM spectrum</a:t>
                </a:r>
                <a:br>
                  <a:rPr lang="en-US" dirty="0"/>
                </a:br>
                <a:r>
                  <a:rPr lang="en-US" dirty="0"/>
                  <a:t>called “visible light”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EM radiation has ENERGY that is calculated using</a:t>
                </a:r>
                <a:br>
                  <a:rPr lang="en-US" dirty="0"/>
                </a:br>
                <a:r>
                  <a:rPr lang="en-US" dirty="0"/>
                  <a:t>the famous Planck’s equation</a:t>
                </a:r>
              </a:p>
              <a:p>
                <a:pPr marL="231775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3200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𝜈</m:t>
                      </m:r>
                    </m:oMath>
                  </m:oMathPara>
                </a14:m>
                <a:endParaRPr lang="en-US" sz="3200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r>
                  <a:rPr lang="en-US" dirty="0"/>
                  <a:t>EM radiation that is “ionizing” has frequencies in the UV and higher (X-rays, </a:t>
                </a:r>
                <a:r>
                  <a:rPr lang="en-US" dirty="0">
                    <a:sym typeface="Symbol" panose="05050102010706020507" pitchFamily="18" charset="2"/>
                  </a:rPr>
                  <a:t></a:t>
                </a:r>
                <a:r>
                  <a:rPr lang="en-US" dirty="0"/>
                  <a:t> rays)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92E65B-67C8-3E8A-2251-027A46D18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90" t="-936" r="-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1241CB8-7B4C-E82F-851C-095E75D33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6315" y="1194785"/>
            <a:ext cx="4387036" cy="230269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F878BF-FA77-B226-EAE8-DE145FD9BF5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50AD36E-3ACA-4EBB-9678-E39944C078A2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079428"/>
      </p:ext>
    </p:extLst>
  </p:cSld>
  <p:clrMapOvr>
    <a:masterClrMapping/>
  </p:clrMapOvr>
</p:sld>
</file>

<file path=ppt/theme/theme1.xml><?xml version="1.0" encoding="utf-8"?>
<a:theme xmlns:a="http://schemas.openxmlformats.org/drawingml/2006/main" name="1_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28679</TotalTime>
  <Words>1978</Words>
  <Application>Microsoft Office PowerPoint</Application>
  <PresentationFormat>On-screen Show (4:3)</PresentationFormat>
  <Paragraphs>297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Aptos</vt:lpstr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1_Light-on-dark-standard-presentation</vt:lpstr>
      <vt:lpstr>Light-on-dark-standard-presentation</vt:lpstr>
      <vt:lpstr>Introductory General Chemistry</vt:lpstr>
      <vt:lpstr>Concepts</vt:lpstr>
      <vt:lpstr>Waves</vt:lpstr>
      <vt:lpstr>Waves</vt:lpstr>
      <vt:lpstr>Waves</vt:lpstr>
      <vt:lpstr>Waves</vt:lpstr>
      <vt:lpstr>Waves</vt:lpstr>
      <vt:lpstr>Making A Calculation</vt:lpstr>
      <vt:lpstr>Electromagnetic Spectrum</vt:lpstr>
      <vt:lpstr>The Light Bulb</vt:lpstr>
      <vt:lpstr>Historical Observations</vt:lpstr>
      <vt:lpstr>Historical Observations</vt:lpstr>
      <vt:lpstr>Atoms &amp; Orbiting Electrons</vt:lpstr>
      <vt:lpstr>Quantized vs Continuous</vt:lpstr>
      <vt:lpstr>Electrons &amp; Energy Levels</vt:lpstr>
      <vt:lpstr>Electrons and EM Radiation</vt:lpstr>
      <vt:lpstr>Emission Spectrum</vt:lpstr>
      <vt:lpstr>Quantum Mechanics Model</vt:lpstr>
      <vt:lpstr>Quantum Numbers: Meaning</vt:lpstr>
      <vt:lpstr>24817LEC</vt:lpstr>
      <vt:lpstr>Orbitals and Electron Configurations</vt:lpstr>
      <vt:lpstr>Orbitals and Electron Configurations</vt:lpstr>
      <vt:lpstr>Atomic Structure Glossary</vt:lpstr>
      <vt:lpstr>Quantum Number Relationships</vt:lpstr>
      <vt:lpstr>Orbital Filling</vt:lpstr>
      <vt:lpstr>Quantum Number Uniqueness</vt:lpstr>
      <vt:lpstr>Unpaired vs Paired Electrons</vt:lpstr>
      <vt:lpstr>Electron Configurations</vt:lpstr>
      <vt:lpstr>Electron Configurations</vt:lpstr>
      <vt:lpstr>Exceptions to Rules Always</vt:lpstr>
      <vt:lpstr>Electron Configurations and Periodic Table</vt:lpstr>
      <vt:lpstr>Core and Valence Electrons</vt:lpstr>
      <vt:lpstr>Second Period Elements</vt:lpstr>
      <vt:lpstr>Atomic Radius (“size”)</vt:lpstr>
      <vt:lpstr>Ionization Energy</vt:lpstr>
      <vt:lpstr>Electron Affinity (EA)</vt:lpstr>
      <vt:lpstr>Summary of Periodic Trends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1042</cp:revision>
  <cp:lastPrinted>2016-03-14T04:22:58Z</cp:lastPrinted>
  <dcterms:created xsi:type="dcterms:W3CDTF">2005-12-08T13:54:14Z</dcterms:created>
  <dcterms:modified xsi:type="dcterms:W3CDTF">2025-08-21T22:04:34Z</dcterms:modified>
</cp:coreProperties>
</file>