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6"/>
  </p:notesMasterIdLst>
  <p:sldIdLst>
    <p:sldId id="608" r:id="rId2"/>
    <p:sldId id="609" r:id="rId3"/>
    <p:sldId id="616" r:id="rId4"/>
    <p:sldId id="617" r:id="rId5"/>
    <p:sldId id="613" r:id="rId6"/>
    <p:sldId id="614" r:id="rId7"/>
    <p:sldId id="610" r:id="rId8"/>
    <p:sldId id="612" r:id="rId9"/>
    <p:sldId id="619" r:id="rId10"/>
    <p:sldId id="623" r:id="rId11"/>
    <p:sldId id="618" r:id="rId12"/>
    <p:sldId id="620" r:id="rId13"/>
    <p:sldId id="621" r:id="rId14"/>
    <p:sldId id="622" r:id="rId1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CC99FF"/>
    <a:srgbClr val="99FFCC"/>
    <a:srgbClr val="FFFFCC"/>
    <a:srgbClr val="339933"/>
    <a:srgbClr val="CCFFFF"/>
    <a:srgbClr val="FFFF99"/>
    <a:srgbClr val="99FF66"/>
    <a:srgbClr val="FF9933"/>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27" d="100"/>
          <a:sy n="127" d="100"/>
        </p:scale>
        <p:origin x="126" y="414"/>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endParaRPr lang="en-US" sz="4800" kern="0" dirty="0">
              <a:solidFill>
                <a:srgbClr val="CC99FF"/>
              </a:solidFill>
              <a:latin typeface="Cambria" panose="02040503050406030204" pitchFamily="18" charset="0"/>
              <a:ea typeface="Cambria" panose="02040503050406030204" pitchFamily="18" charset="0"/>
            </a:endParaRPr>
          </a:p>
        </p:txBody>
      </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1a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582165"/>
            <a:ext cx="811106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Making Measurements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D161A-791C-435F-CC1B-95278D83B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9465F-9974-8522-A69D-16C584C28A3B}"/>
              </a:ext>
            </a:extLst>
          </p:cNvPr>
          <p:cNvSpPr>
            <a:spLocks noGrp="1"/>
          </p:cNvSpPr>
          <p:nvPr>
            <p:ph type="title"/>
          </p:nvPr>
        </p:nvSpPr>
        <p:spPr>
          <a:xfrm>
            <a:off x="349955" y="425344"/>
            <a:ext cx="8421512" cy="707886"/>
          </a:xfrm>
        </p:spPr>
        <p:txBody>
          <a:bodyPr/>
          <a:lstStyle/>
          <a:p>
            <a:r>
              <a:rPr lang="en-US" sz="4000" dirty="0"/>
              <a:t>Notes on Measurement Precision</a:t>
            </a:r>
          </a:p>
        </p:txBody>
      </p:sp>
      <p:sp>
        <p:nvSpPr>
          <p:cNvPr id="3" name="Content Placeholder 2">
            <a:extLst>
              <a:ext uri="{FF2B5EF4-FFF2-40B4-BE49-F238E27FC236}">
                <a16:creationId xmlns:a16="http://schemas.microsoft.com/office/drawing/2014/main" id="{71E21A62-7940-78FB-F4F1-431EAC2236DC}"/>
              </a:ext>
            </a:extLst>
          </p:cNvPr>
          <p:cNvSpPr>
            <a:spLocks noGrp="1"/>
          </p:cNvSpPr>
          <p:nvPr>
            <p:ph idx="1"/>
          </p:nvPr>
        </p:nvSpPr>
        <p:spPr>
          <a:xfrm>
            <a:off x="372533" y="3780612"/>
            <a:ext cx="8387645" cy="2766943"/>
          </a:xfrm>
        </p:spPr>
        <p:txBody>
          <a:bodyPr/>
          <a:lstStyle/>
          <a:p>
            <a:r>
              <a:rPr lang="en-US" sz="2000" dirty="0"/>
              <a:t>1(a)</a:t>
            </a:r>
            <a:br>
              <a:rPr lang="en-US" sz="2000" dirty="0"/>
            </a:br>
            <a:r>
              <a:rPr lang="en-US" sz="2000" dirty="0"/>
              <a:t>Division mark: 0.01 cm</a:t>
            </a:r>
            <a:br>
              <a:rPr lang="en-US" sz="2000" dirty="0"/>
            </a:br>
            <a:r>
              <a:rPr lang="en-US" sz="2000" dirty="0"/>
              <a:t>Precision = 0.01 cm x 10% = 0.001 cm</a:t>
            </a:r>
            <a:br>
              <a:rPr lang="en-US" sz="2000" dirty="0"/>
            </a:br>
            <a:r>
              <a:rPr lang="en-US" sz="2000" dirty="0"/>
              <a:t>Measure = </a:t>
            </a:r>
            <a:r>
              <a:rPr lang="en-US" sz="2000" b="1" dirty="0">
                <a:solidFill>
                  <a:srgbClr val="00FF00"/>
                </a:solidFill>
              </a:rPr>
              <a:t>2.045 cm</a:t>
            </a:r>
            <a:r>
              <a:rPr lang="en-US" sz="2000" dirty="0">
                <a:solidFill>
                  <a:srgbClr val="00FF00"/>
                </a:solidFill>
              </a:rPr>
              <a:t> </a:t>
            </a:r>
            <a:r>
              <a:rPr lang="en-US" sz="2000" dirty="0">
                <a:sym typeface="Wingdings" panose="05000000000000000000" pitchFamily="2" charset="2"/>
              </a:rPr>
              <a:t> precise to 0.001 cm!</a:t>
            </a:r>
          </a:p>
          <a:p>
            <a:r>
              <a:rPr lang="en-US" sz="2000" dirty="0"/>
              <a:t>1(b)</a:t>
            </a:r>
          </a:p>
          <a:p>
            <a:pPr marL="231775" lvl="1" indent="0">
              <a:buNone/>
            </a:pPr>
            <a:r>
              <a:rPr lang="en-US" dirty="0"/>
              <a:t>Division mark:  same as 1(a) </a:t>
            </a:r>
            <a:r>
              <a:rPr lang="en-US" dirty="0">
                <a:sym typeface="Wingdings" panose="05000000000000000000" pitchFamily="2" charset="2"/>
              </a:rPr>
              <a:t> 0.01 cm</a:t>
            </a:r>
            <a:br>
              <a:rPr lang="en-US" dirty="0"/>
            </a:br>
            <a:r>
              <a:rPr lang="en-US" dirty="0"/>
              <a:t>Precision = same as 1(a) </a:t>
            </a:r>
            <a:r>
              <a:rPr lang="en-US" dirty="0">
                <a:sym typeface="Wingdings" panose="05000000000000000000" pitchFamily="2" charset="2"/>
              </a:rPr>
              <a:t> </a:t>
            </a:r>
            <a:r>
              <a:rPr lang="en-US" dirty="0"/>
              <a:t>0.01 cm x 10% = 0.001 cm</a:t>
            </a:r>
            <a:br>
              <a:rPr lang="en-US" dirty="0"/>
            </a:br>
            <a:r>
              <a:rPr lang="en-US" dirty="0"/>
              <a:t>Measure = 2.10 cm but </a:t>
            </a:r>
            <a:r>
              <a:rPr lang="en-US" dirty="0">
                <a:sym typeface="Wingdings" panose="05000000000000000000" pitchFamily="2" charset="2"/>
              </a:rPr>
              <a:t>precise to 0.001 cm  </a:t>
            </a:r>
            <a:r>
              <a:rPr lang="en-US" b="1" dirty="0">
                <a:solidFill>
                  <a:srgbClr val="00FF00"/>
                </a:solidFill>
                <a:sym typeface="Wingdings" panose="05000000000000000000" pitchFamily="2" charset="2"/>
              </a:rPr>
              <a:t>2.100 cm</a:t>
            </a:r>
          </a:p>
          <a:p>
            <a:pPr marL="231775" lvl="1" indent="0">
              <a:buNone/>
            </a:pPr>
            <a:endParaRPr lang="en-US" dirty="0">
              <a:solidFill>
                <a:srgbClr val="00FF00"/>
              </a:solidFill>
            </a:endParaRPr>
          </a:p>
        </p:txBody>
      </p:sp>
      <p:pic>
        <p:nvPicPr>
          <p:cNvPr id="5" name="Picture 4">
            <a:extLst>
              <a:ext uri="{FF2B5EF4-FFF2-40B4-BE49-F238E27FC236}">
                <a16:creationId xmlns:a16="http://schemas.microsoft.com/office/drawing/2014/main" id="{5749904A-6C91-7B28-7CCC-9B4AD8070C6A}"/>
              </a:ext>
            </a:extLst>
          </p:cNvPr>
          <p:cNvPicPr>
            <a:picLocks noChangeAspect="1"/>
          </p:cNvPicPr>
          <p:nvPr/>
        </p:nvPicPr>
        <p:blipFill>
          <a:blip r:embed="rId2"/>
          <a:stretch>
            <a:fillRect/>
          </a:stretch>
        </p:blipFill>
        <p:spPr>
          <a:xfrm>
            <a:off x="2169371" y="1332090"/>
            <a:ext cx="4434630" cy="2448522"/>
          </a:xfrm>
          <a:prstGeom prst="rect">
            <a:avLst/>
          </a:prstGeom>
        </p:spPr>
      </p:pic>
    </p:spTree>
    <p:extLst>
      <p:ext uri="{BB962C8B-B14F-4D97-AF65-F5344CB8AC3E}">
        <p14:creationId xmlns:p14="http://schemas.microsoft.com/office/powerpoint/2010/main" val="2661968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6393-BC38-D56C-483C-1AF763351338}"/>
              </a:ext>
            </a:extLst>
          </p:cNvPr>
          <p:cNvSpPr>
            <a:spLocks noGrp="1"/>
          </p:cNvSpPr>
          <p:nvPr>
            <p:ph type="title"/>
          </p:nvPr>
        </p:nvSpPr>
        <p:spPr>
          <a:xfrm>
            <a:off x="349955" y="425344"/>
            <a:ext cx="8421512" cy="707886"/>
          </a:xfrm>
        </p:spPr>
        <p:txBody>
          <a:bodyPr/>
          <a:lstStyle/>
          <a:p>
            <a:r>
              <a:rPr lang="en-US" sz="4000" dirty="0"/>
              <a:t>Notes on Measurement Precision</a:t>
            </a:r>
          </a:p>
        </p:txBody>
      </p:sp>
      <p:sp>
        <p:nvSpPr>
          <p:cNvPr id="3" name="Content Placeholder 2">
            <a:extLst>
              <a:ext uri="{FF2B5EF4-FFF2-40B4-BE49-F238E27FC236}">
                <a16:creationId xmlns:a16="http://schemas.microsoft.com/office/drawing/2014/main" id="{00FC15BE-7920-ECEE-1CCA-F8D2B2ED620A}"/>
              </a:ext>
            </a:extLst>
          </p:cNvPr>
          <p:cNvSpPr>
            <a:spLocks noGrp="1"/>
          </p:cNvSpPr>
          <p:nvPr>
            <p:ph idx="1"/>
          </p:nvPr>
        </p:nvSpPr>
        <p:spPr>
          <a:xfrm>
            <a:off x="372533" y="4667460"/>
            <a:ext cx="8387645" cy="1880095"/>
          </a:xfrm>
        </p:spPr>
        <p:txBody>
          <a:bodyPr/>
          <a:lstStyle/>
          <a:p>
            <a:r>
              <a:rPr lang="en-US" dirty="0"/>
              <a:t>Slide 2 (a) and (b)</a:t>
            </a:r>
          </a:p>
        </p:txBody>
      </p:sp>
      <p:pic>
        <p:nvPicPr>
          <p:cNvPr id="7" name="Picture 6">
            <a:extLst>
              <a:ext uri="{FF2B5EF4-FFF2-40B4-BE49-F238E27FC236}">
                <a16:creationId xmlns:a16="http://schemas.microsoft.com/office/drawing/2014/main" id="{98486516-FCAF-1DA9-4EE1-E277F41C80BA}"/>
              </a:ext>
            </a:extLst>
          </p:cNvPr>
          <p:cNvPicPr>
            <a:picLocks noChangeAspect="1"/>
          </p:cNvPicPr>
          <p:nvPr/>
        </p:nvPicPr>
        <p:blipFill>
          <a:blip r:embed="rId2"/>
          <a:stretch>
            <a:fillRect/>
          </a:stretch>
        </p:blipFill>
        <p:spPr>
          <a:xfrm>
            <a:off x="1666469" y="1485666"/>
            <a:ext cx="5811061" cy="3181794"/>
          </a:xfrm>
          <a:prstGeom prst="rect">
            <a:avLst/>
          </a:prstGeom>
        </p:spPr>
      </p:pic>
    </p:spTree>
    <p:extLst>
      <p:ext uri="{BB962C8B-B14F-4D97-AF65-F5344CB8AC3E}">
        <p14:creationId xmlns:p14="http://schemas.microsoft.com/office/powerpoint/2010/main" val="1042931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A90C0-F3A7-9225-9947-61B44581B5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7F5034-194E-5149-AC2E-C8B56BC7B3D9}"/>
              </a:ext>
            </a:extLst>
          </p:cNvPr>
          <p:cNvSpPr>
            <a:spLocks noGrp="1"/>
          </p:cNvSpPr>
          <p:nvPr>
            <p:ph type="title"/>
          </p:nvPr>
        </p:nvSpPr>
        <p:spPr>
          <a:xfrm>
            <a:off x="349955" y="425344"/>
            <a:ext cx="8421512" cy="707886"/>
          </a:xfrm>
        </p:spPr>
        <p:txBody>
          <a:bodyPr/>
          <a:lstStyle/>
          <a:p>
            <a:r>
              <a:rPr lang="en-US" sz="4000" dirty="0"/>
              <a:t>Notes on Measurement Precision</a:t>
            </a:r>
          </a:p>
        </p:txBody>
      </p:sp>
      <p:sp>
        <p:nvSpPr>
          <p:cNvPr id="3" name="Content Placeholder 2">
            <a:extLst>
              <a:ext uri="{FF2B5EF4-FFF2-40B4-BE49-F238E27FC236}">
                <a16:creationId xmlns:a16="http://schemas.microsoft.com/office/drawing/2014/main" id="{E93C9D11-FE62-75B8-2C68-3AB75AE7002A}"/>
              </a:ext>
            </a:extLst>
          </p:cNvPr>
          <p:cNvSpPr>
            <a:spLocks noGrp="1"/>
          </p:cNvSpPr>
          <p:nvPr>
            <p:ph idx="1"/>
          </p:nvPr>
        </p:nvSpPr>
        <p:spPr>
          <a:xfrm>
            <a:off x="372533" y="4228094"/>
            <a:ext cx="8387645" cy="2319461"/>
          </a:xfrm>
        </p:spPr>
        <p:txBody>
          <a:bodyPr/>
          <a:lstStyle/>
          <a:p>
            <a:r>
              <a:rPr lang="en-US" dirty="0"/>
              <a:t>Slide 3 (a) and (b)</a:t>
            </a:r>
          </a:p>
          <a:p>
            <a:endParaRPr lang="en-US" dirty="0"/>
          </a:p>
        </p:txBody>
      </p:sp>
      <p:pic>
        <p:nvPicPr>
          <p:cNvPr id="6" name="Picture 5">
            <a:extLst>
              <a:ext uri="{FF2B5EF4-FFF2-40B4-BE49-F238E27FC236}">
                <a16:creationId xmlns:a16="http://schemas.microsoft.com/office/drawing/2014/main" id="{08D60B9D-D24F-BFF7-D4B4-EB120F6D3B4F}"/>
              </a:ext>
            </a:extLst>
          </p:cNvPr>
          <p:cNvPicPr>
            <a:picLocks noChangeAspect="1"/>
          </p:cNvPicPr>
          <p:nvPr/>
        </p:nvPicPr>
        <p:blipFill>
          <a:blip r:embed="rId2"/>
          <a:stretch>
            <a:fillRect/>
          </a:stretch>
        </p:blipFill>
        <p:spPr>
          <a:xfrm>
            <a:off x="1607248" y="1332090"/>
            <a:ext cx="5696745" cy="2896004"/>
          </a:xfrm>
          <a:prstGeom prst="rect">
            <a:avLst/>
          </a:prstGeom>
        </p:spPr>
      </p:pic>
    </p:spTree>
    <p:extLst>
      <p:ext uri="{BB962C8B-B14F-4D97-AF65-F5344CB8AC3E}">
        <p14:creationId xmlns:p14="http://schemas.microsoft.com/office/powerpoint/2010/main" val="377918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2ACA3-5679-8783-376A-E97A311CD6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D6CFB-DDD0-CD3C-4D60-9F4FF03B972F}"/>
              </a:ext>
            </a:extLst>
          </p:cNvPr>
          <p:cNvSpPr>
            <a:spLocks noGrp="1"/>
          </p:cNvSpPr>
          <p:nvPr>
            <p:ph type="title"/>
          </p:nvPr>
        </p:nvSpPr>
        <p:spPr>
          <a:xfrm>
            <a:off x="349955" y="425344"/>
            <a:ext cx="8421512" cy="707886"/>
          </a:xfrm>
        </p:spPr>
        <p:txBody>
          <a:bodyPr/>
          <a:lstStyle/>
          <a:p>
            <a:r>
              <a:rPr lang="en-US" sz="4000" dirty="0"/>
              <a:t>Notes on Measurement Precision</a:t>
            </a:r>
          </a:p>
        </p:txBody>
      </p:sp>
      <p:sp>
        <p:nvSpPr>
          <p:cNvPr id="3" name="Content Placeholder 2">
            <a:extLst>
              <a:ext uri="{FF2B5EF4-FFF2-40B4-BE49-F238E27FC236}">
                <a16:creationId xmlns:a16="http://schemas.microsoft.com/office/drawing/2014/main" id="{873EBF62-9AF8-A11C-5EF3-BF7A8C295741}"/>
              </a:ext>
            </a:extLst>
          </p:cNvPr>
          <p:cNvSpPr>
            <a:spLocks noGrp="1"/>
          </p:cNvSpPr>
          <p:nvPr>
            <p:ph idx="1"/>
          </p:nvPr>
        </p:nvSpPr>
        <p:spPr>
          <a:xfrm>
            <a:off x="372533" y="4227690"/>
            <a:ext cx="8387645" cy="2319865"/>
          </a:xfrm>
        </p:spPr>
        <p:txBody>
          <a:bodyPr/>
          <a:lstStyle/>
          <a:p>
            <a:r>
              <a:rPr lang="en-US" dirty="0"/>
              <a:t>Slide 4 (a) and (b)</a:t>
            </a:r>
          </a:p>
          <a:p>
            <a:endParaRPr lang="en-US" dirty="0"/>
          </a:p>
        </p:txBody>
      </p:sp>
      <p:pic>
        <p:nvPicPr>
          <p:cNvPr id="8" name="Picture 7">
            <a:extLst>
              <a:ext uri="{FF2B5EF4-FFF2-40B4-BE49-F238E27FC236}">
                <a16:creationId xmlns:a16="http://schemas.microsoft.com/office/drawing/2014/main" id="{2897DB59-29FC-4DEE-3DD8-D7D4FD738DEB}"/>
              </a:ext>
            </a:extLst>
          </p:cNvPr>
          <p:cNvPicPr>
            <a:picLocks noChangeAspect="1"/>
          </p:cNvPicPr>
          <p:nvPr/>
        </p:nvPicPr>
        <p:blipFill>
          <a:blip r:embed="rId2"/>
          <a:stretch>
            <a:fillRect/>
          </a:stretch>
        </p:blipFill>
        <p:spPr>
          <a:xfrm>
            <a:off x="1640898" y="1332090"/>
            <a:ext cx="5695950" cy="2895600"/>
          </a:xfrm>
          <a:prstGeom prst="rect">
            <a:avLst/>
          </a:prstGeom>
        </p:spPr>
      </p:pic>
    </p:spTree>
    <p:extLst>
      <p:ext uri="{BB962C8B-B14F-4D97-AF65-F5344CB8AC3E}">
        <p14:creationId xmlns:p14="http://schemas.microsoft.com/office/powerpoint/2010/main" val="3911563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A1B71-3191-9623-5E41-40F3CDC6A3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421E9E-E289-BE02-90A8-23012EDA33E6}"/>
              </a:ext>
            </a:extLst>
          </p:cNvPr>
          <p:cNvSpPr>
            <a:spLocks noGrp="1"/>
          </p:cNvSpPr>
          <p:nvPr>
            <p:ph type="title"/>
          </p:nvPr>
        </p:nvSpPr>
        <p:spPr>
          <a:xfrm>
            <a:off x="349955" y="425344"/>
            <a:ext cx="8421512" cy="707886"/>
          </a:xfrm>
        </p:spPr>
        <p:txBody>
          <a:bodyPr/>
          <a:lstStyle/>
          <a:p>
            <a:r>
              <a:rPr lang="en-US" sz="4000" dirty="0"/>
              <a:t>Notes on Measurement Precision</a:t>
            </a:r>
          </a:p>
        </p:txBody>
      </p:sp>
      <p:sp>
        <p:nvSpPr>
          <p:cNvPr id="3" name="Content Placeholder 2">
            <a:extLst>
              <a:ext uri="{FF2B5EF4-FFF2-40B4-BE49-F238E27FC236}">
                <a16:creationId xmlns:a16="http://schemas.microsoft.com/office/drawing/2014/main" id="{D71DF447-6352-207D-7C68-18EA7A65E92E}"/>
              </a:ext>
            </a:extLst>
          </p:cNvPr>
          <p:cNvSpPr>
            <a:spLocks noGrp="1"/>
          </p:cNvSpPr>
          <p:nvPr>
            <p:ph idx="1"/>
          </p:nvPr>
        </p:nvSpPr>
        <p:spPr>
          <a:xfrm>
            <a:off x="372533" y="1354976"/>
            <a:ext cx="8387645" cy="5192580"/>
          </a:xfrm>
        </p:spPr>
        <p:txBody>
          <a:bodyPr/>
          <a:lstStyle/>
          <a:p>
            <a:pPr marL="0" indent="0">
              <a:buNone/>
            </a:pPr>
            <a:r>
              <a:rPr lang="en-US" b="1" i="1" dirty="0">
                <a:solidFill>
                  <a:srgbClr val="CC99FF"/>
                </a:solidFill>
              </a:rPr>
              <a:t>Key</a:t>
            </a:r>
          </a:p>
          <a:p>
            <a:pPr marL="0" indent="0">
              <a:buNone/>
            </a:pPr>
            <a:endParaRPr lang="en-US" dirty="0"/>
          </a:p>
        </p:txBody>
      </p:sp>
      <p:graphicFrame>
        <p:nvGraphicFramePr>
          <p:cNvPr id="4" name="Table 3">
            <a:extLst>
              <a:ext uri="{FF2B5EF4-FFF2-40B4-BE49-F238E27FC236}">
                <a16:creationId xmlns:a16="http://schemas.microsoft.com/office/drawing/2014/main" id="{33355A81-B278-B85A-25A8-5B2BFAC4581B}"/>
              </a:ext>
            </a:extLst>
          </p:cNvPr>
          <p:cNvGraphicFramePr>
            <a:graphicFrameLocks noGrp="1"/>
          </p:cNvGraphicFramePr>
          <p:nvPr>
            <p:extLst>
              <p:ext uri="{D42A27DB-BD31-4B8C-83A1-F6EECF244321}">
                <p14:modId xmlns:p14="http://schemas.microsoft.com/office/powerpoint/2010/main" val="2231646236"/>
              </p:ext>
            </p:extLst>
          </p:nvPr>
        </p:nvGraphicFramePr>
        <p:xfrm>
          <a:off x="550076" y="1983425"/>
          <a:ext cx="7815549" cy="2865120"/>
        </p:xfrm>
        <a:graphic>
          <a:graphicData uri="http://schemas.openxmlformats.org/drawingml/2006/table">
            <a:tbl>
              <a:tblPr firstRow="1" bandRow="1">
                <a:tableStyleId>{073A0DAA-6AF3-43AB-8588-CEC1D06C72B9}</a:tableStyleId>
              </a:tblPr>
              <a:tblGrid>
                <a:gridCol w="650284">
                  <a:extLst>
                    <a:ext uri="{9D8B030D-6E8A-4147-A177-3AD203B41FA5}">
                      <a16:colId xmlns:a16="http://schemas.microsoft.com/office/drawing/2014/main" val="1575648802"/>
                    </a:ext>
                  </a:extLst>
                </a:gridCol>
                <a:gridCol w="1285901">
                  <a:extLst>
                    <a:ext uri="{9D8B030D-6E8A-4147-A177-3AD203B41FA5}">
                      <a16:colId xmlns:a16="http://schemas.microsoft.com/office/drawing/2014/main" val="1775112658"/>
                    </a:ext>
                  </a:extLst>
                </a:gridCol>
                <a:gridCol w="1284694">
                  <a:extLst>
                    <a:ext uri="{9D8B030D-6E8A-4147-A177-3AD203B41FA5}">
                      <a16:colId xmlns:a16="http://schemas.microsoft.com/office/drawing/2014/main" val="4114746042"/>
                    </a:ext>
                  </a:extLst>
                </a:gridCol>
                <a:gridCol w="1352708">
                  <a:extLst>
                    <a:ext uri="{9D8B030D-6E8A-4147-A177-3AD203B41FA5}">
                      <a16:colId xmlns:a16="http://schemas.microsoft.com/office/drawing/2014/main" val="4263845097"/>
                    </a:ext>
                  </a:extLst>
                </a:gridCol>
                <a:gridCol w="3241962">
                  <a:extLst>
                    <a:ext uri="{9D8B030D-6E8A-4147-A177-3AD203B41FA5}">
                      <a16:colId xmlns:a16="http://schemas.microsoft.com/office/drawing/2014/main" val="1456518144"/>
                    </a:ext>
                  </a:extLst>
                </a:gridCol>
              </a:tblGrid>
              <a:tr h="370840">
                <a:tc>
                  <a:txBody>
                    <a:bodyPr/>
                    <a:lstStyle/>
                    <a:p>
                      <a:endParaRPr lang="en-US" dirty="0"/>
                    </a:p>
                  </a:txBody>
                  <a:tcPr/>
                </a:tc>
                <a:tc>
                  <a:txBody>
                    <a:bodyPr/>
                    <a:lstStyle/>
                    <a:p>
                      <a:r>
                        <a:rPr lang="en-US" b="0" dirty="0"/>
                        <a:t>Division mark</a:t>
                      </a:r>
                    </a:p>
                  </a:txBody>
                  <a:tcPr anchor="b"/>
                </a:tc>
                <a:tc>
                  <a:txBody>
                    <a:bodyPr/>
                    <a:lstStyle/>
                    <a:p>
                      <a:r>
                        <a:rPr lang="en-US" b="0" dirty="0"/>
                        <a:t>Precision</a:t>
                      </a:r>
                    </a:p>
                  </a:txBody>
                  <a:tcPr anchor="b"/>
                </a:tc>
                <a:tc>
                  <a:txBody>
                    <a:bodyPr/>
                    <a:lstStyle/>
                    <a:p>
                      <a:r>
                        <a:rPr lang="en-US" b="0" dirty="0"/>
                        <a:t>Measure</a:t>
                      </a:r>
                    </a:p>
                  </a:txBody>
                  <a:tcPr anchor="b"/>
                </a:tc>
                <a:tc>
                  <a:txBody>
                    <a:bodyPr/>
                    <a:lstStyle/>
                    <a:p>
                      <a:endParaRPr lang="en-US" b="0" dirty="0"/>
                    </a:p>
                  </a:txBody>
                  <a:tcPr/>
                </a:tc>
                <a:extLst>
                  <a:ext uri="{0D108BD9-81ED-4DB2-BD59-A6C34878D82A}">
                    <a16:rowId xmlns:a16="http://schemas.microsoft.com/office/drawing/2014/main" val="4192710162"/>
                  </a:ext>
                </a:extLst>
              </a:tr>
              <a:tr h="370840">
                <a:tc>
                  <a:txBody>
                    <a:bodyPr/>
                    <a:lstStyle/>
                    <a:p>
                      <a:r>
                        <a:rPr lang="en-US" dirty="0"/>
                        <a:t>2a</a:t>
                      </a:r>
                    </a:p>
                  </a:txBody>
                  <a:tcPr/>
                </a:tc>
                <a:tc>
                  <a:txBody>
                    <a:bodyPr/>
                    <a:lstStyle/>
                    <a:p>
                      <a:r>
                        <a:rPr lang="en-US" dirty="0"/>
                        <a:t>1°C</a:t>
                      </a:r>
                    </a:p>
                  </a:txBody>
                  <a:tcPr/>
                </a:tc>
                <a:tc>
                  <a:txBody>
                    <a:bodyPr/>
                    <a:lstStyle/>
                    <a:p>
                      <a:r>
                        <a:rPr lang="en-US" dirty="0"/>
                        <a:t>0.1°C</a:t>
                      </a:r>
                    </a:p>
                  </a:txBody>
                  <a:tcPr/>
                </a:tc>
                <a:tc>
                  <a:txBody>
                    <a:bodyPr/>
                    <a:lstStyle/>
                    <a:p>
                      <a:r>
                        <a:rPr lang="en-US" dirty="0"/>
                        <a:t>22.5°C</a:t>
                      </a:r>
                    </a:p>
                  </a:txBody>
                  <a:tcPr/>
                </a:tc>
                <a:tc>
                  <a:txBody>
                    <a:bodyPr/>
                    <a:lstStyle/>
                    <a:p>
                      <a:r>
                        <a:rPr lang="en-US" sz="1400" dirty="0"/>
                        <a:t>Precision = division mark x 10%</a:t>
                      </a:r>
                    </a:p>
                  </a:txBody>
                  <a:tcPr/>
                </a:tc>
                <a:extLst>
                  <a:ext uri="{0D108BD9-81ED-4DB2-BD59-A6C34878D82A}">
                    <a16:rowId xmlns:a16="http://schemas.microsoft.com/office/drawing/2014/main" val="1722778529"/>
                  </a:ext>
                </a:extLst>
              </a:tr>
              <a:tr h="370840">
                <a:tc>
                  <a:txBody>
                    <a:bodyPr/>
                    <a:lstStyle/>
                    <a:p>
                      <a:r>
                        <a:rPr lang="en-US" dirty="0"/>
                        <a:t>2b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0.1°C</a:t>
                      </a:r>
                    </a:p>
                  </a:txBody>
                  <a:tcPr/>
                </a:tc>
                <a:tc>
                  <a:txBody>
                    <a:bodyPr/>
                    <a:lstStyle/>
                    <a:p>
                      <a:r>
                        <a:rPr lang="en-US" dirty="0"/>
                        <a:t>22.0°</a:t>
                      </a:r>
                    </a:p>
                  </a:txBody>
                  <a:tcPr/>
                </a:tc>
                <a:tc>
                  <a:txBody>
                    <a:bodyPr/>
                    <a:lstStyle/>
                    <a:p>
                      <a:r>
                        <a:rPr lang="en-US" dirty="0"/>
                        <a:t>Not “22°C”</a:t>
                      </a:r>
                    </a:p>
                  </a:txBody>
                  <a:tcPr/>
                </a:tc>
                <a:extLst>
                  <a:ext uri="{0D108BD9-81ED-4DB2-BD59-A6C34878D82A}">
                    <a16:rowId xmlns:a16="http://schemas.microsoft.com/office/drawing/2014/main" val="2185406057"/>
                  </a:ext>
                </a:extLst>
              </a:tr>
              <a:tr h="370840">
                <a:tc>
                  <a:txBody>
                    <a:bodyPr/>
                    <a:lstStyle/>
                    <a:p>
                      <a:r>
                        <a:rPr lang="en-US" dirty="0"/>
                        <a:t>3a</a:t>
                      </a:r>
                    </a:p>
                  </a:txBody>
                  <a:tcPr/>
                </a:tc>
                <a:tc>
                  <a:txBody>
                    <a:bodyPr/>
                    <a:lstStyle/>
                    <a:p>
                      <a:r>
                        <a:rPr lang="en-US" dirty="0"/>
                        <a:t>10 mL</a:t>
                      </a:r>
                    </a:p>
                  </a:txBody>
                  <a:tcPr/>
                </a:tc>
                <a:tc>
                  <a:txBody>
                    <a:bodyPr/>
                    <a:lstStyle/>
                    <a:p>
                      <a:r>
                        <a:rPr lang="en-US" dirty="0"/>
                        <a:t>1 mL</a:t>
                      </a:r>
                    </a:p>
                  </a:txBody>
                  <a:tcPr/>
                </a:tc>
                <a:tc>
                  <a:txBody>
                    <a:bodyPr/>
                    <a:lstStyle/>
                    <a:p>
                      <a:r>
                        <a:rPr lang="en-US" dirty="0"/>
                        <a:t>172 mL</a:t>
                      </a:r>
                    </a:p>
                  </a:txBody>
                  <a:tcPr/>
                </a:tc>
                <a:tc>
                  <a:txBody>
                    <a:bodyPr/>
                    <a:lstStyle/>
                    <a:p>
                      <a:r>
                        <a:rPr lang="en-US" sz="1600" dirty="0"/>
                        <a:t>Not “170 mL” or “172.0 mL”</a:t>
                      </a:r>
                    </a:p>
                  </a:txBody>
                  <a:tcPr/>
                </a:tc>
                <a:extLst>
                  <a:ext uri="{0D108BD9-81ED-4DB2-BD59-A6C34878D82A}">
                    <a16:rowId xmlns:a16="http://schemas.microsoft.com/office/drawing/2014/main" val="2608791147"/>
                  </a:ext>
                </a:extLst>
              </a:tr>
              <a:tr h="370840">
                <a:tc>
                  <a:txBody>
                    <a:bodyPr/>
                    <a:lstStyle/>
                    <a:p>
                      <a:r>
                        <a:rPr lang="en-US" dirty="0"/>
                        <a:t>3b</a:t>
                      </a:r>
                    </a:p>
                  </a:txBody>
                  <a:tcPr/>
                </a:tc>
                <a:tc>
                  <a:txBody>
                    <a:bodyPr/>
                    <a:lstStyle/>
                    <a:p>
                      <a:r>
                        <a:rPr lang="en-US" dirty="0"/>
                        <a:t>10 mL</a:t>
                      </a:r>
                    </a:p>
                  </a:txBody>
                  <a:tcPr/>
                </a:tc>
                <a:tc>
                  <a:txBody>
                    <a:bodyPr/>
                    <a:lstStyle/>
                    <a:p>
                      <a:r>
                        <a:rPr lang="en-US" dirty="0"/>
                        <a:t>1 mL</a:t>
                      </a:r>
                    </a:p>
                  </a:txBody>
                  <a:tcPr/>
                </a:tc>
                <a:tc>
                  <a:txBody>
                    <a:bodyPr/>
                    <a:lstStyle/>
                    <a:p>
                      <a:r>
                        <a:rPr lang="en-US" dirty="0"/>
                        <a:t>178 mL</a:t>
                      </a:r>
                    </a:p>
                  </a:txBody>
                  <a:tcPr/>
                </a:tc>
                <a:tc>
                  <a:txBody>
                    <a:bodyPr/>
                    <a:lstStyle/>
                    <a:p>
                      <a:endParaRPr lang="en-US" sz="1600" dirty="0"/>
                    </a:p>
                  </a:txBody>
                  <a:tcPr/>
                </a:tc>
                <a:extLst>
                  <a:ext uri="{0D108BD9-81ED-4DB2-BD59-A6C34878D82A}">
                    <a16:rowId xmlns:a16="http://schemas.microsoft.com/office/drawing/2014/main" val="3882686482"/>
                  </a:ext>
                </a:extLst>
              </a:tr>
              <a:tr h="370840">
                <a:tc>
                  <a:txBody>
                    <a:bodyPr/>
                    <a:lstStyle/>
                    <a:p>
                      <a:r>
                        <a:rPr lang="en-US" dirty="0"/>
                        <a:t>4a</a:t>
                      </a:r>
                    </a:p>
                  </a:txBody>
                  <a:tcPr/>
                </a:tc>
                <a:tc>
                  <a:txBody>
                    <a:bodyPr/>
                    <a:lstStyle/>
                    <a:p>
                      <a:r>
                        <a:rPr lang="en-US" dirty="0"/>
                        <a:t>1 mL</a:t>
                      </a:r>
                    </a:p>
                  </a:txBody>
                  <a:tcPr/>
                </a:tc>
                <a:tc>
                  <a:txBody>
                    <a:bodyPr/>
                    <a:lstStyle/>
                    <a:p>
                      <a:r>
                        <a:rPr lang="en-US" dirty="0"/>
                        <a:t>0.1 mL</a:t>
                      </a:r>
                    </a:p>
                  </a:txBody>
                  <a:tcPr/>
                </a:tc>
                <a:tc>
                  <a:txBody>
                    <a:bodyPr/>
                    <a:lstStyle/>
                    <a:p>
                      <a:r>
                        <a:rPr lang="en-US" dirty="0"/>
                        <a:t>27.2 mL</a:t>
                      </a:r>
                    </a:p>
                  </a:txBody>
                  <a:tcPr/>
                </a:tc>
                <a:tc>
                  <a:txBody>
                    <a:bodyPr/>
                    <a:lstStyle/>
                    <a:p>
                      <a:endParaRPr lang="en-US" sz="1600" dirty="0"/>
                    </a:p>
                  </a:txBody>
                  <a:tcPr/>
                </a:tc>
                <a:extLst>
                  <a:ext uri="{0D108BD9-81ED-4DB2-BD59-A6C34878D82A}">
                    <a16:rowId xmlns:a16="http://schemas.microsoft.com/office/drawing/2014/main" val="3342760875"/>
                  </a:ext>
                </a:extLst>
              </a:tr>
              <a:tr h="370840">
                <a:tc>
                  <a:txBody>
                    <a:bodyPr/>
                    <a:lstStyle/>
                    <a:p>
                      <a:r>
                        <a:rPr lang="en-US" dirty="0"/>
                        <a:t>4b</a:t>
                      </a:r>
                    </a:p>
                  </a:txBody>
                  <a:tcPr/>
                </a:tc>
                <a:tc>
                  <a:txBody>
                    <a:bodyPr/>
                    <a:lstStyle/>
                    <a:p>
                      <a:r>
                        <a:rPr lang="en-US" dirty="0"/>
                        <a:t>0.05 cm</a:t>
                      </a:r>
                    </a:p>
                  </a:txBody>
                  <a:tcPr/>
                </a:tc>
                <a:tc>
                  <a:txBody>
                    <a:bodyPr/>
                    <a:lstStyle/>
                    <a:p>
                      <a:r>
                        <a:rPr lang="en-US" dirty="0"/>
                        <a:t>0.005 cm</a:t>
                      </a:r>
                    </a:p>
                  </a:txBody>
                  <a:tcPr/>
                </a:tc>
                <a:tc>
                  <a:txBody>
                    <a:bodyPr/>
                    <a:lstStyle/>
                    <a:p>
                      <a:r>
                        <a:rPr lang="en-US" dirty="0"/>
                        <a:t>0.880 cm</a:t>
                      </a:r>
                    </a:p>
                  </a:txBody>
                  <a:tcPr/>
                </a:tc>
                <a:tc>
                  <a:txBody>
                    <a:bodyPr/>
                    <a:lstStyle/>
                    <a:p>
                      <a:r>
                        <a:rPr lang="en-US" sz="1600" dirty="0"/>
                        <a:t>precise to 3</a:t>
                      </a:r>
                      <a:r>
                        <a:rPr lang="en-US" sz="1600" baseline="30000" dirty="0"/>
                        <a:t>rd</a:t>
                      </a:r>
                      <a:r>
                        <a:rPr lang="en-US" sz="1600" dirty="0"/>
                        <a:t> decimal digit</a:t>
                      </a:r>
                    </a:p>
                  </a:txBody>
                  <a:tcPr/>
                </a:tc>
                <a:extLst>
                  <a:ext uri="{0D108BD9-81ED-4DB2-BD59-A6C34878D82A}">
                    <a16:rowId xmlns:a16="http://schemas.microsoft.com/office/drawing/2014/main" val="249437472"/>
                  </a:ext>
                </a:extLst>
              </a:tr>
            </a:tbl>
          </a:graphicData>
        </a:graphic>
      </p:graphicFrame>
    </p:spTree>
    <p:extLst>
      <p:ext uri="{BB962C8B-B14F-4D97-AF65-F5344CB8AC3E}">
        <p14:creationId xmlns:p14="http://schemas.microsoft.com/office/powerpoint/2010/main" val="1540067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p:txBody>
          <a:bodyPr/>
          <a:lstStyle/>
          <a:p>
            <a:pPr marL="0" indent="0">
              <a:buNone/>
            </a:pPr>
            <a:r>
              <a:rPr lang="en-US" dirty="0"/>
              <a:t>Measurements of </a:t>
            </a:r>
            <a:r>
              <a:rPr lang="en-US" dirty="0">
                <a:solidFill>
                  <a:schemeClr val="accent1">
                    <a:lumMod val="60000"/>
                    <a:lumOff val="40000"/>
                  </a:schemeClr>
                </a:solidFill>
              </a:rPr>
              <a:t>mass</a:t>
            </a:r>
            <a:r>
              <a:rPr lang="en-US" dirty="0"/>
              <a:t> and of </a:t>
            </a:r>
            <a:r>
              <a:rPr lang="en-US" dirty="0">
                <a:solidFill>
                  <a:schemeClr val="accent1">
                    <a:lumMod val="60000"/>
                    <a:lumOff val="40000"/>
                  </a:schemeClr>
                </a:solidFill>
              </a:rPr>
              <a:t>length</a:t>
            </a:r>
            <a:r>
              <a:rPr lang="en-US" dirty="0"/>
              <a:t> in one dimension and length in three dimensions to get </a:t>
            </a:r>
            <a:r>
              <a:rPr lang="en-US" dirty="0">
                <a:solidFill>
                  <a:schemeClr val="accent1">
                    <a:lumMod val="60000"/>
                    <a:lumOff val="40000"/>
                  </a:schemeClr>
                </a:solidFill>
              </a:rPr>
              <a:t>volume</a:t>
            </a:r>
            <a:r>
              <a:rPr lang="en-US" dirty="0"/>
              <a:t> are common in the laboratory</a:t>
            </a:r>
          </a:p>
          <a:p>
            <a:endParaRPr lang="en-US" dirty="0"/>
          </a:p>
          <a:p>
            <a:pPr marL="0" indent="0">
              <a:buNone/>
            </a:pPr>
            <a:r>
              <a:rPr lang="en-US" dirty="0"/>
              <a:t>In this experiment you determine mass and volume and length measurements on a </a:t>
            </a:r>
            <a:r>
              <a:rPr lang="en-US" dirty="0">
                <a:solidFill>
                  <a:srgbClr val="FFFF00"/>
                </a:solidFill>
              </a:rPr>
              <a:t>metal bar </a:t>
            </a:r>
            <a:r>
              <a:rPr lang="en-US" dirty="0"/>
              <a:t>and on </a:t>
            </a:r>
            <a:r>
              <a:rPr lang="en-US" dirty="0">
                <a:solidFill>
                  <a:srgbClr val="FFFF00"/>
                </a:solidFill>
              </a:rPr>
              <a:t>pure aluminum shot </a:t>
            </a:r>
            <a:r>
              <a:rPr lang="en-US" dirty="0"/>
              <a:t>to get the property of </a:t>
            </a:r>
            <a:r>
              <a:rPr lang="en-US" dirty="0">
                <a:solidFill>
                  <a:srgbClr val="00FF00"/>
                </a:solidFill>
              </a:rPr>
              <a:t>density</a:t>
            </a:r>
          </a:p>
          <a:p>
            <a:pPr marL="0" indent="0">
              <a:buNone/>
            </a:pPr>
            <a:endParaRPr lang="en-US" dirty="0">
              <a:solidFill>
                <a:srgbClr val="00FF00"/>
              </a:solidFill>
            </a:endParaRPr>
          </a:p>
          <a:p>
            <a:pPr marL="0" indent="0">
              <a:buNone/>
            </a:pPr>
            <a:r>
              <a:rPr lang="en-US" dirty="0"/>
              <a:t>Is the metal bar aluminum or another metal based on your calculations?</a:t>
            </a:r>
          </a:p>
        </p:txBody>
      </p:sp>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1800" i="1" dirty="0">
                <a:solidFill>
                  <a:schemeClr val="accent1">
                    <a:lumMod val="60000"/>
                    <a:lumOff val="40000"/>
                  </a:schemeClr>
                </a:solidFill>
              </a:rPr>
              <a:t>Measuring mass</a:t>
            </a:r>
            <a:r>
              <a:rPr lang="en-US" sz="1800" dirty="0"/>
              <a:t>. We did this last week with small amounts of table salt (</a:t>
            </a:r>
            <a:r>
              <a:rPr lang="en-US" sz="1800" dirty="0">
                <a:solidFill>
                  <a:srgbClr val="FFFF00"/>
                </a:solidFill>
              </a:rPr>
              <a:t>sodium chloride</a:t>
            </a:r>
            <a:r>
              <a:rPr lang="en-US" sz="1800" dirty="0"/>
              <a:t>, </a:t>
            </a:r>
            <a:r>
              <a:rPr lang="en-US" sz="1800" dirty="0">
                <a:solidFill>
                  <a:schemeClr val="accent1">
                    <a:lumMod val="60000"/>
                    <a:lumOff val="40000"/>
                  </a:schemeClr>
                </a:solidFill>
              </a:rPr>
              <a:t>NaCl</a:t>
            </a:r>
            <a:r>
              <a:rPr lang="en-US" sz="1800" dirty="0"/>
              <a:t>) and of DI water using the electronic balance. An electronic balance has a maximum capacity. Other scales, like a (triple-)beam balance are used for heavier objects</a:t>
            </a:r>
          </a:p>
          <a:p>
            <a:pPr marL="0" indent="0">
              <a:buNone/>
            </a:pPr>
            <a:endParaRPr lang="en-US" sz="1800" dirty="0"/>
          </a:p>
          <a:p>
            <a:pPr marL="0" indent="0">
              <a:buNone/>
            </a:pPr>
            <a:r>
              <a:rPr lang="en-US" sz="1800" i="1" dirty="0">
                <a:solidFill>
                  <a:schemeClr val="accent1">
                    <a:lumMod val="60000"/>
                    <a:lumOff val="40000"/>
                  </a:schemeClr>
                </a:solidFill>
              </a:rPr>
              <a:t>Measuring volume</a:t>
            </a:r>
            <a:r>
              <a:rPr lang="en-US" sz="1800" dirty="0"/>
              <a:t>. We need an accurate</a:t>
            </a:r>
            <a:br>
              <a:rPr lang="en-US" sz="1800" dirty="0"/>
            </a:br>
            <a:r>
              <a:rPr lang="en-US" sz="1800" dirty="0"/>
              <a:t>volume measurement. It will be done in two</a:t>
            </a:r>
            <a:br>
              <a:rPr lang="en-US" sz="1800" dirty="0"/>
            </a:br>
            <a:r>
              <a:rPr lang="en-US" sz="1800" dirty="0"/>
              <a:t>ways:</a:t>
            </a:r>
          </a:p>
          <a:p>
            <a:pPr marL="341313" indent="-341313">
              <a:buAutoNum type="arabicPeriod"/>
            </a:pPr>
            <a:r>
              <a:rPr lang="en-US" sz="2000" dirty="0"/>
              <a:t>Using a ruler to measure the lengths</a:t>
            </a:r>
            <a:br>
              <a:rPr lang="en-US" sz="2000" dirty="0"/>
            </a:br>
            <a:r>
              <a:rPr lang="en-US" sz="2000" dirty="0"/>
              <a:t>and calculate usually in three dimensions </a:t>
            </a:r>
            <a:r>
              <a:rPr lang="en-US" sz="1800" dirty="0"/>
              <a:t>(width, height, breadth)</a:t>
            </a:r>
          </a:p>
          <a:p>
            <a:pPr marL="287338" indent="-287338">
              <a:buAutoNum type="arabicPeriod"/>
            </a:pPr>
            <a:r>
              <a:rPr lang="en-US" sz="2000" dirty="0"/>
              <a:t> Displacement of water in a measuring container such as a graduated cylinder. Sufficient water to fully immerse the object is filled in the cylinder and an initial reading taken. The object is immersed in the cylinder with water (it MUST be completely immersed), then the final reading is taken.</a:t>
            </a:r>
          </a:p>
        </p:txBody>
      </p:sp>
      <p:pic>
        <p:nvPicPr>
          <p:cNvPr id="5" name="Picture 4">
            <a:extLst>
              <a:ext uri="{FF2B5EF4-FFF2-40B4-BE49-F238E27FC236}">
                <a16:creationId xmlns:a16="http://schemas.microsoft.com/office/drawing/2014/main" id="{B12731B3-AE3F-3D2D-1B94-11949CA23CD2}"/>
              </a:ext>
            </a:extLst>
          </p:cNvPr>
          <p:cNvPicPr>
            <a:picLocks noChangeAspect="1"/>
          </p:cNvPicPr>
          <p:nvPr/>
        </p:nvPicPr>
        <p:blipFill>
          <a:blip r:embed="rId2"/>
          <a:stretch>
            <a:fillRect/>
          </a:stretch>
        </p:blipFill>
        <p:spPr>
          <a:xfrm>
            <a:off x="6228052" y="2562368"/>
            <a:ext cx="2543415" cy="1452572"/>
          </a:xfrm>
          <a:prstGeom prst="rect">
            <a:avLst/>
          </a:prstGeom>
        </p:spPr>
      </p:pic>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79473-3A6E-D3DD-3099-E7E324870F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7F6DBF-552B-88B9-4262-9DEF0C2DA0D8}"/>
              </a:ext>
            </a:extLst>
          </p:cNvPr>
          <p:cNvSpPr>
            <a:spLocks noGrp="1"/>
          </p:cNvSpPr>
          <p:nvPr>
            <p:ph type="title"/>
          </p:nvPr>
        </p:nvSpPr>
        <p:spPr>
          <a:xfrm>
            <a:off x="344310" y="319504"/>
            <a:ext cx="8421512" cy="769441"/>
          </a:xfrm>
        </p:spPr>
        <p:txBody>
          <a:bodyPr/>
          <a:lstStyle/>
          <a:p>
            <a:r>
              <a:rPr lang="en-US" sz="4400" dirty="0"/>
              <a:t>A Note About Reading Precision</a:t>
            </a:r>
          </a:p>
        </p:txBody>
      </p:sp>
      <p:sp>
        <p:nvSpPr>
          <p:cNvPr id="3" name="Content Placeholder 2">
            <a:extLst>
              <a:ext uri="{FF2B5EF4-FFF2-40B4-BE49-F238E27FC236}">
                <a16:creationId xmlns:a16="http://schemas.microsoft.com/office/drawing/2014/main" id="{3267D7DD-5AAD-A6DC-C8DE-E34FBC2F9FE5}"/>
              </a:ext>
            </a:extLst>
          </p:cNvPr>
          <p:cNvSpPr>
            <a:spLocks noGrp="1"/>
          </p:cNvSpPr>
          <p:nvPr>
            <p:ph idx="1"/>
          </p:nvPr>
        </p:nvSpPr>
        <p:spPr>
          <a:xfrm>
            <a:off x="378178" y="1247969"/>
            <a:ext cx="4651022" cy="5215465"/>
          </a:xfrm>
        </p:spPr>
        <p:txBody>
          <a:bodyPr/>
          <a:lstStyle/>
          <a:p>
            <a:pPr marL="0" indent="0">
              <a:buNone/>
            </a:pPr>
            <a:r>
              <a:rPr lang="en-US" sz="1800" dirty="0"/>
              <a:t>Volumetric devices / instruments / containers like a </a:t>
            </a:r>
            <a:r>
              <a:rPr lang="en-US" sz="1800" dirty="0" err="1"/>
              <a:t>buret</a:t>
            </a:r>
            <a:r>
              <a:rPr lang="en-US" sz="1800" dirty="0"/>
              <a:t> and graduated cylinder have markings (the major markings have numbers)</a:t>
            </a:r>
          </a:p>
          <a:p>
            <a:pPr marL="0" indent="0">
              <a:buNone/>
            </a:pPr>
            <a:endParaRPr lang="en-US" sz="1800" dirty="0"/>
          </a:p>
          <a:p>
            <a:pPr marL="0" indent="0">
              <a:buNone/>
            </a:pPr>
            <a:r>
              <a:rPr lang="en-US" sz="1800" dirty="0"/>
              <a:t>It is asserted that if an instrument has 1 mL markings like a graduated cylinder, it is precise to one-tenth of that, that is, ±0.1 mL</a:t>
            </a:r>
          </a:p>
          <a:p>
            <a:pPr marL="0" indent="0">
              <a:buNone/>
            </a:pPr>
            <a:endParaRPr lang="en-US" sz="1800" dirty="0"/>
          </a:p>
          <a:p>
            <a:pPr marL="0" indent="0">
              <a:buNone/>
            </a:pPr>
            <a:r>
              <a:rPr lang="en-US" sz="1800" dirty="0"/>
              <a:t>If it has 0.1 mL markings like a </a:t>
            </a:r>
            <a:r>
              <a:rPr lang="en-US" sz="1800" dirty="0" err="1"/>
              <a:t>buret</a:t>
            </a:r>
            <a:r>
              <a:rPr lang="en-US" sz="1800" dirty="0"/>
              <a:t>, it is precise to one-tenth, or ±0.01 mL</a:t>
            </a:r>
          </a:p>
          <a:p>
            <a:pPr marL="0" indent="0">
              <a:buNone/>
            </a:pPr>
            <a:endParaRPr lang="en-US" sz="1800" dirty="0"/>
          </a:p>
          <a:p>
            <a:pPr marL="0" indent="0">
              <a:buNone/>
            </a:pPr>
            <a:r>
              <a:rPr lang="en-US" sz="1800" dirty="0"/>
              <a:t>User your best judgment</a:t>
            </a:r>
          </a:p>
        </p:txBody>
      </p:sp>
      <p:pic>
        <p:nvPicPr>
          <p:cNvPr id="8" name="Picture 7">
            <a:extLst>
              <a:ext uri="{FF2B5EF4-FFF2-40B4-BE49-F238E27FC236}">
                <a16:creationId xmlns:a16="http://schemas.microsoft.com/office/drawing/2014/main" id="{4581A754-43C4-5122-42B0-09E82E3CC045}"/>
              </a:ext>
            </a:extLst>
          </p:cNvPr>
          <p:cNvPicPr>
            <a:picLocks noChangeAspect="1"/>
          </p:cNvPicPr>
          <p:nvPr/>
        </p:nvPicPr>
        <p:blipFill>
          <a:blip r:embed="rId2"/>
          <a:stretch>
            <a:fillRect/>
          </a:stretch>
        </p:blipFill>
        <p:spPr>
          <a:xfrm>
            <a:off x="5233915" y="1088945"/>
            <a:ext cx="3787505" cy="3410567"/>
          </a:xfrm>
          <a:prstGeom prst="rect">
            <a:avLst/>
          </a:prstGeom>
        </p:spPr>
      </p:pic>
      <p:pic>
        <p:nvPicPr>
          <p:cNvPr id="10" name="Picture 9">
            <a:extLst>
              <a:ext uri="{FF2B5EF4-FFF2-40B4-BE49-F238E27FC236}">
                <a16:creationId xmlns:a16="http://schemas.microsoft.com/office/drawing/2014/main" id="{0DBC0597-A062-0613-DD8C-966857E3C729}"/>
              </a:ext>
            </a:extLst>
          </p:cNvPr>
          <p:cNvPicPr>
            <a:picLocks noChangeAspect="1"/>
          </p:cNvPicPr>
          <p:nvPr/>
        </p:nvPicPr>
        <p:blipFill>
          <a:blip r:embed="rId3"/>
          <a:stretch>
            <a:fillRect/>
          </a:stretch>
        </p:blipFill>
        <p:spPr>
          <a:xfrm>
            <a:off x="5742641" y="4528836"/>
            <a:ext cx="2162477" cy="2276793"/>
          </a:xfrm>
          <a:prstGeom prst="rect">
            <a:avLst/>
          </a:prstGeom>
        </p:spPr>
      </p:pic>
    </p:spTree>
    <p:extLst>
      <p:ext uri="{BB962C8B-B14F-4D97-AF65-F5344CB8AC3E}">
        <p14:creationId xmlns:p14="http://schemas.microsoft.com/office/powerpoint/2010/main" val="23554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p:txBody>
          <a:bodyPr/>
          <a:lstStyle/>
          <a:p>
            <a:r>
              <a:rPr lang="en-US" dirty="0"/>
              <a:t>Equipment You Will Use</a:t>
            </a:r>
          </a:p>
        </p:txBody>
      </p:sp>
      <p:pic>
        <p:nvPicPr>
          <p:cNvPr id="13" name="Content Placeholder 12">
            <a:extLst>
              <a:ext uri="{FF2B5EF4-FFF2-40B4-BE49-F238E27FC236}">
                <a16:creationId xmlns:a16="http://schemas.microsoft.com/office/drawing/2014/main" id="{F83E2D4E-BF79-99E8-F159-A884BCE94ACA}"/>
              </a:ext>
            </a:extLst>
          </p:cNvPr>
          <p:cNvPicPr>
            <a:picLocks noGrp="1" noChangeAspect="1"/>
          </p:cNvPicPr>
          <p:nvPr>
            <p:ph idx="1"/>
          </p:nvPr>
        </p:nvPicPr>
        <p:blipFill>
          <a:blip r:embed="rId2"/>
          <a:stretch>
            <a:fillRect/>
          </a:stretch>
        </p:blipFill>
        <p:spPr bwMode="auto">
          <a:xfrm>
            <a:off x="92754" y="1436488"/>
            <a:ext cx="3419952" cy="4391638"/>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id="{126F1B90-677A-54C4-2C09-9D15C2BF8C5E}"/>
              </a:ext>
            </a:extLst>
          </p:cNvPr>
          <p:cNvPicPr>
            <a:picLocks noChangeAspect="1"/>
          </p:cNvPicPr>
          <p:nvPr/>
        </p:nvPicPr>
        <p:blipFill>
          <a:blip r:embed="rId3"/>
          <a:stretch>
            <a:fillRect/>
          </a:stretch>
        </p:blipFill>
        <p:spPr>
          <a:xfrm>
            <a:off x="3330053" y="2282588"/>
            <a:ext cx="3108010" cy="3108010"/>
          </a:xfrm>
          <a:prstGeom prst="rect">
            <a:avLst/>
          </a:prstGeom>
        </p:spPr>
      </p:pic>
      <p:pic>
        <p:nvPicPr>
          <p:cNvPr id="6" name="Picture 5">
            <a:extLst>
              <a:ext uri="{FF2B5EF4-FFF2-40B4-BE49-F238E27FC236}">
                <a16:creationId xmlns:a16="http://schemas.microsoft.com/office/drawing/2014/main" id="{F3C8EBE0-D09B-E65F-6687-B8430628C3DE}"/>
              </a:ext>
            </a:extLst>
          </p:cNvPr>
          <p:cNvPicPr>
            <a:picLocks noChangeAspect="1"/>
          </p:cNvPicPr>
          <p:nvPr/>
        </p:nvPicPr>
        <p:blipFill>
          <a:blip r:embed="rId4"/>
          <a:stretch>
            <a:fillRect/>
          </a:stretch>
        </p:blipFill>
        <p:spPr>
          <a:xfrm>
            <a:off x="6438063" y="1194785"/>
            <a:ext cx="2527236" cy="3830969"/>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AE848-3843-BEA2-B474-ECFEF9852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593471-AA4F-99E6-C3B7-694FC3D655E1}"/>
              </a:ext>
            </a:extLst>
          </p:cNvPr>
          <p:cNvSpPr>
            <a:spLocks noGrp="1"/>
          </p:cNvSpPr>
          <p:nvPr>
            <p:ph type="title"/>
          </p:nvPr>
        </p:nvSpPr>
        <p:spPr>
          <a:xfrm>
            <a:off x="349955" y="255433"/>
            <a:ext cx="8421512" cy="830997"/>
          </a:xfrm>
        </p:spPr>
        <p:txBody>
          <a:bodyPr/>
          <a:lstStyle/>
          <a:p>
            <a:r>
              <a:rPr lang="en-US" dirty="0"/>
              <a:t>Equipment You Will Use</a:t>
            </a:r>
          </a:p>
        </p:txBody>
      </p:sp>
      <p:sp>
        <p:nvSpPr>
          <p:cNvPr id="4" name="Content Placeholder 3">
            <a:extLst>
              <a:ext uri="{FF2B5EF4-FFF2-40B4-BE49-F238E27FC236}">
                <a16:creationId xmlns:a16="http://schemas.microsoft.com/office/drawing/2014/main" id="{9F1B943C-03B7-198F-F811-042B92D2230F}"/>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6405E3DF-4EEA-DB2B-AE43-5DC259453A9D}"/>
              </a:ext>
            </a:extLst>
          </p:cNvPr>
          <p:cNvPicPr>
            <a:picLocks noChangeAspect="1"/>
          </p:cNvPicPr>
          <p:nvPr/>
        </p:nvPicPr>
        <p:blipFill>
          <a:blip r:embed="rId2"/>
          <a:stretch>
            <a:fillRect/>
          </a:stretch>
        </p:blipFill>
        <p:spPr>
          <a:xfrm>
            <a:off x="349955" y="1200381"/>
            <a:ext cx="4478684" cy="3723706"/>
          </a:xfrm>
          <a:prstGeom prst="rect">
            <a:avLst/>
          </a:prstGeom>
        </p:spPr>
      </p:pic>
      <p:pic>
        <p:nvPicPr>
          <p:cNvPr id="13" name="Picture 12">
            <a:extLst>
              <a:ext uri="{FF2B5EF4-FFF2-40B4-BE49-F238E27FC236}">
                <a16:creationId xmlns:a16="http://schemas.microsoft.com/office/drawing/2014/main" id="{16B17BB4-A12A-EDAB-46D0-3C95D4D25078}"/>
              </a:ext>
            </a:extLst>
          </p:cNvPr>
          <p:cNvPicPr>
            <a:picLocks noChangeAspect="1"/>
          </p:cNvPicPr>
          <p:nvPr/>
        </p:nvPicPr>
        <p:blipFill>
          <a:blip r:embed="rId3"/>
          <a:stretch>
            <a:fillRect/>
          </a:stretch>
        </p:blipFill>
        <p:spPr>
          <a:xfrm>
            <a:off x="4956690" y="1218139"/>
            <a:ext cx="1763138" cy="3522556"/>
          </a:xfrm>
          <a:prstGeom prst="rect">
            <a:avLst/>
          </a:prstGeom>
        </p:spPr>
      </p:pic>
      <p:pic>
        <p:nvPicPr>
          <p:cNvPr id="15" name="Picture 14">
            <a:extLst>
              <a:ext uri="{FF2B5EF4-FFF2-40B4-BE49-F238E27FC236}">
                <a16:creationId xmlns:a16="http://schemas.microsoft.com/office/drawing/2014/main" id="{FC3CAA27-6B07-1C5D-B0FF-CD9ECD303D31}"/>
              </a:ext>
            </a:extLst>
          </p:cNvPr>
          <p:cNvPicPr>
            <a:picLocks noChangeAspect="1"/>
          </p:cNvPicPr>
          <p:nvPr/>
        </p:nvPicPr>
        <p:blipFill>
          <a:blip r:embed="rId4"/>
          <a:stretch>
            <a:fillRect/>
          </a:stretch>
        </p:blipFill>
        <p:spPr>
          <a:xfrm>
            <a:off x="2175733" y="5108440"/>
            <a:ext cx="4137575" cy="1385772"/>
          </a:xfrm>
          <a:prstGeom prst="rect">
            <a:avLst/>
          </a:prstGeom>
        </p:spPr>
      </p:pic>
      <p:pic>
        <p:nvPicPr>
          <p:cNvPr id="17" name="Picture 16">
            <a:extLst>
              <a:ext uri="{FF2B5EF4-FFF2-40B4-BE49-F238E27FC236}">
                <a16:creationId xmlns:a16="http://schemas.microsoft.com/office/drawing/2014/main" id="{DA4CD1A6-2D25-7F62-6F24-3A8CF79ADFB9}"/>
              </a:ext>
            </a:extLst>
          </p:cNvPr>
          <p:cNvPicPr>
            <a:picLocks noChangeAspect="1"/>
          </p:cNvPicPr>
          <p:nvPr/>
        </p:nvPicPr>
        <p:blipFill>
          <a:blip r:embed="rId5"/>
          <a:stretch>
            <a:fillRect/>
          </a:stretch>
        </p:blipFill>
        <p:spPr>
          <a:xfrm>
            <a:off x="6731117" y="1823409"/>
            <a:ext cx="2092352" cy="1822535"/>
          </a:xfrm>
          <a:prstGeom prst="rect">
            <a:avLst/>
          </a:prstGeom>
        </p:spPr>
      </p:pic>
    </p:spTree>
    <p:extLst>
      <p:ext uri="{BB962C8B-B14F-4D97-AF65-F5344CB8AC3E}">
        <p14:creationId xmlns:p14="http://schemas.microsoft.com/office/powerpoint/2010/main" val="420513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3" name="Content Placeholder 2">
            <a:extLst>
              <a:ext uri="{FF2B5EF4-FFF2-40B4-BE49-F238E27FC236}">
                <a16:creationId xmlns:a16="http://schemas.microsoft.com/office/drawing/2014/main" id="{85F95106-F724-B9FE-3DFE-6D37066F6608}"/>
              </a:ext>
            </a:extLst>
          </p:cNvPr>
          <p:cNvSpPr>
            <a:spLocks noGrp="1"/>
          </p:cNvSpPr>
          <p:nvPr>
            <p:ph idx="1"/>
          </p:nvPr>
        </p:nvSpPr>
        <p:spPr>
          <a:xfrm>
            <a:off x="383822" y="3226332"/>
            <a:ext cx="8471216" cy="3147172"/>
          </a:xfrm>
          <a:ln w="76200">
            <a:solidFill>
              <a:srgbClr val="99FFCC"/>
            </a:solidFill>
          </a:ln>
        </p:spPr>
        <p:txBody>
          <a:bodyPr/>
          <a:lstStyle/>
          <a:p>
            <a:pPr>
              <a:buFont typeface="Wingdings" panose="05000000000000000000" pitchFamily="2" charset="2"/>
              <a:buChar char="v"/>
            </a:pPr>
            <a:r>
              <a:rPr lang="en-US" sz="2000" dirty="0"/>
              <a:t>p. 22: record identifier on metal bar; describe its appearance</a:t>
            </a:r>
          </a:p>
          <a:p>
            <a:pPr>
              <a:buFont typeface="Wingdings" panose="05000000000000000000" pitchFamily="2" charset="2"/>
              <a:buChar char="v"/>
            </a:pPr>
            <a:r>
              <a:rPr lang="en-US" sz="2000" dirty="0"/>
              <a:t>measure bar mass. Record all digits on balance</a:t>
            </a:r>
          </a:p>
          <a:p>
            <a:pPr>
              <a:buFont typeface="Wingdings" panose="05000000000000000000" pitchFamily="2" charset="2"/>
              <a:buChar char="v"/>
            </a:pPr>
            <a:r>
              <a:rPr lang="en-US" sz="2000" dirty="0"/>
              <a:t>Use ruler to measure bar dimensions; use significant digits</a:t>
            </a:r>
          </a:p>
          <a:p>
            <a:pPr>
              <a:buFont typeface="Wingdings" panose="05000000000000000000" pitchFamily="2" charset="2"/>
              <a:buChar char="v"/>
            </a:pPr>
            <a:r>
              <a:rPr lang="en-US" sz="2000" dirty="0"/>
              <a:t>Use water-filled graduated cylinder to measure volume. Make sure it is fully immersed! Make sure to use glass rod to tap out air bubbles on any object measured by volume displacement method</a:t>
            </a:r>
          </a:p>
          <a:p>
            <a:pPr>
              <a:buFont typeface="Wingdings" panose="05000000000000000000" pitchFamily="2" charset="2"/>
              <a:buChar char="v"/>
            </a:pPr>
            <a:r>
              <a:rPr lang="en-US" sz="2000" dirty="0"/>
              <a:t>Record your data and make your calculations, taking care to express results using significant digits</a:t>
            </a:r>
          </a:p>
          <a:p>
            <a:pPr>
              <a:buFont typeface="Wingdings" panose="05000000000000000000" pitchFamily="2" charset="2"/>
              <a:buChar char="v"/>
            </a:pPr>
            <a:endParaRPr lang="en-US" sz="2000" dirty="0"/>
          </a:p>
          <a:p>
            <a:pPr marL="0" indent="0">
              <a:buNone/>
            </a:pPr>
            <a:endParaRPr lang="en-US" sz="2000" dirty="0"/>
          </a:p>
        </p:txBody>
      </p:sp>
      <p:graphicFrame>
        <p:nvGraphicFramePr>
          <p:cNvPr id="4" name="Table 3">
            <a:extLst>
              <a:ext uri="{FF2B5EF4-FFF2-40B4-BE49-F238E27FC236}">
                <a16:creationId xmlns:a16="http://schemas.microsoft.com/office/drawing/2014/main" id="{CB5D0CDD-166B-3553-8CA6-3A2FE0996C63}"/>
              </a:ext>
            </a:extLst>
          </p:cNvPr>
          <p:cNvGraphicFramePr>
            <a:graphicFrameLocks noGrp="1"/>
          </p:cNvGraphicFramePr>
          <p:nvPr>
            <p:extLst>
              <p:ext uri="{D42A27DB-BD31-4B8C-83A1-F6EECF244321}">
                <p14:modId xmlns:p14="http://schemas.microsoft.com/office/powerpoint/2010/main" val="845871952"/>
              </p:ext>
            </p:extLst>
          </p:nvPr>
        </p:nvGraphicFramePr>
        <p:xfrm>
          <a:off x="383822" y="983244"/>
          <a:ext cx="8376356" cy="2035262"/>
        </p:xfrm>
        <a:graphic>
          <a:graphicData uri="http://schemas.openxmlformats.org/drawingml/2006/table">
            <a:tbl>
              <a:tblPr firstRow="1" bandRow="1">
                <a:tableStyleId>{2D5ABB26-0587-4C30-8999-92F81FD0307C}</a:tableStyleId>
              </a:tblPr>
              <a:tblGrid>
                <a:gridCol w="4188178">
                  <a:extLst>
                    <a:ext uri="{9D8B030D-6E8A-4147-A177-3AD203B41FA5}">
                      <a16:colId xmlns:a16="http://schemas.microsoft.com/office/drawing/2014/main" val="1373324938"/>
                    </a:ext>
                  </a:extLst>
                </a:gridCol>
                <a:gridCol w="4188178">
                  <a:extLst>
                    <a:ext uri="{9D8B030D-6E8A-4147-A177-3AD203B41FA5}">
                      <a16:colId xmlns:a16="http://schemas.microsoft.com/office/drawing/2014/main" val="4203903693"/>
                    </a:ext>
                  </a:extLst>
                </a:gridCol>
              </a:tblGrid>
              <a:tr h="19046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CC99FF"/>
                          </a:solidFill>
                          <a:latin typeface="Times New Roman" panose="02020603050405020304" pitchFamily="18" charset="0"/>
                          <a:cs typeface="Times New Roman" panose="02020603050405020304" pitchFamily="18" charset="0"/>
                        </a:rPr>
                        <a:t>Equipment/Material Needed</a:t>
                      </a:r>
                    </a:p>
                  </a:txBody>
                  <a:tcPr>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18133630"/>
                  </a:ext>
                </a:extLst>
              </a:tr>
              <a:tr h="2237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weighing balance</a:t>
                      </a:r>
                    </a:p>
                  </a:txBody>
                  <a:tcPr>
                    <a:lnT w="1270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metric ruler</a:t>
                      </a: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15617103"/>
                  </a:ext>
                </a:extLst>
              </a:tr>
              <a:tr h="34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50 or 100 mL graduated cylinder</a:t>
                      </a:r>
                    </a:p>
                  </a:txBody>
                  <a:tcPr>
                    <a:lnB w="12700" cap="flat" cmpd="sng" algn="ctr">
                      <a:solidFill>
                        <a:schemeClr val="bg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10-30 g aluminum shot</a:t>
                      </a:r>
                    </a:p>
                  </a:txBody>
                  <a:tcPr>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394337438"/>
                  </a:ext>
                </a:extLst>
              </a:tr>
              <a:tr h="34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glass rod</a:t>
                      </a:r>
                    </a:p>
                  </a:txBody>
                  <a:tcPr>
                    <a:lnT w="12700" cap="flat" cmpd="sng" algn="ctr">
                      <a:solidFill>
                        <a:schemeClr val="bg2"/>
                      </a:solidFill>
                      <a:prstDash val="solid"/>
                      <a:round/>
                      <a:headEnd type="none" w="med" len="med"/>
                      <a:tailEnd type="none" w="med" len="med"/>
                    </a:lnT>
                    <a:lnB w="57150" cap="flat" cmpd="sng" algn="ctr">
                      <a:solidFill>
                        <a:srgbClr val="CC99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T w="12700" cap="flat" cmpd="sng" algn="ctr">
                      <a:solidFill>
                        <a:schemeClr val="bg2"/>
                      </a:solidFill>
                      <a:prstDash val="solid"/>
                      <a:round/>
                      <a:headEnd type="none" w="med" len="med"/>
                      <a:tailEnd type="none" w="med" len="med"/>
                    </a:lnT>
                    <a:lnB w="57150" cap="flat" cmpd="sng" algn="ctr">
                      <a:solidFill>
                        <a:srgbClr val="CC99FF"/>
                      </a:solidFill>
                      <a:prstDash val="solid"/>
                      <a:round/>
                      <a:headEnd type="none" w="med" len="med"/>
                      <a:tailEnd type="none" w="med" len="med"/>
                    </a:lnB>
                  </a:tcPr>
                </a:tc>
                <a:extLst>
                  <a:ext uri="{0D108BD9-81ED-4DB2-BD59-A6C34878D82A}">
                    <a16:rowId xmlns:a16="http://schemas.microsoft.com/office/drawing/2014/main" val="1066923962"/>
                  </a:ext>
                </a:extLst>
              </a:tr>
              <a:tr h="3267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CC99FF"/>
                          </a:solidFill>
                          <a:latin typeface="Times New Roman" panose="02020603050405020304" pitchFamily="18" charset="0"/>
                          <a:cs typeface="Times New Roman" panose="02020603050405020304" pitchFamily="18" charset="0"/>
                        </a:rPr>
                        <a:t>Consumables Needed</a:t>
                      </a:r>
                    </a:p>
                  </a:txBody>
                  <a:tcPr>
                    <a:lnT w="57150" cap="flat" cmpd="sng" algn="ctr">
                      <a:solidFill>
                        <a:srgbClr val="CC99FF"/>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T w="57150" cap="flat" cmpd="sng" algn="ctr">
                      <a:solidFill>
                        <a:srgbClr val="CC99FF"/>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564459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DI water (~60 mL)</a:t>
                      </a:r>
                    </a:p>
                  </a:txBody>
                  <a:tcPr>
                    <a:lnT w="1905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T w="1905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65268623"/>
                  </a:ext>
                </a:extLst>
              </a:tr>
            </a:tbl>
          </a:graphicData>
        </a:graphic>
      </p:graphicFrame>
    </p:spTree>
    <p:extLst>
      <p:ext uri="{BB962C8B-B14F-4D97-AF65-F5344CB8AC3E}">
        <p14:creationId xmlns:p14="http://schemas.microsoft.com/office/powerpoint/2010/main" val="3952654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Use paper towel to dry the aluminum shot, then put in the “return metal” container. Also dry the metal bar before putting in container</a:t>
            </a:r>
          </a:p>
          <a:p>
            <a:r>
              <a:rPr lang="en-US" dirty="0"/>
              <a:t>Empty the water bottle before putting it back</a:t>
            </a:r>
          </a:p>
          <a:p>
            <a:r>
              <a:rPr lang="en-US" dirty="0"/>
              <a:t>Place all other equipment from where it was obtained</a:t>
            </a:r>
          </a:p>
        </p:txBody>
      </p:sp>
    </p:spTree>
    <p:extLst>
      <p:ext uri="{BB962C8B-B14F-4D97-AF65-F5344CB8AC3E}">
        <p14:creationId xmlns:p14="http://schemas.microsoft.com/office/powerpoint/2010/main" val="346991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0656A-EB43-F98F-9533-5E1A3C2982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53AAA8-D467-0FAC-4407-467B090369CA}"/>
              </a:ext>
            </a:extLst>
          </p:cNvPr>
          <p:cNvSpPr>
            <a:spLocks noGrp="1"/>
          </p:cNvSpPr>
          <p:nvPr>
            <p:ph type="title"/>
          </p:nvPr>
        </p:nvSpPr>
        <p:spPr>
          <a:xfrm>
            <a:off x="349955" y="425344"/>
            <a:ext cx="8421512" cy="707886"/>
          </a:xfrm>
        </p:spPr>
        <p:txBody>
          <a:bodyPr/>
          <a:lstStyle/>
          <a:p>
            <a:r>
              <a:rPr lang="en-US" sz="4000" dirty="0"/>
              <a:t>Notes on Measurement Precision</a:t>
            </a:r>
          </a:p>
        </p:txBody>
      </p:sp>
      <p:sp>
        <p:nvSpPr>
          <p:cNvPr id="3" name="Content Placeholder 2">
            <a:extLst>
              <a:ext uri="{FF2B5EF4-FFF2-40B4-BE49-F238E27FC236}">
                <a16:creationId xmlns:a16="http://schemas.microsoft.com/office/drawing/2014/main" id="{9F0E2130-CD07-D2B4-5D6F-978E14DF5F4A}"/>
              </a:ext>
            </a:extLst>
          </p:cNvPr>
          <p:cNvSpPr>
            <a:spLocks noGrp="1"/>
          </p:cNvSpPr>
          <p:nvPr>
            <p:ph idx="1"/>
          </p:nvPr>
        </p:nvSpPr>
        <p:spPr>
          <a:xfrm>
            <a:off x="372533" y="3780612"/>
            <a:ext cx="8387645" cy="2766943"/>
          </a:xfrm>
        </p:spPr>
        <p:txBody>
          <a:bodyPr/>
          <a:lstStyle/>
          <a:p>
            <a:r>
              <a:rPr lang="en-US" dirty="0"/>
              <a:t>Look at the smallest division mark. What is its value?</a:t>
            </a:r>
          </a:p>
          <a:p>
            <a:pPr marL="231775" lvl="1" indent="0">
              <a:buNone/>
            </a:pPr>
            <a:r>
              <a:rPr lang="en-US" dirty="0">
                <a:solidFill>
                  <a:srgbClr val="00FF00"/>
                </a:solidFill>
              </a:rPr>
              <a:t>1 mL? 0.1 mL? 0.01 mL? 0.001 mL?</a:t>
            </a:r>
          </a:p>
          <a:p>
            <a:r>
              <a:rPr lang="en-US" dirty="0"/>
              <a:t>Now take one-tenth of the division mark value: multiply by 0.1, by 10%; divide by 10</a:t>
            </a:r>
          </a:p>
          <a:p>
            <a:pPr marL="231775" lvl="1" indent="0">
              <a:buNone/>
            </a:pPr>
            <a:r>
              <a:rPr lang="en-US" dirty="0">
                <a:solidFill>
                  <a:srgbClr val="00FF00"/>
                </a:solidFill>
              </a:rPr>
              <a:t>That is your precision!</a:t>
            </a:r>
          </a:p>
          <a:p>
            <a:pPr marL="231775" lvl="1" indent="0">
              <a:buNone/>
            </a:pPr>
            <a:r>
              <a:rPr lang="en-US" sz="2400" dirty="0"/>
              <a:t>Slide 1 (a) and (b)</a:t>
            </a:r>
          </a:p>
          <a:p>
            <a:pPr marL="231775" lvl="1" indent="0">
              <a:buNone/>
            </a:pPr>
            <a:endParaRPr lang="en-US" dirty="0">
              <a:solidFill>
                <a:srgbClr val="00FF00"/>
              </a:solidFill>
            </a:endParaRPr>
          </a:p>
        </p:txBody>
      </p:sp>
      <p:pic>
        <p:nvPicPr>
          <p:cNvPr id="5" name="Picture 4">
            <a:extLst>
              <a:ext uri="{FF2B5EF4-FFF2-40B4-BE49-F238E27FC236}">
                <a16:creationId xmlns:a16="http://schemas.microsoft.com/office/drawing/2014/main" id="{6BB832E5-FD54-70CA-7C53-E4AFBBCF7E8A}"/>
              </a:ext>
            </a:extLst>
          </p:cNvPr>
          <p:cNvPicPr>
            <a:picLocks noChangeAspect="1"/>
          </p:cNvPicPr>
          <p:nvPr/>
        </p:nvPicPr>
        <p:blipFill>
          <a:blip r:embed="rId2"/>
          <a:stretch>
            <a:fillRect/>
          </a:stretch>
        </p:blipFill>
        <p:spPr>
          <a:xfrm>
            <a:off x="2169371" y="1332090"/>
            <a:ext cx="4434630" cy="2448522"/>
          </a:xfrm>
          <a:prstGeom prst="rect">
            <a:avLst/>
          </a:prstGeom>
        </p:spPr>
      </p:pic>
    </p:spTree>
    <p:extLst>
      <p:ext uri="{BB962C8B-B14F-4D97-AF65-F5344CB8AC3E}">
        <p14:creationId xmlns:p14="http://schemas.microsoft.com/office/powerpoint/2010/main" val="357845015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30071</TotalTime>
  <Words>736</Words>
  <Application>Microsoft Office PowerPoint</Application>
  <PresentationFormat>On-screen Show (4:3)</PresentationFormat>
  <Paragraphs>95</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Cambria</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A Note About Reading Precision</vt:lpstr>
      <vt:lpstr>Equipment You Will Use</vt:lpstr>
      <vt:lpstr>Equipment You Will Use</vt:lpstr>
      <vt:lpstr>Procedure</vt:lpstr>
      <vt:lpstr>Clean Up</vt:lpstr>
      <vt:lpstr>Notes on Measurement Precision</vt:lpstr>
      <vt:lpstr>Notes on Measurement Precision</vt:lpstr>
      <vt:lpstr>Notes on Measurement Precision</vt:lpstr>
      <vt:lpstr>Notes on Measurement Precision</vt:lpstr>
      <vt:lpstr>Notes on Measurement Precision</vt:lpstr>
      <vt:lpstr>Notes on Measurement Precision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1022</cp:revision>
  <cp:lastPrinted>2016-03-14T04:22:58Z</cp:lastPrinted>
  <dcterms:created xsi:type="dcterms:W3CDTF">2005-12-08T13:54:14Z</dcterms:created>
  <dcterms:modified xsi:type="dcterms:W3CDTF">2025-08-26T16:38:31Z</dcterms:modified>
</cp:coreProperties>
</file>