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2"/>
  </p:notesMasterIdLst>
  <p:sldIdLst>
    <p:sldId id="608" r:id="rId2"/>
    <p:sldId id="830" r:id="rId3"/>
    <p:sldId id="836" r:id="rId4"/>
    <p:sldId id="847" r:id="rId5"/>
    <p:sldId id="848" r:id="rId6"/>
    <p:sldId id="850" r:id="rId7"/>
    <p:sldId id="851" r:id="rId8"/>
    <p:sldId id="855" r:id="rId9"/>
    <p:sldId id="837" r:id="rId10"/>
    <p:sldId id="834" r:id="rId11"/>
    <p:sldId id="852" r:id="rId12"/>
    <p:sldId id="854" r:id="rId13"/>
    <p:sldId id="853" r:id="rId14"/>
    <p:sldId id="838" r:id="rId15"/>
    <p:sldId id="832" r:id="rId16"/>
    <p:sldId id="856" r:id="rId17"/>
    <p:sldId id="857" r:id="rId18"/>
    <p:sldId id="831" r:id="rId19"/>
    <p:sldId id="858" r:id="rId20"/>
    <p:sldId id="859" r:id="rId21"/>
    <p:sldId id="860" r:id="rId22"/>
    <p:sldId id="861" r:id="rId23"/>
    <p:sldId id="839" r:id="rId24"/>
    <p:sldId id="840" r:id="rId25"/>
    <p:sldId id="841" r:id="rId26"/>
    <p:sldId id="842" r:id="rId27"/>
    <p:sldId id="843" r:id="rId28"/>
    <p:sldId id="844" r:id="rId29"/>
    <p:sldId id="845" r:id="rId30"/>
    <p:sldId id="704" r:id="rId3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FF99FF"/>
    <a:srgbClr val="FFFFCC"/>
    <a:srgbClr val="339933"/>
    <a:srgbClr val="CCFFFF"/>
    <a:srgbClr val="FFFF99"/>
    <a:srgbClr val="99FFCC"/>
    <a:srgbClr val="99FF66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02" d="100"/>
          <a:sy n="102" d="100"/>
        </p:scale>
        <p:origin x="72" y="85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0F690-2501-A2E3-4615-A441199FD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785" y="6182430"/>
            <a:ext cx="441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 baseline="0">
                <a:solidFill>
                  <a:schemeClr val="bg1"/>
                </a:solidFill>
              </a:defRPr>
            </a:lvl1pPr>
          </a:lstStyle>
          <a:p>
            <a:fld id="{27BBEE6F-F056-4BF1-9D74-E3CD8062AC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C50A-5F9C-FA27-0F6F-019654425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/>
          <a:lstStyle/>
          <a:p>
            <a:r>
              <a:rPr lang="en-US" dirty="0"/>
              <a:t>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5CCA7-7F3E-FE4C-73E3-D37C1794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>
                <a:solidFill>
                  <a:srgbClr val="00FF00"/>
                </a:solidFill>
              </a:rPr>
              <a:t>compound</a:t>
            </a:r>
            <a:r>
              <a:rPr lang="en-US" dirty="0"/>
              <a:t> is a </a:t>
            </a:r>
            <a:r>
              <a:rPr lang="en-US" dirty="0">
                <a:solidFill>
                  <a:srgbClr val="FFFFCC"/>
                </a:solidFill>
              </a:rPr>
              <a:t>substance</a:t>
            </a:r>
            <a:r>
              <a:rPr lang="en-US" dirty="0"/>
              <a:t> that contains </a:t>
            </a:r>
            <a:r>
              <a:rPr lang="en-US" dirty="0">
                <a:solidFill>
                  <a:srgbClr val="00FF00"/>
                </a:solidFill>
              </a:rPr>
              <a:t>two</a:t>
            </a:r>
            <a:r>
              <a:rPr lang="en-US" dirty="0"/>
              <a:t> or </a:t>
            </a:r>
            <a:r>
              <a:rPr lang="en-US" dirty="0">
                <a:solidFill>
                  <a:srgbClr val="00FF00"/>
                </a:solidFill>
              </a:rPr>
              <a:t>more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dirty="0"/>
              <a:t> chemically combined in a </a:t>
            </a:r>
            <a:r>
              <a:rPr lang="en-US" dirty="0">
                <a:solidFill>
                  <a:srgbClr val="FFFF00"/>
                </a:solidFill>
              </a:rPr>
              <a:t>fixed proportion</a:t>
            </a:r>
          </a:p>
          <a:p>
            <a:endParaRPr lang="en-US" dirty="0"/>
          </a:p>
          <a:p>
            <a:r>
              <a:rPr lang="en-US" dirty="0"/>
              <a:t>CH4 (methane)</a:t>
            </a:r>
          </a:p>
          <a:p>
            <a:r>
              <a:rPr lang="en-US" dirty="0"/>
              <a:t>One carbon atom</a:t>
            </a:r>
          </a:p>
          <a:p>
            <a:r>
              <a:rPr lang="en-US" dirty="0"/>
              <a:t>Four hydrogen atoms</a:t>
            </a:r>
          </a:p>
          <a:p>
            <a:endParaRPr lang="en-US" dirty="0"/>
          </a:p>
          <a:p>
            <a:r>
              <a:rPr lang="en-US" dirty="0"/>
              <a:t>Unlike mixtures, cannot be separated by physical means</a:t>
            </a:r>
          </a:p>
          <a:p>
            <a:r>
              <a:rPr lang="en-US" dirty="0"/>
              <a:t>Can be “decomposed” by chemical changes</a:t>
            </a:r>
            <a:br>
              <a:rPr lang="en-US" dirty="0"/>
            </a:br>
            <a:r>
              <a:rPr lang="en-US" dirty="0"/>
              <a:t>CH</a:t>
            </a:r>
            <a:r>
              <a:rPr lang="en-US" baseline="-25000" dirty="0"/>
              <a:t>4</a:t>
            </a:r>
            <a:r>
              <a:rPr lang="en-US" dirty="0"/>
              <a:t> (g) + 2 O</a:t>
            </a:r>
            <a:r>
              <a:rPr lang="en-US" baseline="-25000" dirty="0"/>
              <a:t>2</a:t>
            </a:r>
            <a:r>
              <a:rPr lang="en-US" dirty="0"/>
              <a:t> (g) </a:t>
            </a:r>
            <a:r>
              <a:rPr lang="en-US" dirty="0">
                <a:sym typeface="Wingdings" panose="05000000000000000000" pitchFamily="2" charset="2"/>
              </a:rPr>
              <a:t>  CO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(g) + 2 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O (g)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AA4C5-0355-137C-B61F-BA89C836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00B9-E3A3-9766-60E4-ACF4CB0C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Compounds: Chemical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075A-058C-1EDA-CB29-7097370E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/>
              <a:t>A </a:t>
            </a:r>
            <a:r>
              <a:rPr lang="en-US" sz="2200" b="1" dirty="0">
                <a:solidFill>
                  <a:srgbClr val="00FF00"/>
                </a:solidFill>
              </a:rPr>
              <a:t>chemical formula</a:t>
            </a:r>
            <a:r>
              <a:rPr lang="en-US" sz="2200" dirty="0">
                <a:solidFill>
                  <a:srgbClr val="00FF00"/>
                </a:solidFill>
              </a:rPr>
              <a:t> </a:t>
            </a:r>
            <a:r>
              <a:rPr lang="en-US" sz="2200" dirty="0"/>
              <a:t>is a way of presenting information about the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relative</a:t>
            </a:r>
            <a:r>
              <a:rPr lang="en-US" sz="2200" dirty="0"/>
              <a:t> chemical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proportions</a:t>
            </a:r>
            <a:r>
              <a:rPr lang="en-US" sz="2200" dirty="0"/>
              <a:t> of atoms that constitute a particular </a:t>
            </a:r>
            <a:r>
              <a:rPr lang="en-US" sz="2200" dirty="0">
                <a:solidFill>
                  <a:srgbClr val="FFFF00"/>
                </a:solidFill>
              </a:rPr>
              <a:t>compound</a:t>
            </a:r>
            <a:r>
              <a:rPr lang="en-US" sz="2200" dirty="0"/>
              <a:t> or </a:t>
            </a:r>
            <a:r>
              <a:rPr lang="en-US" sz="2200" dirty="0">
                <a:solidFill>
                  <a:srgbClr val="FFFF00"/>
                </a:solidFill>
              </a:rPr>
              <a:t>molecule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SO</a:t>
            </a:r>
            <a:r>
              <a:rPr lang="en-US" baseline="-25000" dirty="0"/>
              <a:t>4</a:t>
            </a:r>
          </a:p>
          <a:p>
            <a:r>
              <a:rPr lang="en-US" dirty="0"/>
              <a:t>Ca</a:t>
            </a:r>
            <a:r>
              <a:rPr lang="en-US" baseline="-25000" dirty="0"/>
              <a:t>3</a:t>
            </a:r>
            <a:r>
              <a:rPr lang="en-US" dirty="0"/>
              <a:t>(PO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0029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400EB-06A5-D483-8596-0D1A06849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58DE-B72C-6A1B-DC05-85F37EA7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Compounds: Molecular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2C85-55E0-CABD-6C59-781E076D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molecular formula</a:t>
            </a:r>
            <a:r>
              <a:rPr lang="en-US" dirty="0"/>
              <a:t> is a </a:t>
            </a:r>
            <a:r>
              <a:rPr lang="en-US" dirty="0">
                <a:solidFill>
                  <a:srgbClr val="FFFFCC"/>
                </a:solidFill>
              </a:rPr>
              <a:t>chemical formula </a:t>
            </a:r>
            <a:r>
              <a:rPr lang="en-US" dirty="0"/>
              <a:t>gives </a:t>
            </a:r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of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atoms</a:t>
            </a:r>
            <a:r>
              <a:rPr lang="en-US" dirty="0"/>
              <a:t> of each of the </a:t>
            </a:r>
            <a:r>
              <a:rPr lang="en-US" dirty="0">
                <a:solidFill>
                  <a:srgbClr val="FFFF00"/>
                </a:solidFill>
              </a:rPr>
              <a:t>elements</a:t>
            </a:r>
            <a:r>
              <a:rPr lang="en-US" dirty="0"/>
              <a:t> present in one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</a:t>
            </a:r>
            <a:r>
              <a:rPr lang="en-US" dirty="0"/>
              <a:t> of a specific </a:t>
            </a:r>
            <a:r>
              <a:rPr lang="en-US" dirty="0">
                <a:solidFill>
                  <a:srgbClr val="FFFF00"/>
                </a:solidFill>
              </a:rPr>
              <a:t>compound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It is composed of </a:t>
            </a:r>
            <a:r>
              <a:rPr lang="en-US" dirty="0">
                <a:solidFill>
                  <a:srgbClr val="FFFF00"/>
                </a:solidFill>
              </a:rPr>
              <a:t>element symbols </a:t>
            </a:r>
            <a:r>
              <a:rPr lang="en-US" dirty="0"/>
              <a:t>for the atoms and </a:t>
            </a:r>
            <a:r>
              <a:rPr lang="en-US" dirty="0">
                <a:solidFill>
                  <a:srgbClr val="00FF00"/>
                </a:solidFill>
              </a:rPr>
              <a:t>subscripts</a:t>
            </a:r>
            <a:r>
              <a:rPr lang="en-US" dirty="0"/>
              <a:t> to indicate count of the atoms. If there is only one atom in the compound, a subscripted “1” is omitted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B0253-D51D-B682-7C19-0250E851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65" y="2788920"/>
            <a:ext cx="5020376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4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61BB-6A7E-38EA-36D2-1F33456B3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50FA-4C00-0E16-5F5A-CFA15DF7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8" y="142114"/>
            <a:ext cx="8421512" cy="769441"/>
          </a:xfrm>
        </p:spPr>
        <p:txBody>
          <a:bodyPr/>
          <a:lstStyle/>
          <a:p>
            <a:r>
              <a:rPr lang="en-US" sz="4400" dirty="0"/>
              <a:t>Compounds: Empirical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27BA-21D4-E19C-890D-08EFB566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1" y="911555"/>
            <a:ext cx="8387645" cy="5530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 </a:t>
            </a:r>
            <a:r>
              <a:rPr lang="en-US" b="1" dirty="0">
                <a:solidFill>
                  <a:srgbClr val="00FF00"/>
                </a:solidFill>
              </a:rPr>
              <a:t>empirical formula</a:t>
            </a:r>
            <a:r>
              <a:rPr lang="en-US" dirty="0"/>
              <a:t> is a chemical formula that shows the elements in a compound in their </a:t>
            </a:r>
            <a:r>
              <a:rPr lang="en-US" dirty="0">
                <a:solidFill>
                  <a:srgbClr val="FFFF00"/>
                </a:solidFill>
              </a:rPr>
              <a:t>lowest whole-number ratio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Glucose</a:t>
            </a:r>
            <a:r>
              <a:rPr lang="en-US" dirty="0"/>
              <a:t> has a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formula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of </a:t>
            </a:r>
            <a:r>
              <a:rPr lang="en-US" sz="2800" b="1" dirty="0">
                <a:solidFill>
                  <a:srgbClr val="FFFF00"/>
                </a:solidFill>
              </a:rPr>
              <a:t>C</a:t>
            </a:r>
            <a:r>
              <a:rPr lang="en-US" sz="2800" b="1" baseline="-25000" dirty="0">
                <a:solidFill>
                  <a:srgbClr val="FFFF00"/>
                </a:solidFill>
              </a:rPr>
              <a:t>6</a:t>
            </a:r>
            <a:r>
              <a:rPr lang="en-US" sz="2800" b="1" dirty="0">
                <a:solidFill>
                  <a:srgbClr val="FFFF00"/>
                </a:solidFill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</a:rPr>
              <a:t>12</a:t>
            </a:r>
            <a:r>
              <a:rPr lang="en-US" sz="2800" b="1" dirty="0">
                <a:solidFill>
                  <a:srgbClr val="FFFF00"/>
                </a:solidFill>
              </a:rPr>
              <a:t>O</a:t>
            </a:r>
            <a:r>
              <a:rPr lang="en-US" sz="2800" b="1" baseline="-25000" dirty="0">
                <a:solidFill>
                  <a:srgbClr val="FFFF00"/>
                </a:solidFill>
              </a:rPr>
              <a:t>6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But </a:t>
            </a:r>
            <a:r>
              <a:rPr lang="en-US" dirty="0">
                <a:solidFill>
                  <a:srgbClr val="92D050"/>
                </a:solidFill>
              </a:rPr>
              <a:t>glucose</a:t>
            </a:r>
            <a:r>
              <a:rPr lang="en-US" dirty="0"/>
              <a:t> has an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of </a:t>
            </a:r>
            <a:r>
              <a:rPr lang="en-US" sz="2800" b="1" dirty="0">
                <a:solidFill>
                  <a:srgbClr val="FFFF00"/>
                </a:solidFill>
              </a:rPr>
              <a:t>CH</a:t>
            </a:r>
            <a:r>
              <a:rPr lang="en-US" sz="2800" b="1" baseline="-25000" dirty="0">
                <a:solidFill>
                  <a:srgbClr val="FFFF00"/>
                </a:solidFill>
              </a:rPr>
              <a:t>2</a:t>
            </a:r>
            <a:r>
              <a:rPr lang="en-US" sz="2800" b="1" dirty="0">
                <a:solidFill>
                  <a:srgbClr val="FFFF00"/>
                </a:solidFill>
              </a:rPr>
              <a:t>O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/>
              <a:t>Why? Because when chemists first start to </a:t>
            </a:r>
            <a:r>
              <a:rPr lang="en-US" sz="2200" dirty="0">
                <a:solidFill>
                  <a:srgbClr val="FFFF00"/>
                </a:solidFill>
              </a:rPr>
              <a:t>analyze</a:t>
            </a:r>
            <a:r>
              <a:rPr lang="en-US" sz="2200" dirty="0"/>
              <a:t> &amp; </a:t>
            </a:r>
            <a:r>
              <a:rPr lang="en-US" sz="2200" dirty="0">
                <a:solidFill>
                  <a:srgbClr val="FFFF00"/>
                </a:solidFill>
              </a:rPr>
              <a:t>characterize</a:t>
            </a:r>
            <a:r>
              <a:rPr lang="en-US" sz="2200" dirty="0"/>
              <a:t> an </a:t>
            </a:r>
            <a:r>
              <a:rPr lang="en-US" sz="2200" dirty="0">
                <a:solidFill>
                  <a:srgbClr val="FF99FF"/>
                </a:solidFill>
              </a:rPr>
              <a:t>unknown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FFF00"/>
                </a:solidFill>
              </a:rPr>
              <a:t>compound</a:t>
            </a:r>
            <a:r>
              <a:rPr lang="en-US" sz="2200" dirty="0"/>
              <a:t>, they find </a:t>
            </a:r>
            <a:r>
              <a:rPr lang="en-US" sz="2200" dirty="0">
                <a:solidFill>
                  <a:srgbClr val="92D050"/>
                </a:solidFill>
              </a:rPr>
              <a:t>glucose</a:t>
            </a:r>
            <a:r>
              <a:rPr lang="en-US" sz="2200" dirty="0"/>
              <a:t> has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part </a:t>
            </a:r>
            <a:r>
              <a:rPr lang="en-US" sz="2200" b="1" dirty="0">
                <a:solidFill>
                  <a:srgbClr val="FFC000"/>
                </a:solidFill>
              </a:rPr>
              <a:t>carbon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 part </a:t>
            </a:r>
            <a:r>
              <a:rPr lang="en-US" sz="2200" b="1" dirty="0">
                <a:solidFill>
                  <a:srgbClr val="FFC000"/>
                </a:solidFill>
              </a:rPr>
              <a:t>oxygen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 parts </a:t>
            </a:r>
            <a:r>
              <a:rPr lang="en-US" sz="2200" b="1" dirty="0">
                <a:solidFill>
                  <a:srgbClr val="FFC000"/>
                </a:solidFill>
              </a:rPr>
              <a:t>hydrogen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>
                <a:solidFill>
                  <a:srgbClr val="FFFF00"/>
                </a:solidFill>
              </a:rPr>
              <a:t>NOTE THIS</a:t>
            </a:r>
            <a:r>
              <a:rPr lang="en-US" sz="2200" dirty="0">
                <a:solidFill>
                  <a:srgbClr val="FFFF00"/>
                </a:solidFill>
              </a:rPr>
              <a:t>: in some cases the empirical formula and molecular formula are the same!!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A9BFE-ED06-AFB7-30EC-6F00882E1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448" y="2006267"/>
            <a:ext cx="1577039" cy="2708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67A539-AC9A-56DB-8F0B-86BE96A02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828" y="2006267"/>
            <a:ext cx="2320129" cy="25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8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3AB1-7C22-550E-60E1-022529E38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0" y="254746"/>
            <a:ext cx="8421512" cy="646331"/>
          </a:xfrm>
        </p:spPr>
        <p:txBody>
          <a:bodyPr/>
          <a:lstStyle/>
          <a:p>
            <a:r>
              <a:rPr lang="en-US" sz="3600" dirty="0"/>
              <a:t>Atomic Elements, Molecular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DF80-1577-11B2-1E73-B73C20FD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310" y="1007305"/>
            <a:ext cx="8387645" cy="5215465"/>
          </a:xfrm>
        </p:spPr>
        <p:txBody>
          <a:bodyPr/>
          <a:lstStyle/>
          <a:p>
            <a:r>
              <a:rPr lang="en-US" sz="2200" dirty="0"/>
              <a:t>Elements that exist as their individual atoms in nature are called </a:t>
            </a:r>
            <a:r>
              <a:rPr lang="en-US" sz="2200" b="1" dirty="0">
                <a:solidFill>
                  <a:srgbClr val="00FF00"/>
                </a:solidFill>
              </a:rPr>
              <a:t>atomic elements</a:t>
            </a:r>
          </a:p>
          <a:p>
            <a:r>
              <a:rPr lang="en-US" sz="2200" dirty="0"/>
              <a:t>Some elements do not exist in nature as individual atoms, but bonded with each other. These are </a:t>
            </a:r>
            <a:r>
              <a:rPr lang="en-US" sz="2200" b="1" dirty="0">
                <a:solidFill>
                  <a:srgbClr val="00FF00"/>
                </a:solidFill>
              </a:rPr>
              <a:t>molecular elements</a:t>
            </a:r>
          </a:p>
          <a:p>
            <a:pPr marL="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Molecular elements </a:t>
            </a:r>
            <a:r>
              <a:rPr lang="en-US" dirty="0"/>
              <a:t>can form often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diatomic molecules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polyatomic molecules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250E3B-D842-BE09-2919-5A4A3B8DD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901" y="5330068"/>
            <a:ext cx="2040671" cy="13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ED7B4E-6D11-9C26-96A2-2D0AF98C0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63" y="3237965"/>
            <a:ext cx="4545709" cy="1972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7F5C6-746A-349D-D86E-CFC013EF5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73" y="5330068"/>
            <a:ext cx="2047544" cy="1156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8EA09-3A0F-3079-54CE-D8E58575D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28" y="3780070"/>
            <a:ext cx="4225657" cy="23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DFE7-242B-346D-9074-9FE4B6DC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/>
          <a:lstStyle/>
          <a:p>
            <a:r>
              <a:rPr lang="en-US" dirty="0"/>
              <a:t>Ionic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8A15-E799-C3B2-123C-EDDCF4BD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Ionic compounds </a:t>
            </a:r>
            <a:r>
              <a:rPr lang="en-US" dirty="0"/>
              <a:t>form when</a:t>
            </a:r>
            <a:br>
              <a:rPr lang="en-US" dirty="0"/>
            </a:br>
            <a:r>
              <a:rPr lang="en-US" dirty="0"/>
              <a:t>atoms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BOND</a:t>
            </a:r>
            <a:r>
              <a:rPr lang="en-US" dirty="0"/>
              <a:t> with each other</a:t>
            </a:r>
            <a:br>
              <a:rPr lang="en-US" dirty="0"/>
            </a:br>
            <a:r>
              <a:rPr lang="en-US" dirty="0"/>
              <a:t>based on </a:t>
            </a:r>
            <a:r>
              <a:rPr lang="en-US" dirty="0">
                <a:solidFill>
                  <a:srgbClr val="FFFF00"/>
                </a:solidFill>
              </a:rPr>
              <a:t>one atom </a:t>
            </a: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positive charge </a:t>
            </a:r>
            <a:r>
              <a:rPr lang="en-US" dirty="0"/>
              <a:t>and the</a:t>
            </a:r>
            <a:br>
              <a:rPr lang="en-US" dirty="0"/>
            </a:br>
            <a:r>
              <a:rPr lang="en-US" dirty="0"/>
              <a:t>other having a </a:t>
            </a:r>
            <a:r>
              <a:rPr lang="en-US" dirty="0">
                <a:solidFill>
                  <a:srgbClr val="FFC000"/>
                </a:solidFill>
              </a:rPr>
              <a:t>negative charge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FFC000"/>
                </a:solidFill>
              </a:rPr>
              <a:t>sodium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dirty="0"/>
              <a:t>) atom easily gives up the </a:t>
            </a:r>
            <a:r>
              <a:rPr lang="en-US" dirty="0">
                <a:solidFill>
                  <a:srgbClr val="FFFF00"/>
                </a:solidFill>
              </a:rPr>
              <a:t>ONE</a:t>
            </a:r>
            <a:r>
              <a:rPr lang="en-US" dirty="0"/>
              <a:t> electron (all for energetic stability) which is its </a:t>
            </a:r>
            <a:r>
              <a:rPr lang="en-US" dirty="0">
                <a:solidFill>
                  <a:srgbClr val="FFFF00"/>
                </a:solidFill>
              </a:rPr>
              <a:t>ONE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valence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shell</a:t>
            </a:r>
            <a:r>
              <a:rPr lang="en-US" dirty="0"/>
              <a:t> electron to a </a:t>
            </a:r>
            <a:r>
              <a:rPr lang="en-US" dirty="0">
                <a:solidFill>
                  <a:srgbClr val="FFC000"/>
                </a:solidFill>
              </a:rPr>
              <a:t>chlorine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</a:t>
            </a:r>
            <a:r>
              <a:rPr lang="en-US" dirty="0"/>
              <a:t>) atom which has </a:t>
            </a:r>
            <a:r>
              <a:rPr lang="en-US" dirty="0">
                <a:solidFill>
                  <a:srgbClr val="FFFF00"/>
                </a:solidFill>
              </a:rPr>
              <a:t>SEVEN</a:t>
            </a:r>
            <a:r>
              <a:rPr lang="en-US" dirty="0"/>
              <a:t> valence shell electrons and wants a more </a:t>
            </a:r>
            <a:r>
              <a:rPr lang="en-US" dirty="0">
                <a:solidFill>
                  <a:srgbClr val="FFFF00"/>
                </a:solidFill>
              </a:rPr>
              <a:t>stable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complete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valence shell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EIGHT</a:t>
            </a:r>
            <a:r>
              <a:rPr lang="en-US" dirty="0"/>
              <a:t> electrons. The electron </a:t>
            </a:r>
            <a:r>
              <a:rPr lang="en-US" dirty="0">
                <a:solidFill>
                  <a:srgbClr val="92D050"/>
                </a:solidFill>
              </a:rPr>
              <a:t>transfer</a:t>
            </a:r>
            <a:r>
              <a:rPr lang="en-US" dirty="0"/>
              <a:t> creates an </a:t>
            </a:r>
            <a:r>
              <a:rPr lang="en-US" dirty="0">
                <a:solidFill>
                  <a:srgbClr val="00FF00"/>
                </a:solidFill>
              </a:rPr>
              <a:t>IONIC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bond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Na</a:t>
            </a:r>
            <a:r>
              <a:rPr lang="en-US" dirty="0"/>
              <a:t> and </a:t>
            </a:r>
            <a:r>
              <a:rPr lang="en-US" dirty="0">
                <a:solidFill>
                  <a:srgbClr val="FFC000"/>
                </a:solidFill>
              </a:rPr>
              <a:t>Cl</a:t>
            </a:r>
            <a:r>
              <a:rPr lang="en-US" dirty="0"/>
              <a:t> will form an </a:t>
            </a:r>
            <a:r>
              <a:rPr lang="en-US" dirty="0">
                <a:solidFill>
                  <a:srgbClr val="00FF00"/>
                </a:solidFill>
              </a:rPr>
              <a:t>ionic compound </a:t>
            </a:r>
            <a:r>
              <a:rPr lang="en-US" dirty="0"/>
              <a:t>as a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38D8A-6E5C-BEAA-31FE-DE129A066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17" y="1077566"/>
            <a:ext cx="3752436" cy="18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54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9E23-73EF-EDB8-9B8B-01FF2F83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C045-3015-AF59-70C9-EBD79099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/>
          <a:lstStyle/>
          <a:p>
            <a:r>
              <a:rPr lang="en-US" dirty="0"/>
              <a:t>Ionic Compounds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20108-84E3-A6BB-5A7B-9E7D5B09B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Generally </a:t>
            </a:r>
            <a:r>
              <a:rPr lang="en-US" dirty="0">
                <a:solidFill>
                  <a:srgbClr val="FFFF00"/>
                </a:solidFill>
              </a:rPr>
              <a:t>metal</a:t>
            </a:r>
            <a:r>
              <a:rPr lang="en-US" dirty="0"/>
              <a:t> elements will</a:t>
            </a:r>
            <a:br>
              <a:rPr lang="en-US" dirty="0"/>
            </a:br>
            <a:r>
              <a:rPr lang="en-US" dirty="0"/>
              <a:t>form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ionic compounds </a:t>
            </a:r>
            <a:r>
              <a:rPr lang="en-US" dirty="0"/>
              <a:t>with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nonmetal</a:t>
            </a:r>
            <a:r>
              <a:rPr lang="en-US" dirty="0"/>
              <a:t> elements 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correct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ratios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Metals</a:t>
            </a:r>
            <a:r>
              <a:rPr lang="en-US" dirty="0"/>
              <a:t> will give up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electrons</a:t>
            </a:r>
            <a:r>
              <a:rPr lang="en-US" dirty="0"/>
              <a:t> and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nonmetals</a:t>
            </a:r>
            <a:r>
              <a:rPr lang="en-US" dirty="0"/>
              <a:t> as a rule to form these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ionic compounds</a:t>
            </a:r>
            <a:br>
              <a:rPr lang="en-US" dirty="0"/>
            </a:br>
            <a:r>
              <a:rPr lang="en-US" dirty="0"/>
              <a:t>(with lots of exceptions to the rule)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8A97C4-948D-7586-A428-A1396CCAA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34" y="1081923"/>
            <a:ext cx="285789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1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E8A8D-74EE-D264-AF97-27559A9E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453A-0D69-F65A-CC68-34FFF7E2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/>
          <a:lstStyle/>
          <a:p>
            <a:r>
              <a:rPr lang="en-US" dirty="0"/>
              <a:t>Formula Unit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2521E-C187-3FE9-DF27-3DCD23A8A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“The </a:t>
            </a:r>
            <a:r>
              <a:rPr lang="en-US" dirty="0">
                <a:solidFill>
                  <a:srgbClr val="00FF00"/>
                </a:solidFill>
              </a:rPr>
              <a:t>formula unit</a:t>
            </a:r>
            <a:r>
              <a:rPr lang="en-US" dirty="0"/>
              <a:t> is the basic unit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compounds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Also: “in chemistry, a </a:t>
            </a:r>
            <a:r>
              <a:rPr lang="en-US" b="1" dirty="0">
                <a:solidFill>
                  <a:srgbClr val="00FF00"/>
                </a:solidFill>
              </a:rPr>
              <a:t>formula unit</a:t>
            </a:r>
            <a:r>
              <a:rPr lang="en-US" dirty="0">
                <a:solidFill>
                  <a:srgbClr val="00FF00"/>
                </a:solidFill>
              </a:rPr>
              <a:t> </a:t>
            </a:r>
            <a:r>
              <a:rPr lang="en-US" dirty="0"/>
              <a:t>is the smallest unit of a non-molecular substance, such as an </a:t>
            </a:r>
            <a:r>
              <a:rPr lang="en-US" dirty="0">
                <a:solidFill>
                  <a:srgbClr val="00FF00"/>
                </a:solidFill>
              </a:rPr>
              <a:t>ionic compound</a:t>
            </a:r>
            <a:r>
              <a:rPr lang="en-US" dirty="0"/>
              <a:t>,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covalent network solid</a:t>
            </a:r>
            <a:r>
              <a:rPr lang="en-US" dirty="0"/>
              <a:t>, or 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metal</a:t>
            </a:r>
          </a:p>
          <a:p>
            <a:endParaRPr lang="en-US" dirty="0"/>
          </a:p>
          <a:p>
            <a:r>
              <a:rPr lang="en-US" dirty="0"/>
              <a:t>Something that does form a discrete molecule, something not forming a molecular compound</a:t>
            </a:r>
          </a:p>
          <a:p>
            <a:endParaRPr lang="en-US" dirty="0"/>
          </a:p>
          <a:p>
            <a:r>
              <a:rPr lang="en-US" dirty="0"/>
              <a:t>NaCl, CaF</a:t>
            </a:r>
            <a:r>
              <a:rPr lang="en-US" baseline="-25000" dirty="0"/>
              <a:t>2</a:t>
            </a:r>
            <a:r>
              <a:rPr lang="en-US" dirty="0"/>
              <a:t>, ZnBr</a:t>
            </a:r>
            <a:r>
              <a:rPr lang="en-US" baseline="-25000" dirty="0"/>
              <a:t>2 </a:t>
            </a:r>
            <a:r>
              <a:rPr lang="en-US" dirty="0"/>
              <a:t>are the three formula units of these ionic compounds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3899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EF4E-F1AE-D4E4-3E6F-DE7117AF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4679"/>
            <a:ext cx="8421512" cy="830997"/>
          </a:xfrm>
        </p:spPr>
        <p:txBody>
          <a:bodyPr/>
          <a:lstStyle/>
          <a:p>
            <a:r>
              <a:rPr lang="en-US" dirty="0"/>
              <a:t>Cations and Anions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B3009-B27C-09A8-7D70-5D09C038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talked about this is a previous lecture</a:t>
            </a:r>
          </a:p>
          <a:p>
            <a:r>
              <a:rPr lang="en-US" dirty="0">
                <a:solidFill>
                  <a:srgbClr val="00FF00"/>
                </a:solidFill>
              </a:rPr>
              <a:t>cations</a:t>
            </a:r>
            <a:r>
              <a:rPr lang="en-US" dirty="0"/>
              <a:t> “move to” the </a:t>
            </a:r>
            <a:r>
              <a:rPr lang="en-US" dirty="0">
                <a:solidFill>
                  <a:srgbClr val="00FF00"/>
                </a:solidFill>
              </a:rPr>
              <a:t>cathode</a:t>
            </a:r>
            <a:endParaRPr lang="en-US" dirty="0"/>
          </a:p>
          <a:p>
            <a:r>
              <a:rPr lang="en-US" dirty="0">
                <a:solidFill>
                  <a:srgbClr val="00FF00"/>
                </a:solidFill>
              </a:rPr>
              <a:t>anions</a:t>
            </a:r>
            <a:r>
              <a:rPr lang="en-US" dirty="0"/>
              <a:t> “move to” the </a:t>
            </a:r>
            <a:r>
              <a:rPr lang="en-US" dirty="0">
                <a:solidFill>
                  <a:srgbClr val="00FF00"/>
                </a:solidFill>
              </a:rPr>
              <a:t>anode</a:t>
            </a:r>
            <a:endParaRPr lang="en-US" dirty="0"/>
          </a:p>
          <a:p>
            <a:r>
              <a:rPr lang="en-US" dirty="0"/>
              <a:t>Cations are positively charged 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K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Ca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2+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Li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  <a:p>
            <a:r>
              <a:rPr lang="en-US" dirty="0"/>
              <a:t>Anions are negatively</a:t>
            </a:r>
            <a:br>
              <a:rPr lang="en-US" dirty="0"/>
            </a:br>
            <a:r>
              <a:rPr lang="en-US" dirty="0"/>
              <a:t>charged ions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Br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OH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Cathode</a:t>
            </a:r>
            <a:r>
              <a:rPr lang="en-US" dirty="0"/>
              <a:t> is </a:t>
            </a:r>
            <a:r>
              <a:rPr lang="en-US" dirty="0">
                <a:solidFill>
                  <a:srgbClr val="FFFF00"/>
                </a:solidFill>
              </a:rPr>
              <a:t>negatively</a:t>
            </a:r>
            <a:br>
              <a:rPr lang="en-US" dirty="0"/>
            </a:br>
            <a:r>
              <a:rPr lang="en-US" dirty="0"/>
              <a:t>charged pole </a:t>
            </a:r>
          </a:p>
          <a:p>
            <a:r>
              <a:rPr lang="en-US" dirty="0">
                <a:solidFill>
                  <a:srgbClr val="00FF00"/>
                </a:solidFill>
              </a:rPr>
              <a:t>Anode</a:t>
            </a:r>
            <a:r>
              <a:rPr lang="en-US" dirty="0"/>
              <a:t> is </a:t>
            </a:r>
            <a:r>
              <a:rPr lang="en-US" dirty="0">
                <a:solidFill>
                  <a:srgbClr val="FFFF00"/>
                </a:solidFill>
              </a:rPr>
              <a:t>positively</a:t>
            </a:r>
            <a:br>
              <a:rPr lang="en-US" dirty="0"/>
            </a:br>
            <a:r>
              <a:rPr lang="en-US" dirty="0"/>
              <a:t>charged pole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00381-2C11-B35B-BC84-92AA0ABCF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219" y="2099519"/>
            <a:ext cx="1657581" cy="56205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B3A6900-BD69-0737-0DF1-70698AEB3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621" y="3429000"/>
            <a:ext cx="4566970" cy="30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47BB9-17E8-15C2-0D7F-4610E35E3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50" y="2756371"/>
            <a:ext cx="15623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FD7D-1859-14DD-1256-A5FAFD2F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677-9891-0BC3-75F4-E2B3642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group and number of electrons in valence shell are connected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2297E-3F53-BE4E-7D8D-7BC2ADD1C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44" y="3429000"/>
            <a:ext cx="7704911" cy="322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This Slide Set: Book Chapter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Matter: Properties and Changes Affecting It</a:t>
            </a:r>
          </a:p>
          <a:p>
            <a:r>
              <a:rPr lang="en-US" sz="2800" dirty="0"/>
              <a:t>Compounds</a:t>
            </a:r>
          </a:p>
          <a:p>
            <a:r>
              <a:rPr lang="en-US" sz="2800" dirty="0"/>
              <a:t>Molecules As Polyatomic Forms of The Elements</a:t>
            </a:r>
          </a:p>
          <a:p>
            <a:r>
              <a:rPr lang="en-US" sz="2800" dirty="0"/>
              <a:t>Ionic Compounds</a:t>
            </a:r>
          </a:p>
          <a:p>
            <a:r>
              <a:rPr lang="en-US" sz="2800" dirty="0"/>
              <a:t>Chemistry Nomenclature: Naming of Compounds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3709-AA79-AFC6-AFA0-2FBF630F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Polyatomic 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AB38-9D34-7387-85E1-73FA1777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D22AF-42C6-74D0-4927-772A9644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1680918"/>
            <a:ext cx="646837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0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F882-9BA1-0C1F-3111-24F3D850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Oxyanions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C78A86-F7D6-7CE0-4A9E-A11DC373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13308" y="3139170"/>
            <a:ext cx="5706271" cy="160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446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CB47F-D208-037E-FF93-22FDAAFBE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4DC3-19C3-3649-6C6F-9A33E65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Oxyanions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EC2D88-AFD5-51D6-2F50-220F3AF24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56561" y="4276327"/>
            <a:ext cx="3914906" cy="219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7F21B-8333-0118-372B-4B19B228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585" y="1924356"/>
            <a:ext cx="5715798" cy="1314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953E49-6F71-B4E5-DFAB-54E22D1AA993}"/>
              </a:ext>
            </a:extLst>
          </p:cNvPr>
          <p:cNvSpPr txBox="1"/>
          <p:nvPr/>
        </p:nvSpPr>
        <p:spPr>
          <a:xfrm>
            <a:off x="6952267" y="6494212"/>
            <a:ext cx="31249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C99FF"/>
                </a:solidFill>
              </a:rPr>
              <a:t>https://youtu.be/ijSk_7ukv10</a:t>
            </a:r>
          </a:p>
        </p:txBody>
      </p:sp>
    </p:spTree>
    <p:extLst>
      <p:ext uri="{BB962C8B-B14F-4D97-AF65-F5344CB8AC3E}">
        <p14:creationId xmlns:p14="http://schemas.microsoft.com/office/powerpoint/2010/main" val="3749348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7BD65-2504-2CF1-B856-164A5C10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1C6A-D929-BBFC-2896-67D2832D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374875"/>
            <a:ext cx="8421512" cy="2308324"/>
          </a:xfrm>
        </p:spPr>
        <p:txBody>
          <a:bodyPr/>
          <a:lstStyle/>
          <a:p>
            <a:r>
              <a:rPr lang="en-US" dirty="0"/>
              <a:t>Chemistry Nomenclature: Naming of Compounds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8054B-317F-C1CA-7170-BBE248970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0519" y="1414904"/>
            <a:ext cx="5191850" cy="504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47929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ECFB-824E-9D36-9ADF-55004DA52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FE6-22C1-D15A-55A1-93A61B4A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374875"/>
            <a:ext cx="8421512" cy="2308324"/>
          </a:xfrm>
        </p:spPr>
        <p:txBody>
          <a:bodyPr/>
          <a:lstStyle/>
          <a:p>
            <a:r>
              <a:rPr lang="en-US" dirty="0"/>
              <a:t>Chemistry Nomenclature: Naming of Compounds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8D0E-6EEF-1D3C-6A47-D4DC36768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4F80D-010E-DCEF-0A21-A4B6EBA0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64" y="2705866"/>
            <a:ext cx="7723414" cy="373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93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4CBF-5F1F-2A83-B2D2-047A6B7F9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32E09-5597-70D6-DC2A-F34B3720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374875"/>
            <a:ext cx="8421512" cy="2308324"/>
          </a:xfrm>
        </p:spPr>
        <p:txBody>
          <a:bodyPr/>
          <a:lstStyle/>
          <a:p>
            <a:r>
              <a:rPr lang="en-US" dirty="0"/>
              <a:t>Chemistry Nomenclature: Naming of Compounds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A6A22-96AC-9158-39D5-D7D6605C3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0C195-2739-C529-0697-44E4DDD5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955" y="1788377"/>
            <a:ext cx="47822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3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6514-6BE6-9F6B-F95E-4D523928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Compound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305D-7717-F3FC-BD85-25FE9E46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Molecular Compounds</a:t>
            </a:r>
          </a:p>
          <a:p>
            <a:r>
              <a:rPr lang="en-US" dirty="0"/>
              <a:t>Simple (common) molecules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5CF98-0B98-270E-073E-81E5C922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353" y="3290207"/>
            <a:ext cx="3146643" cy="286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39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C513D-8846-E531-362F-DF6957A2B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B7D2-0DDE-AC11-0562-29F9FA63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Compound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6DE2-E668-995E-48FF-27A4241F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Acids </a:t>
            </a:r>
          </a:p>
          <a:p>
            <a:r>
              <a:rPr lang="en-US" dirty="0"/>
              <a:t>Naming Binary Acids</a:t>
            </a:r>
          </a:p>
          <a:p>
            <a:r>
              <a:rPr lang="en-US" dirty="0"/>
              <a:t>Naming </a:t>
            </a:r>
            <a:r>
              <a:rPr lang="en-US" dirty="0" err="1"/>
              <a:t>Oxyacids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6C11D6-763D-1B31-18AB-20B190F01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31" y="1921989"/>
            <a:ext cx="5201869" cy="2270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A446E-9BB1-0DDE-3CF0-E60C9E7E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157" y="3722215"/>
            <a:ext cx="6347650" cy="221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99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F2418-7EFB-F486-D7C8-DAFD1192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ABCF2-FF14-2EC7-3851-4A3AF672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Compound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CAA6-E58B-E779-2421-C125239C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Acids </a:t>
            </a:r>
          </a:p>
          <a:p>
            <a:r>
              <a:rPr lang="en-US" dirty="0"/>
              <a:t>Naming Binary Acids</a:t>
            </a:r>
          </a:p>
          <a:p>
            <a:r>
              <a:rPr lang="en-US" dirty="0"/>
              <a:t>Naming </a:t>
            </a:r>
            <a:r>
              <a:rPr lang="en-US" dirty="0" err="1"/>
              <a:t>Oxyacids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CF4FC-9792-0BDB-EEF8-95405D6F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536" y="3020287"/>
            <a:ext cx="5557075" cy="1794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D7139-A810-5D5F-9674-166087F8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664" y="5105728"/>
            <a:ext cx="5894514" cy="15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8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02F46-6FA5-1919-FD03-7C87C3C92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B3A7-CE3B-37CF-9194-2C15AF7A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Tying </a:t>
            </a:r>
            <a:r>
              <a:rPr lang="en-US"/>
              <a:t>It Together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A1FEE-4F33-8629-78C1-59221FCBD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59075" y="1331913"/>
            <a:ext cx="6814738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01865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B647A-52B1-C29F-DBBD-43C89532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EA56-D701-F19D-2E03-D6D25BF0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03119"/>
            <a:ext cx="8421512" cy="584775"/>
          </a:xfrm>
        </p:spPr>
        <p:txBody>
          <a:bodyPr/>
          <a:lstStyle/>
          <a:p>
            <a:r>
              <a:rPr lang="en-US" sz="3200" dirty="0"/>
              <a:t>Matter: Properties and Changes Affecting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92B8-FE2C-288C-BA6A-FC15951E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136073"/>
            <a:ext cx="8387645" cy="541148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CC99FF"/>
                </a:solidFill>
              </a:rPr>
              <a:t>Physical Property</a:t>
            </a:r>
          </a:p>
          <a:p>
            <a:pPr marL="0" indent="0">
              <a:buNone/>
            </a:pPr>
            <a:r>
              <a:rPr lang="en-US" dirty="0"/>
              <a:t>a characteristic of a substance that can be observed or measured without changing the identity of the substance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473D3-FD38-C29E-1DD1-B6BE68E6B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53586"/>
              </p:ext>
            </p:extLst>
          </p:nvPr>
        </p:nvGraphicFramePr>
        <p:xfrm>
          <a:off x="1269139" y="3692947"/>
          <a:ext cx="6776113" cy="1494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8785">
                  <a:extLst>
                    <a:ext uri="{9D8B030D-6E8A-4147-A177-3AD203B41FA5}">
                      <a16:colId xmlns:a16="http://schemas.microsoft.com/office/drawing/2014/main" val="2901206237"/>
                    </a:ext>
                  </a:extLst>
                </a:gridCol>
                <a:gridCol w="3687328">
                  <a:extLst>
                    <a:ext uri="{9D8B030D-6E8A-4147-A177-3AD203B41FA5}">
                      <a16:colId xmlns:a16="http://schemas.microsoft.com/office/drawing/2014/main" val="4146771170"/>
                    </a:ext>
                  </a:extLst>
                </a:gridCol>
              </a:tblGrid>
              <a:tr h="344606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Color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Electrical conductivity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950352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Hardness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Density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365090"/>
                  </a:ext>
                </a:extLst>
              </a:tr>
              <a:tr h="493407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Malleability</a:t>
                      </a:r>
                    </a:p>
                    <a:p>
                      <a:pPr algn="l" rtl="0" fontAlgn="ctr">
                        <a:buNone/>
                      </a:pP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(ability to be hammered)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Melting point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421501"/>
                  </a:ext>
                </a:extLst>
              </a:tr>
              <a:tr h="293139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Solubility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Boiling point</a:t>
                      </a:r>
                      <a:endParaRPr lang="en-US" sz="2000" b="0" i="0" u="none" strike="noStrike" dirty="0">
                        <a:solidFill>
                          <a:schemeClr val="bg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501" marR="7501" marT="750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4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7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Matter</a:t>
            </a:r>
          </a:p>
        </p:txBody>
      </p:sp>
    </p:spTree>
    <p:extLst>
      <p:ext uri="{BB962C8B-B14F-4D97-AF65-F5344CB8AC3E}">
        <p14:creationId xmlns:p14="http://schemas.microsoft.com/office/powerpoint/2010/main" val="184407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6CB2-5526-26EA-110E-3DFF8694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471B-1972-A597-02EC-988E0AD3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03119"/>
            <a:ext cx="8421512" cy="584775"/>
          </a:xfrm>
        </p:spPr>
        <p:txBody>
          <a:bodyPr/>
          <a:lstStyle/>
          <a:p>
            <a:r>
              <a:rPr lang="en-US" sz="3200" dirty="0"/>
              <a:t>Matter: Properties and Changes Affecting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2222A-EE9C-25D2-1213-749B2160E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66800"/>
            <a:ext cx="8387645" cy="5480755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CC99FF"/>
                </a:solidFill>
              </a:rPr>
              <a:t>Chemical Property</a:t>
            </a:r>
          </a:p>
          <a:p>
            <a:pPr marL="0" indent="0">
              <a:buNone/>
            </a:pPr>
            <a:r>
              <a:rPr lang="en-US" dirty="0"/>
              <a:t>potential to undergo some chemical change or reaction by virtue of its composition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Metals like Zn (zinc) reacting with acid</a:t>
            </a:r>
          </a:p>
          <a:p>
            <a:r>
              <a:rPr lang="en-US" dirty="0"/>
              <a:t>Forming oxides in reacting with oxygen</a:t>
            </a:r>
          </a:p>
          <a:p>
            <a:r>
              <a:rPr lang="en-US" dirty="0"/>
              <a:t>This involves substance changing into another substance</a:t>
            </a:r>
          </a:p>
        </p:txBody>
      </p:sp>
    </p:spTree>
    <p:extLst>
      <p:ext uri="{BB962C8B-B14F-4D97-AF65-F5344CB8AC3E}">
        <p14:creationId xmlns:p14="http://schemas.microsoft.com/office/powerpoint/2010/main" val="7869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463B-7718-8318-9ED6-8C56BCF3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(State)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84303-E62B-084F-CC8F-4EAAB490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States</a:t>
            </a:r>
            <a:r>
              <a:rPr lang="en-US" dirty="0"/>
              <a:t> of matter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liquid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gas</a:t>
            </a:r>
          </a:p>
          <a:p>
            <a:pPr marL="0" indent="0">
              <a:buNone/>
            </a:pPr>
            <a:r>
              <a:rPr lang="en-US" dirty="0"/>
              <a:t>Changes in the </a:t>
            </a:r>
            <a:r>
              <a:rPr lang="en-US" b="1" dirty="0">
                <a:solidFill>
                  <a:srgbClr val="FFFF00"/>
                </a:solidFill>
              </a:rPr>
              <a:t>states</a:t>
            </a:r>
            <a:r>
              <a:rPr lang="en-US" dirty="0"/>
              <a:t> of matters are:</a:t>
            </a:r>
          </a:p>
          <a:p>
            <a:r>
              <a:rPr lang="en-US" sz="2800" dirty="0">
                <a:solidFill>
                  <a:srgbClr val="00FF00"/>
                </a:solidFill>
              </a:rPr>
              <a:t>Vaporization</a:t>
            </a:r>
          </a:p>
          <a:p>
            <a:pPr marL="236538" lvl="1" indent="0">
              <a:buNone/>
            </a:pPr>
            <a:r>
              <a:rPr lang="en-US" sz="2400" i="1" dirty="0"/>
              <a:t>Liquid to gas</a:t>
            </a:r>
          </a:p>
          <a:p>
            <a:r>
              <a:rPr lang="en-US" sz="2800" dirty="0">
                <a:solidFill>
                  <a:srgbClr val="00FF00"/>
                </a:solidFill>
              </a:rPr>
              <a:t>Freezing</a:t>
            </a:r>
          </a:p>
          <a:p>
            <a:pPr marL="231775" lvl="1" indent="0">
              <a:buNone/>
            </a:pPr>
            <a:r>
              <a:rPr lang="en-US" sz="2400" i="1" dirty="0"/>
              <a:t>Liquid to solid</a:t>
            </a:r>
          </a:p>
          <a:p>
            <a:r>
              <a:rPr lang="en-US" sz="2800" dirty="0">
                <a:solidFill>
                  <a:srgbClr val="00FF00"/>
                </a:solidFill>
              </a:rPr>
              <a:t>Condensation</a:t>
            </a:r>
          </a:p>
          <a:p>
            <a:pPr marL="236538" lvl="1" indent="0">
              <a:buNone/>
            </a:pPr>
            <a:r>
              <a:rPr lang="en-US" sz="2400" i="1" dirty="0"/>
              <a:t>Gas to liquid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4D23E-4BC0-3574-9EAA-9855B2C6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485" y="2296484"/>
            <a:ext cx="4505954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ED16-B973-D1B7-D0C1-7117300B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F31F-3A04-B6CE-2084-54FF37B8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0513-7626-7F27-D71E-BA29ED096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D205B8-23C2-F639-F6A2-464B48E28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55" y="3375135"/>
            <a:ext cx="3710639" cy="29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8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8BC8-614A-4449-8649-1D7C38474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3170-04F5-6793-0A88-0101EC4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Making Use of Physical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67D4-4624-62F0-C512-6DC35826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92D050"/>
                </a:solidFill>
              </a:rPr>
              <a:t>Distillation</a:t>
            </a:r>
          </a:p>
          <a:p>
            <a:pPr marL="0" indent="0">
              <a:buNone/>
            </a:pPr>
            <a:r>
              <a:rPr lang="en-US" sz="2000" dirty="0"/>
              <a:t>Separating/purifying</a:t>
            </a:r>
            <a:br>
              <a:rPr lang="en-US" sz="2000" dirty="0"/>
            </a:br>
            <a:r>
              <a:rPr lang="en-US" sz="2000" dirty="0"/>
              <a:t>compounds based on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boiling point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i="1" dirty="0">
                <a:solidFill>
                  <a:srgbClr val="92D050"/>
                </a:solidFill>
              </a:rPr>
              <a:t>Precipitation</a:t>
            </a:r>
          </a:p>
          <a:p>
            <a:pPr marL="0" indent="0">
              <a:buNone/>
            </a:pPr>
            <a:r>
              <a:rPr lang="en-US" sz="2000" dirty="0"/>
              <a:t>Separating/purifying</a:t>
            </a:r>
            <a:br>
              <a:rPr lang="en-US" sz="2000" dirty="0"/>
            </a:br>
            <a:r>
              <a:rPr lang="en-US" sz="2000" dirty="0"/>
              <a:t>compounds based on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solubility</a:t>
            </a:r>
          </a:p>
          <a:p>
            <a:pPr marL="236538" lvl="1" indent="0">
              <a:buNone/>
            </a:pPr>
            <a:r>
              <a:rPr lang="en-US" sz="1600" dirty="0"/>
              <a:t>Some stay in solution,</a:t>
            </a:r>
          </a:p>
          <a:p>
            <a:pPr marL="236538" lvl="1" indent="0">
              <a:buNone/>
            </a:pPr>
            <a:r>
              <a:rPr lang="en-US" sz="1600" dirty="0"/>
              <a:t>Others come out of solution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i="1" dirty="0">
                <a:solidFill>
                  <a:srgbClr val="92D050"/>
                </a:solidFill>
              </a:rPr>
              <a:t>Filtration</a:t>
            </a:r>
          </a:p>
          <a:p>
            <a:pPr marL="0" indent="0">
              <a:buNone/>
            </a:pPr>
            <a:r>
              <a:rPr lang="en-US" dirty="0"/>
              <a:t>Separating compounds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00FA-6024-9278-A03C-3BA91BF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057" y="1194785"/>
            <a:ext cx="4382598" cy="43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93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F66B-AF53-F8C2-7526-CCDF5099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6ABA-1CAB-DD2F-8598-E642C0BE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25344"/>
            <a:ext cx="8421512" cy="707886"/>
          </a:xfrm>
        </p:spPr>
        <p:txBody>
          <a:bodyPr/>
          <a:lstStyle/>
          <a:p>
            <a:r>
              <a:rPr lang="en-US" sz="4000" dirty="0"/>
              <a:t>Making Use of Physical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C80E-A9D0-96AB-70DC-178F633FF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dirty="0">
                <a:solidFill>
                  <a:srgbClr val="92D050"/>
                </a:solidFill>
              </a:rPr>
              <a:t>Solvent Extraction</a:t>
            </a:r>
          </a:p>
          <a:p>
            <a:pPr marL="0" indent="0">
              <a:buNone/>
            </a:pPr>
            <a:r>
              <a:rPr lang="en-US" sz="2000" dirty="0"/>
              <a:t>Separating/purifying</a:t>
            </a:r>
            <a:br>
              <a:rPr lang="en-US" sz="2000" dirty="0"/>
            </a:br>
            <a:r>
              <a:rPr lang="en-US" sz="2000" dirty="0"/>
              <a:t>compounds based on preference</a:t>
            </a:r>
            <a:br>
              <a:rPr lang="en-US" sz="2000" dirty="0"/>
            </a:br>
            <a:r>
              <a:rPr lang="en-US" sz="2000" dirty="0"/>
              <a:t>(“partition”) for organic vs</a:t>
            </a:r>
            <a:br>
              <a:rPr lang="en-US" sz="2000" dirty="0"/>
            </a:br>
            <a:r>
              <a:rPr lang="en-US" sz="2000" dirty="0"/>
              <a:t>aqueous solvents</a:t>
            </a:r>
            <a:endParaRPr lang="en-US" sz="20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i="1" dirty="0">
                <a:solidFill>
                  <a:srgbClr val="92D050"/>
                </a:solidFill>
              </a:rPr>
              <a:t>Chromatography</a:t>
            </a:r>
          </a:p>
          <a:p>
            <a:pPr marL="0" indent="0">
              <a:buNone/>
            </a:pPr>
            <a:r>
              <a:rPr lang="en-US" sz="2000" dirty="0"/>
              <a:t>Separating/purifying</a:t>
            </a:r>
            <a:br>
              <a:rPr lang="en-US" sz="2000" dirty="0"/>
            </a:br>
            <a:r>
              <a:rPr lang="en-US" sz="2000" dirty="0"/>
              <a:t>compounds based on same</a:t>
            </a:r>
            <a:br>
              <a:rPr lang="en-US" sz="2000" dirty="0"/>
            </a:br>
            <a:r>
              <a:rPr lang="en-US" sz="2000" dirty="0"/>
              <a:t>principle as solvent extraction</a:t>
            </a:r>
            <a:br>
              <a:rPr lang="en-US" sz="2000" dirty="0"/>
            </a:br>
            <a:r>
              <a:rPr lang="en-US" sz="2000" dirty="0"/>
              <a:t>but with flowing (mobile) vs</a:t>
            </a:r>
            <a:br>
              <a:rPr lang="en-US" sz="2000" dirty="0"/>
            </a:br>
            <a:r>
              <a:rPr lang="en-US" sz="2000" dirty="0"/>
              <a:t>non-flowing (stationary) phases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C6A00-76FB-86B1-062F-179D48038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711" y="1217191"/>
            <a:ext cx="4009389" cy="5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5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FEE7A-A6E8-24AB-A509-C0575AEC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5043-5EBD-8727-F3B1-AE53D2B6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/>
          <a:lstStyle/>
          <a:p>
            <a:r>
              <a:rPr lang="en-US" dirty="0"/>
              <a:t>LAW of Conservation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8BDA8-033C-6E5B-D40B-0F7BAB7E8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1789 French chemist Lavoisier</a:t>
            </a:r>
          </a:p>
          <a:p>
            <a:r>
              <a:rPr lang="en-US" dirty="0"/>
              <a:t>Matter cannot be </a:t>
            </a:r>
            <a:r>
              <a:rPr lang="en-US" dirty="0">
                <a:solidFill>
                  <a:srgbClr val="FFFF00"/>
                </a:solidFill>
              </a:rPr>
              <a:t>created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destroyed</a:t>
            </a:r>
          </a:p>
          <a:p>
            <a:r>
              <a:rPr lang="en-US" dirty="0"/>
              <a:t>Chemical reaction: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dirty="0"/>
              <a:t> of </a:t>
            </a:r>
            <a:r>
              <a:rPr lang="en-US" dirty="0">
                <a:solidFill>
                  <a:srgbClr val="00FF00"/>
                </a:solidFill>
              </a:rPr>
              <a:t>reactants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dirty="0"/>
              <a:t> of </a:t>
            </a:r>
            <a:r>
              <a:rPr lang="en-US" dirty="0">
                <a:solidFill>
                  <a:srgbClr val="00FF00"/>
                </a:solidFill>
              </a:rPr>
              <a:t>products</a:t>
            </a:r>
            <a:r>
              <a:rPr lang="en-US" dirty="0"/>
              <a:t> identical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0E6CB-21D2-45B0-0AC6-A8E3D255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122" y="3678988"/>
            <a:ext cx="4619345" cy="2606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A2E07A-1BAB-6B0F-19B5-156DC160E9D5}"/>
              </a:ext>
            </a:extLst>
          </p:cNvPr>
          <p:cNvSpPr txBox="1"/>
          <p:nvPr/>
        </p:nvSpPr>
        <p:spPr>
          <a:xfrm>
            <a:off x="5486400" y="6285945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C99FF"/>
                </a:solidFill>
              </a:rPr>
              <a:t>https://www.youtube.com/watch?v=Wwmsy4huZQ0</a:t>
            </a:r>
          </a:p>
        </p:txBody>
      </p:sp>
      <p:pic>
        <p:nvPicPr>
          <p:cNvPr id="4098" name="Picture 2" descr="What is Reactants and products 2Na+ 2H₂O → 2NaOH + H₂? - ECHEMI">
            <a:extLst>
              <a:ext uri="{FF2B5EF4-FFF2-40B4-BE49-F238E27FC236}">
                <a16:creationId xmlns:a16="http://schemas.microsoft.com/office/drawing/2014/main" id="{569B8ABE-67C1-7AB0-40BD-8E0D99AE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5" y="3644352"/>
            <a:ext cx="36576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9248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30353</TotalTime>
  <Words>955</Words>
  <Application>Microsoft Office PowerPoint</Application>
  <PresentationFormat>On-screen Show (4:3)</PresentationFormat>
  <Paragraphs>143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This Slide Set: Book Chapter 4</vt:lpstr>
      <vt:lpstr>Matter: Properties and Changes Affecting It</vt:lpstr>
      <vt:lpstr>Matter: Properties and Changes Affecting It</vt:lpstr>
      <vt:lpstr>Physical (State) Changes</vt:lpstr>
      <vt:lpstr>Chemical Changes</vt:lpstr>
      <vt:lpstr>Making Use of Physical Properties</vt:lpstr>
      <vt:lpstr>Making Use of Physical Properties</vt:lpstr>
      <vt:lpstr>LAW of Conservation of Mass</vt:lpstr>
      <vt:lpstr>Compounds</vt:lpstr>
      <vt:lpstr>Compounds: Chemical Formula</vt:lpstr>
      <vt:lpstr>Compounds: Molecular Formula</vt:lpstr>
      <vt:lpstr>Compounds: Empirical Formula</vt:lpstr>
      <vt:lpstr>Atomic Elements, Molecular Elements</vt:lpstr>
      <vt:lpstr>Ionic Compounds</vt:lpstr>
      <vt:lpstr>Ionic Compounds</vt:lpstr>
      <vt:lpstr>Formula Unit</vt:lpstr>
      <vt:lpstr>Cations and Anions</vt:lpstr>
      <vt:lpstr>PowerPoint Presentation</vt:lpstr>
      <vt:lpstr>Polyatomic Ions</vt:lpstr>
      <vt:lpstr>Naming Oxyanions</vt:lpstr>
      <vt:lpstr>Naming Oxyanions</vt:lpstr>
      <vt:lpstr>Chemistry Nomenclature: Naming of Compounds </vt:lpstr>
      <vt:lpstr>Chemistry Nomenclature: Naming of Compounds </vt:lpstr>
      <vt:lpstr>Chemistry Nomenclature: Naming of Compounds </vt:lpstr>
      <vt:lpstr>Molecular Compound Naming</vt:lpstr>
      <vt:lpstr>Molecular Compound Naming</vt:lpstr>
      <vt:lpstr>Molecular Compound Naming</vt:lpstr>
      <vt:lpstr>Tying It Together</vt:lpstr>
      <vt:lpstr>Introduction to Matter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1039</cp:revision>
  <cp:lastPrinted>2016-03-14T04:22:58Z</cp:lastPrinted>
  <dcterms:created xsi:type="dcterms:W3CDTF">2005-12-08T13:54:14Z</dcterms:created>
  <dcterms:modified xsi:type="dcterms:W3CDTF">2025-08-26T19:31:25Z</dcterms:modified>
</cp:coreProperties>
</file>