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1"/>
  </p:notesMasterIdLst>
  <p:sldIdLst>
    <p:sldId id="608" r:id="rId2"/>
    <p:sldId id="609" r:id="rId3"/>
    <p:sldId id="616" r:id="rId4"/>
    <p:sldId id="624" r:id="rId5"/>
    <p:sldId id="619" r:id="rId6"/>
    <p:sldId id="613" r:id="rId7"/>
    <p:sldId id="610" r:id="rId8"/>
    <p:sldId id="625" r:id="rId9"/>
    <p:sldId id="633" r:id="rId10"/>
    <p:sldId id="617" r:id="rId11"/>
    <p:sldId id="622" r:id="rId12"/>
    <p:sldId id="626" r:id="rId13"/>
    <p:sldId id="612" r:id="rId14"/>
    <p:sldId id="627" r:id="rId15"/>
    <p:sldId id="628" r:id="rId16"/>
    <p:sldId id="629" r:id="rId17"/>
    <p:sldId id="630" r:id="rId18"/>
    <p:sldId id="631" r:id="rId19"/>
    <p:sldId id="632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FF00"/>
    <a:srgbClr val="FF9933"/>
    <a:srgbClr val="FF0066"/>
    <a:srgbClr val="99FFCC"/>
    <a:srgbClr val="FFFFCC"/>
    <a:srgbClr val="339933"/>
    <a:srgbClr val="CCFFFF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28" d="100"/>
          <a:sy n="128" d="100"/>
        </p:scale>
        <p:origin x="246" y="12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197" y="1295478"/>
            <a:ext cx="8111067" cy="769441"/>
          </a:xfrm>
        </p:spPr>
        <p:txBody>
          <a:bodyPr/>
          <a:lstStyle/>
          <a:p>
            <a:r>
              <a:rPr lang="en-US" sz="44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Mitch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sz="4800" kern="0" dirty="0">
              <a:solidFill>
                <a:srgbClr val="CC99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D93987C-C3A6-9E17-4494-2A0E8AA68125}"/>
              </a:ext>
            </a:extLst>
          </p:cNvPr>
          <p:cNvSpPr txBox="1">
            <a:spLocks/>
          </p:cNvSpPr>
          <p:nvPr/>
        </p:nvSpPr>
        <p:spPr bwMode="auto">
          <a:xfrm>
            <a:off x="516466" y="2228750"/>
            <a:ext cx="811106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600" i="1" kern="0" dirty="0">
                <a:solidFill>
                  <a:srgbClr val="CC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5a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0F667B90-ADA0-D7AE-AC82-9C44B2A46AE5}"/>
              </a:ext>
            </a:extLst>
          </p:cNvPr>
          <p:cNvSpPr txBox="1">
            <a:spLocks/>
          </p:cNvSpPr>
          <p:nvPr/>
        </p:nvSpPr>
        <p:spPr bwMode="auto">
          <a:xfrm>
            <a:off x="490153" y="3730219"/>
            <a:ext cx="81110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0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46B47-6540-F52F-1F64-854396E70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263F-7C9A-1678-6FE0-453CEF24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BDB66-1E78-B72D-677D-D6B5050E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Before Reaction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mass of empty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crucible</a:t>
            </a:r>
            <a:r>
              <a:rPr lang="en-US" dirty="0"/>
              <a:t> </a:t>
            </a:r>
            <a:r>
              <a:rPr lang="en-US" b="1" dirty="0">
                <a:solidFill>
                  <a:srgbClr val="FF9933"/>
                </a:solidFill>
              </a:rPr>
              <a:t>AND NOT THE LID!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All digits of the balance</a:t>
            </a:r>
            <a:endParaRPr lang="en-US" b="1" dirty="0">
              <a:solidFill>
                <a:srgbClr val="FF9933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glassine paper, use a scoopula to obtain</a:t>
            </a:r>
            <a:br>
              <a:rPr lang="en-US" dirty="0"/>
            </a:b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0.10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0.15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Mg turnings </a:t>
            </a:r>
            <a:r>
              <a:rPr lang="en-US" dirty="0"/>
              <a:t>and transfer to crucible</a:t>
            </a:r>
            <a:endParaRPr lang="en-US" dirty="0">
              <a:solidFill>
                <a:srgbClr val="FFFF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mass of Mg on tared balance (NO LID)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the fume hood as for previous experiment, set up the stand with iron right, clay triangle, Bunsen burner with gas hose connected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Strike the gas to a flame &amp; adjust the burner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the wire mesh ready to set the crucible on it for cooling</a:t>
            </a:r>
          </a:p>
        </p:txBody>
      </p:sp>
    </p:spTree>
    <p:extLst>
      <p:ext uri="{BB962C8B-B14F-4D97-AF65-F5344CB8AC3E}">
        <p14:creationId xmlns:p14="http://schemas.microsoft.com/office/powerpoint/2010/main" val="3789276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2430-C568-9444-018A-4A293518D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2173-3E63-7A53-DF9E-053FCE10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5A565-8AD4-F37F-9436-FAD0B19D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Reaction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lid on crucible </a:t>
            </a:r>
            <a:r>
              <a:rPr lang="en-US" b="1" dirty="0">
                <a:solidFill>
                  <a:srgbClr val="FFFF00"/>
                </a:solidFill>
              </a:rPr>
              <a:t>slightly ajar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Carefully hold or set the Bunsen burner to burn the magnesium. Do this for about 5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the lid off, which lets more air (oxygen) in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Continue to heat for another 15 min, but be prepared to put lid back on ajar temporarily if more “flaring” occurs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Let crucible cool on wire mesh about 5 minutes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MAKING SURE crucible has cooled, record mass of the reaction on balance </a:t>
            </a:r>
            <a:r>
              <a:rPr lang="en-US" dirty="0"/>
              <a:t>(Post-reaction reading #1)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Reheat crucible (NO LID) for 10 min more and let cool. Record mass (Post-reaction reading #2)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31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83C94-C17D-CD23-D51C-DB6481B6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ED07-F2F6-06C7-E52F-D44D3D4F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0F9EF-0A83-034E-1470-04DE5009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Post-Reaction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dirty="0"/>
              <a:t>If the difference between Reading #1 and #2 are within ±0.001 g, proceed with the results. Use the GREATER value of the two mass readings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/>
              <a:t>If the two readings have differences larger than 0.001 g, repeat the heating step to get the difference down. Magnesium oxide is a white powder, but could be light gray because of impurities</a:t>
            </a:r>
          </a:p>
          <a:p>
            <a:pPr marL="457200" indent="-457200">
              <a:buFont typeface="+mj-lt"/>
              <a:buAutoNum type="arabicPeriod" startAt="8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173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79B0-B384-1533-BACA-0EA95D40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73B-F6C9-7A59-3DAB-7CBF32F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magnesium oxide product goes in the Solid Waste container</a:t>
            </a:r>
          </a:p>
          <a:p>
            <a:r>
              <a:rPr lang="en-US" dirty="0"/>
              <a:t>WITHOUT AT ALL GETTING CRUCIBLE WET WITH ANY WATER, wipe crucible with dry paper towel or use steel wool to clean</a:t>
            </a:r>
          </a:p>
        </p:txBody>
      </p:sp>
    </p:spTree>
    <p:extLst>
      <p:ext uri="{BB962C8B-B14F-4D97-AF65-F5344CB8AC3E}">
        <p14:creationId xmlns:p14="http://schemas.microsoft.com/office/powerpoint/2010/main" val="346991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E053F-55EE-98BB-F6F0-23BD124A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E920-1ACB-0ABB-F5DD-8722E73A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2B22C-47ED-F1EB-2CEE-BF9B01CA3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r>
              <a:rPr lang="en-US" dirty="0"/>
              <a:t>All mass readings in Data should be ALL the digits of the balance. All quantities should be numbers with units (g)</a:t>
            </a:r>
          </a:p>
          <a:p>
            <a:r>
              <a:rPr lang="en-US" dirty="0"/>
              <a:t>If your “2</a:t>
            </a:r>
            <a:r>
              <a:rPr lang="en-US" baseline="30000" dirty="0"/>
              <a:t>nd</a:t>
            </a:r>
            <a:r>
              <a:rPr lang="en-US" dirty="0"/>
              <a:t> weighing”</a:t>
            </a:r>
            <a:br>
              <a:rPr lang="en-US" dirty="0"/>
            </a:br>
            <a:r>
              <a:rPr lang="en-US" dirty="0"/>
              <a:t>required reheating to get a</a:t>
            </a:r>
            <a:br>
              <a:rPr lang="en-US" dirty="0"/>
            </a:br>
            <a:r>
              <a:rPr lang="en-US" dirty="0"/>
              <a:t>“3</a:t>
            </a:r>
            <a:r>
              <a:rPr lang="en-US" baseline="30000" dirty="0"/>
              <a:t>rd</a:t>
            </a:r>
            <a:r>
              <a:rPr lang="en-US" dirty="0"/>
              <a:t> weighing” and even more</a:t>
            </a:r>
            <a:br>
              <a:rPr lang="en-US" dirty="0"/>
            </a:br>
            <a:r>
              <a:rPr lang="en-US" dirty="0"/>
              <a:t>then you should have a </a:t>
            </a:r>
            <a:br>
              <a:rPr lang="en-US" dirty="0"/>
            </a:br>
            <a:r>
              <a:rPr lang="en-US" dirty="0"/>
              <a:t>“first weighing” and</a:t>
            </a:r>
            <a:br>
              <a:rPr lang="en-US" dirty="0"/>
            </a:br>
            <a:r>
              <a:rPr lang="en-US" dirty="0"/>
              <a:t>“last weighing”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74BCB-DD22-0109-D88D-58C4CF70D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41" y="2540833"/>
            <a:ext cx="3466341" cy="40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0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79CC3-4843-6CAB-B657-D3A449E9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9881-BF84-A838-244A-C9A5FB80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My Open Math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0E5C-EEA7-E43E-019A-F46B07C4D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r>
              <a:rPr lang="en-US" dirty="0"/>
              <a:t>The Canvas app contains an Assignment (check Modules too) for Experiment 5a</a:t>
            </a:r>
          </a:p>
          <a:p>
            <a:r>
              <a:rPr lang="en-US" dirty="0"/>
              <a:t>This contains a form you can use to assist</a:t>
            </a:r>
            <a:br>
              <a:rPr lang="en-US" dirty="0"/>
            </a:br>
            <a:r>
              <a:rPr lang="en-US" dirty="0"/>
              <a:t>in your data analysis</a:t>
            </a:r>
          </a:p>
          <a:p>
            <a:pPr marL="231775" lvl="1" indent="0">
              <a:buNone/>
            </a:pPr>
            <a:r>
              <a:rPr lang="en-US" dirty="0"/>
              <a:t>The form should not be connected to the Gradebook</a:t>
            </a:r>
          </a:p>
          <a:p>
            <a:pPr marL="338137" indent="-342900"/>
            <a:r>
              <a:rPr lang="en-US" dirty="0"/>
              <a:t>The form will not be able to help you answer the thought questions (#5 and #6 on the online form, Post-Lab questions #2 and #3 in the printed Chem 3A Lab manual)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answer those questions, consider what you have learned in lecture and reading the book</a:t>
            </a:r>
          </a:p>
          <a:p>
            <a:pPr marL="23177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6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F4205-B483-D8AB-EBD2-19A103F4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F2071-77D6-9D61-A045-8C4C3745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2DDD6-E250-ED51-F50B-0D11C285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r>
              <a:rPr lang="en-US" dirty="0"/>
              <a:t>All calculations should show number values with proper significant digits (for multiplication/division operations) and decimal places (for addition/subtraction operations)</a:t>
            </a:r>
          </a:p>
          <a:p>
            <a:r>
              <a:rPr lang="en-US" dirty="0"/>
              <a:t>Remember to use the GREATEST / HIGHEST value of any multiple mass readings you took in the post-reaction material</a:t>
            </a:r>
          </a:p>
        </p:txBody>
      </p:sp>
    </p:spTree>
    <p:extLst>
      <p:ext uri="{BB962C8B-B14F-4D97-AF65-F5344CB8AC3E}">
        <p14:creationId xmlns:p14="http://schemas.microsoft.com/office/powerpoint/2010/main" val="209187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B4A0A-2AC5-CE03-A78D-3EDB79DC4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693555-573F-4A6A-48D4-44D22680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00" y="170930"/>
            <a:ext cx="5651839" cy="654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5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B5AE7-021B-953A-12DC-E02B6B6E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E3177-DF36-8CF3-B369-2E2AAB94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0"/>
            <a:ext cx="45148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7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7FB0B-5084-270A-9012-F979A0C1B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7FA81ED-BF63-8EDD-4E85-CF226BF2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39105"/>
            <a:ext cx="4474564" cy="511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4D01A8-35BC-8276-E625-5D436BF4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0" y="1311564"/>
            <a:ext cx="4241369" cy="2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286-47AD-54C9-04A3-607B80CE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234315"/>
            <a:ext cx="8421512" cy="8309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5B2E-5542-F5D6-CEA6-30C230FF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2" y="1065312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Observe reaction of solid magnesium with atmospheric oxygen to produce magnesium oxide</a:t>
            </a:r>
          </a:p>
          <a:p>
            <a:pPr marL="0" indent="0" algn="ctr">
              <a:buNone/>
            </a:pPr>
            <a:r>
              <a:rPr lang="en-US" dirty="0"/>
              <a:t>Mg (s) + O</a:t>
            </a:r>
            <a:r>
              <a:rPr lang="en-US" baseline="-25000" dirty="0"/>
              <a:t>2</a:t>
            </a:r>
            <a:r>
              <a:rPr lang="en-US" dirty="0"/>
              <a:t> (g)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Mg</a:t>
            </a:r>
            <a:r>
              <a:rPr lang="en-US" baseline="-25000" dirty="0" err="1">
                <a:sym typeface="Wingdings" panose="05000000000000000000" pitchFamily="2" charset="2"/>
              </a:rPr>
              <a:t>x</a:t>
            </a:r>
            <a:r>
              <a:rPr lang="en-US" dirty="0" err="1">
                <a:sym typeface="Wingdings" panose="05000000000000000000" pitchFamily="2" charset="2"/>
              </a:rPr>
              <a:t>O</a:t>
            </a:r>
            <a:r>
              <a:rPr lang="en-US" baseline="-25000" dirty="0" err="1">
                <a:sym typeface="Wingdings" panose="05000000000000000000" pitchFamily="2" charset="2"/>
              </a:rPr>
              <a:t>y</a:t>
            </a:r>
            <a:r>
              <a:rPr lang="en-US" dirty="0">
                <a:sym typeface="Wingdings" panose="05000000000000000000" pitchFamily="2" charset="2"/>
              </a:rPr>
              <a:t> (s)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Note the chemical reaction (equation) is not balanced</a:t>
            </a: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FB390-91F4-867B-22A7-021A3DDC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26" y="3795665"/>
            <a:ext cx="5836770" cy="276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16BD6-F4FE-A7D4-2A37-C4EA7D32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19F-006B-7531-DD27-28B722C1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4572-3706-EF53-95DE-248E030B0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atom is the physical form of the element. Atoms of one type/identity will exist in very specific ratios with atoms of other elements to form compounds.</a:t>
            </a:r>
          </a:p>
          <a:p>
            <a:r>
              <a:rPr lang="en-US" sz="2000" dirty="0"/>
              <a:t>Compounds are generally of two types: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ionic</a:t>
            </a:r>
            <a:r>
              <a:rPr lang="en-US" sz="2000" dirty="0"/>
              <a:t> or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</a:t>
            </a:r>
            <a:endParaRPr lang="en-US" sz="2000" dirty="0"/>
          </a:p>
          <a:p>
            <a:r>
              <a:rPr lang="en-US" dirty="0">
                <a:solidFill>
                  <a:srgbClr val="00FF00"/>
                </a:solidFill>
              </a:rPr>
              <a:t>Ionic compounds </a:t>
            </a:r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solid form </a:t>
            </a:r>
            <a:r>
              <a:rPr lang="en-US" dirty="0"/>
              <a:t>are characterized by a </a:t>
            </a:r>
            <a:r>
              <a:rPr lang="en-US" dirty="0">
                <a:solidFill>
                  <a:srgbClr val="00FF00"/>
                </a:solidFill>
              </a:rPr>
              <a:t>crystal lattice of ions </a:t>
            </a:r>
            <a:r>
              <a:rPr lang="en-US" dirty="0"/>
              <a:t>held by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strong electrostatic forces</a:t>
            </a:r>
            <a:r>
              <a:rPr lang="en-US" dirty="0"/>
              <a:t>, resulting in </a:t>
            </a:r>
            <a:r>
              <a:rPr lang="en-US" dirty="0">
                <a:solidFill>
                  <a:srgbClr val="FFFF00"/>
                </a:solidFill>
              </a:rPr>
              <a:t>hardness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high melting points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brittleness</a:t>
            </a:r>
          </a:p>
          <a:p>
            <a:r>
              <a:rPr lang="en-US" dirty="0">
                <a:solidFill>
                  <a:srgbClr val="00FF00"/>
                </a:solidFill>
              </a:rPr>
              <a:t>Molecular compounds </a:t>
            </a:r>
            <a:r>
              <a:rPr lang="en-US" dirty="0"/>
              <a:t>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solid form </a:t>
            </a:r>
            <a:r>
              <a:rPr lang="en-US" dirty="0"/>
              <a:t>consist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discrete molecules</a:t>
            </a:r>
            <a:r>
              <a:rPr lang="en-US" dirty="0"/>
              <a:t> held by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weaker intermolecular forces</a:t>
            </a:r>
            <a:r>
              <a:rPr lang="en-US" dirty="0"/>
              <a:t>, leading to </a:t>
            </a:r>
            <a:r>
              <a:rPr lang="en-US" dirty="0">
                <a:solidFill>
                  <a:srgbClr val="FFFF00"/>
                </a:solidFill>
              </a:rPr>
              <a:t>softer structures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lower melting points</a:t>
            </a:r>
            <a:r>
              <a:rPr lang="en-US" dirty="0"/>
              <a:t>, and </a:t>
            </a:r>
            <a:r>
              <a:rPr lang="en-US" dirty="0">
                <a:solidFill>
                  <a:srgbClr val="FFFF00"/>
                </a:solidFill>
              </a:rPr>
              <a:t>diverse physical states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185EA-87F0-3B6D-99DD-396296AF4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D681-A798-F167-1596-B2E4C7BA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4565-89C3-5464-3997-F83512000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Ionic compounds </a:t>
            </a:r>
            <a:r>
              <a:rPr lang="en-US" dirty="0"/>
              <a:t>that are crystal solids consist of a large network of </a:t>
            </a:r>
            <a:r>
              <a:rPr lang="en-US" dirty="0">
                <a:solidFill>
                  <a:srgbClr val="FFFF00"/>
                </a:solidFill>
              </a:rPr>
              <a:t>cations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anions</a:t>
            </a:r>
            <a:r>
              <a:rPr lang="en-US" dirty="0"/>
              <a:t> in a </a:t>
            </a:r>
            <a:r>
              <a:rPr lang="en-US" dirty="0">
                <a:solidFill>
                  <a:srgbClr val="FFFF00"/>
                </a:solidFill>
              </a:rPr>
              <a:t>formula unit</a:t>
            </a:r>
            <a:r>
              <a:rPr lang="en-US" dirty="0"/>
              <a:t>, with the ratio of elements being an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formula</a:t>
            </a:r>
            <a:r>
              <a:rPr lang="en-US" dirty="0"/>
              <a:t> of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compound </a:t>
            </a:r>
            <a:r>
              <a:rPr lang="en-US" dirty="0"/>
              <a:t>will be a multiple of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</a:t>
            </a:r>
          </a:p>
          <a:p>
            <a:r>
              <a:rPr lang="en-US" dirty="0"/>
              <a:t>For this experiment, the goal is to determine empirical formula of an oxide of magnesium (</a:t>
            </a:r>
            <a:r>
              <a:rPr lang="en-US" dirty="0" err="1"/>
              <a:t>Mg</a:t>
            </a:r>
            <a:r>
              <a:rPr lang="en-US" baseline="-25000" dirty="0" err="1"/>
              <a:t>x</a:t>
            </a:r>
            <a:r>
              <a:rPr lang="en-US" dirty="0" err="1"/>
              <a:t>O</a:t>
            </a:r>
            <a:r>
              <a:rPr lang="en-US" baseline="-25000" dirty="0" err="1"/>
              <a:t>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067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02FE4-97AA-B2E9-42B8-03DB93752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DC03-7F7A-43A0-5F01-C7DF8C70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Variation/Error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638F-692D-18DA-EAD0-6DAF5A230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every experiment before the data is collected and the reaction done, it is useful to anticipate what might influence your results different from the ideal. For this experiment: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Incomplete combustion: perhaps only magnesium on surface of metal solid reacts with oxygen</a:t>
            </a:r>
          </a:p>
          <a:p>
            <a:pPr marL="236538" lvl="1" indent="0" algn="ctr">
              <a:buNone/>
            </a:pPr>
            <a:r>
              <a:rPr lang="en-US" dirty="0">
                <a:solidFill>
                  <a:srgbClr val="FFC000"/>
                </a:solidFill>
              </a:rPr>
              <a:t>Break up ash to expose unreacted metal, reheat to avoid this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atmosphere is 78% N</a:t>
            </a:r>
            <a:r>
              <a:rPr lang="en-US" baseline="-25000" dirty="0"/>
              <a:t>2</a:t>
            </a:r>
            <a:r>
              <a:rPr lang="en-US" dirty="0"/>
              <a:t> and 21% O</a:t>
            </a:r>
            <a:r>
              <a:rPr lang="en-US" baseline="-25000" dirty="0"/>
              <a:t>2</a:t>
            </a:r>
            <a:r>
              <a:rPr lang="en-US" dirty="0"/>
              <a:t>, and at very high temperatures (2000°C), some Mg can react with N</a:t>
            </a:r>
            <a:r>
              <a:rPr lang="en-US" baseline="-25000" dirty="0"/>
              <a:t>2: </a:t>
            </a:r>
            <a:r>
              <a:rPr lang="en-US" dirty="0">
                <a:solidFill>
                  <a:srgbClr val="FFFF00"/>
                </a:solidFill>
              </a:rPr>
              <a:t>3 Mg (</a:t>
            </a:r>
            <a:r>
              <a:rPr lang="en-US" i="1" dirty="0">
                <a:solidFill>
                  <a:srgbClr val="FFFF00"/>
                </a:solidFill>
              </a:rPr>
              <a:t>s</a:t>
            </a:r>
            <a:r>
              <a:rPr lang="en-US" dirty="0">
                <a:solidFill>
                  <a:srgbClr val="FFFF00"/>
                </a:solidFill>
              </a:rPr>
              <a:t>) + N</a:t>
            </a:r>
            <a:r>
              <a:rPr lang="en-US" baseline="-25000" dirty="0">
                <a:solidFill>
                  <a:srgbClr val="FFFF00"/>
                </a:solidFill>
              </a:rPr>
              <a:t>2</a:t>
            </a:r>
            <a:r>
              <a:rPr lang="en-US" dirty="0">
                <a:solidFill>
                  <a:srgbClr val="FFFF00"/>
                </a:solidFill>
              </a:rPr>
              <a:t> (</a:t>
            </a:r>
            <a:r>
              <a:rPr lang="en-US" i="1" dirty="0">
                <a:solidFill>
                  <a:srgbClr val="FFFF00"/>
                </a:solidFill>
              </a:rPr>
              <a:t>g</a:t>
            </a:r>
            <a:r>
              <a:rPr lang="en-US" dirty="0">
                <a:solidFill>
                  <a:srgbClr val="FFFF00"/>
                </a:solidFill>
              </a:rPr>
              <a:t>)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Mg</a:t>
            </a:r>
            <a:r>
              <a:rPr lang="en-US" baseline="-25000" dirty="0">
                <a:solidFill>
                  <a:srgbClr val="FFFF00"/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N</a:t>
            </a:r>
            <a:r>
              <a:rPr lang="en-US" baseline="-25000" dirty="0">
                <a:solidFill>
                  <a:srgbClr val="FFFF00"/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 (</a:t>
            </a:r>
            <a:r>
              <a:rPr lang="en-US" i="1" dirty="0">
                <a:solidFill>
                  <a:srgbClr val="FFFF00"/>
                </a:solidFill>
                <a:sym typeface="Wingdings" panose="05000000000000000000" pitchFamily="2" charset="2"/>
              </a:rPr>
              <a:t>s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FFFF00"/>
              </a:solidFill>
            </a:endParaRPr>
          </a:p>
          <a:p>
            <a:pPr marL="236538" lvl="1" indent="0">
              <a:buNone/>
            </a:pPr>
            <a:r>
              <a:rPr lang="en-US" dirty="0"/>
              <a:t>Adding water to magnesium nitride would produce ammonia gas, but it is probably not enough to detect its odor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	Mg</a:t>
            </a:r>
            <a:r>
              <a:rPr lang="en-US" baseline="-25000" dirty="0">
                <a:solidFill>
                  <a:srgbClr val="FFC000"/>
                </a:solidFill>
              </a:rPr>
              <a:t>3</a:t>
            </a:r>
            <a:r>
              <a:rPr lang="en-US" dirty="0">
                <a:solidFill>
                  <a:srgbClr val="FFC000"/>
                </a:solidFill>
              </a:rPr>
              <a:t>N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 (s) + 6 H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O (l)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 3 Mg(OH)</a:t>
            </a:r>
            <a:r>
              <a:rPr lang="en-US" baseline="-25000" dirty="0">
                <a:solidFill>
                  <a:srgbClr val="FFC000"/>
                </a:solidFill>
                <a:sym typeface="Wingdings" panose="05000000000000000000" pitchFamily="2" charset="2"/>
              </a:rPr>
              <a:t>2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(</a:t>
            </a:r>
            <a:r>
              <a:rPr lang="en-US" i="1" dirty="0" err="1">
                <a:solidFill>
                  <a:srgbClr val="FFC000"/>
                </a:solidFill>
                <a:sym typeface="Wingdings" panose="05000000000000000000" pitchFamily="2" charset="2"/>
              </a:rPr>
              <a:t>aq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) + 2 NH</a:t>
            </a:r>
            <a:r>
              <a:rPr lang="en-US" baseline="-25000" dirty="0">
                <a:solidFill>
                  <a:srgbClr val="FFC000"/>
                </a:solidFill>
                <a:sym typeface="Wingdings" panose="05000000000000000000" pitchFamily="2" charset="2"/>
              </a:rPr>
              <a:t>3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 (</a:t>
            </a:r>
            <a:r>
              <a:rPr lang="en-US" i="1" dirty="0">
                <a:solidFill>
                  <a:srgbClr val="FFC000"/>
                </a:solidFill>
                <a:sym typeface="Wingdings" panose="05000000000000000000" pitchFamily="2" charset="2"/>
              </a:rPr>
              <a:t>g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)</a:t>
            </a:r>
            <a:endParaRPr lang="en-US" dirty="0">
              <a:solidFill>
                <a:srgbClr val="FFC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0916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3C777-AC05-5132-FF2B-F5A02DA5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9CB47-2ED6-F129-56DC-E0ADE3F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0A77-3A72-788B-6A53-1E27D08A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Equipment You Will Use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3D37E1F-6623-386E-390F-27A95E1D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" y="1073405"/>
            <a:ext cx="8805334" cy="56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BA83F-7B22-8A01-2FE3-CCC1C22C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B132-4F9B-3FA6-3604-1ACDFE9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b="1" dirty="0"/>
              <a:t>Lab Safety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8387-E25A-7C7C-241B-25887E4E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r>
              <a:rPr lang="en-US" sz="2800" b="1" dirty="0"/>
              <a:t>Goggles</a:t>
            </a:r>
          </a:p>
          <a:p>
            <a:r>
              <a:rPr lang="en-US" sz="2800" b="1" dirty="0"/>
              <a:t>Correct Laboratory Coat</a:t>
            </a:r>
          </a:p>
          <a:p>
            <a:r>
              <a:rPr lang="en-US" sz="2800" b="1" dirty="0"/>
              <a:t>Gloves (nitrile of proper size)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dirty="0"/>
              <a:t>Magnesium turnings/shavings can burn hot and can possibly burn through gloves, so you will keep your gloved hands a very respectable distance from crucible and use tongs to hold any crucible that has a burning reaction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Magnesium can burn BRIGHTLY so do not look directly at burning Mg for any long time</a:t>
            </a:r>
          </a:p>
        </p:txBody>
      </p:sp>
    </p:spTree>
    <p:extLst>
      <p:ext uri="{BB962C8B-B14F-4D97-AF65-F5344CB8AC3E}">
        <p14:creationId xmlns:p14="http://schemas.microsoft.com/office/powerpoint/2010/main" val="39526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EC385-EB8D-F3F7-6818-A8FFA574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B60B-C857-C153-59FF-D5F9F53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4F347-FEE9-0FFD-4ACD-CE77BE85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Cleaning the Crucible  </a:t>
            </a:r>
            <a:r>
              <a:rPr lang="en-US" sz="2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(Yes, we’ve done this before)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NO WATER—crucible not to be cleaned with H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crucible dirty, use small steel wool piece to scrape out solids. Wipe with dry paper towel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Put crucible on stand and heat with blue-coned flame until slightly red hot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tongs to set crucible on wire mesh and let cool to room temperature (~5 minutes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DO NOT SET ANY </a:t>
            </a:r>
            <a:r>
              <a:rPr lang="en-US" sz="3200" b="1" dirty="0">
                <a:solidFill>
                  <a:srgbClr val="FF0066"/>
                </a:solidFill>
              </a:rPr>
              <a:t>HOT</a:t>
            </a:r>
            <a:r>
              <a:rPr lang="en-US" sz="2800" dirty="0"/>
              <a:t> CRUCIBLE ON COUNTERTOP OR ON PAPER OR THEY CAN BURN!</a:t>
            </a:r>
          </a:p>
        </p:txBody>
      </p:sp>
    </p:spTree>
    <p:extLst>
      <p:ext uri="{BB962C8B-B14F-4D97-AF65-F5344CB8AC3E}">
        <p14:creationId xmlns:p14="http://schemas.microsoft.com/office/powerpoint/2010/main" val="391582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9645C-003B-44C0-7AB9-F37C2ADB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2A66-3E27-6409-5410-71BDA518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3BD49-DCCD-55F6-C579-61651B2E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3412483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Setup for crucible heating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Just as in a previous 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FEEB6-1DD2-0A83-0084-773BE396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16" y="468402"/>
            <a:ext cx="5297531" cy="62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2584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30928</TotalTime>
  <Words>1055</Words>
  <Application>Microsoft Office PowerPoint</Application>
  <PresentationFormat>On-screen Show (4:3)</PresentationFormat>
  <Paragraphs>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Introduction</vt:lpstr>
      <vt:lpstr>Background</vt:lpstr>
      <vt:lpstr>Background</vt:lpstr>
      <vt:lpstr>Experimental Variation/Error</vt:lpstr>
      <vt:lpstr>Equipment You Will Use</vt:lpstr>
      <vt:lpstr>Lab Safety</vt:lpstr>
      <vt:lpstr>Procedure</vt:lpstr>
      <vt:lpstr>Procedure</vt:lpstr>
      <vt:lpstr>Procedure</vt:lpstr>
      <vt:lpstr>Procedure</vt:lpstr>
      <vt:lpstr>Procedure</vt:lpstr>
      <vt:lpstr>Clean Up</vt:lpstr>
      <vt:lpstr>Data</vt:lpstr>
      <vt:lpstr>My Open Math Form</vt:lpstr>
      <vt:lpstr>Results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1056</cp:revision>
  <cp:lastPrinted>2016-03-14T04:22:58Z</cp:lastPrinted>
  <dcterms:created xsi:type="dcterms:W3CDTF">2005-12-08T13:54:14Z</dcterms:created>
  <dcterms:modified xsi:type="dcterms:W3CDTF">2025-09-21T04:35:43Z</dcterms:modified>
</cp:coreProperties>
</file>