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27"/>
  </p:notesMasterIdLst>
  <p:sldIdLst>
    <p:sldId id="608" r:id="rId2"/>
    <p:sldId id="830" r:id="rId3"/>
    <p:sldId id="831" r:id="rId4"/>
    <p:sldId id="848" r:id="rId5"/>
    <p:sldId id="849" r:id="rId6"/>
    <p:sldId id="845" r:id="rId7"/>
    <p:sldId id="853" r:id="rId8"/>
    <p:sldId id="832" r:id="rId9"/>
    <p:sldId id="851" r:id="rId10"/>
    <p:sldId id="850" r:id="rId11"/>
    <p:sldId id="846" r:id="rId12"/>
    <p:sldId id="833" r:id="rId13"/>
    <p:sldId id="854" r:id="rId14"/>
    <p:sldId id="852" r:id="rId15"/>
    <p:sldId id="835" r:id="rId16"/>
    <p:sldId id="836" r:id="rId17"/>
    <p:sldId id="837" r:id="rId18"/>
    <p:sldId id="847" r:id="rId19"/>
    <p:sldId id="838" r:id="rId20"/>
    <p:sldId id="839" r:id="rId21"/>
    <p:sldId id="840" r:id="rId22"/>
    <p:sldId id="842" r:id="rId23"/>
    <p:sldId id="841" r:id="rId24"/>
    <p:sldId id="843" r:id="rId25"/>
    <p:sldId id="844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07" d="100"/>
          <a:sy n="107" d="100"/>
        </p:scale>
        <p:origin x="126" y="57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D6E9-7D85-DC80-863A-991B5DB74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D37A9-CEC1-FB88-574B-237641B88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F3ED5-9D4B-F858-E8A9-311D34AF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5625" y="63514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434390E-5614-49FD-B636-0EE8DCB87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ca_esv=7984a7feca4b49bc&amp;sxsrf=AE3TifMEKXH0G2Cy6_Y0C7ZavCQkInQfgA%3A1758394790183&amp;q=adhesive&amp;sa=X&amp;sqi=2&amp;ved=2ahUKEwiS49-Gg-iPAxU2ITQIHYFTHn8QxccNegQILxAB&amp;mstk=AUtExfC_t1Hyr_LVySmQTMERWDMNoZNkEz10slnuBYhe-4p4PpEdzMjrQuS2AUVpSEC5uaey0xdajaFF2LVDQ8JcNpHnL7HxMB3324pDl_f091AA49M8rzI4VCqsqTZdfkxMtv4avdHf9PsW8Xfr6mmvKa-gYg3a7WwcvsuCco9xSL6FEYg&amp;csui=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474BA-198E-6797-A7DD-EE1ED8821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105-4EB6-F6C7-C2C5-60E44C77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830997"/>
          </a:xfrm>
        </p:spPr>
        <p:txBody>
          <a:bodyPr/>
          <a:lstStyle/>
          <a:p>
            <a:r>
              <a:rPr lang="en-US" dirty="0"/>
              <a:t>Surface Tension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970D-0050-24EE-1005-FA4A2892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72988"/>
            <a:ext cx="8387645" cy="5274567"/>
          </a:xfrm>
        </p:spPr>
        <p:txBody>
          <a:bodyPr/>
          <a:lstStyle/>
          <a:p>
            <a:r>
              <a:rPr lang="en-US" sz="2200" dirty="0"/>
              <a:t>Surface tension at zero gravity: check it out</a:t>
            </a:r>
          </a:p>
          <a:p>
            <a:r>
              <a:rPr lang="en-US" sz="2200" dirty="0"/>
              <a:t>https://www.youtube.com/watch?v=lMtXfwk7PXg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54E2D-C509-68E9-3A1A-42D78B9F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54" y="2384612"/>
            <a:ext cx="6020804" cy="39315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81AEC-2FA0-340E-32E7-A9CA15C1B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9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1269-501D-6E0C-7CE7-817DD2E8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578C-FFDC-8795-3741-E3751400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Capillary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AC4A-4730-4B57-90E1-4A6173E4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Capillary action is the movement of a liquid through or along a solid material, even against gravity, driven by the forces of cohesion (a liquid's attraction to itself), adhesion (a liquid's attraction to a solid surface), and surface tension. When the </a:t>
            </a:r>
            <a:r>
              <a:rPr lang="en-US" dirty="0">
                <a:hlinkClick r:id="rId2"/>
              </a:rPr>
              <a:t>adhesive</a:t>
            </a:r>
            <a:r>
              <a:rPr lang="en-US" dirty="0"/>
              <a:t> forces between the liquid and the solid are stronger than the cohesive forces within the liquid, the liquid will "climb" the solid, which is seen in examples like a paper towel absorbing a spill or water traveling up a plant's xylem.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5FD2-A709-A513-7F1F-348749348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4DAF-9A42-3CDC-4E7B-43FFCD1B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6DE0-2CBF-1512-E352-BCCD7E6B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Viscosity (symbol Greek letter </a:t>
            </a:r>
            <a:r>
              <a:rPr lang="en-US" i="1" dirty="0"/>
              <a:t>eta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) is the resistance of a fluid to flow, often described as its "thickness" or internal friction</a:t>
            </a:r>
          </a:p>
          <a:p>
            <a:r>
              <a:rPr lang="en-US" dirty="0"/>
              <a:t>A viscometer is a special glass device</a:t>
            </a:r>
            <a:br>
              <a:rPr lang="en-US" dirty="0"/>
            </a:br>
            <a:r>
              <a:rPr lang="en-US" dirty="0"/>
              <a:t>that measures time it takes for test</a:t>
            </a:r>
            <a:br>
              <a:rPr lang="en-US" dirty="0"/>
            </a:br>
            <a:r>
              <a:rPr lang="en-US" dirty="0"/>
              <a:t>liquid to flow through narrow vertical</a:t>
            </a:r>
            <a:br>
              <a:rPr lang="en-US" dirty="0"/>
            </a:br>
            <a:r>
              <a:rPr lang="en-US" dirty="0"/>
              <a:t>tubing</a:t>
            </a:r>
          </a:p>
          <a:p>
            <a:r>
              <a:rPr lang="en-US" sz="2000" dirty="0"/>
              <a:t>Units of viscosity: poise (1 poise = 1 mPa s)</a:t>
            </a:r>
          </a:p>
          <a:p>
            <a:r>
              <a:rPr lang="en-US" sz="2000" dirty="0"/>
              <a:t>If a liquid has strong intermolecular forces,</a:t>
            </a:r>
            <a:br>
              <a:rPr lang="en-US" sz="2000" dirty="0"/>
            </a:br>
            <a:r>
              <a:rPr lang="en-US" sz="2000" dirty="0"/>
              <a:t>the molecules will not move past each other</a:t>
            </a:r>
            <a:br>
              <a:rPr lang="en-US" sz="2000" dirty="0"/>
            </a:br>
            <a:r>
              <a:rPr lang="en-US" sz="2000" dirty="0"/>
              <a:t>but slowly. Adding an –OH group to ethanol</a:t>
            </a:r>
            <a:br>
              <a:rPr lang="en-US" sz="2000" dirty="0"/>
            </a:br>
            <a:r>
              <a:rPr lang="en-US" sz="2000" dirty="0"/>
              <a:t>(CH3CH2OH) to make ethylene glycol </a:t>
            </a:r>
            <a:br>
              <a:rPr lang="en-US" sz="2000" dirty="0"/>
            </a:br>
            <a:r>
              <a:rPr lang="en-US" sz="2000" dirty="0"/>
              <a:t>(HOCH2CH2OH)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1B55B-96F7-3845-7480-A1CA49A6A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81FE7E-52A1-A683-834F-A0CBAE0B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93" y="1194784"/>
            <a:ext cx="2284152" cy="529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20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3AEE6-33AD-43DC-9C85-B8EEA9D5A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245E-7E94-04D3-3555-B0DB7013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80C5-86D3-26E6-8EFB-385EBCDF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a liquid has strong intermolecular forces, the molecules will not move past each other but slowly. Adding an –OH group to ethanol (CH</a:t>
            </a:r>
            <a:r>
              <a:rPr lang="en-US" sz="2000" baseline="-25000" dirty="0"/>
              <a:t>3</a:t>
            </a:r>
            <a:r>
              <a:rPr lang="en-US" sz="2000" dirty="0"/>
              <a:t>CH</a:t>
            </a:r>
            <a:r>
              <a:rPr lang="en-US" sz="2000" baseline="-25000" dirty="0"/>
              <a:t>2</a:t>
            </a:r>
            <a:r>
              <a:rPr lang="en-US" sz="2000" dirty="0"/>
              <a:t>OH) to make ethylene glycol (HOCH</a:t>
            </a:r>
            <a:r>
              <a:rPr lang="en-US" sz="2000" baseline="-25000" dirty="0"/>
              <a:t>2</a:t>
            </a:r>
            <a:r>
              <a:rPr lang="en-US" sz="2000" dirty="0"/>
              <a:t>CH</a:t>
            </a:r>
            <a:r>
              <a:rPr lang="en-US" sz="2000" baseline="-25000" dirty="0"/>
              <a:t>2</a:t>
            </a:r>
            <a:r>
              <a:rPr lang="en-US" sz="2000" dirty="0"/>
              <a:t>OH) increases viscosity by 15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03DC0-49AC-D33B-50E4-852AFF3EA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65493-1217-0CE2-7070-4DD021CE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2" y="3021874"/>
            <a:ext cx="5916706" cy="36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0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B2987-D0E3-2DC7-BE4F-EDA8B9A00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3AD0-6EAF-4EF3-19A7-6562CFCC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830997"/>
          </a:xfrm>
        </p:spPr>
        <p:txBody>
          <a:bodyPr/>
          <a:lstStyle/>
          <a:p>
            <a:r>
              <a:rPr lang="en-US" dirty="0"/>
              <a:t>Liquid Properties in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FDDF-0008-C787-BEE7-8A18D8F4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72988"/>
            <a:ext cx="8387645" cy="52745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FB986-421D-BDAD-5859-68D7EA2E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26" y="1857989"/>
            <a:ext cx="7740857" cy="44491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A10A5-4B3B-7047-FC34-FEDAA09DA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5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640B-47F0-1DEC-82B8-B9CC67E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Crystalline Solid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57BA-8575-05EB-1794-60AEC2A3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</a:t>
            </a:r>
          </a:p>
          <a:p>
            <a:r>
              <a:rPr lang="en-US" dirty="0"/>
              <a:t>Metallic</a:t>
            </a:r>
          </a:p>
          <a:p>
            <a:r>
              <a:rPr lang="en-US" dirty="0"/>
              <a:t>Covalent Network</a:t>
            </a:r>
          </a:p>
          <a:p>
            <a:r>
              <a:rPr lang="en-US" dirty="0"/>
              <a:t>Molecular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B3247-3E4D-6020-0880-C9F1D8B23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7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F278-0B78-20F3-1C32-7E883331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LAW of Conservation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001B-BA36-3610-32EC-DA7E2F68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Exothermic</a:t>
            </a:r>
          </a:p>
          <a:p>
            <a:r>
              <a:rPr lang="en-US" dirty="0"/>
              <a:t>Endothermic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183F8-F398-088C-D0F6-F2FBDD339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5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1964-9C7F-AFB8-9BF6-3D127A7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Energy: Heat &amp;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E7C4-CE10-A6EA-5A0A-004DAA22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  <a:p>
            <a:r>
              <a:rPr lang="en-US" dirty="0"/>
              <a:t>Potential Energy</a:t>
            </a:r>
          </a:p>
          <a:p>
            <a:r>
              <a:rPr lang="en-US" dirty="0"/>
              <a:t>Chemical Energy</a:t>
            </a:r>
          </a:p>
          <a:p>
            <a:r>
              <a:rPr lang="en-US" dirty="0"/>
              <a:t>Measuring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91FE0-E77E-4986-187C-7B59A217D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6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55D0D-D0AF-3D41-B23B-C6A60239F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4A03-6DB3-380B-4CBD-C5801457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of Heat &amp;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FE83-4FA4-F198-FF6C-B4BC7834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  <a:p>
            <a:r>
              <a:rPr lang="en-US" dirty="0"/>
              <a:t>Potential Energy</a:t>
            </a:r>
          </a:p>
          <a:p>
            <a:r>
              <a:rPr lang="en-US" dirty="0"/>
              <a:t>Chemical Energy</a:t>
            </a:r>
          </a:p>
          <a:p>
            <a:r>
              <a:rPr lang="en-US" dirty="0"/>
              <a:t>Measuring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67C4-204A-792A-5EDE-6BDF558AE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7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13ACF-5D38-94B0-6BC0-2F339A42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3C4E-132E-4E29-D240-DF1CFA54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3470-1C77-012A-1141-9F837818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EEE98-9DE3-6789-E927-5FFED780F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Properties of Liquids and Solids as Phases</a:t>
            </a:r>
          </a:p>
          <a:p>
            <a:r>
              <a:rPr lang="en-US" sz="2800" dirty="0"/>
              <a:t>Surface Tension, Viscosity, Capillary Action</a:t>
            </a:r>
          </a:p>
          <a:p>
            <a:r>
              <a:rPr lang="en-US" sz="2800" dirty="0"/>
              <a:t>Crystalline Solids</a:t>
            </a:r>
          </a:p>
          <a:p>
            <a:r>
              <a:rPr lang="en-US" sz="2800" dirty="0"/>
              <a:t>Energy, Heat, Temperature</a:t>
            </a:r>
          </a:p>
          <a:p>
            <a:r>
              <a:rPr lang="en-US" sz="2800" dirty="0"/>
              <a:t>Heat Capacity</a:t>
            </a:r>
          </a:p>
          <a:p>
            <a:r>
              <a:rPr lang="en-US" sz="2800" dirty="0"/>
              <a:t>Describing Transitions of Phases: Melting, Freezing, Sublimation, Boiling, Evaporation, Condensation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753BD-F1D2-D1A4-7502-C4FFFAD6B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B93C-53A6-311C-5C93-BD02B926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04C2-8E7D-776E-9E06-11E560C2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EF427-D8B5-1C9A-D279-18F274470B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1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40D7-CCC5-44B3-06EB-46855DAD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AC60-E6A2-BCC7-0ED9-3103CFA4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Melting</a:t>
            </a:r>
          </a:p>
          <a:p>
            <a:r>
              <a:rPr lang="en-US" dirty="0"/>
              <a:t>Freezing</a:t>
            </a:r>
          </a:p>
          <a:p>
            <a:r>
              <a:rPr lang="en-US" dirty="0"/>
              <a:t>Boiling/Vaporization</a:t>
            </a:r>
          </a:p>
          <a:p>
            <a:r>
              <a:rPr lang="en-US" dirty="0"/>
              <a:t>Condensation</a:t>
            </a:r>
          </a:p>
          <a:p>
            <a:r>
              <a:rPr lang="en-US" dirty="0"/>
              <a:t>Evaporation</a:t>
            </a:r>
          </a:p>
          <a:p>
            <a:r>
              <a:rPr lang="en-US" dirty="0"/>
              <a:t>Sublimation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68B64-F730-94D5-1F88-A9FAAB178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8311B-304C-EEDC-BD9F-DE89724E7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3641-4870-A3A8-CCBE-A257610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Melting/Freezing/Sublimation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BFEC-B85F-2D46-1151-E22BE809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Melting Point</a:t>
            </a:r>
          </a:p>
          <a:p>
            <a:r>
              <a:rPr lang="en-US" dirty="0"/>
              <a:t>Sublimation/Deposition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1D40D-3A16-E221-6DF7-008D51249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8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6C0CD-A05C-D4BD-0CD2-2A5B0236F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156C-2517-D35B-448B-EA699F43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25344"/>
            <a:ext cx="8421512" cy="707886"/>
          </a:xfrm>
        </p:spPr>
        <p:txBody>
          <a:bodyPr/>
          <a:lstStyle/>
          <a:p>
            <a:r>
              <a:rPr lang="en-US" sz="4000" dirty="0"/>
              <a:t>Boiling/Evaporation/Condensation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E251-08D9-ACA3-3552-0AD24D59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Boiling Point</a:t>
            </a:r>
          </a:p>
          <a:p>
            <a:r>
              <a:rPr lang="en-US" dirty="0"/>
              <a:t>Sublimation/Deposition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6BD2-9254-A8B9-00B7-36E685381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1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A0F0-0814-B459-E7C6-5EC5D405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25344"/>
            <a:ext cx="8421512" cy="707886"/>
          </a:xfrm>
        </p:spPr>
        <p:txBody>
          <a:bodyPr/>
          <a:lstStyle/>
          <a:p>
            <a:r>
              <a:rPr lang="en-US" sz="4000" dirty="0"/>
              <a:t>Phase Change Energy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7E0-72B3-B855-402C-0C2DD082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7B0-3C4D-A28D-DF7D-6374D35F3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6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75A4-E151-332C-5AB4-26DC6C23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Heating Curves/Cooling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5C28-B81D-E23D-33E1-5206505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D81A6-AB9C-EAE3-837F-36122FD378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9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1E01-8FBD-BAD5-D724-3F97FF11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Liquid, Solids, Gases: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3F2F-B8E4-714F-EE58-F306E50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Liquids and solids: condensed phases because particles in contact</a:t>
            </a:r>
          </a:p>
          <a:p>
            <a:pPr marL="0" indent="0">
              <a:buNone/>
            </a:pPr>
            <a:r>
              <a:rPr lang="en-US" dirty="0"/>
              <a:t>Solids</a:t>
            </a:r>
          </a:p>
          <a:p>
            <a:r>
              <a:rPr lang="en-US" dirty="0"/>
              <a:t>particles in fixed positions</a:t>
            </a:r>
          </a:p>
          <a:p>
            <a:r>
              <a:rPr lang="en-US" dirty="0"/>
              <a:t>Definite shape and volume</a:t>
            </a:r>
          </a:p>
          <a:p>
            <a:r>
              <a:rPr lang="en-US" dirty="0"/>
              <a:t>Usually hard (crystals/rock),</a:t>
            </a:r>
            <a:br>
              <a:rPr lang="en-US" dirty="0"/>
            </a:br>
            <a:r>
              <a:rPr lang="en-US" dirty="0"/>
              <a:t>but sometimes soft (fat/wax)</a:t>
            </a:r>
          </a:p>
          <a:p>
            <a:r>
              <a:rPr lang="en-US" dirty="0"/>
              <a:t>Ionic solids quite brittle: </a:t>
            </a:r>
            <a:br>
              <a:rPr lang="en-US" dirty="0"/>
            </a:br>
            <a:r>
              <a:rPr lang="en-US" dirty="0"/>
              <a:t>3-D array of positive &amp; negative ions (crystal)</a:t>
            </a:r>
          </a:p>
          <a:p>
            <a:r>
              <a:rPr lang="en-US" dirty="0"/>
              <a:t>Large molecule solids (glass) cannot organize particles as crystals </a:t>
            </a:r>
            <a:r>
              <a:rPr lang="en-US" dirty="0">
                <a:sym typeface="Wingdings" panose="05000000000000000000" pitchFamily="2" charset="2"/>
              </a:rPr>
              <a:t> amorphous solids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923B8-9D08-B6D9-6310-1430E110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99" y="2023654"/>
            <a:ext cx="3428259" cy="24901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54F54-0A57-4D09-A020-82B13F569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81BC-6317-4F2A-0C68-58CA2F6DC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9C1A-C4E7-F8F3-A0E0-7795521B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Liquid, Solids, Gases: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9B40-C7A9-9671-443F-08ABC4C9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Liquids</a:t>
            </a:r>
          </a:p>
          <a:p>
            <a:r>
              <a:rPr lang="en-US" sz="2200" dirty="0"/>
              <a:t>particles have enough</a:t>
            </a:r>
            <a:br>
              <a:rPr lang="en-US" sz="2200" dirty="0"/>
            </a:br>
            <a:r>
              <a:rPr lang="en-US" sz="2200" dirty="0"/>
              <a:t>(thermal) energy to overcome</a:t>
            </a:r>
            <a:br>
              <a:rPr lang="en-US" sz="2200" dirty="0"/>
            </a:br>
            <a:r>
              <a:rPr lang="en-US" sz="2200" dirty="0"/>
              <a:t>intermolecular interactions,</a:t>
            </a:r>
            <a:br>
              <a:rPr lang="en-US" sz="2200" dirty="0"/>
            </a:br>
            <a:r>
              <a:rPr lang="en-US" sz="2200" dirty="0"/>
              <a:t>but particles still move while</a:t>
            </a:r>
            <a:br>
              <a:rPr lang="en-US" sz="2200" dirty="0"/>
            </a:br>
            <a:r>
              <a:rPr lang="en-US" sz="2200" dirty="0"/>
              <a:t>contacting each other</a:t>
            </a:r>
          </a:p>
          <a:p>
            <a:r>
              <a:rPr lang="en-US" sz="2200" dirty="0"/>
              <a:t>Definite volume, but no definite</a:t>
            </a:r>
            <a:br>
              <a:rPr lang="en-US" sz="2200" dirty="0"/>
            </a:br>
            <a:r>
              <a:rPr lang="en-US" sz="2200" dirty="0"/>
              <a:t>shape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A95D6-600F-780D-D344-5C612D8F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06" y="1332090"/>
            <a:ext cx="3832141" cy="25225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E8C6-D3C1-6C61-D406-5EB2FC65E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0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1F28-B023-A296-1BA3-1EFBE847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5D3B-03FA-EF6E-B1C1-3468A513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4" y="344385"/>
            <a:ext cx="8421512" cy="769441"/>
          </a:xfrm>
        </p:spPr>
        <p:txBody>
          <a:bodyPr/>
          <a:lstStyle/>
          <a:p>
            <a:r>
              <a:rPr lang="en-US" sz="4400" dirty="0"/>
              <a:t>Liquid, Solids, Gases: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200E-2712-CC7A-D180-64547AE5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8" y="1264369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Gases</a:t>
            </a:r>
          </a:p>
          <a:p>
            <a:r>
              <a:rPr lang="en-US" sz="2200" dirty="0"/>
              <a:t>Like liquids, particles have</a:t>
            </a:r>
            <a:br>
              <a:rPr lang="en-US" sz="2200" dirty="0"/>
            </a:br>
            <a:r>
              <a:rPr lang="en-US" sz="2200" dirty="0"/>
              <a:t>enough (thermal) energy</a:t>
            </a:r>
            <a:br>
              <a:rPr lang="en-US" sz="2200" dirty="0"/>
            </a:br>
            <a:r>
              <a:rPr lang="en-US" sz="2200" dirty="0"/>
              <a:t>to overcome intermolecular</a:t>
            </a:r>
            <a:br>
              <a:rPr lang="en-US" sz="2200" dirty="0"/>
            </a:br>
            <a:r>
              <a:rPr lang="en-US" sz="2200" dirty="0"/>
              <a:t>interactions &amp; separate from</a:t>
            </a:r>
            <a:br>
              <a:rPr lang="en-US" sz="2200" dirty="0"/>
            </a:br>
            <a:r>
              <a:rPr lang="en-US" sz="2200" dirty="0"/>
              <a:t>each other, moving randomly in space</a:t>
            </a:r>
          </a:p>
          <a:p>
            <a:r>
              <a:rPr lang="en-US" sz="2200" dirty="0"/>
              <a:t>NO definite shape or volume</a:t>
            </a:r>
          </a:p>
          <a:p>
            <a:r>
              <a:rPr lang="en-US" sz="2200" dirty="0"/>
              <a:t>Volume increases by a 1000 times or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3EB99-BF2D-959C-2237-D11D4143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06" y="1113826"/>
            <a:ext cx="3832091" cy="1938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8CD09-32D6-D328-6DE8-F0788BBF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89" y="4387531"/>
            <a:ext cx="5863968" cy="232810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A47D-A9C1-8E26-E805-C33C81FF8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5F1D7-F5D1-EB83-C487-C6CCDA33F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5C02-05F5-3AFC-E144-C37B8DA5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3667-9E14-C54F-8F5B-990ABF66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liquid of life, </a:t>
            </a:r>
            <a:br>
              <a:rPr lang="en-US" dirty="0"/>
            </a:br>
            <a:r>
              <a:rPr lang="en-US" dirty="0"/>
              <a:t>the “universal solvent”</a:t>
            </a:r>
          </a:p>
          <a:p>
            <a:r>
              <a:rPr lang="en-US" dirty="0"/>
              <a:t>The density of ice is lower</a:t>
            </a:r>
            <a:br>
              <a:rPr lang="en-US" dirty="0"/>
            </a:br>
            <a:r>
              <a:rPr lang="en-US" dirty="0"/>
              <a:t>than for water</a:t>
            </a:r>
          </a:p>
          <a:p>
            <a:r>
              <a:rPr lang="en-US" dirty="0"/>
              <a:t>Water also absorbs and </a:t>
            </a:r>
            <a:br>
              <a:rPr lang="en-US" dirty="0"/>
            </a:br>
            <a:r>
              <a:rPr lang="en-US" dirty="0"/>
              <a:t>releases energy (as heat) without large changes in</a:t>
            </a:r>
            <a:br>
              <a:rPr lang="en-US" dirty="0"/>
            </a:br>
            <a:r>
              <a:rPr lang="en-US" dirty="0"/>
              <a:t>temperature, unlike solid metals like steel, made</a:t>
            </a:r>
            <a:br>
              <a:rPr lang="en-US" dirty="0"/>
            </a:br>
            <a:r>
              <a:rPr lang="en-US" dirty="0"/>
              <a:t>up of element iron (Fe)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0167E5-8FE6-12D2-F9D7-37A074F15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67595"/>
              </p:ext>
            </p:extLst>
          </p:nvPr>
        </p:nvGraphicFramePr>
        <p:xfrm>
          <a:off x="4903697" y="1414929"/>
          <a:ext cx="3980327" cy="16941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9856">
                  <a:extLst>
                    <a:ext uri="{9D8B030D-6E8A-4147-A177-3AD203B41FA5}">
                      <a16:colId xmlns:a16="http://schemas.microsoft.com/office/drawing/2014/main" val="4217568825"/>
                    </a:ext>
                  </a:extLst>
                </a:gridCol>
                <a:gridCol w="1138518">
                  <a:extLst>
                    <a:ext uri="{9D8B030D-6E8A-4147-A177-3AD203B41FA5}">
                      <a16:colId xmlns:a16="http://schemas.microsoft.com/office/drawing/2014/main" val="89508976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967342141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r>
                        <a:rPr lang="en-US" dirty="0"/>
                        <a:t>Substance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Melting Point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Boiling Point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92438173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r>
                        <a:rPr lang="en-US" b="1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100°C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0087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r>
                        <a:rPr lang="en-US" b="1" dirty="0"/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–78°C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–33°C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84248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r>
                        <a:rPr lang="en-US" b="1" dirty="0"/>
                        <a:t>Methane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–182°C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–162°C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1546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865C-29E6-B007-6C5D-E0A1DE6CB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A94CB-2BB4-6AE7-749B-176A3EEF7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4545-CC36-49C9-3A51-A8EFF3E4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Some Terms,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D6EB-0DFA-006E-517B-334E34F5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topics on surface tension, viscosity and capillary action to be discussed, certain terms should be understood</a:t>
            </a:r>
          </a:p>
          <a:p>
            <a:r>
              <a:rPr lang="en-US" dirty="0">
                <a:solidFill>
                  <a:srgbClr val="00FF00"/>
                </a:solidFill>
              </a:rPr>
              <a:t>Cohesion</a:t>
            </a:r>
            <a:r>
              <a:rPr lang="en-US" dirty="0"/>
              <a:t> describes the </a:t>
            </a:r>
            <a:r>
              <a:rPr lang="en-US" dirty="0">
                <a:solidFill>
                  <a:srgbClr val="FFFF00"/>
                </a:solidFill>
              </a:rPr>
              <a:t>force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attraction</a:t>
            </a:r>
            <a:r>
              <a:rPr lang="en-US" dirty="0"/>
              <a:t>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molecules</a:t>
            </a:r>
            <a:r>
              <a:rPr lang="en-US" dirty="0"/>
              <a:t> of the </a:t>
            </a:r>
            <a:r>
              <a:rPr lang="en-US" dirty="0">
                <a:solidFill>
                  <a:srgbClr val="FFFF00"/>
                </a:solidFill>
              </a:rPr>
              <a:t>same kind/identity</a:t>
            </a:r>
            <a:r>
              <a:rPr lang="en-US" dirty="0"/>
              <a:t> to each other. This describes how H</a:t>
            </a:r>
            <a:r>
              <a:rPr lang="en-US" baseline="-25000" dirty="0"/>
              <a:t>2</a:t>
            </a:r>
            <a:r>
              <a:rPr lang="en-US" dirty="0"/>
              <a:t>O (water) molecules will create a water droplet. Verb infinitive: </a:t>
            </a:r>
            <a:r>
              <a:rPr lang="en-US" dirty="0">
                <a:solidFill>
                  <a:srgbClr val="FFFF00"/>
                </a:solidFill>
              </a:rPr>
              <a:t>to cohere</a:t>
            </a:r>
          </a:p>
          <a:p>
            <a:r>
              <a:rPr lang="en-US" dirty="0">
                <a:solidFill>
                  <a:srgbClr val="00FF00"/>
                </a:solidFill>
              </a:rPr>
              <a:t>Adhesion</a:t>
            </a:r>
            <a:r>
              <a:rPr lang="en-US" dirty="0"/>
              <a:t> describes the </a:t>
            </a:r>
            <a:r>
              <a:rPr lang="en-US" dirty="0">
                <a:solidFill>
                  <a:srgbClr val="FFFF00"/>
                </a:solidFill>
              </a:rPr>
              <a:t>force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attraction</a:t>
            </a:r>
            <a:r>
              <a:rPr lang="en-US" dirty="0"/>
              <a:t>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molecules</a:t>
            </a:r>
            <a:r>
              <a:rPr lang="en-US" dirty="0"/>
              <a:t> of different kind/identity to each other, such as when H</a:t>
            </a:r>
            <a:r>
              <a:rPr lang="en-US" baseline="-25000" dirty="0"/>
              <a:t>2</a:t>
            </a:r>
            <a:r>
              <a:rPr lang="en-US" dirty="0"/>
              <a:t>O (water) sticks to sides of glass. Verb infinitive: </a:t>
            </a:r>
            <a:r>
              <a:rPr lang="en-US" dirty="0">
                <a:solidFill>
                  <a:srgbClr val="FFFF00"/>
                </a:solidFill>
              </a:rPr>
              <a:t>to adhere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E9BE-B1C0-B54E-A410-D5CACCBB8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66A9-7ED3-EA39-8300-FA617E1B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830997"/>
          </a:xfrm>
        </p:spPr>
        <p:txBody>
          <a:bodyPr/>
          <a:lstStyle/>
          <a:p>
            <a:r>
              <a:rPr lang="en-US" dirty="0"/>
              <a:t>Surface 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4DED-26EC-385C-3381-22C8737D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72988"/>
            <a:ext cx="8387645" cy="5274567"/>
          </a:xfrm>
        </p:spPr>
        <p:txBody>
          <a:bodyPr/>
          <a:lstStyle/>
          <a:p>
            <a:r>
              <a:rPr lang="en-US" sz="2200" dirty="0">
                <a:solidFill>
                  <a:srgbClr val="00FF00"/>
                </a:solidFill>
              </a:rPr>
              <a:t>Surface tension </a:t>
            </a:r>
            <a:r>
              <a:rPr lang="en-US" sz="2200" dirty="0"/>
              <a:t>is the property of a liquid's surface to resist an external force by minimizing its surface area, caused by the cohesive (intermolecular) forces between liquid molecules that are imbalanced at the surface</a:t>
            </a:r>
          </a:p>
          <a:p>
            <a:r>
              <a:rPr lang="en-US" sz="2200" dirty="0"/>
              <a:t>Water has a high surface tension: it explains why water forms droplets form on a waxy surface (leaves, car bodies) rather than spread themselves thin</a:t>
            </a:r>
          </a:p>
          <a:p>
            <a:r>
              <a:rPr lang="en-US" sz="2200" dirty="0"/>
              <a:t>Minimizing surface area: explains</a:t>
            </a:r>
            <a:br>
              <a:rPr lang="en-US" sz="2200" dirty="0"/>
            </a:br>
            <a:r>
              <a:rPr lang="en-US" sz="2200" dirty="0"/>
              <a:t>why water forms spherical droplets</a:t>
            </a:r>
            <a:br>
              <a:rPr lang="en-US" sz="2200" dirty="0"/>
            </a:br>
            <a:r>
              <a:rPr lang="en-US" sz="2200" dirty="0"/>
              <a:t>because sphere is smallest</a:t>
            </a:r>
            <a:br>
              <a:rPr lang="en-US" sz="2200" dirty="0"/>
            </a:br>
            <a:r>
              <a:rPr lang="en-US" sz="2200" dirty="0"/>
              <a:t>possible surface area for any</a:t>
            </a:r>
            <a:br>
              <a:rPr lang="en-US" sz="2200" dirty="0"/>
            </a:br>
            <a:r>
              <a:rPr lang="en-US" sz="2200" dirty="0"/>
              <a:t>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E9D5B-8829-BE3A-579F-3032FF2E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81" y="3942104"/>
            <a:ext cx="3110347" cy="26054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407C49-26D9-4C91-E60C-724208251E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1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09AC-499A-86AB-C7EA-EE3CF4E9C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30B5-8B25-60F1-1D59-D3963B22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830997"/>
          </a:xfrm>
        </p:spPr>
        <p:txBody>
          <a:bodyPr/>
          <a:lstStyle/>
          <a:p>
            <a:r>
              <a:rPr lang="en-US" dirty="0"/>
              <a:t>Surface Tension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29E9-88AE-0C7B-055D-1660CE1D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72988"/>
            <a:ext cx="8387645" cy="2392361"/>
          </a:xfrm>
        </p:spPr>
        <p:txBody>
          <a:bodyPr/>
          <a:lstStyle/>
          <a:p>
            <a:r>
              <a:rPr lang="en-US" sz="2000" dirty="0"/>
              <a:t>Surface tension is a </a:t>
            </a:r>
            <a:r>
              <a:rPr lang="en-US" sz="2000" dirty="0">
                <a:solidFill>
                  <a:srgbClr val="FFFF00"/>
                </a:solidFill>
              </a:rPr>
              <a:t>quantity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units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FFC000"/>
                </a:solidFill>
              </a:rPr>
              <a:t>joules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C000"/>
                </a:solidFill>
              </a:rPr>
              <a:t>J</a:t>
            </a:r>
            <a:r>
              <a:rPr lang="en-US" sz="2000" dirty="0"/>
              <a:t>) per square meter (</a:t>
            </a:r>
            <a:r>
              <a:rPr lang="en-US" sz="2000" dirty="0">
                <a:solidFill>
                  <a:srgbClr val="FFC000"/>
                </a:solidFill>
              </a:rPr>
              <a:t>m</a:t>
            </a:r>
            <a:r>
              <a:rPr lang="en-US" sz="2000" baseline="30000" dirty="0">
                <a:solidFill>
                  <a:srgbClr val="FFC000"/>
                </a:solidFill>
              </a:rPr>
              <a:t>2</a:t>
            </a:r>
            <a:r>
              <a:rPr lang="en-US" sz="2000" dirty="0"/>
              <a:t>):  </a:t>
            </a:r>
            <a:r>
              <a:rPr lang="en-US" sz="2000" dirty="0">
                <a:solidFill>
                  <a:srgbClr val="FFC000"/>
                </a:solidFill>
              </a:rPr>
              <a:t>J / m</a:t>
            </a:r>
            <a:r>
              <a:rPr lang="en-US" sz="2000" baseline="30000" dirty="0">
                <a:solidFill>
                  <a:srgbClr val="FFC000"/>
                </a:solidFill>
              </a:rPr>
              <a:t>2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/>
              <a:t>OR </a:t>
            </a:r>
            <a:br>
              <a:rPr lang="en-US" sz="2000" dirty="0"/>
            </a:br>
            <a:r>
              <a:rPr lang="en-US" sz="2000" dirty="0">
                <a:solidFill>
                  <a:srgbClr val="FFC000"/>
                </a:solidFill>
              </a:rPr>
              <a:t>dyne</a:t>
            </a:r>
            <a:r>
              <a:rPr lang="en-US" sz="2000" dirty="0"/>
              <a:t> (</a:t>
            </a:r>
            <a:r>
              <a:rPr lang="en-US" sz="2000" dirty="0" err="1">
                <a:solidFill>
                  <a:srgbClr val="FFC000"/>
                </a:solidFill>
              </a:rPr>
              <a:t>dyn</a:t>
            </a:r>
            <a:r>
              <a:rPr lang="en-US" sz="2000" dirty="0"/>
              <a:t>) per </a:t>
            </a:r>
            <a:r>
              <a:rPr lang="en-US" sz="2000" dirty="0">
                <a:solidFill>
                  <a:srgbClr val="FFC000"/>
                </a:solidFill>
              </a:rPr>
              <a:t>centimeter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C000"/>
                </a:solidFill>
              </a:rPr>
              <a:t>cm</a:t>
            </a:r>
            <a:r>
              <a:rPr lang="en-US" sz="2000" dirty="0"/>
              <a:t>):  </a:t>
            </a:r>
            <a:r>
              <a:rPr lang="en-US" sz="2000" dirty="0" err="1">
                <a:solidFill>
                  <a:srgbClr val="FFC000"/>
                </a:solidFill>
              </a:rPr>
              <a:t>dyn</a:t>
            </a:r>
            <a:r>
              <a:rPr lang="en-US" sz="2000" dirty="0">
                <a:solidFill>
                  <a:srgbClr val="FFC000"/>
                </a:solidFill>
              </a:rPr>
              <a:t>/cm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FF00"/>
                </a:solidFill>
              </a:rPr>
              <a:t>joule</a:t>
            </a:r>
            <a:r>
              <a:rPr lang="en-US" sz="2000" dirty="0"/>
              <a:t> is measure of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energy</a:t>
            </a:r>
            <a:r>
              <a:rPr lang="en-US" sz="2000" dirty="0"/>
              <a:t> while the </a:t>
            </a:r>
            <a:r>
              <a:rPr lang="en-US" sz="2000" dirty="0">
                <a:solidFill>
                  <a:srgbClr val="FFFF00"/>
                </a:solidFill>
              </a:rPr>
              <a:t>dyne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FFC000"/>
                </a:solidFill>
              </a:rPr>
              <a:t>newton</a:t>
            </a:r>
            <a:r>
              <a:rPr lang="en-US" sz="2000" dirty="0"/>
              <a:t> [</a:t>
            </a:r>
            <a:r>
              <a:rPr lang="en-US" sz="2000" dirty="0">
                <a:solidFill>
                  <a:srgbClr val="FFC000"/>
                </a:solidFill>
              </a:rPr>
              <a:t>N</a:t>
            </a:r>
            <a:r>
              <a:rPr lang="en-US" sz="2000" dirty="0"/>
              <a:t>] (1 </a:t>
            </a:r>
            <a:r>
              <a:rPr lang="en-US" sz="2000" dirty="0">
                <a:solidFill>
                  <a:srgbClr val="FFC000"/>
                </a:solidFill>
              </a:rPr>
              <a:t>N</a:t>
            </a:r>
            <a:r>
              <a:rPr lang="en-US" sz="2000" dirty="0"/>
              <a:t> = 100,000 </a:t>
            </a:r>
            <a:r>
              <a:rPr lang="en-US" sz="2000" dirty="0" err="1">
                <a:solidFill>
                  <a:srgbClr val="FFFF00"/>
                </a:solidFill>
              </a:rPr>
              <a:t>dyn</a:t>
            </a:r>
            <a:r>
              <a:rPr lang="en-US" sz="2000" dirty="0"/>
              <a:t>) is a measure of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force</a:t>
            </a:r>
          </a:p>
          <a:p>
            <a:r>
              <a:rPr lang="en-US" sz="2200" dirty="0"/>
              <a:t>The higher (stronger) the intermolecular forces, the higher the surface tension</a:t>
            </a:r>
          </a:p>
          <a:p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</a:t>
            </a:r>
            <a:r>
              <a:rPr lang="en-US" sz="2200" dirty="0"/>
              <a:t> has </a:t>
            </a:r>
            <a:r>
              <a:rPr lang="en-US" sz="2200" dirty="0">
                <a:solidFill>
                  <a:srgbClr val="FFFF00"/>
                </a:solidFill>
              </a:rPr>
              <a:t>very high intermolecular force</a:t>
            </a:r>
            <a:r>
              <a:rPr lang="en-US" sz="2200" dirty="0"/>
              <a:t> (because of </a:t>
            </a:r>
            <a:r>
              <a:rPr lang="en-US" sz="2200" dirty="0">
                <a:solidFill>
                  <a:srgbClr val="00FF00"/>
                </a:solidFill>
              </a:rPr>
              <a:t>hydrogen bonding </a:t>
            </a:r>
            <a:r>
              <a:rPr lang="en-US" sz="2200" dirty="0"/>
              <a:t>[later] while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organic molecules</a:t>
            </a:r>
            <a:r>
              <a:rPr lang="en-US" sz="2200" dirty="0"/>
              <a:t> have </a:t>
            </a:r>
            <a:r>
              <a:rPr lang="en-US" sz="2200" dirty="0">
                <a:solidFill>
                  <a:srgbClr val="FFFF00"/>
                </a:solidFill>
              </a:rPr>
              <a:t>lower intermolecular force/surface tension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1F5B07-8FE3-3FEE-785F-C2D766A0913B}"/>
                  </a:ext>
                </a:extLst>
              </p:cNvPr>
              <p:cNvSpPr txBox="1"/>
              <p:nvPr/>
            </p:nvSpPr>
            <p:spPr>
              <a:xfrm>
                <a:off x="855802" y="5193338"/>
                <a:ext cx="7387240" cy="1354217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FFFF00"/>
                  </a:gs>
                </a:gsLst>
                <a:lin ang="27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</a:rPr>
                  <a:t>Force</a:t>
                </a:r>
                <a:r>
                  <a:rPr lang="en-US" sz="2000" dirty="0">
                    <a:solidFill>
                      <a:schemeClr val="tx1"/>
                    </a:solidFill>
                  </a:rPr>
                  <a:t> (F) is related to </a:t>
                </a:r>
                <a:r>
                  <a:rPr lang="en-US" sz="2000" dirty="0">
                    <a:solidFill>
                      <a:srgbClr val="00B0F0"/>
                    </a:solidFill>
                  </a:rPr>
                  <a:t>energy</a:t>
                </a:r>
                <a:r>
                  <a:rPr lang="en-US" sz="2000" dirty="0">
                    <a:solidFill>
                      <a:schemeClr val="tx1"/>
                    </a:solidFill>
                  </a:rPr>
                  <a:t> (E) as </a:t>
                </a:r>
                <a:r>
                  <a:rPr lang="en-US" sz="2000" dirty="0">
                    <a:solidFill>
                      <a:srgbClr val="00B0F0"/>
                    </a:solidFill>
                  </a:rPr>
                  <a:t>work </a:t>
                </a:r>
                <a:r>
                  <a:rPr lang="en-US" sz="2000" dirty="0"/>
                  <a:t>(W)</a:t>
                </a:r>
                <a:r>
                  <a:rPr lang="en-US" sz="2000" dirty="0">
                    <a:solidFill>
                      <a:schemeClr val="tx1"/>
                    </a:solidFill>
                  </a:rPr>
                  <a:t> (both </a:t>
                </a:r>
                <a:r>
                  <a:rPr lang="en-US" sz="2000" dirty="0">
                    <a:solidFill>
                      <a:srgbClr val="00B0F0"/>
                    </a:solidFill>
                  </a:rPr>
                  <a:t>work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000" dirty="0">
                    <a:solidFill>
                      <a:srgbClr val="00B0F0"/>
                    </a:solidFill>
                  </a:rPr>
                  <a:t>energy</a:t>
                </a:r>
                <a:r>
                  <a:rPr lang="en-US" sz="2000" dirty="0">
                    <a:solidFill>
                      <a:schemeClr val="tx1"/>
                    </a:solidFill>
                  </a:rPr>
                  <a:t> are measured in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joules</a:t>
                </a:r>
                <a:r>
                  <a:rPr lang="en-US" sz="2000" dirty="0">
                    <a:solidFill>
                      <a:schemeClr val="tx1"/>
                    </a:solidFill>
                  </a:rPr>
                  <a:t>) by a </a:t>
                </a:r>
                <a:r>
                  <a:rPr lang="en-US" sz="2000" dirty="0">
                    <a:solidFill>
                      <a:srgbClr val="7030A0"/>
                    </a:solidFill>
                  </a:rPr>
                  <a:t>distance/length </a:t>
                </a:r>
                <a:r>
                  <a:rPr lang="en-US" sz="2000" dirty="0"/>
                  <a:t>(d) factor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You learn this is physics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1F5B07-8FE3-3FEE-785F-C2D766A09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2" y="5193338"/>
                <a:ext cx="7387240" cy="1354217"/>
              </a:xfrm>
              <a:prstGeom prst="rect">
                <a:avLst/>
              </a:prstGeom>
              <a:blipFill>
                <a:blip r:embed="rId2"/>
                <a:stretch>
                  <a:fillRect l="-825" t="-2252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1179-EDA8-5A3B-9024-927C5A394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390E-5614-49FD-B636-0EE8DCB870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46807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28632</TotalTime>
  <Words>1015</Words>
  <Application>Microsoft Office PowerPoint</Application>
  <PresentationFormat>On-screen Show (4:3)</PresentationFormat>
  <Paragraphs>133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PowerPoint Presentation</vt:lpstr>
      <vt:lpstr>Liquid, Solids, Gases: Properties</vt:lpstr>
      <vt:lpstr>Liquid, Solids, Gases: Properties</vt:lpstr>
      <vt:lpstr>Liquid, Solids, Gases: Properties</vt:lpstr>
      <vt:lpstr>Water</vt:lpstr>
      <vt:lpstr>Some Terms, Definitions</vt:lpstr>
      <vt:lpstr>Surface Tension</vt:lpstr>
      <vt:lpstr>Surface Tension UNITS</vt:lpstr>
      <vt:lpstr>Surface Tension Fun</vt:lpstr>
      <vt:lpstr>Capillary Action</vt:lpstr>
      <vt:lpstr>Viscosity</vt:lpstr>
      <vt:lpstr>Viscosity</vt:lpstr>
      <vt:lpstr>Liquid Properties in Review</vt:lpstr>
      <vt:lpstr>Crystalline Solid Classes</vt:lpstr>
      <vt:lpstr>LAW of Conservation of Energy</vt:lpstr>
      <vt:lpstr>Energy: Heat &amp; Work</vt:lpstr>
      <vt:lpstr>Calculations of Heat &amp; Energy</vt:lpstr>
      <vt:lpstr>Heat Capacity</vt:lpstr>
      <vt:lpstr>Specific Heat</vt:lpstr>
      <vt:lpstr>Phase Transitions</vt:lpstr>
      <vt:lpstr>Melting/Freezing/Sublimation</vt:lpstr>
      <vt:lpstr>Boiling/Evaporation/Condensation</vt:lpstr>
      <vt:lpstr>Phase Change Energy Calculations</vt:lpstr>
      <vt:lpstr>Heating Curves/Cooling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1005</cp:revision>
  <cp:lastPrinted>2016-03-14T04:22:58Z</cp:lastPrinted>
  <dcterms:created xsi:type="dcterms:W3CDTF">2005-12-08T13:54:14Z</dcterms:created>
  <dcterms:modified xsi:type="dcterms:W3CDTF">2025-09-23T21:49:29Z</dcterms:modified>
</cp:coreProperties>
</file>