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sldIdLst>
    <p:sldId id="405" r:id="rId2"/>
    <p:sldId id="407" r:id="rId3"/>
    <p:sldId id="408" r:id="rId4"/>
    <p:sldId id="409" r:id="rId5"/>
    <p:sldId id="413" r:id="rId6"/>
    <p:sldId id="410" r:id="rId7"/>
    <p:sldId id="411" r:id="rId8"/>
    <p:sldId id="41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CC"/>
    <a:srgbClr val="99FF66"/>
    <a:srgbClr val="FFCCFF"/>
    <a:srgbClr val="99FF99"/>
    <a:srgbClr val="99CCFF"/>
    <a:srgbClr val="CCFFFF"/>
    <a:srgbClr val="FFFF99"/>
    <a:srgbClr val="FF0000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8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79" y="-361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189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C16C0B-CB39-4914-81D9-73457E03B7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1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2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3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4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5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6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7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8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500" y="612775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617663"/>
            <a:ext cx="7772400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797" r:id="rId12"/>
    <p:sldLayoutId id="2147483799" r:id="rId13"/>
    <p:sldLayoutId id="2147483800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1569660"/>
          </a:xfrm>
          <a:noFill/>
          <a:ln/>
        </p:spPr>
        <p:txBody>
          <a:bodyPr/>
          <a:lstStyle/>
          <a:p>
            <a:r>
              <a:rPr lang="en-US" sz="4800" dirty="0" smtClean="0">
                <a:latin typeface="Verdana" pitchFamily="34" charset="0"/>
              </a:rPr>
              <a:t>Course Syllabus and Policies</a:t>
            </a:r>
            <a:endParaRPr lang="en-US" sz="4800" dirty="0">
              <a:latin typeface="Verdana" pitchFamily="34" charset="0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5719109"/>
            <a:ext cx="7848600" cy="750975"/>
          </a:xfrm>
          <a:noFill/>
          <a:ln/>
        </p:spPr>
        <p:txBody>
          <a:bodyPr>
            <a:spAutoFit/>
          </a:bodyPr>
          <a:lstStyle/>
          <a:p>
            <a:pPr algn="l"/>
            <a:r>
              <a:rPr lang="en-US" sz="1400" dirty="0" smtClean="0">
                <a:solidFill>
                  <a:srgbClr val="99FFCC"/>
                </a:solidFill>
                <a:latin typeface="Tahoma" pitchFamily="34" charset="0"/>
              </a:rPr>
              <a:t>Facilitator apprentice:  Mitch Halloran</a:t>
            </a:r>
            <a:endParaRPr lang="en-US" sz="1400" dirty="0">
              <a:solidFill>
                <a:srgbClr val="99FFCC"/>
              </a:solidFill>
              <a:latin typeface="Tahoma" pitchFamily="34" charset="0"/>
            </a:endParaRPr>
          </a:p>
          <a:p>
            <a:pPr algn="l"/>
            <a:r>
              <a:rPr lang="en-US" sz="1200" dirty="0" smtClean="0">
                <a:solidFill>
                  <a:srgbClr val="FFCCFF"/>
                </a:solidFill>
                <a:latin typeface="Tahoma" pitchFamily="34" charset="0"/>
              </a:rPr>
              <a:t>NFC Week 2 Individual Facilitation Exercise</a:t>
            </a:r>
            <a:endParaRPr lang="en-US" sz="1200" dirty="0">
              <a:solidFill>
                <a:srgbClr val="FFCCFF"/>
              </a:solidFill>
              <a:latin typeface="Tahoma" pitchFamily="34" charset="0"/>
            </a:endParaRPr>
          </a:p>
          <a:p>
            <a:pPr algn="l"/>
            <a:r>
              <a:rPr lang="en-US" sz="1200" dirty="0" smtClean="0">
                <a:solidFill>
                  <a:srgbClr val="FFCCFF"/>
                </a:solidFill>
                <a:latin typeface="Tahoma" pitchFamily="34" charset="0"/>
              </a:rPr>
              <a:t>Facilitators:  Lisa </a:t>
            </a:r>
            <a:r>
              <a:rPr lang="en-US" sz="1200" dirty="0" err="1" smtClean="0">
                <a:solidFill>
                  <a:srgbClr val="FFCCFF"/>
                </a:solidFill>
                <a:latin typeface="Tahoma" pitchFamily="34" charset="0"/>
              </a:rPr>
              <a:t>Balzaretti</a:t>
            </a:r>
            <a:r>
              <a:rPr lang="en-US" sz="1200" dirty="0" smtClean="0">
                <a:solidFill>
                  <a:srgbClr val="FFCCFF"/>
                </a:solidFill>
                <a:latin typeface="Tahoma" pitchFamily="34" charset="0"/>
              </a:rPr>
              <a:t> &amp; Karen </a:t>
            </a:r>
            <a:r>
              <a:rPr lang="en-US" sz="1200" dirty="0" err="1" smtClean="0">
                <a:solidFill>
                  <a:srgbClr val="FFCCFF"/>
                </a:solidFill>
                <a:latin typeface="Tahoma" pitchFamily="34" charset="0"/>
              </a:rPr>
              <a:t>Lozito</a:t>
            </a:r>
            <a:endParaRPr lang="en-US" sz="1200" dirty="0">
              <a:solidFill>
                <a:srgbClr val="FFCCF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753" y="224117"/>
            <a:ext cx="8243047" cy="584775"/>
          </a:xfrm>
          <a:noFill/>
          <a:ln/>
        </p:spPr>
        <p:txBody>
          <a:bodyPr/>
          <a:lstStyle/>
          <a:p>
            <a:r>
              <a:rPr lang="en-US" sz="3200" dirty="0" smtClean="0">
                <a:solidFill>
                  <a:srgbClr val="FFFFCC"/>
                </a:solidFill>
                <a:cs typeface="Times New Roman" pitchFamily="18" charset="0"/>
              </a:rPr>
              <a:t>Course Syllabus &amp; Policies</a:t>
            </a:r>
            <a:endParaRPr lang="en-US" sz="3200" dirty="0">
              <a:solidFill>
                <a:srgbClr val="FFFFCC"/>
              </a:solidFill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7882" y="1411942"/>
            <a:ext cx="8032376" cy="1354217"/>
          </a:xfrm>
        </p:spPr>
        <p:txBody>
          <a:bodyPr wrap="square">
            <a:spAutoFit/>
          </a:bodyPr>
          <a:lstStyle/>
          <a:p>
            <a:pPr marL="344488" indent="-344488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“highlights” noted here</a:t>
            </a:r>
          </a:p>
          <a:p>
            <a:pPr marL="344488" indent="-344488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details not noted here, students still responsible for knowing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753" y="224117"/>
            <a:ext cx="8243047" cy="584775"/>
          </a:xfrm>
          <a:noFill/>
          <a:ln/>
        </p:spPr>
        <p:txBody>
          <a:bodyPr/>
          <a:lstStyle/>
          <a:p>
            <a:r>
              <a:rPr lang="en-US" sz="3200" dirty="0" smtClean="0">
                <a:solidFill>
                  <a:srgbClr val="FFFFCC"/>
                </a:solidFill>
                <a:cs typeface="Times New Roman" pitchFamily="18" charset="0"/>
              </a:rPr>
              <a:t>Course Syllabus &amp; Policies</a:t>
            </a:r>
            <a:endParaRPr lang="en-US" sz="3200" dirty="0">
              <a:solidFill>
                <a:srgbClr val="FFFFCC"/>
              </a:solidFill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7882" y="2021542"/>
            <a:ext cx="8032376" cy="2185214"/>
          </a:xfrm>
        </p:spPr>
        <p:txBody>
          <a:bodyPr wrap="square">
            <a:spAutoFit/>
          </a:bodyPr>
          <a:lstStyle/>
          <a:p>
            <a:pPr marL="225425" indent="-225425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99CCFF"/>
                </a:solidFill>
              </a:rPr>
              <a:t>University of Phoenix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99CCFF"/>
                </a:solidFill>
              </a:rPr>
              <a:t>Sacramento Campus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99CCFF"/>
                </a:solidFill>
              </a:rPr>
              <a:t>Instructor/Classroom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093" y="1192307"/>
            <a:ext cx="4455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Policies</a:t>
            </a:r>
            <a:endParaRPr lang="en-US" sz="4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753" y="224117"/>
            <a:ext cx="8243047" cy="584775"/>
          </a:xfrm>
          <a:noFill/>
          <a:ln/>
        </p:spPr>
        <p:txBody>
          <a:bodyPr/>
          <a:lstStyle/>
          <a:p>
            <a:r>
              <a:rPr lang="en-US" sz="3200" dirty="0" smtClean="0">
                <a:solidFill>
                  <a:srgbClr val="FFFFCC"/>
                </a:solidFill>
                <a:cs typeface="Times New Roman" pitchFamily="18" charset="0"/>
              </a:rPr>
              <a:t>Course Syllabus &amp; Policies</a:t>
            </a:r>
            <a:endParaRPr lang="en-US" sz="3200" dirty="0">
              <a:solidFill>
                <a:srgbClr val="FFFFCC"/>
              </a:solidFill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60459" y="1208742"/>
            <a:ext cx="8032376" cy="707886"/>
          </a:xfrm>
        </p:spPr>
        <p:txBody>
          <a:bodyPr wrap="square">
            <a:spAutoFit/>
          </a:bodyPr>
          <a:lstStyle/>
          <a:p>
            <a:pPr marL="225425" indent="-225425" algn="l"/>
            <a:r>
              <a:rPr lang="en-US" sz="4000" dirty="0" smtClean="0">
                <a:solidFill>
                  <a:srgbClr val="99CCFF"/>
                </a:solidFill>
              </a:rPr>
              <a:t>University of Phoenix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489" y="2119256"/>
            <a:ext cx="8244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Mission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Provide students access to higher education opportunities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Enable students to develop knowledge and skill to achieve professional goals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Help students improve productivity in their careers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Foster leadership and service of the students in their communities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753" y="224117"/>
            <a:ext cx="8243047" cy="584775"/>
          </a:xfrm>
          <a:noFill/>
          <a:ln/>
        </p:spPr>
        <p:txBody>
          <a:bodyPr/>
          <a:lstStyle/>
          <a:p>
            <a:r>
              <a:rPr lang="en-US" sz="3200" dirty="0" smtClean="0">
                <a:solidFill>
                  <a:srgbClr val="FFFFCC"/>
                </a:solidFill>
                <a:cs typeface="Times New Roman" pitchFamily="18" charset="0"/>
              </a:rPr>
              <a:t>Course Syllabus &amp; Policies</a:t>
            </a:r>
            <a:endParaRPr lang="en-US" sz="3200" dirty="0">
              <a:solidFill>
                <a:srgbClr val="FFFFCC"/>
              </a:solidFill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60459" y="1208742"/>
            <a:ext cx="8032376" cy="707886"/>
          </a:xfrm>
        </p:spPr>
        <p:txBody>
          <a:bodyPr wrap="square">
            <a:spAutoFit/>
          </a:bodyPr>
          <a:lstStyle/>
          <a:p>
            <a:pPr marL="225425" indent="-225425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99CCFF"/>
                </a:solidFill>
              </a:rPr>
              <a:t>University of Phoenix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218" y="2312894"/>
            <a:ext cx="7745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Purposes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Facilitate cognitive and affective student learning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Develop competence in communication, critical thinking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Promote collaboration, information utilization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Provide general education (foundational instruction) for continued advanced study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 technology to create effective modes and means of instruction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Incorporate data on assessment of student learning to improve teaching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Be organized as for-profit institution in order to create spirit of innovation which is applied to providing academic excellence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Be as convenient to students and their learning ambitions </a:t>
            </a:r>
            <a:r>
              <a:rPr lang="en-US" smtClean="0">
                <a:solidFill>
                  <a:schemeClr val="bg1"/>
                </a:solidFill>
              </a:rPr>
              <a:t>as possible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753" y="224117"/>
            <a:ext cx="8243047" cy="584775"/>
          </a:xfrm>
          <a:noFill/>
          <a:ln/>
        </p:spPr>
        <p:txBody>
          <a:bodyPr/>
          <a:lstStyle/>
          <a:p>
            <a:r>
              <a:rPr lang="en-US" sz="3200" dirty="0" smtClean="0">
                <a:solidFill>
                  <a:srgbClr val="FFFFCC"/>
                </a:solidFill>
                <a:cs typeface="Times New Roman" pitchFamily="18" charset="0"/>
              </a:rPr>
              <a:t>Course Syllabus &amp; Policies</a:t>
            </a:r>
            <a:endParaRPr lang="en-US" sz="3200" dirty="0">
              <a:solidFill>
                <a:srgbClr val="FFFFCC"/>
              </a:solidFill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850" y="1353672"/>
            <a:ext cx="812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Writing Assignments</a:t>
            </a:r>
            <a:endParaRPr lang="en-US" sz="4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73337" y="2530736"/>
            <a:ext cx="8175812" cy="1752600"/>
          </a:xfrm>
        </p:spPr>
        <p:txBody>
          <a:bodyPr/>
          <a:lstStyle/>
          <a:p>
            <a:pPr marL="225425" indent="-225425" algn="l">
              <a:buFont typeface="Arial" pitchFamily="34" charset="0"/>
              <a:buChar char="•"/>
            </a:pPr>
            <a:r>
              <a:rPr lang="en-US" sz="2600" dirty="0" smtClean="0"/>
              <a:t>T</a:t>
            </a:r>
            <a:r>
              <a:rPr lang="en-US" sz="2600" dirty="0" smtClean="0"/>
              <a:t>esting through written expression (essays)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600" dirty="0" smtClean="0"/>
              <a:t>Individually and/or in teams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600" dirty="0" smtClean="0"/>
              <a:t>Not just in-class exams (multiple choice, etc)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600" dirty="0" smtClean="0"/>
              <a:t>Writing encourages analysis, thought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600" dirty="0" smtClean="0"/>
              <a:t>Writing is form of active learning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600" dirty="0" smtClean="0"/>
              <a:t>Writing improves memorization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600" dirty="0" smtClean="0"/>
              <a:t>Career helped by effective, authoritative oral and written communication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753" y="224117"/>
            <a:ext cx="8243047" cy="584775"/>
          </a:xfrm>
          <a:noFill/>
          <a:ln/>
        </p:spPr>
        <p:txBody>
          <a:bodyPr/>
          <a:lstStyle/>
          <a:p>
            <a:r>
              <a:rPr lang="en-US" sz="3200" dirty="0" smtClean="0">
                <a:solidFill>
                  <a:srgbClr val="FFFFCC"/>
                </a:solidFill>
                <a:cs typeface="Times New Roman" pitchFamily="18" charset="0"/>
              </a:rPr>
              <a:t>Course Syllabus &amp; Policies</a:t>
            </a:r>
            <a:endParaRPr lang="en-US" sz="3200" dirty="0">
              <a:solidFill>
                <a:srgbClr val="FFFFCC"/>
              </a:solidFill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850" y="1353672"/>
            <a:ext cx="812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Writing Assignments</a:t>
            </a:r>
            <a:endParaRPr lang="en-US" sz="4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73337" y="2530736"/>
            <a:ext cx="8175812" cy="1752600"/>
          </a:xfrm>
        </p:spPr>
        <p:txBody>
          <a:bodyPr/>
          <a:lstStyle/>
          <a:p>
            <a:pPr marL="225425" indent="-225425" algn="l">
              <a:buFont typeface="Arial" pitchFamily="34" charset="0"/>
              <a:buChar char="•"/>
            </a:pPr>
            <a:r>
              <a:rPr lang="en-US" sz="2600" dirty="0" smtClean="0"/>
              <a:t>Rules of formatting:  APA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600" dirty="0" smtClean="0"/>
              <a:t>Rules of grammar:  details of English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600" dirty="0" smtClean="0"/>
              <a:t>Good spelling:  details of English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753" y="224117"/>
            <a:ext cx="8243047" cy="584775"/>
          </a:xfrm>
          <a:noFill/>
          <a:ln/>
        </p:spPr>
        <p:txBody>
          <a:bodyPr/>
          <a:lstStyle/>
          <a:p>
            <a:r>
              <a:rPr lang="en-US" sz="3200" dirty="0" smtClean="0">
                <a:solidFill>
                  <a:srgbClr val="FFFFCC"/>
                </a:solidFill>
                <a:cs typeface="Times New Roman" pitchFamily="18" charset="0"/>
              </a:rPr>
              <a:t>Course Syllabus &amp; Policies</a:t>
            </a:r>
            <a:endParaRPr lang="en-US" sz="3200" dirty="0">
              <a:solidFill>
                <a:srgbClr val="FFFFCC"/>
              </a:solidFill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607" y="1020184"/>
            <a:ext cx="812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Oral and Written Presentations</a:t>
            </a:r>
            <a:endParaRPr lang="en-US" sz="3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2579" y="1627094"/>
            <a:ext cx="8175812" cy="459890"/>
          </a:xfrm>
        </p:spPr>
        <p:txBody>
          <a:bodyPr/>
          <a:lstStyle/>
          <a:p>
            <a:pPr marL="225425" indent="-225425" algn="l"/>
            <a:r>
              <a:rPr lang="en-US" sz="2600" dirty="0" smtClean="0">
                <a:solidFill>
                  <a:srgbClr val="00B0F0"/>
                </a:solidFill>
                <a:latin typeface="Arial Black" pitchFamily="34" charset="0"/>
              </a:rPr>
              <a:t>Plagiarism and Its Avoidance</a:t>
            </a:r>
          </a:p>
        </p:txBody>
      </p:sp>
      <p:sp>
        <p:nvSpPr>
          <p:cNvPr id="7" name="Subtitle 5"/>
          <p:cNvSpPr txBox="1">
            <a:spLocks/>
          </p:cNvSpPr>
          <p:nvPr/>
        </p:nvSpPr>
        <p:spPr bwMode="auto">
          <a:xfrm>
            <a:off x="484093" y="2240280"/>
            <a:ext cx="81758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marR="0" lvl="0" indent="-2254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600" kern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representing words and/or ideas as your own</a:t>
            </a:r>
          </a:p>
          <a:p>
            <a:pPr marL="225425" marR="0" lvl="0" indent="-2254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600" kern="0" dirty="0" smtClean="0">
              <a:solidFill>
                <a:schemeClr val="bg1"/>
              </a:solidFill>
              <a:latin typeface="+mn-lt"/>
            </a:endParaRP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</a:rPr>
              <a:t>Papers with citations considered more scholarly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job:  weave together your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ideas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loranStyle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HalloranStyle</Template>
  <TotalTime>776</TotalTime>
  <Words>300</Words>
  <Application>Microsoft Office PowerPoint</Application>
  <PresentationFormat>On-screen Show (4:3)</PresentationFormat>
  <Paragraphs>59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HalloranStyle</vt:lpstr>
      <vt:lpstr>Course Syllabus and Policies</vt:lpstr>
      <vt:lpstr>Course Syllabus &amp; Policies</vt:lpstr>
      <vt:lpstr>Course Syllabus &amp; Policies</vt:lpstr>
      <vt:lpstr>Course Syllabus &amp; Policies</vt:lpstr>
      <vt:lpstr>Course Syllabus &amp; Policies</vt:lpstr>
      <vt:lpstr>Course Syllabus &amp; Policies</vt:lpstr>
      <vt:lpstr>Course Syllabus &amp; Policies</vt:lpstr>
      <vt:lpstr>Course Syllabus &amp; Policies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S M Halloran</dc:creator>
  <cp:lastModifiedBy>S M Halloran</cp:lastModifiedBy>
  <cp:revision>69</cp:revision>
  <dcterms:created xsi:type="dcterms:W3CDTF">2008-07-25T21:34:38Z</dcterms:created>
  <dcterms:modified xsi:type="dcterms:W3CDTF">2008-08-10T10:04:57Z</dcterms:modified>
</cp:coreProperties>
</file>