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sldIdLst>
    <p:sldId id="405" r:id="rId2"/>
    <p:sldId id="406" r:id="rId3"/>
    <p:sldId id="407" r:id="rId4"/>
    <p:sldId id="409" r:id="rId5"/>
    <p:sldId id="408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  <a:srgbClr val="FF99FF"/>
    <a:srgbClr val="FFCCFF"/>
    <a:srgbClr val="99FF99"/>
    <a:srgbClr val="99CCFF"/>
    <a:srgbClr val="CCFFFF"/>
    <a:srgbClr val="FFFF99"/>
    <a:srgbClr val="FFFFCC"/>
    <a:srgbClr val="FF0000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81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539" y="-89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4189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DC16C0B-CB39-4914-81D9-73457E03B75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87309-4AEA-431E-8F80-FA1AD19ECAC0}" type="slidenum">
              <a:rPr lang="en-US"/>
              <a:pPr/>
              <a:t>1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87309-4AEA-431E-8F80-FA1AD19ECAC0}" type="slidenum">
              <a:rPr lang="en-US"/>
              <a:pPr/>
              <a:t>2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87309-4AEA-431E-8F80-FA1AD19ECAC0}" type="slidenum">
              <a:rPr lang="en-US"/>
              <a:pPr/>
              <a:t>3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87309-4AEA-431E-8F80-FA1AD19ECAC0}" type="slidenum">
              <a:rPr lang="en-US"/>
              <a:pPr/>
              <a:t>4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87309-4AEA-431E-8F80-FA1AD19ECAC0}" type="slidenum">
              <a:rPr lang="en-US"/>
              <a:pPr/>
              <a:t>5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8500" y="612775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the Master supraTitle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617663"/>
            <a:ext cx="7772400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797" r:id="rId12"/>
    <p:sldLayoutId id="2147483799" r:id="rId13"/>
    <p:sldLayoutId id="2147483800" r:id="rId1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08050"/>
            <a:ext cx="7772400" cy="2308324"/>
          </a:xfrm>
          <a:noFill/>
          <a:ln/>
        </p:spPr>
        <p:txBody>
          <a:bodyPr/>
          <a:lstStyle/>
          <a:p>
            <a:r>
              <a:rPr lang="en-US" sz="4800" dirty="0" smtClean="0">
                <a:latin typeface="Verdana" pitchFamily="34" charset="0"/>
              </a:rPr>
              <a:t>Evaluating Team Success and Learning From the Team Process</a:t>
            </a:r>
            <a:endParaRPr lang="en-US" sz="4800" dirty="0">
              <a:latin typeface="Verdana" pitchFamily="34" charset="0"/>
            </a:endParaRP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7700" y="5719109"/>
            <a:ext cx="7848600" cy="750975"/>
          </a:xfrm>
          <a:noFill/>
          <a:ln/>
        </p:spPr>
        <p:txBody>
          <a:bodyPr>
            <a:spAutoFit/>
          </a:bodyPr>
          <a:lstStyle/>
          <a:p>
            <a:pPr algn="l"/>
            <a:r>
              <a:rPr lang="en-US" sz="1400" dirty="0" smtClean="0">
                <a:solidFill>
                  <a:srgbClr val="99FFCC"/>
                </a:solidFill>
                <a:latin typeface="Tahoma" pitchFamily="34" charset="0"/>
              </a:rPr>
              <a:t>Facilitator apprentice:  Mitch Halloran</a:t>
            </a:r>
            <a:endParaRPr lang="en-US" sz="1400" dirty="0">
              <a:solidFill>
                <a:srgbClr val="99FFCC"/>
              </a:solidFill>
              <a:latin typeface="Tahoma" pitchFamily="34" charset="0"/>
            </a:endParaRPr>
          </a:p>
          <a:p>
            <a:pPr algn="l"/>
            <a:r>
              <a:rPr lang="en-US" sz="1200" dirty="0" smtClean="0">
                <a:solidFill>
                  <a:srgbClr val="FFCCFF"/>
                </a:solidFill>
                <a:latin typeface="Tahoma" pitchFamily="34" charset="0"/>
              </a:rPr>
              <a:t>NFC Week 2 Individual Facilitation Exercise</a:t>
            </a:r>
            <a:endParaRPr lang="en-US" sz="1200" dirty="0">
              <a:solidFill>
                <a:srgbClr val="FFCCFF"/>
              </a:solidFill>
              <a:latin typeface="Tahoma" pitchFamily="34" charset="0"/>
            </a:endParaRPr>
          </a:p>
          <a:p>
            <a:pPr algn="l"/>
            <a:r>
              <a:rPr lang="en-US" sz="1200" dirty="0" smtClean="0">
                <a:solidFill>
                  <a:srgbClr val="FFCCFF"/>
                </a:solidFill>
                <a:latin typeface="Tahoma" pitchFamily="34" charset="0"/>
              </a:rPr>
              <a:t>Facilitators:  Lisa </a:t>
            </a:r>
            <a:r>
              <a:rPr lang="en-US" sz="1200" dirty="0" err="1" smtClean="0">
                <a:solidFill>
                  <a:srgbClr val="FFCCFF"/>
                </a:solidFill>
                <a:latin typeface="Tahoma" pitchFamily="34" charset="0"/>
              </a:rPr>
              <a:t>Balzaretti</a:t>
            </a:r>
            <a:r>
              <a:rPr lang="en-US" sz="1200" dirty="0" smtClean="0">
                <a:solidFill>
                  <a:srgbClr val="FFCCFF"/>
                </a:solidFill>
                <a:latin typeface="Tahoma" pitchFamily="34" charset="0"/>
              </a:rPr>
              <a:t> &amp; Karen </a:t>
            </a:r>
            <a:r>
              <a:rPr lang="en-US" sz="1200" dirty="0" err="1" smtClean="0">
                <a:solidFill>
                  <a:srgbClr val="FFCCFF"/>
                </a:solidFill>
                <a:latin typeface="Tahoma" pitchFamily="34" charset="0"/>
              </a:rPr>
              <a:t>Lozito</a:t>
            </a:r>
            <a:endParaRPr lang="en-US" sz="1200" dirty="0">
              <a:solidFill>
                <a:srgbClr val="FFCCFF"/>
              </a:solidFill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3753" y="224117"/>
            <a:ext cx="8243047" cy="430887"/>
          </a:xfrm>
          <a:noFill/>
          <a:ln/>
        </p:spPr>
        <p:txBody>
          <a:bodyPr/>
          <a:lstStyle/>
          <a:p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Times New Roman" pitchFamily="18" charset="0"/>
              </a:rPr>
              <a:t>Evaluating Team Success and Learning From the Team Process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37882" y="2021542"/>
            <a:ext cx="8032376" cy="4173450"/>
          </a:xfrm>
        </p:spPr>
        <p:txBody>
          <a:bodyPr wrap="square">
            <a:spAutoFit/>
          </a:bodyPr>
          <a:lstStyle/>
          <a:p>
            <a:pPr algn="l"/>
            <a:r>
              <a:rPr lang="en-US" sz="2400" dirty="0" smtClean="0">
                <a:solidFill>
                  <a:srgbClr val="99CCFF"/>
                </a:solidFill>
              </a:rPr>
              <a:t>The </a:t>
            </a:r>
            <a:r>
              <a:rPr lang="en-US" sz="2400" dirty="0" smtClean="0">
                <a:solidFill>
                  <a:srgbClr val="99CCFF"/>
                </a:solidFill>
              </a:rPr>
              <a:t>University states or otherwise believes</a:t>
            </a:r>
          </a:p>
          <a:p>
            <a:pPr marL="233363" indent="-233363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its </a:t>
            </a:r>
            <a:r>
              <a:rPr lang="en-US" sz="2000" dirty="0" smtClean="0"/>
              <a:t>mission is </a:t>
            </a:r>
            <a:r>
              <a:rPr lang="en-US" sz="2100" i="1" dirty="0" smtClean="0"/>
              <a:t>to educate</a:t>
            </a:r>
            <a:r>
              <a:rPr lang="en-US" sz="2000" dirty="0" smtClean="0"/>
              <a:t>, or rather </a:t>
            </a:r>
            <a:r>
              <a:rPr lang="en-US" sz="2100" i="1" dirty="0" smtClean="0"/>
              <a:t>to facilitate learning</a:t>
            </a:r>
          </a:p>
          <a:p>
            <a:pPr marL="233363" indent="-233363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many </a:t>
            </a:r>
            <a:r>
              <a:rPr lang="en-US" sz="2000" dirty="0" smtClean="0"/>
              <a:t>tasks or set of tasks (i.e. a project) are accomplished with good—or at least better—results or outcomes by </a:t>
            </a:r>
            <a:r>
              <a:rPr lang="en-US" sz="2100" i="1" dirty="0" smtClean="0"/>
              <a:t>teams</a:t>
            </a:r>
            <a:r>
              <a:rPr lang="en-US" sz="2000" dirty="0" smtClean="0"/>
              <a:t> rather </a:t>
            </a:r>
            <a:r>
              <a:rPr lang="en-US" sz="2000" dirty="0" smtClean="0"/>
              <a:t>than by </a:t>
            </a:r>
            <a:r>
              <a:rPr lang="en-US" sz="2100" i="1" dirty="0" smtClean="0"/>
              <a:t>individuals</a:t>
            </a:r>
          </a:p>
          <a:p>
            <a:pPr lvl="1" algn="l">
              <a:spcBef>
                <a:spcPts val="1200"/>
              </a:spcBef>
            </a:pPr>
            <a:r>
              <a:rPr lang="en-US" sz="1600" dirty="0" smtClean="0">
                <a:solidFill>
                  <a:srgbClr val="99FF99"/>
                </a:solidFill>
              </a:rPr>
              <a:t>Evidence:  the culture in workplaces </a:t>
            </a:r>
            <a:r>
              <a:rPr lang="en-US" sz="1600" dirty="0" smtClean="0">
                <a:solidFill>
                  <a:srgbClr val="99FF99"/>
                </a:solidFill>
              </a:rPr>
              <a:t>of all kinds (boardrooms, departments, classrooms</a:t>
            </a:r>
            <a:r>
              <a:rPr lang="en-US" sz="1600" dirty="0" smtClean="0">
                <a:solidFill>
                  <a:srgbClr val="99FF99"/>
                </a:solidFill>
              </a:rPr>
              <a:t>) is the “team” approach</a:t>
            </a:r>
            <a:endParaRPr lang="en-US" sz="1600" dirty="0" smtClean="0">
              <a:solidFill>
                <a:srgbClr val="99FF99"/>
              </a:solidFill>
            </a:endParaRPr>
          </a:p>
          <a:p>
            <a:pPr marL="233363" indent="-233363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 smtClean="0"/>
              <a:t>logic from the first two points:  </a:t>
            </a:r>
            <a:endParaRPr lang="en-US" sz="2000" dirty="0" smtClean="0"/>
          </a:p>
          <a:p>
            <a:pPr lvl="1" algn="l">
              <a:spcBef>
                <a:spcPts val="1200"/>
              </a:spcBef>
            </a:pPr>
            <a:r>
              <a:rPr lang="en-US" sz="2000" i="1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000" i="1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  <a:t>the task is to facilitate learning, </a:t>
            </a:r>
            <a:r>
              <a:rPr lang="en-US" sz="2000" i="1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i="1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000" i="1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  <a:t>learning is </a:t>
            </a:r>
            <a:r>
              <a:rPr lang="en-US" sz="2000" i="1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  <a:t>best </a:t>
            </a:r>
            <a:r>
              <a:rPr lang="en-US" sz="2000" i="1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  <a:t>done in teams</a:t>
            </a:r>
          </a:p>
          <a:p>
            <a:pPr algn="l"/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484093" y="1192307"/>
            <a:ext cx="4455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Applying Logic</a:t>
            </a:r>
            <a:endParaRPr lang="en-US" sz="32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3753" y="224117"/>
            <a:ext cx="8243047" cy="430887"/>
          </a:xfrm>
          <a:noFill/>
          <a:ln/>
        </p:spPr>
        <p:txBody>
          <a:bodyPr/>
          <a:lstStyle/>
          <a:p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Times New Roman" pitchFamily="18" charset="0"/>
              </a:rPr>
              <a:t>Evaluating Team Success and Learning From the Team Process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58202" y="2143462"/>
            <a:ext cx="8032376" cy="3293209"/>
          </a:xfrm>
        </p:spPr>
        <p:txBody>
          <a:bodyPr wrap="square">
            <a:spAutoFit/>
          </a:bodyPr>
          <a:lstStyle/>
          <a:p>
            <a:pPr marL="233363" indent="-233363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 smtClean="0"/>
              <a:t>Formed---with </a:t>
            </a:r>
            <a:r>
              <a:rPr lang="en-US" sz="2400" dirty="0" smtClean="0"/>
              <a:t>optimal group </a:t>
            </a:r>
            <a:r>
              <a:rPr lang="en-US" sz="2400" dirty="0" smtClean="0"/>
              <a:t>sizes---at </a:t>
            </a:r>
            <a:r>
              <a:rPr lang="en-US" sz="2400" dirty="0" smtClean="0"/>
              <a:t>the first session of all </a:t>
            </a:r>
            <a:r>
              <a:rPr lang="en-US" sz="2400" dirty="0" smtClean="0"/>
              <a:t>courses, in </a:t>
            </a:r>
            <a:r>
              <a:rPr lang="en-US" sz="2400" dirty="0" smtClean="0"/>
              <a:t>accordance with </a:t>
            </a:r>
            <a:r>
              <a:rPr lang="en-US" sz="2400" dirty="0" smtClean="0"/>
              <a:t>a core education principle </a:t>
            </a:r>
            <a:r>
              <a:rPr lang="en-US" sz="2400" dirty="0" smtClean="0"/>
              <a:t>of the </a:t>
            </a:r>
            <a:r>
              <a:rPr lang="en-US" sz="2400" dirty="0" smtClean="0"/>
              <a:t>University </a:t>
            </a:r>
          </a:p>
          <a:p>
            <a:pPr marL="233363" indent="-233363" algn="l">
              <a:spcBef>
                <a:spcPts val="2400"/>
              </a:spcBef>
              <a:buFont typeface="Arial" pitchFamily="34" charset="0"/>
              <a:buChar char="•"/>
            </a:pPr>
            <a:r>
              <a:rPr lang="en-US" sz="2400" dirty="0" smtClean="0"/>
              <a:t>Should </a:t>
            </a:r>
            <a:r>
              <a:rPr lang="en-US" sz="2400" dirty="0" smtClean="0"/>
              <a:t>have objectives and outcomes or expectations</a:t>
            </a:r>
          </a:p>
          <a:p>
            <a:pPr marL="233363" indent="-233363" algn="l">
              <a:spcBef>
                <a:spcPts val="2400"/>
              </a:spcBef>
              <a:buFont typeface="Arial" pitchFamily="34" charset="0"/>
              <a:buChar char="•"/>
            </a:pPr>
            <a:r>
              <a:rPr lang="en-US" sz="2400" dirty="0" smtClean="0"/>
              <a:t>Must develop a charter---a </a:t>
            </a:r>
            <a:r>
              <a:rPr lang="en-US" sz="2400" dirty="0" smtClean="0"/>
              <a:t>written </a:t>
            </a:r>
            <a:r>
              <a:rPr lang="en-US" sz="2400" dirty="0" smtClean="0"/>
              <a:t>constitution of a sort</a:t>
            </a:r>
            <a:endParaRPr lang="en-US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3293" y="1395507"/>
            <a:ext cx="4455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Learning Teams</a:t>
            </a:r>
            <a:endParaRPr lang="en-US" sz="32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3753" y="224117"/>
            <a:ext cx="8243047" cy="430887"/>
          </a:xfrm>
          <a:noFill/>
          <a:ln/>
        </p:spPr>
        <p:txBody>
          <a:bodyPr/>
          <a:lstStyle/>
          <a:p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Times New Roman" pitchFamily="18" charset="0"/>
              </a:rPr>
              <a:t>Evaluating Team Success and Learning From the Team Process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558202" y="2143462"/>
            <a:ext cx="8032376" cy="3908762"/>
          </a:xfrm>
        </p:spPr>
        <p:txBody>
          <a:bodyPr wrap="square">
            <a:spAutoFit/>
          </a:bodyPr>
          <a:lstStyle/>
          <a:p>
            <a:pPr marL="233363" indent="-233363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dirty="0" smtClean="0"/>
              <a:t>Define </a:t>
            </a:r>
            <a:r>
              <a:rPr lang="en-US" sz="1800" dirty="0" smtClean="0"/>
              <a:t>objectives</a:t>
            </a:r>
          </a:p>
          <a:p>
            <a:pPr marL="233363" indent="-233363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dirty="0" smtClean="0"/>
              <a:t>Describe </a:t>
            </a:r>
            <a:r>
              <a:rPr lang="en-US" sz="1800" dirty="0" smtClean="0"/>
              <a:t>team members and skills/expertise</a:t>
            </a:r>
          </a:p>
          <a:p>
            <a:pPr marL="233363" indent="-233363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dirty="0" smtClean="0"/>
              <a:t>Set </a:t>
            </a:r>
            <a:r>
              <a:rPr lang="en-US" sz="1800" dirty="0" smtClean="0"/>
              <a:t>meeting times, dates and places and role of members in team</a:t>
            </a:r>
          </a:p>
          <a:p>
            <a:pPr marL="233363" indent="-233363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dirty="0" smtClean="0"/>
              <a:t>Have </a:t>
            </a:r>
            <a:r>
              <a:rPr lang="en-US" sz="1800" dirty="0" smtClean="0"/>
              <a:t>procedures for dealing with conflict, </a:t>
            </a:r>
            <a:r>
              <a:rPr lang="en-US" sz="1800" dirty="0" smtClean="0"/>
              <a:t>disputes…</a:t>
            </a:r>
            <a:r>
              <a:rPr lang="en-US" sz="1800" i="1" dirty="0" smtClean="0"/>
              <a:t>and maybe revisions of the charter?</a:t>
            </a:r>
            <a:endParaRPr lang="en-US" sz="1800" i="1" dirty="0" smtClean="0"/>
          </a:p>
          <a:p>
            <a:pPr marL="233363" indent="-233363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i="1" dirty="0" smtClean="0"/>
              <a:t>Include </a:t>
            </a:r>
            <a:r>
              <a:rPr lang="en-US" sz="1800" i="1" dirty="0" smtClean="0"/>
              <a:t>detail of expectations or possible/potential results, how to recognize outcomes that mean the completion of the task or set of tasks (project</a:t>
            </a:r>
            <a:r>
              <a:rPr lang="en-US" sz="1800" i="1" dirty="0" smtClean="0"/>
              <a:t>)?</a:t>
            </a:r>
            <a:endParaRPr lang="en-US" sz="1800" i="1" dirty="0" smtClean="0"/>
          </a:p>
          <a:p>
            <a:pPr marL="233363" indent="-233363" algn="l">
              <a:spcBef>
                <a:spcPts val="1200"/>
              </a:spcBef>
              <a:buFont typeface="Arial" pitchFamily="34" charset="0"/>
              <a:buChar char="•"/>
            </a:pP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establish </a:t>
            </a: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criteria </a:t>
            </a:r>
            <a:r>
              <a:rPr lang="en-US" sz="1800" i="1" dirty="0" smtClean="0"/>
              <a:t>for what is </a:t>
            </a:r>
            <a:r>
              <a:rPr lang="en-US" sz="1800" i="1" dirty="0" smtClean="0">
                <a:solidFill>
                  <a:srgbClr val="FF0000"/>
                </a:solidFill>
              </a:rPr>
              <a:t>success</a:t>
            </a:r>
            <a:r>
              <a:rPr lang="en-US" sz="1800" b="1" i="1" dirty="0" smtClean="0">
                <a:solidFill>
                  <a:srgbClr val="FFCCFF"/>
                </a:solidFill>
              </a:rPr>
              <a:t> </a:t>
            </a:r>
            <a:r>
              <a:rPr lang="en-US" sz="1800" i="1" dirty="0" smtClean="0"/>
              <a:t>and what is </a:t>
            </a:r>
            <a:r>
              <a:rPr lang="en-US" sz="1800" i="1" dirty="0" smtClean="0">
                <a:solidFill>
                  <a:srgbClr val="FF0000"/>
                </a:solidFill>
              </a:rPr>
              <a:t>failure</a:t>
            </a:r>
            <a:r>
              <a:rPr lang="en-US" sz="1800" i="1" dirty="0" smtClean="0"/>
              <a:t>, if </a:t>
            </a:r>
            <a:r>
              <a:rPr lang="en-US" sz="1800" i="1" dirty="0" smtClean="0"/>
              <a:t>pertinent?</a:t>
            </a:r>
            <a:endParaRPr lang="en-US" sz="1800" i="1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33293" y="1395507"/>
            <a:ext cx="44554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Charters</a:t>
            </a:r>
            <a:endParaRPr lang="en-US" sz="32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3753" y="224117"/>
            <a:ext cx="8243047" cy="430887"/>
          </a:xfrm>
          <a:noFill/>
          <a:ln/>
        </p:spPr>
        <p:txBody>
          <a:bodyPr/>
          <a:lstStyle/>
          <a:p>
            <a:r>
              <a:rPr lang="en-US" sz="2200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Times New Roman" pitchFamily="18" charset="0"/>
              </a:rPr>
              <a:t>Evaluating Team Success and Learning From the Team Process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99089" y="1884843"/>
            <a:ext cx="8032376" cy="2046714"/>
          </a:xfrm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sz="2800" dirty="0" smtClean="0"/>
              <a:t>How does a (learning) team evaluate success?</a:t>
            </a:r>
          </a:p>
          <a:p>
            <a:pPr algn="l">
              <a:spcBef>
                <a:spcPts val="1800"/>
              </a:spcBef>
            </a:pPr>
            <a:r>
              <a:rPr lang="en-US" sz="2800" dirty="0" smtClean="0"/>
              <a:t>How does the team learn from the team process?</a:t>
            </a: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03490" y="1033441"/>
            <a:ext cx="445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So…</a:t>
            </a:r>
            <a:endParaRPr lang="en-US" sz="3600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5928" y="4152669"/>
            <a:ext cx="73429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  <a:t>From each of </a:t>
            </a:r>
            <a:r>
              <a:rPr lang="en-US" sz="2400" i="1" dirty="0" smtClean="0">
                <a:solidFill>
                  <a:srgbClr val="FF99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</a:p>
          <a:p>
            <a:pPr marL="176213" indent="-176213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Only one </a:t>
            </a:r>
            <a:r>
              <a:rPr lang="en-US" dirty="0" smtClean="0">
                <a:solidFill>
                  <a:schemeClr val="bg1"/>
                </a:solidFill>
              </a:rPr>
              <a:t>statement </a:t>
            </a:r>
            <a:r>
              <a:rPr lang="en-US" dirty="0" smtClean="0">
                <a:solidFill>
                  <a:schemeClr val="bg1"/>
                </a:solidFill>
              </a:rPr>
              <a:t>in response after arranging quickly seating in circle</a:t>
            </a:r>
          </a:p>
          <a:p>
            <a:pPr marL="176213" indent="-176213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Respond within 45-60 seconds</a:t>
            </a:r>
          </a:p>
          <a:p>
            <a:pPr marL="633413" lvl="1" indent="-176213">
              <a:spcBef>
                <a:spcPts val="0"/>
              </a:spcBef>
            </a:pPr>
            <a:r>
              <a:rPr lang="en-US" sz="1600" dirty="0" smtClean="0">
                <a:solidFill>
                  <a:srgbClr val="99FF66"/>
                </a:solidFill>
              </a:rPr>
              <a:t>assumes </a:t>
            </a:r>
            <a:r>
              <a:rPr lang="en-US" sz="1600" dirty="0" smtClean="0">
                <a:solidFill>
                  <a:srgbClr val="99FF66"/>
                </a:solidFill>
              </a:rPr>
              <a:t>7 </a:t>
            </a:r>
            <a:r>
              <a:rPr lang="en-US" sz="1600" dirty="0" smtClean="0">
                <a:solidFill>
                  <a:srgbClr val="99FF66"/>
                </a:solidFill>
              </a:rPr>
              <a:t>members in </a:t>
            </a:r>
            <a:r>
              <a:rPr lang="en-US" sz="1600" dirty="0" smtClean="0">
                <a:solidFill>
                  <a:srgbClr val="99FF66"/>
                </a:solidFill>
              </a:rPr>
              <a:t>group with 8-10 min total </a:t>
            </a:r>
            <a:r>
              <a:rPr lang="en-US" sz="1600" dirty="0" smtClean="0">
                <a:solidFill>
                  <a:srgbClr val="99FF66"/>
                </a:solidFill>
              </a:rPr>
              <a:t>session period</a:t>
            </a:r>
          </a:p>
          <a:p>
            <a:pPr marL="176213" indent="-176213">
              <a:spcBef>
                <a:spcPts val="1200"/>
              </a:spcBef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EVERYONE MUST GIVE FULL ATTENTION TO SPEAKER --- No </a:t>
            </a:r>
            <a:r>
              <a:rPr lang="en-US" dirty="0" smtClean="0">
                <a:solidFill>
                  <a:schemeClr val="bg1"/>
                </a:solidFill>
              </a:rPr>
              <a:t>talking or interruptions while we circle from speaker to </a:t>
            </a:r>
            <a:r>
              <a:rPr lang="en-US" dirty="0" smtClean="0">
                <a:solidFill>
                  <a:schemeClr val="bg1"/>
                </a:solidFill>
              </a:rPr>
              <a:t>speaker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loranStyle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HalloranStyle</Template>
  <TotalTime>74</TotalTime>
  <Words>343</Words>
  <Application>Microsoft Office PowerPoint</Application>
  <PresentationFormat>On-screen Show (4:3)</PresentationFormat>
  <Paragraphs>39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HalloranStyle</vt:lpstr>
      <vt:lpstr>Evaluating Team Success and Learning From the Team Process</vt:lpstr>
      <vt:lpstr>Evaluating Team Success and Learning From the Team Process</vt:lpstr>
      <vt:lpstr>Evaluating Team Success and Learning From the Team Process</vt:lpstr>
      <vt:lpstr>Evaluating Team Success and Learning From the Team Process</vt:lpstr>
      <vt:lpstr>Evaluating Team Success and Learning From the Team Process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S M Halloran</dc:creator>
  <cp:lastModifiedBy>S M Halloran</cp:lastModifiedBy>
  <cp:revision>10</cp:revision>
  <dcterms:created xsi:type="dcterms:W3CDTF">2008-07-25T21:34:38Z</dcterms:created>
  <dcterms:modified xsi:type="dcterms:W3CDTF">2008-07-25T22:48:43Z</dcterms:modified>
</cp:coreProperties>
</file>