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8" r:id="rId3"/>
    <p:sldId id="257" r:id="rId4"/>
    <p:sldId id="266" r:id="rId5"/>
    <p:sldId id="269" r:id="rId6"/>
    <p:sldId id="258" r:id="rId7"/>
    <p:sldId id="260" r:id="rId8"/>
    <p:sldId id="261" r:id="rId9"/>
    <p:sldId id="262" r:id="rId10"/>
    <p:sldId id="263" r:id="rId11"/>
    <p:sldId id="267" r:id="rId12"/>
    <p:sldId id="264" r:id="rId13"/>
    <p:sldId id="271"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92" d="100"/>
          <a:sy n="92" d="100"/>
        </p:scale>
        <p:origin x="64"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764DE79-268F-4C1A-8933-263129D2AF90}" type="datetimeFigureOut">
              <a:rPr lang="en-US" smtClean="0"/>
              <a:t>6/3/2015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8F63A3B-78C7-47BE-AE5E-E10140E04643}"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5028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31895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0953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4637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08819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7333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3091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2768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7995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60888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8295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6/3/2015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627458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6/3/2015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894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6/3/2015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6210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6/3/2015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827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5151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62916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64DE79-268F-4C1A-8933-263129D2AF90}" type="datetimeFigureOut">
              <a:rPr lang="en-US" smtClean="0"/>
              <a:t>6/3/2015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5441234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62400" y="2362200"/>
            <a:ext cx="4343400" cy="2795058"/>
          </a:xfrm>
          <a:prstGeom prst="rect">
            <a:avLst/>
          </a:prstGeom>
        </p:spPr>
      </p:pic>
      <p:sp>
        <p:nvSpPr>
          <p:cNvPr id="2" name="Title 1"/>
          <p:cNvSpPr>
            <a:spLocks noGrp="1"/>
          </p:cNvSpPr>
          <p:nvPr>
            <p:ph type="ctrTitle"/>
          </p:nvPr>
        </p:nvSpPr>
        <p:spPr>
          <a:xfrm>
            <a:off x="1524000" y="275445"/>
            <a:ext cx="9144000" cy="1324756"/>
          </a:xfrm>
        </p:spPr>
        <p:txBody>
          <a:bodyPr/>
          <a:lstStyle/>
          <a:p>
            <a:r>
              <a:rPr lang="en-US" sz="7200" dirty="0"/>
              <a:t>Osteoporosis</a:t>
            </a:r>
          </a:p>
        </p:txBody>
      </p:sp>
      <p:sp>
        <p:nvSpPr>
          <p:cNvPr id="3" name="Subtitle 2"/>
          <p:cNvSpPr>
            <a:spLocks noGrp="1"/>
          </p:cNvSpPr>
          <p:nvPr>
            <p:ph type="subTitle" idx="1"/>
          </p:nvPr>
        </p:nvSpPr>
        <p:spPr>
          <a:xfrm>
            <a:off x="1524000" y="1836738"/>
            <a:ext cx="9144000" cy="598763"/>
          </a:xfrm>
        </p:spPr>
        <p:txBody>
          <a:bodyPr>
            <a:normAutofit/>
          </a:bodyPr>
          <a:lstStyle/>
          <a:p>
            <a:r>
              <a:rPr lang="en-US" sz="2800"/>
              <a:t>"Move it or lose it"</a:t>
            </a:r>
          </a:p>
        </p:txBody>
      </p:sp>
      <p:sp>
        <p:nvSpPr>
          <p:cNvPr id="5" name="TextBox 4"/>
          <p:cNvSpPr txBox="1"/>
          <p:nvPr/>
        </p:nvSpPr>
        <p:spPr>
          <a:xfrm>
            <a:off x="10134600" y="5867400"/>
            <a:ext cx="1859996" cy="646331"/>
          </a:xfrm>
          <a:prstGeom prst="rect">
            <a:avLst/>
          </a:prstGeom>
          <a:noFill/>
        </p:spPr>
        <p:txBody>
          <a:bodyPr wrap="none" rtlCol="0">
            <a:spAutoFit/>
          </a:bodyPr>
          <a:lstStyle/>
          <a:p>
            <a:r>
              <a:rPr lang="en-US" dirty="0" smtClean="0"/>
              <a:t>Michael Cheung &amp;</a:t>
            </a:r>
          </a:p>
          <a:p>
            <a:r>
              <a:rPr lang="en-US" dirty="0" smtClean="0"/>
              <a:t>Calvin Nell</a:t>
            </a:r>
            <a:endParaRPr lang="en-US" dirty="0"/>
          </a:p>
        </p:txBody>
      </p:sp>
    </p:spTree>
    <p:extLst>
      <p:ext uri="{BB962C8B-B14F-4D97-AF65-F5344CB8AC3E}">
        <p14:creationId xmlns:p14="http://schemas.microsoft.com/office/powerpoint/2010/main" val="1957747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Factors</a:t>
            </a:r>
            <a:endParaRPr lang="en-US" dirty="0"/>
          </a:p>
        </p:txBody>
      </p:sp>
      <p:sp>
        <p:nvSpPr>
          <p:cNvPr id="3" name="Content Placeholder 2"/>
          <p:cNvSpPr>
            <a:spLocks noGrp="1"/>
          </p:cNvSpPr>
          <p:nvPr>
            <p:ph idx="1"/>
          </p:nvPr>
        </p:nvSpPr>
        <p:spPr/>
        <p:txBody>
          <a:bodyPr>
            <a:normAutofit fontScale="92500" lnSpcReduction="20000"/>
          </a:bodyPr>
          <a:lstStyle/>
          <a:p>
            <a:r>
              <a:rPr lang="en-US"/>
              <a:t>Advanced age. Those over 65 years of age are at particular risk.</a:t>
            </a:r>
          </a:p>
          <a:p>
            <a:r>
              <a:rPr lang="en-US"/>
              <a:t>Gender. Women are at much greater risk, losing bone more rapidly than men due to menopause. However, men are also at risk and constitute 20% of the patient population with osteoporosis.</a:t>
            </a:r>
          </a:p>
          <a:p>
            <a:r>
              <a:rPr lang="en-US"/>
              <a:t>Family and personal history. This includes family history of osteoporosis, history of fracture on the mother’s side of the family, and a personal history of any kind of bone fracture as an adult (after age 45).</a:t>
            </a:r>
          </a:p>
          <a:p>
            <a:r>
              <a:rPr lang="en-US"/>
              <a:t>Race. Caucasian and Asian women are at increased risk.</a:t>
            </a:r>
          </a:p>
          <a:p>
            <a:r>
              <a:rPr lang="en-US"/>
              <a:t>Body type. At greater risk are small-boned women who weigh less than 127 pounds</a:t>
            </a:r>
          </a:p>
        </p:txBody>
      </p:sp>
    </p:spTree>
    <p:extLst>
      <p:ext uri="{BB962C8B-B14F-4D97-AF65-F5344CB8AC3E}">
        <p14:creationId xmlns:p14="http://schemas.microsoft.com/office/powerpoint/2010/main" val="2040651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 Factors Cont</a:t>
            </a:r>
            <a:r>
              <a:rPr lang="en-US" dirty="0"/>
              <a:t>.</a:t>
            </a:r>
          </a:p>
        </p:txBody>
      </p:sp>
      <p:sp>
        <p:nvSpPr>
          <p:cNvPr id="3" name="Content Placeholder 2"/>
          <p:cNvSpPr>
            <a:spLocks noGrp="1"/>
          </p:cNvSpPr>
          <p:nvPr>
            <p:ph idx="1"/>
          </p:nvPr>
        </p:nvSpPr>
        <p:spPr/>
        <p:txBody>
          <a:bodyPr/>
          <a:lstStyle/>
          <a:p>
            <a:r>
              <a:rPr lang="en-US"/>
              <a:t>Menstrual history and menopause. Normal menopause alone increases a woman’s risk of osteoporosis. Early menopause or cessation of menstruation before menopause increases the risk even more.</a:t>
            </a:r>
          </a:p>
          <a:p>
            <a:r>
              <a:rPr lang="en-US"/>
              <a:t>(Males) Hypogonadism (small gonads, e.g., testosterone deficiency)</a:t>
            </a:r>
          </a:p>
        </p:txBody>
      </p:sp>
    </p:spTree>
    <p:extLst>
      <p:ext uri="{BB962C8B-B14F-4D97-AF65-F5344CB8AC3E}">
        <p14:creationId xmlns:p14="http://schemas.microsoft.com/office/powerpoint/2010/main" val="1280321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Treatment </a:t>
            </a:r>
          </a:p>
        </p:txBody>
      </p:sp>
      <p:sp>
        <p:nvSpPr>
          <p:cNvPr id="3" name="Content Placeholder 2"/>
          <p:cNvSpPr>
            <a:spLocks noGrp="1"/>
          </p:cNvSpPr>
          <p:nvPr>
            <p:ph idx="1"/>
          </p:nvPr>
        </p:nvSpPr>
        <p:spPr/>
        <p:txBody>
          <a:bodyPr>
            <a:normAutofit lnSpcReduction="10000"/>
          </a:bodyPr>
          <a:lstStyle/>
          <a:p>
            <a:r>
              <a:rPr lang="en-US" dirty="0"/>
              <a:t>Once the appropriate medical history, physical exam and diagnostic tests have been obtained and a diagnosis of primary osteoporosis has been made, treatment is warranted. Treatment for osteoporosis typically includes education on:</a:t>
            </a:r>
          </a:p>
          <a:p>
            <a:pPr lvl="1"/>
            <a:r>
              <a:rPr lang="en-US" dirty="0"/>
              <a:t>Diet</a:t>
            </a:r>
          </a:p>
          <a:p>
            <a:pPr lvl="1"/>
            <a:r>
              <a:rPr lang="en-US" dirty="0"/>
              <a:t>Nutrition</a:t>
            </a:r>
          </a:p>
          <a:p>
            <a:pPr lvl="1"/>
            <a:r>
              <a:rPr lang="en-US" dirty="0"/>
              <a:t>Exercise (Only </a:t>
            </a:r>
            <a:r>
              <a:rPr lang="en-US" dirty="0" smtClean="0"/>
              <a:t>if </a:t>
            </a:r>
            <a:r>
              <a:rPr lang="en-US" dirty="0"/>
              <a:t>there are no fractures present)</a:t>
            </a:r>
          </a:p>
          <a:p>
            <a:pPr lvl="1"/>
            <a:r>
              <a:rPr lang="en-US" dirty="0"/>
              <a:t>Medications </a:t>
            </a:r>
            <a:r>
              <a:rPr lang="en-US" dirty="0" smtClean="0"/>
              <a:t>(Slow </a:t>
            </a:r>
            <a:r>
              <a:rPr lang="en-US" dirty="0"/>
              <a:t>bone density loss)</a:t>
            </a:r>
          </a:p>
        </p:txBody>
      </p:sp>
    </p:spTree>
    <p:extLst>
      <p:ext uri="{BB962C8B-B14F-4D97-AF65-F5344CB8AC3E}">
        <p14:creationId xmlns:p14="http://schemas.microsoft.com/office/powerpoint/2010/main" val="402724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Research</a:t>
            </a:r>
            <a:endParaRPr lang="en-US" dirty="0"/>
          </a:p>
        </p:txBody>
      </p:sp>
      <p:sp>
        <p:nvSpPr>
          <p:cNvPr id="3" name="Content Placeholder 2"/>
          <p:cNvSpPr>
            <a:spLocks noGrp="1"/>
          </p:cNvSpPr>
          <p:nvPr>
            <p:ph idx="1"/>
          </p:nvPr>
        </p:nvSpPr>
        <p:spPr/>
        <p:txBody>
          <a:bodyPr/>
          <a:lstStyle/>
          <a:p>
            <a:r>
              <a:rPr lang="en-US" dirty="0" smtClean="0"/>
              <a:t>A research drug called </a:t>
            </a:r>
            <a:r>
              <a:rPr lang="en-US" dirty="0" err="1" smtClean="0"/>
              <a:t>Romosozumab</a:t>
            </a:r>
            <a:r>
              <a:rPr lang="en-US" dirty="0" smtClean="0"/>
              <a:t> is an experimental drug that blocks the function of </a:t>
            </a:r>
            <a:r>
              <a:rPr lang="en-US" dirty="0" err="1" smtClean="0"/>
              <a:t>sclerostin</a:t>
            </a:r>
            <a:r>
              <a:rPr lang="en-US" dirty="0" smtClean="0"/>
              <a:t>, a protein the body naturally produces to inhibit bone growth. As of January 2014, they are in Phase 3 clinical trials.</a:t>
            </a:r>
          </a:p>
          <a:p>
            <a:endParaRPr lang="en-US" dirty="0"/>
          </a:p>
          <a:p>
            <a:endParaRPr lang="en-US" dirty="0"/>
          </a:p>
        </p:txBody>
      </p:sp>
    </p:spTree>
    <p:extLst>
      <p:ext uri="{BB962C8B-B14F-4D97-AF65-F5344CB8AC3E}">
        <p14:creationId xmlns:p14="http://schemas.microsoft.com/office/powerpoint/2010/main" val="1443997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Check</a:t>
            </a:r>
            <a:endParaRPr lang="en-US" dirty="0"/>
          </a:p>
        </p:txBody>
      </p:sp>
      <p:sp>
        <p:nvSpPr>
          <p:cNvPr id="3" name="Content Placeholder 2"/>
          <p:cNvSpPr>
            <a:spLocks noGrp="1"/>
          </p:cNvSpPr>
          <p:nvPr>
            <p:ph idx="1"/>
          </p:nvPr>
        </p:nvSpPr>
        <p:spPr/>
        <p:txBody>
          <a:bodyPr/>
          <a:lstStyle/>
          <a:p>
            <a:r>
              <a:rPr lang="en-US" dirty="0" smtClean="0"/>
              <a:t>What is osteoporosis?</a:t>
            </a:r>
          </a:p>
          <a:p>
            <a:r>
              <a:rPr lang="en-US" dirty="0" smtClean="0"/>
              <a:t>Why does osteoporosis happen?</a:t>
            </a:r>
          </a:p>
          <a:p>
            <a:r>
              <a:rPr lang="en-US" dirty="0" smtClean="0"/>
              <a:t>What are the names of the 3 types of osteoporosis (not just Type 1/2/3)?</a:t>
            </a:r>
          </a:p>
          <a:p>
            <a:r>
              <a:rPr lang="en-US" dirty="0" smtClean="0"/>
              <a:t>Who coined the term “osteoporosis”?</a:t>
            </a:r>
            <a:endParaRPr lang="en-US" dirty="0"/>
          </a:p>
          <a:p>
            <a:r>
              <a:rPr lang="en-US" dirty="0" smtClean="0"/>
              <a:t>What are 3 risk factors for osteoporosis?</a:t>
            </a:r>
          </a:p>
        </p:txBody>
      </p:sp>
    </p:spTree>
    <p:extLst>
      <p:ext uri="{BB962C8B-B14F-4D97-AF65-F5344CB8AC3E}">
        <p14:creationId xmlns:p14="http://schemas.microsoft.com/office/powerpoint/2010/main" val="3739344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A Randomized Phase 3 Study to Evaluate 2 Different Formulations </a:t>
            </a:r>
            <a:r>
              <a:rPr lang="en-US" dirty="0" smtClean="0"/>
              <a:t>of</a:t>
            </a:r>
            <a:r>
              <a:rPr lang="en-US" dirty="0"/>
              <a:t> </a:t>
            </a:r>
            <a:r>
              <a:rPr lang="en-US" dirty="0" err="1" smtClean="0"/>
              <a:t>Romosozumab</a:t>
            </a:r>
            <a:r>
              <a:rPr lang="en-US" dirty="0" smtClean="0"/>
              <a:t> in</a:t>
            </a:r>
            <a:br>
              <a:rPr lang="en-US" dirty="0" smtClean="0"/>
            </a:br>
            <a:r>
              <a:rPr lang="en-US" dirty="0" smtClean="0"/>
              <a:t> 	Postmenopausal </a:t>
            </a:r>
            <a:r>
              <a:rPr lang="en-US" dirty="0"/>
              <a:t>Women With Osteoporosis. (</a:t>
            </a:r>
            <a:r>
              <a:rPr lang="en-US" dirty="0" smtClean="0"/>
              <a:t>2014,</a:t>
            </a:r>
            <a:r>
              <a:rPr lang="en-US" dirty="0"/>
              <a:t> </a:t>
            </a:r>
            <a:r>
              <a:rPr lang="en-US" dirty="0" smtClean="0"/>
              <a:t>December </a:t>
            </a:r>
            <a:r>
              <a:rPr lang="en-US" dirty="0"/>
              <a:t>24). Retrieved June 2, </a:t>
            </a:r>
            <a:r>
              <a:rPr lang="en-US" dirty="0" smtClean="0"/>
              <a:t>2015,</a:t>
            </a:r>
            <a:br>
              <a:rPr lang="en-US" dirty="0" smtClean="0"/>
            </a:br>
            <a:r>
              <a:rPr lang="en-US" dirty="0" smtClean="0"/>
              <a:t> 	from https</a:t>
            </a:r>
            <a:r>
              <a:rPr lang="en-US" dirty="0"/>
              <a:t>://</a:t>
            </a:r>
            <a:r>
              <a:rPr lang="en-US" dirty="0" smtClean="0"/>
              <a:t>www.clinicaltrials.gov/ct2/show/NCT02016716?term=Romosozumab</a:t>
            </a:r>
            <a:br>
              <a:rPr lang="en-US" dirty="0" smtClean="0"/>
            </a:br>
            <a:r>
              <a:rPr lang="en-US" dirty="0" smtClean="0"/>
              <a:t> 	&amp;rank=2 </a:t>
            </a:r>
            <a:endParaRPr lang="en-US" dirty="0"/>
          </a:p>
          <a:p>
            <a:pPr marL="0" indent="0">
              <a:buNone/>
            </a:pPr>
            <a:r>
              <a:rPr lang="en-US" dirty="0"/>
              <a:t>Bethel, M. (2015, February 26). Osteoporosis . Retrieved June 2, 2015, </a:t>
            </a:r>
            <a:r>
              <a:rPr lang="en-US" dirty="0" smtClean="0"/>
              <a:t>from</a:t>
            </a:r>
            <a:br>
              <a:rPr lang="en-US" dirty="0" smtClean="0"/>
            </a:br>
            <a:r>
              <a:rPr lang="en-US" dirty="0" smtClean="0"/>
              <a:t> 	http</a:t>
            </a:r>
            <a:r>
              <a:rPr lang="en-US" dirty="0"/>
              <a:t>://</a:t>
            </a:r>
            <a:r>
              <a:rPr lang="en-US" dirty="0" smtClean="0"/>
              <a:t>emedicine.medscape.com/article/330598-overview#aw2aab6b2b3</a:t>
            </a:r>
          </a:p>
          <a:p>
            <a:pPr marL="0" indent="0">
              <a:buNone/>
            </a:pPr>
            <a:r>
              <a:rPr lang="en-US" dirty="0"/>
              <a:t>History of Osteoporosis. (2007, June 11). Retrieved June 2, 2015, </a:t>
            </a:r>
            <a:r>
              <a:rPr lang="en-US" dirty="0" smtClean="0"/>
              <a:t>from</a:t>
            </a:r>
            <a:br>
              <a:rPr lang="en-US" dirty="0" smtClean="0"/>
            </a:br>
            <a:r>
              <a:rPr lang="en-US" dirty="0" smtClean="0"/>
              <a:t> 	http</a:t>
            </a:r>
            <a:r>
              <a:rPr lang="en-US" dirty="0"/>
              <a:t>://www.fountia.com/history-osteoporosis/  </a:t>
            </a:r>
            <a:endParaRPr lang="en-US" dirty="0" smtClean="0"/>
          </a:p>
          <a:p>
            <a:pPr marL="0" indent="0">
              <a:buNone/>
            </a:pPr>
            <a:r>
              <a:rPr lang="en-US" dirty="0" smtClean="0"/>
              <a:t>Marie</a:t>
            </a:r>
            <a:r>
              <a:rPr lang="en-US" dirty="0"/>
              <a:t>, P. (2010, July 1). Osteoporosis: A disease of bone formation. </a:t>
            </a:r>
            <a:r>
              <a:rPr lang="en-US" dirty="0" smtClean="0"/>
              <a:t>Retrieved</a:t>
            </a:r>
            <a:r>
              <a:rPr lang="en-US" dirty="0"/>
              <a:t> </a:t>
            </a:r>
            <a:r>
              <a:rPr lang="en-US" dirty="0" smtClean="0"/>
              <a:t>June </a:t>
            </a:r>
            <a:r>
              <a:rPr lang="en-US" dirty="0"/>
              <a:t>2, </a:t>
            </a:r>
            <a:r>
              <a:rPr lang="en-US" dirty="0" smtClean="0"/>
              <a:t>2015,</a:t>
            </a:r>
            <a:br>
              <a:rPr lang="en-US" dirty="0" smtClean="0"/>
            </a:br>
            <a:r>
              <a:rPr lang="en-US" dirty="0" smtClean="0"/>
              <a:t> 	from http://www.medicographia.com/2010/07/osteoporosis-a-disease-of-bone-</a:t>
            </a:r>
            <a:br>
              <a:rPr lang="en-US" dirty="0" smtClean="0"/>
            </a:br>
            <a:r>
              <a:rPr lang="en-US" dirty="0" smtClean="0"/>
              <a:t> 	formation</a:t>
            </a:r>
            <a:r>
              <a:rPr lang="en-US" dirty="0"/>
              <a:t>/ </a:t>
            </a:r>
          </a:p>
        </p:txBody>
      </p:sp>
    </p:spTree>
    <p:extLst>
      <p:ext uri="{BB962C8B-B14F-4D97-AF65-F5344CB8AC3E}">
        <p14:creationId xmlns:p14="http://schemas.microsoft.com/office/powerpoint/2010/main" val="2670811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What is Osteoporosis?</a:t>
            </a:r>
          </a:p>
          <a:p>
            <a:r>
              <a:rPr lang="en-US" dirty="0" smtClean="0"/>
              <a:t>What you need to know about Osteoporosis</a:t>
            </a:r>
          </a:p>
          <a:p>
            <a:r>
              <a:rPr lang="en-US" dirty="0" smtClean="0"/>
              <a:t>History of Osteoporosis</a:t>
            </a:r>
          </a:p>
          <a:p>
            <a:r>
              <a:rPr lang="en-US" dirty="0" smtClean="0"/>
              <a:t>Types of Osteoporosis</a:t>
            </a:r>
            <a:endParaRPr lang="en-US" dirty="0"/>
          </a:p>
          <a:p>
            <a:r>
              <a:rPr lang="en-US" dirty="0" smtClean="0"/>
              <a:t>Causes of Osteoporosis</a:t>
            </a:r>
          </a:p>
          <a:p>
            <a:r>
              <a:rPr lang="en-US" dirty="0" smtClean="0"/>
              <a:t>Prevention</a:t>
            </a:r>
          </a:p>
          <a:p>
            <a:r>
              <a:rPr lang="en-US" dirty="0" smtClean="0"/>
              <a:t>Diagnosis</a:t>
            </a:r>
          </a:p>
          <a:p>
            <a:r>
              <a:rPr lang="en-US" dirty="0" smtClean="0"/>
              <a:t>Risk Factors</a:t>
            </a:r>
          </a:p>
          <a:p>
            <a:r>
              <a:rPr lang="en-US" dirty="0" smtClean="0"/>
              <a:t>Treatment Options</a:t>
            </a:r>
          </a:p>
          <a:p>
            <a:r>
              <a:rPr lang="en-US" dirty="0" smtClean="0"/>
              <a:t>New Research</a:t>
            </a:r>
            <a:endParaRPr lang="en-US" dirty="0"/>
          </a:p>
        </p:txBody>
      </p:sp>
    </p:spTree>
    <p:extLst>
      <p:ext uri="{BB962C8B-B14F-4D97-AF65-F5344CB8AC3E}">
        <p14:creationId xmlns:p14="http://schemas.microsoft.com/office/powerpoint/2010/main" val="2566389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Osteoporosis</a:t>
            </a:r>
          </a:p>
        </p:txBody>
      </p:sp>
      <p:sp>
        <p:nvSpPr>
          <p:cNvPr id="3" name="Content Placeholder 2"/>
          <p:cNvSpPr>
            <a:spLocks noGrp="1"/>
          </p:cNvSpPr>
          <p:nvPr>
            <p:ph idx="1"/>
          </p:nvPr>
        </p:nvSpPr>
        <p:spPr/>
        <p:txBody>
          <a:bodyPr>
            <a:normAutofit fontScale="92500"/>
          </a:bodyPr>
          <a:lstStyle/>
          <a:p>
            <a:r>
              <a:rPr lang="en-US" dirty="0"/>
              <a:t>As defined by the World Health Organization, osteoporosis is a generalized skeletal disorder of low bone mass (thinning of the bone) and deterioration in its architecture, causing susceptibility to fracture</a:t>
            </a:r>
            <a:r>
              <a:rPr lang="en-US" dirty="0" smtClean="0"/>
              <a:t>.</a:t>
            </a:r>
            <a:endParaRPr lang="en-US" dirty="0"/>
          </a:p>
          <a:p>
            <a:r>
              <a:rPr lang="en-US" dirty="0" smtClean="0"/>
              <a:t>As the result of various factors such as age, genetic disposition, or being postmenopausal, osteoblast numbers in the body decrease due to preferential </a:t>
            </a:r>
            <a:r>
              <a:rPr lang="en-US" dirty="0" err="1" smtClean="0"/>
              <a:t>adipogenic</a:t>
            </a:r>
            <a:r>
              <a:rPr lang="en-US" dirty="0" smtClean="0"/>
              <a:t> differentiation of </a:t>
            </a:r>
            <a:r>
              <a:rPr lang="en-US" dirty="0" err="1" smtClean="0"/>
              <a:t>mesenchymal</a:t>
            </a:r>
            <a:r>
              <a:rPr lang="en-US" dirty="0" smtClean="0"/>
              <a:t> stromal cells, decreased </a:t>
            </a:r>
            <a:r>
              <a:rPr lang="en-US" dirty="0" err="1" smtClean="0"/>
              <a:t>preosteoblast</a:t>
            </a:r>
            <a:r>
              <a:rPr lang="en-US" dirty="0" smtClean="0"/>
              <a:t> replication and function, and the increased death of more mature osteoblasts. These events are believed to be linked to increased oxidative stress and altered production of local factors controlling </a:t>
            </a:r>
            <a:r>
              <a:rPr lang="en-US" dirty="0" err="1" smtClean="0"/>
              <a:t>osteoblastogenesis</a:t>
            </a:r>
            <a:r>
              <a:rPr lang="en-US" smtClean="0"/>
              <a:t>.</a:t>
            </a:r>
            <a:endParaRPr lang="en-US" dirty="0" smtClean="0"/>
          </a:p>
        </p:txBody>
      </p:sp>
    </p:spTree>
    <p:extLst>
      <p:ext uri="{BB962C8B-B14F-4D97-AF65-F5344CB8AC3E}">
        <p14:creationId xmlns:p14="http://schemas.microsoft.com/office/powerpoint/2010/main" val="1025202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What you need to know about Osteoporosis</a:t>
            </a:r>
          </a:p>
        </p:txBody>
      </p:sp>
      <p:sp>
        <p:nvSpPr>
          <p:cNvPr id="3" name="Content Placeholder 2"/>
          <p:cNvSpPr>
            <a:spLocks noGrp="1"/>
          </p:cNvSpPr>
          <p:nvPr>
            <p:ph idx="1"/>
          </p:nvPr>
        </p:nvSpPr>
        <p:spPr/>
        <p:txBody>
          <a:bodyPr/>
          <a:lstStyle/>
          <a:p>
            <a:r>
              <a:rPr lang="en-US"/>
              <a:t>First, the good news: osteoporosis is a condition that is both preventable and treatable if caught in time. </a:t>
            </a:r>
          </a:p>
          <a:p>
            <a:r>
              <a:rPr lang="en-US"/>
              <a:t>However, the bad news is that there is not enough awareness of the opportunities for prevention and treatment of osteoporosis, and too many people, mostly women over the age of 50, suffer significant illness, deformity and sometimes death from this condition.</a:t>
            </a:r>
          </a:p>
        </p:txBody>
      </p:sp>
    </p:spTree>
    <p:extLst>
      <p:ext uri="{BB962C8B-B14F-4D97-AF65-F5344CB8AC3E}">
        <p14:creationId xmlns:p14="http://schemas.microsoft.com/office/powerpoint/2010/main" val="861021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History of Osteoporosis</a:t>
            </a:r>
            <a:endParaRPr lang="en-US" dirty="0"/>
          </a:p>
        </p:txBody>
      </p:sp>
      <p:sp>
        <p:nvSpPr>
          <p:cNvPr id="3" name="Content Placeholder 2"/>
          <p:cNvSpPr>
            <a:spLocks noGrp="1"/>
          </p:cNvSpPr>
          <p:nvPr>
            <p:ph idx="1"/>
          </p:nvPr>
        </p:nvSpPr>
        <p:spPr/>
        <p:txBody>
          <a:bodyPr/>
          <a:lstStyle/>
          <a:p>
            <a:r>
              <a:rPr lang="en-US" dirty="0" smtClean="0"/>
              <a:t>Egyptian mummies from 4,000 years ago have been found with dowager’s hump, which is hyper-kyphosis of the upper thoracic vertebrae.</a:t>
            </a:r>
          </a:p>
          <a:p>
            <a:r>
              <a:rPr lang="en-US" dirty="0" smtClean="0"/>
              <a:t>French pathologist Jean Georges Chretien Frederic Martin </a:t>
            </a:r>
            <a:r>
              <a:rPr lang="en-US" dirty="0" err="1" smtClean="0"/>
              <a:t>Lobstein</a:t>
            </a:r>
            <a:r>
              <a:rPr lang="en-US" dirty="0" smtClean="0"/>
              <a:t> coined the term “osteoporosis” to describe deteriorated human bone in the 1830’s</a:t>
            </a:r>
          </a:p>
          <a:p>
            <a:r>
              <a:rPr lang="en-US" dirty="0" smtClean="0"/>
              <a:t>In 1984, the National Institutes of Health publicized the disease, citing it is a significant threat to health</a:t>
            </a:r>
            <a:endParaRPr lang="en-US" dirty="0"/>
          </a:p>
        </p:txBody>
      </p:sp>
    </p:spTree>
    <p:extLst>
      <p:ext uri="{BB962C8B-B14F-4D97-AF65-F5344CB8AC3E}">
        <p14:creationId xmlns:p14="http://schemas.microsoft.com/office/powerpoint/2010/main" val="3963250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Osteoporosis</a:t>
            </a:r>
          </a:p>
        </p:txBody>
      </p:sp>
      <p:sp>
        <p:nvSpPr>
          <p:cNvPr id="4" name="Content Placeholder 3"/>
          <p:cNvSpPr>
            <a:spLocks noGrp="1"/>
          </p:cNvSpPr>
          <p:nvPr>
            <p:ph idx="1"/>
          </p:nvPr>
        </p:nvSpPr>
        <p:spPr/>
        <p:txBody>
          <a:bodyPr>
            <a:normAutofit fontScale="92500" lnSpcReduction="10000"/>
          </a:bodyPr>
          <a:lstStyle/>
          <a:p>
            <a:r>
              <a:rPr lang="en-US" dirty="0"/>
              <a:t>Type 1 or postmenopausal osteoporosis occurs in 5% to 20% of women, affecting those within 15 to 20 years of menopause.</a:t>
            </a:r>
          </a:p>
          <a:p>
            <a:r>
              <a:rPr lang="en-US" dirty="0"/>
              <a:t>Type 2 or senile osteoporosis occurs in women or men more than 70 years of age and usually is associated with decreased bone formation along with decreased ability of the kidney to produce </a:t>
            </a:r>
            <a:r>
              <a:rPr lang="en-US" dirty="0" err="1"/>
              <a:t>Calcitriol</a:t>
            </a:r>
            <a:r>
              <a:rPr lang="en-US" dirty="0"/>
              <a:t>, which is the hormonally active metabolite of Vitamin D3.</a:t>
            </a:r>
          </a:p>
          <a:p>
            <a:r>
              <a:rPr lang="en-US" dirty="0"/>
              <a:t>Type 3 or secondary osteoporosis occurs equally in men and women and at any age. In men, most cases are due to disease or to drug therapy, but in 30% to 45% of affected individuals no cause can be identified</a:t>
            </a:r>
          </a:p>
        </p:txBody>
      </p:sp>
    </p:spTree>
    <p:extLst>
      <p:ext uri="{BB962C8B-B14F-4D97-AF65-F5344CB8AC3E}">
        <p14:creationId xmlns:p14="http://schemas.microsoft.com/office/powerpoint/2010/main" val="1365180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Osteoporosis Causes</a:t>
            </a:r>
          </a:p>
        </p:txBody>
      </p:sp>
      <p:sp>
        <p:nvSpPr>
          <p:cNvPr id="4" name="Content Placeholder 3"/>
          <p:cNvSpPr>
            <a:spLocks noGrp="1"/>
          </p:cNvSpPr>
          <p:nvPr>
            <p:ph idx="1"/>
          </p:nvPr>
        </p:nvSpPr>
        <p:spPr/>
        <p:txBody>
          <a:bodyPr/>
          <a:lstStyle/>
          <a:p>
            <a:r>
              <a:rPr lang="en-US"/>
              <a:t>Osteoporosis is a disease caused principally by the significant loss of bone mineral density (BMD). </a:t>
            </a:r>
          </a:p>
          <a:p>
            <a:r>
              <a:rPr lang="en-US"/>
              <a:t>Early in life, more bone is laid down than is removed, and an individual’s peak bone mass is typically achieved by around age 30. </a:t>
            </a:r>
          </a:p>
          <a:p>
            <a:r>
              <a:rPr lang="en-US"/>
              <a:t>After peak bone mass is reached, the remodeling process (the process of laying down new bone and removing old bone) takes away more bone than is replaced. Hence making the bones more prone to osteoporosis (and consequently to fracture).</a:t>
            </a:r>
          </a:p>
        </p:txBody>
      </p:sp>
    </p:spTree>
    <p:extLst>
      <p:ext uri="{BB962C8B-B14F-4D97-AF65-F5344CB8AC3E}">
        <p14:creationId xmlns:p14="http://schemas.microsoft.com/office/powerpoint/2010/main" val="149798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Osteoporosis Prevention</a:t>
            </a:r>
          </a:p>
        </p:txBody>
      </p:sp>
      <p:sp>
        <p:nvSpPr>
          <p:cNvPr id="3" name="Content Placeholder 2"/>
          <p:cNvSpPr>
            <a:spLocks noGrp="1"/>
          </p:cNvSpPr>
          <p:nvPr>
            <p:ph idx="1"/>
          </p:nvPr>
        </p:nvSpPr>
        <p:spPr/>
        <p:txBody>
          <a:bodyPr>
            <a:normAutofit fontScale="92500" lnSpcReduction="20000"/>
          </a:bodyPr>
          <a:lstStyle/>
          <a:p>
            <a:r>
              <a:rPr lang="en-US"/>
              <a:t>Genetics</a:t>
            </a:r>
          </a:p>
          <a:p>
            <a:r>
              <a:rPr lang="en-US"/>
              <a:t>Regular Exercise</a:t>
            </a:r>
          </a:p>
          <a:p>
            <a:r>
              <a:rPr lang="en-US"/>
              <a:t>Bone Mineral Density testing (BMD)</a:t>
            </a:r>
          </a:p>
          <a:p>
            <a:pPr lvl="1"/>
            <a:r>
              <a:rPr lang="en-US"/>
              <a:t>DXA scan</a:t>
            </a:r>
          </a:p>
          <a:p>
            <a:r>
              <a:rPr lang="en-US"/>
              <a:t>Medications to slow bone loss</a:t>
            </a:r>
          </a:p>
          <a:p>
            <a:r>
              <a:rPr lang="en-US"/>
              <a:t>Diet</a:t>
            </a:r>
          </a:p>
          <a:p>
            <a:pPr lvl="1"/>
            <a:r>
              <a:rPr lang="en-US"/>
              <a:t>Adequate amounts of calcium</a:t>
            </a:r>
          </a:p>
          <a:p>
            <a:pPr lvl="1"/>
            <a:r>
              <a:rPr lang="en-US"/>
              <a:t>Adequate amounts of vitamin D</a:t>
            </a:r>
          </a:p>
        </p:txBody>
      </p:sp>
    </p:spTree>
    <p:extLst>
      <p:ext uri="{BB962C8B-B14F-4D97-AF65-F5344CB8AC3E}">
        <p14:creationId xmlns:p14="http://schemas.microsoft.com/office/powerpoint/2010/main" val="42999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Diagnoses</a:t>
            </a:r>
          </a:p>
        </p:txBody>
      </p:sp>
      <p:sp>
        <p:nvSpPr>
          <p:cNvPr id="3" name="Content Placeholder 2"/>
          <p:cNvSpPr>
            <a:spLocks noGrp="1"/>
          </p:cNvSpPr>
          <p:nvPr>
            <p:ph idx="1"/>
          </p:nvPr>
        </p:nvSpPr>
        <p:spPr/>
        <p:txBody>
          <a:bodyPr/>
          <a:lstStyle/>
          <a:p>
            <a:pPr marL="457200" lvl="1" indent="0">
              <a:buNone/>
            </a:pPr>
            <a:endParaRPr lang="en-US"/>
          </a:p>
          <a:p>
            <a:r>
              <a:rPr lang="en-US"/>
              <a:t>A  DXA scan is the most commonly used bone mineral density(BMD) test used for assessing the risk of osteoporosis</a:t>
            </a:r>
          </a:p>
          <a:p>
            <a:r>
              <a:rPr lang="en-US"/>
              <a:t>Radiological assessments</a:t>
            </a:r>
          </a:p>
          <a:p>
            <a:r>
              <a:rPr lang="en-US"/>
              <a:t>Bone Turnover Markers (BTM)</a:t>
            </a:r>
          </a:p>
          <a:p>
            <a:endParaRPr lang="en-US"/>
          </a:p>
          <a:p>
            <a:endParaRPr lang="en-US"/>
          </a:p>
        </p:txBody>
      </p:sp>
    </p:spTree>
    <p:extLst>
      <p:ext uri="{BB962C8B-B14F-4D97-AF65-F5344CB8AC3E}">
        <p14:creationId xmlns:p14="http://schemas.microsoft.com/office/powerpoint/2010/main" val="14115496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200</TotalTime>
  <Words>877</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Osteoporosis</vt:lpstr>
      <vt:lpstr>Topics</vt:lpstr>
      <vt:lpstr>What is Osteoporosis</vt:lpstr>
      <vt:lpstr>What you need to know about Osteoporosis</vt:lpstr>
      <vt:lpstr>History of Osteoporosis</vt:lpstr>
      <vt:lpstr>Types of Osteoporosis</vt:lpstr>
      <vt:lpstr>Osteoporosis Causes</vt:lpstr>
      <vt:lpstr>Osteoporosis Prevention</vt:lpstr>
      <vt:lpstr>Diagnoses</vt:lpstr>
      <vt:lpstr>Risk Factors</vt:lpstr>
      <vt:lpstr>Risk Factors Cont.</vt:lpstr>
      <vt:lpstr>Treatment </vt:lpstr>
      <vt:lpstr>New Research</vt:lpstr>
      <vt:lpstr>Knowledge Check</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calvin nell</dc:creator>
  <cp:lastModifiedBy>Michael Cheung</cp:lastModifiedBy>
  <cp:revision>87</cp:revision>
  <dcterms:created xsi:type="dcterms:W3CDTF">2015-05-11T20:33:46Z</dcterms:created>
  <dcterms:modified xsi:type="dcterms:W3CDTF">2015-06-03T15:38:55Z</dcterms:modified>
</cp:coreProperties>
</file>