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57" r:id="rId6"/>
    <p:sldId id="261" r:id="rId7"/>
    <p:sldId id="262" r:id="rId8"/>
    <p:sldId id="263" r:id="rId9"/>
    <p:sldId id="260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6/1/15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6/1/15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6/1/15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6/1/15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6/1/15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togenic-diet-resource.com/metabolic-pathway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Luke </a:t>
            </a:r>
            <a:r>
              <a:rPr lang="en-US" dirty="0" err="1" smtClean="0"/>
              <a:t>Nikitow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Chase Dudley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Ketogenic</a:t>
            </a:r>
            <a:r>
              <a:rPr lang="en-US" dirty="0" smtClean="0"/>
              <a:t>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8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Cancer cells have altered metabolism </a:t>
            </a:r>
          </a:p>
          <a:p>
            <a:r>
              <a:rPr lang="en-US" dirty="0" smtClean="0"/>
              <a:t>Increased Reactive oxygen species (damaging)</a:t>
            </a:r>
          </a:p>
          <a:p>
            <a:r>
              <a:rPr lang="en-US" dirty="0" smtClean="0"/>
              <a:t>So they take in glucose to stabilize and combat these ROS’s</a:t>
            </a:r>
          </a:p>
          <a:p>
            <a:r>
              <a:rPr lang="en-US" dirty="0" smtClean="0"/>
              <a:t>Hypothesis: decrease glucose is starving the cancer cells, ROS will destroy cancer cells.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</a:t>
            </a:r>
            <a:endParaRPr lang="en-US" dirty="0"/>
          </a:p>
        </p:txBody>
      </p:sp>
      <p:pic>
        <p:nvPicPr>
          <p:cNvPr id="4" name="Picture 3" descr="spreadofcancer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04" y="3624556"/>
            <a:ext cx="4619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1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Allen, B. G., Bhatia, S. K., Anderson, C. M., </a:t>
            </a:r>
            <a:r>
              <a:rPr lang="en-US" dirty="0" err="1"/>
              <a:t>Eichenberger</a:t>
            </a:r>
            <a:r>
              <a:rPr lang="en-US" dirty="0"/>
              <a:t>-Gilmore, J. M., </a:t>
            </a:r>
            <a:r>
              <a:rPr lang="en-US" dirty="0" err="1"/>
              <a:t>Sibenaller</a:t>
            </a:r>
            <a:r>
              <a:rPr lang="en-US" dirty="0"/>
              <a:t>, Z. A., </a:t>
            </a:r>
            <a:r>
              <a:rPr lang="en-US" dirty="0" err="1"/>
              <a:t>Mapuskar</a:t>
            </a:r>
            <a:r>
              <a:rPr lang="en-US" dirty="0"/>
              <a:t>, K. A., … </a:t>
            </a:r>
            <a:r>
              <a:rPr lang="en-US" dirty="0" err="1"/>
              <a:t>Fath</a:t>
            </a:r>
            <a:r>
              <a:rPr lang="en-US" dirty="0"/>
              <a:t>, M. A. (2014). </a:t>
            </a:r>
            <a:r>
              <a:rPr lang="en-US" dirty="0" err="1"/>
              <a:t>Ketogenic</a:t>
            </a:r>
            <a:r>
              <a:rPr lang="en-US" dirty="0"/>
              <a:t> diets as an adjuvant cancer therapy: History and potential mechanism. </a:t>
            </a:r>
            <a:r>
              <a:rPr lang="en-US" i="1" dirty="0"/>
              <a:t>Redox Biology</a:t>
            </a:r>
            <a:r>
              <a:rPr lang="en-US" dirty="0"/>
              <a:t>, </a:t>
            </a:r>
            <a:r>
              <a:rPr lang="en-US" i="1" dirty="0"/>
              <a:t>2</a:t>
            </a:r>
            <a:r>
              <a:rPr lang="en-US" dirty="0"/>
              <a:t>, 963–970. doi:10.1016/j.redox.2014.08.002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err="1"/>
              <a:t>Barañano</a:t>
            </a:r>
            <a:r>
              <a:rPr lang="en-US" dirty="0"/>
              <a:t>, K. W., &amp; Hartman, A. L. (2008). The </a:t>
            </a:r>
            <a:r>
              <a:rPr lang="en-US" dirty="0" err="1"/>
              <a:t>Ketogenic</a:t>
            </a:r>
            <a:r>
              <a:rPr lang="en-US" dirty="0"/>
              <a:t> Diet: Uses in Epilepsy and Other Neurologic Illnesses. </a:t>
            </a:r>
            <a:r>
              <a:rPr lang="en-US" i="1" dirty="0"/>
              <a:t>Current Treatment Options in Neurology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(6), 410–419.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(2004). </a:t>
            </a:r>
            <a:r>
              <a:rPr lang="en-US" dirty="0" err="1"/>
              <a:t>Ketogenic</a:t>
            </a:r>
            <a:r>
              <a:rPr lang="en-US" dirty="0"/>
              <a:t> diets and physical performance.</a:t>
            </a:r>
            <a:r>
              <a:rPr lang="en-US" i="1" dirty="0"/>
              <a:t> Nutrition &amp; Metabolism, 1</a:t>
            </a:r>
            <a:r>
              <a:rPr lang="en-US" dirty="0"/>
              <a:t>(1), 2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Liou</a:t>
            </a:r>
            <a:r>
              <a:rPr lang="en-US" dirty="0"/>
              <a:t>, G.-Y., &amp; </a:t>
            </a:r>
            <a:r>
              <a:rPr lang="en-US" dirty="0" err="1"/>
              <a:t>Storz</a:t>
            </a:r>
            <a:r>
              <a:rPr lang="en-US" dirty="0"/>
              <a:t>, P. (2010). Reactive oxygen species in cancer. </a:t>
            </a:r>
            <a:r>
              <a:rPr lang="en-US" i="1" dirty="0"/>
              <a:t>Free Radical Research</a:t>
            </a:r>
            <a:r>
              <a:rPr lang="en-US" dirty="0"/>
              <a:t>, </a:t>
            </a:r>
            <a:r>
              <a:rPr lang="en-US" i="1" dirty="0"/>
              <a:t>44</a:t>
            </a:r>
            <a:r>
              <a:rPr lang="en-US" dirty="0"/>
              <a:t>(5), 10.3109/10715761003667554. doi:10.3109/10715761003667554	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Metabolic Pathways: How Ketosis Works. (2015). </a:t>
            </a:r>
            <a:r>
              <a:rPr lang="en-US" dirty="0" err="1"/>
              <a:t>Retreived</a:t>
            </a:r>
            <a:r>
              <a:rPr lang="en-US" dirty="0"/>
              <a:t> May 22, 2015 from </a:t>
            </a:r>
            <a:r>
              <a:rPr lang="en-US" u="sng" dirty="0">
                <a:hlinkClick r:id="rId2"/>
              </a:rPr>
              <a:t>http://www.ketogenic-diet-resource.com/metabolic-pathways.html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What is Ketosis? What causes Ketosis? (2015). </a:t>
            </a:r>
            <a:r>
              <a:rPr lang="en-US" dirty="0" err="1"/>
              <a:t>Retreived</a:t>
            </a:r>
            <a:r>
              <a:rPr lang="en-US" dirty="0"/>
              <a:t> May 28, 2015 from http://</a:t>
            </a:r>
            <a:r>
              <a:rPr lang="en-US" dirty="0" err="1"/>
              <a:t>www.medicalnewstoday.com</a:t>
            </a:r>
            <a:r>
              <a:rPr lang="en-US" dirty="0"/>
              <a:t>/articles/180858.php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1920’s to control epileptic seizures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Russel</a:t>
            </a:r>
            <a:r>
              <a:rPr lang="en-US" dirty="0" smtClean="0"/>
              <a:t> Wilder of Mayo Clinic</a:t>
            </a:r>
          </a:p>
          <a:p>
            <a:r>
              <a:rPr lang="en-US" dirty="0" smtClean="0"/>
              <a:t>Eating strategy: to force body to burn stored fat for energy</a:t>
            </a:r>
          </a:p>
          <a:p>
            <a:pPr lvl="1"/>
            <a:r>
              <a:rPr lang="en-US" dirty="0" smtClean="0"/>
              <a:t>Ketosis</a:t>
            </a:r>
          </a:p>
          <a:p>
            <a:r>
              <a:rPr lang="en-US" dirty="0" smtClean="0"/>
              <a:t>High fat, moderate protein, low carbohydrate</a:t>
            </a:r>
          </a:p>
          <a:p>
            <a:pPr lvl="1"/>
            <a:r>
              <a:rPr lang="en-US" dirty="0" smtClean="0"/>
              <a:t>65-75% fat, 15-30% protein, 5-10% </a:t>
            </a:r>
            <a:r>
              <a:rPr lang="en-US" dirty="0" err="1" smtClean="0"/>
              <a:t>carbs</a:t>
            </a:r>
            <a:endParaRPr lang="en-US" dirty="0" smtClean="0"/>
          </a:p>
          <a:p>
            <a:r>
              <a:rPr lang="en-US" dirty="0" smtClean="0"/>
              <a:t>Anticonvulsant drugs introduced – diet abandoned</a:t>
            </a:r>
          </a:p>
          <a:p>
            <a:r>
              <a:rPr lang="en-US" dirty="0" smtClean="0"/>
              <a:t>1921 - Endocrinologist Rollin </a:t>
            </a:r>
            <a:r>
              <a:rPr lang="en-US" dirty="0" err="1" smtClean="0"/>
              <a:t>Woodyatt</a:t>
            </a:r>
            <a:endParaRPr lang="en-US" dirty="0" smtClean="0"/>
          </a:p>
          <a:p>
            <a:pPr lvl="1"/>
            <a:r>
              <a:rPr lang="en-US" dirty="0" err="1" smtClean="0"/>
              <a:t>Ketones</a:t>
            </a:r>
            <a:r>
              <a:rPr lang="en-US" dirty="0" smtClean="0"/>
              <a:t> produced by liver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Ketogenic</a:t>
            </a:r>
            <a:r>
              <a:rPr lang="en-US" dirty="0" smtClean="0"/>
              <a:t>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2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Fat to protein ratio is key</a:t>
            </a:r>
          </a:p>
          <a:p>
            <a:r>
              <a:rPr lang="en-US" dirty="0" smtClean="0"/>
              <a:t> Very low carbohydrates – most will come from vegetables</a:t>
            </a:r>
          </a:p>
          <a:p>
            <a:r>
              <a:rPr lang="en-US" dirty="0" smtClean="0"/>
              <a:t> Balance is integral for results</a:t>
            </a:r>
            <a:endParaRPr lang="en-US" dirty="0"/>
          </a:p>
        </p:txBody>
      </p:sp>
      <p:pic>
        <p:nvPicPr>
          <p:cNvPr id="14" name="Content Placeholder 13" descr="keto diet plan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264" r="-10264"/>
          <a:stretch>
            <a:fillRect/>
          </a:stretch>
        </p:blipFill>
        <p:spPr/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Ketogenic</a:t>
            </a:r>
            <a:r>
              <a:rPr lang="en-US" dirty="0" smtClean="0"/>
              <a:t> meal plan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87511"/>
            <a:ext cx="8407893" cy="4338968"/>
          </a:xfrm>
        </p:spPr>
        <p:txBody>
          <a:bodyPr/>
          <a:lstStyle/>
          <a:p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Most commonly used for weight loss</a:t>
            </a:r>
          </a:p>
          <a:p>
            <a:r>
              <a:rPr lang="en-US" dirty="0" smtClean="0"/>
              <a:t>Clinical</a:t>
            </a:r>
          </a:p>
          <a:p>
            <a:pPr lvl="1"/>
            <a:r>
              <a:rPr lang="en-US" dirty="0" smtClean="0"/>
              <a:t>Decrease epileptic seizures</a:t>
            </a:r>
          </a:p>
          <a:p>
            <a:pPr lvl="1"/>
            <a:r>
              <a:rPr lang="en-US" dirty="0" smtClean="0"/>
              <a:t>Decrease cancer cell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Benefits</a:t>
            </a:r>
            <a:endParaRPr lang="en-US" dirty="0"/>
          </a:p>
        </p:txBody>
      </p:sp>
      <p:pic>
        <p:nvPicPr>
          <p:cNvPr id="4" name="Picture 3" descr="ha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01" y="3801121"/>
            <a:ext cx="4650715" cy="23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1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etabolic </a:t>
            </a:r>
            <a:r>
              <a:rPr lang="en-US" dirty="0"/>
              <a:t>process that occurs </a:t>
            </a:r>
            <a:r>
              <a:rPr lang="en-US" dirty="0" smtClean="0"/>
              <a:t>when body is glucose deficient </a:t>
            </a:r>
          </a:p>
          <a:p>
            <a:r>
              <a:rPr lang="en-US" dirty="0" smtClean="0"/>
              <a:t>Stored </a:t>
            </a:r>
            <a:r>
              <a:rPr lang="en-US" dirty="0"/>
              <a:t>fats are broken </a:t>
            </a:r>
            <a:r>
              <a:rPr lang="en-US" dirty="0" smtClean="0"/>
              <a:t>down</a:t>
            </a:r>
            <a:endParaRPr lang="en-US" dirty="0"/>
          </a:p>
          <a:p>
            <a:pPr lvl="1"/>
            <a:r>
              <a:rPr lang="en-US" dirty="0" smtClean="0"/>
              <a:t>build</a:t>
            </a:r>
            <a:r>
              <a:rPr lang="en-US" dirty="0"/>
              <a:t>-up of acids called ketones within the </a:t>
            </a:r>
            <a:r>
              <a:rPr lang="en-US" dirty="0" smtClean="0"/>
              <a:t>body</a:t>
            </a:r>
            <a:endParaRPr lang="en-US" dirty="0"/>
          </a:p>
          <a:p>
            <a:r>
              <a:rPr lang="en-US" dirty="0" smtClean="0"/>
              <a:t>Ketones then used for energy rather than glucose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ketosis?</a:t>
            </a:r>
            <a:endParaRPr lang="en-US" dirty="0"/>
          </a:p>
        </p:txBody>
      </p:sp>
      <p:pic>
        <p:nvPicPr>
          <p:cNvPr id="4" name="Picture 3" descr="c77cf9ff2c36b75b73ea35c5f6cfa6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70" y="3572771"/>
            <a:ext cx="4553422" cy="30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2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pathways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Decreased carbs</a:t>
            </a:r>
          </a:p>
          <a:p>
            <a:r>
              <a:rPr lang="en-US" dirty="0" smtClean="0"/>
              <a:t>Focus turns to fats</a:t>
            </a:r>
          </a:p>
          <a:p>
            <a:pPr lvl="1"/>
            <a:r>
              <a:rPr lang="en-US" dirty="0" smtClean="0"/>
              <a:t>Leads to “starvation state”</a:t>
            </a:r>
          </a:p>
          <a:p>
            <a:r>
              <a:rPr lang="en-US" dirty="0" smtClean="0"/>
              <a:t>Ketone bodies</a:t>
            </a:r>
          </a:p>
          <a:p>
            <a:pPr lvl="1"/>
            <a:r>
              <a:rPr lang="en-US" i="1" u="sng" dirty="0" smtClean="0"/>
              <a:t>Acetone</a:t>
            </a:r>
          </a:p>
          <a:p>
            <a:pPr lvl="1"/>
            <a:r>
              <a:rPr lang="en-US" i="1" u="sng" dirty="0" smtClean="0"/>
              <a:t>Beta-</a:t>
            </a:r>
            <a:r>
              <a:rPr lang="en-US" i="1" u="sng" dirty="0" err="1" smtClean="0"/>
              <a:t>hydroxybutryate</a:t>
            </a:r>
            <a:endParaRPr lang="en-US" i="1" u="sng" dirty="0" smtClean="0"/>
          </a:p>
          <a:p>
            <a:pPr lvl="1"/>
            <a:r>
              <a:rPr lang="en-US" i="1" u="sng" dirty="0" smtClean="0"/>
              <a:t>Acetoacetate</a:t>
            </a:r>
          </a:p>
        </p:txBody>
      </p:sp>
      <p:pic>
        <p:nvPicPr>
          <p:cNvPr id="8" name="Picture 7" descr="477xNxmetabolic_pathways.jpg.pagespeed.ic.b0EPoRb-Q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61" y="1660443"/>
            <a:ext cx="4526393" cy="51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7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Decreased carbs (glucose)</a:t>
            </a:r>
          </a:p>
          <a:p>
            <a:pPr lvl="1"/>
            <a:r>
              <a:rPr lang="en-US" dirty="0" smtClean="0"/>
              <a:t>Decreases insulin (Insulin tells body to store fat)</a:t>
            </a:r>
          </a:p>
          <a:p>
            <a:r>
              <a:rPr lang="en-US" dirty="0" smtClean="0"/>
              <a:t>Stored body fat is mobilized for metabolic use more readily</a:t>
            </a:r>
          </a:p>
          <a:p>
            <a:pPr lvl="1"/>
            <a:r>
              <a:rPr lang="en-US" dirty="0" smtClean="0"/>
              <a:t>Ketones made from stored fats</a:t>
            </a:r>
          </a:p>
          <a:p>
            <a:pPr lvl="2"/>
            <a:r>
              <a:rPr lang="en-US" dirty="0" smtClean="0"/>
              <a:t>Used for energy</a:t>
            </a:r>
          </a:p>
          <a:p>
            <a:pPr lvl="2"/>
            <a:r>
              <a:rPr lang="en-US" dirty="0" smtClean="0"/>
              <a:t>Insulin regulation</a:t>
            </a:r>
          </a:p>
          <a:p>
            <a:r>
              <a:rPr lang="en-US" dirty="0" smtClean="0"/>
              <a:t>Therefore – effective for weight loss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0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decrease in glucose, ketones are used for energy production in brain</a:t>
            </a:r>
          </a:p>
          <a:p>
            <a:r>
              <a:rPr lang="en-US" dirty="0" smtClean="0"/>
              <a:t>Ketones have higher energy than glucose</a:t>
            </a:r>
          </a:p>
          <a:p>
            <a:r>
              <a:rPr lang="en-US" dirty="0" smtClean="0"/>
              <a:t>Easily cross blood brain barrier</a:t>
            </a:r>
          </a:p>
          <a:p>
            <a:pPr lvl="1"/>
            <a:r>
              <a:rPr lang="en-US" dirty="0" smtClean="0"/>
              <a:t>Hypothesized that due to this there is a decrease in epileptic seizures</a:t>
            </a:r>
          </a:p>
          <a:p>
            <a:r>
              <a:rPr lang="en-US" dirty="0" smtClean="0"/>
              <a:t>Also found to possibly help Parkinson's and Alzheimer's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epilepsy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-s2-0-s0197018606000441-gr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" b="96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Ketosis in the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1099</TotalTime>
  <Words>502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The Ketogenic diet</vt:lpstr>
      <vt:lpstr>Ketogenic diet</vt:lpstr>
      <vt:lpstr>Ketogenic meal plan</vt:lpstr>
      <vt:lpstr>Potential Benefits</vt:lpstr>
      <vt:lpstr>What is ketosis?</vt:lpstr>
      <vt:lpstr>Metabolic pathways</vt:lpstr>
      <vt:lpstr>Weight loss</vt:lpstr>
      <vt:lpstr>epilepsy</vt:lpstr>
      <vt:lpstr>Ketosis in the brain</vt:lpstr>
      <vt:lpstr>Cancer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Ketosis and the and Ketogenic diet</dc:title>
  <dc:creator>Chase Dudley</dc:creator>
  <cp:lastModifiedBy>Chase Dudley</cp:lastModifiedBy>
  <cp:revision>19</cp:revision>
  <dcterms:created xsi:type="dcterms:W3CDTF">2015-05-31T16:44:41Z</dcterms:created>
  <dcterms:modified xsi:type="dcterms:W3CDTF">2015-06-01T15:38:38Z</dcterms:modified>
</cp:coreProperties>
</file>