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8"/>
  </p:notesMasterIdLst>
  <p:sldIdLst>
    <p:sldId id="513" r:id="rId2"/>
    <p:sldId id="656" r:id="rId3"/>
    <p:sldId id="674" r:id="rId4"/>
    <p:sldId id="649" r:id="rId5"/>
    <p:sldId id="659" r:id="rId6"/>
    <p:sldId id="660" r:id="rId7"/>
    <p:sldId id="661" r:id="rId8"/>
    <p:sldId id="643" r:id="rId9"/>
    <p:sldId id="644" r:id="rId10"/>
    <p:sldId id="663" r:id="rId11"/>
    <p:sldId id="664" r:id="rId12"/>
    <p:sldId id="677" r:id="rId13"/>
    <p:sldId id="675" r:id="rId14"/>
    <p:sldId id="665" r:id="rId15"/>
    <p:sldId id="676" r:id="rId16"/>
    <p:sldId id="646" r:id="rId17"/>
    <p:sldId id="666" r:id="rId18"/>
    <p:sldId id="667" r:id="rId19"/>
    <p:sldId id="669" r:id="rId20"/>
    <p:sldId id="653" r:id="rId21"/>
    <p:sldId id="657" r:id="rId22"/>
    <p:sldId id="671" r:id="rId23"/>
    <p:sldId id="672" r:id="rId24"/>
    <p:sldId id="673" r:id="rId25"/>
    <p:sldId id="662" r:id="rId26"/>
    <p:sldId id="642"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00FF00"/>
    <a:srgbClr val="FFFF99"/>
    <a:srgbClr val="FFFF00"/>
    <a:srgbClr val="FFFFCC"/>
    <a:srgbClr val="800080"/>
    <a:srgbClr val="006600"/>
    <a:srgbClr val="00CC00"/>
    <a:srgbClr val="66CC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7" autoAdjust="0"/>
    <p:restoredTop sz="94660" autoAdjust="0"/>
  </p:normalViewPr>
  <p:slideViewPr>
    <p:cSldViewPr snapToGrid="0">
      <p:cViewPr varScale="1">
        <p:scale>
          <a:sx n="93" d="100"/>
          <a:sy n="93" d="100"/>
        </p:scale>
        <p:origin x="-90" y="-228"/>
      </p:cViewPr>
      <p:guideLst>
        <p:guide orient="horz"/>
        <p:guide/>
      </p:guideLst>
    </p:cSldViewPr>
  </p:slideViewPr>
  <p:outlineViewPr>
    <p:cViewPr>
      <p:scale>
        <a:sx n="33" d="100"/>
        <a:sy n="33" d="100"/>
      </p:scale>
      <p:origin x="0" y="1810"/>
    </p:cViewPr>
  </p:outlineViewPr>
  <p:notesTextViewPr>
    <p:cViewPr>
      <p:scale>
        <a:sx n="100" d="100"/>
        <a:sy n="100" d="100"/>
      </p:scale>
      <p:origin x="0" y="0"/>
    </p:cViewPr>
  </p:notesTextViewPr>
  <p:sorterViewPr>
    <p:cViewPr>
      <p:scale>
        <a:sx n="80" d="100"/>
        <a:sy n="80" d="100"/>
      </p:scale>
      <p:origin x="0" y="32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0B39F9-9779-49E4-9061-3C452DBF8DE4}" type="slidenum">
              <a:rPr lang="en-US"/>
              <a:pPr/>
              <a:t>‹#›</a:t>
            </a:fld>
            <a:endParaRPr lang="en-US"/>
          </a:p>
        </p:txBody>
      </p:sp>
    </p:spTree>
    <p:extLst>
      <p:ext uri="{BB962C8B-B14F-4D97-AF65-F5344CB8AC3E}">
        <p14:creationId xmlns:p14="http://schemas.microsoft.com/office/powerpoint/2010/main" val="30873455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98500" y="1617663"/>
            <a:ext cx="77724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8500" y="4059238"/>
            <a:ext cx="77724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17663"/>
            <a:ext cx="38100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4059238"/>
            <a:ext cx="38100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marL="804863" indent="-347663">
              <a:buFont typeface="Courier New" panose="02070309020205020404" pitchFamily="49" charset="0"/>
              <a:buChar char="o"/>
              <a:defRPr/>
            </a:lvl3pPr>
            <a:lvl4pPr marL="973138" indent="-287338">
              <a:buFont typeface="Wingdings" panose="05000000000000000000" pitchFamily="2" charset="2"/>
              <a:buChar char="q"/>
              <a:defRPr/>
            </a:lvl4pPr>
            <a:lvl5pPr marL="1143000" indent="-228600">
              <a:buFont typeface="Wingdings" panose="05000000000000000000"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formational Slide">
    <p:bg>
      <p:bgPr>
        <a:gradFill rotWithShape="0">
          <a:gsLst>
            <a:gs pos="0">
              <a:srgbClr val="FFFF00"/>
            </a:gs>
            <a:gs pos="100000">
              <a:srgbClr val="FFFFC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666" y="401107"/>
            <a:ext cx="8473863" cy="762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64067" y="1397530"/>
            <a:ext cx="8482754" cy="5048990"/>
          </a:xfrm>
        </p:spPr>
        <p:txBody>
          <a:bodyPr/>
          <a:lstStyle>
            <a:lvl1pPr>
              <a:defRPr>
                <a:solidFill>
                  <a:schemeClr val="tx1"/>
                </a:solidFill>
              </a:defRPr>
            </a:lvl1pPr>
            <a:lvl2pPr>
              <a:defRPr>
                <a:solidFill>
                  <a:schemeClr val="tx1"/>
                </a:solidFill>
              </a:defRPr>
            </a:lvl2pPr>
            <a:lvl3pPr marL="804863" indent="-347663">
              <a:buFont typeface="Courier New" panose="02070309020205020404" pitchFamily="49" charset="0"/>
              <a:buChar char="o"/>
              <a:defRPr>
                <a:solidFill>
                  <a:schemeClr val="tx1"/>
                </a:solidFill>
              </a:defRPr>
            </a:lvl3pPr>
            <a:lvl4pPr marL="973138" indent="-287338">
              <a:buFont typeface="Wingdings" panose="05000000000000000000" pitchFamily="2" charset="2"/>
              <a:buChar char="q"/>
              <a:defRPr>
                <a:solidFill>
                  <a:schemeClr val="tx1"/>
                </a:solidFill>
              </a:defRPr>
            </a:lvl4pPr>
            <a:lvl5pPr marL="1143000" indent="-228600">
              <a:buFont typeface="Wingdings" panose="05000000000000000000" pitchFamily="2" charset="2"/>
              <a:buChar char="Ø"/>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9100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ub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313267" y="236007"/>
            <a:ext cx="8407400" cy="762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64067" y="1625600"/>
            <a:ext cx="8390466" cy="45042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635000" y="1181100"/>
            <a:ext cx="4356100" cy="338554"/>
          </a:xfrm>
          <a:prstGeom prst="rect">
            <a:avLst/>
          </a:prstGeom>
          <a:noFill/>
        </p:spPr>
        <p:txBody>
          <a:bodyPr wrap="square" rtlCol="0">
            <a:spAutoFit/>
          </a:bodyPr>
          <a:lstStyle/>
          <a:p>
            <a:endParaRPr lang="en-US" sz="1600" dirty="0" smtClean="0">
              <a:solidFill>
                <a:schemeClr val="bg1"/>
              </a:solidFill>
            </a:endParaRPr>
          </a:p>
        </p:txBody>
      </p:sp>
      <p:sp>
        <p:nvSpPr>
          <p:cNvPr id="8" name="Text Placeholder 7"/>
          <p:cNvSpPr>
            <a:spLocks noGrp="1"/>
          </p:cNvSpPr>
          <p:nvPr>
            <p:ph type="body" sz="quarter" idx="10"/>
          </p:nvPr>
        </p:nvSpPr>
        <p:spPr>
          <a:xfrm>
            <a:off x="317500" y="1016000"/>
            <a:ext cx="8432800" cy="571500"/>
          </a:xfrm>
        </p:spPr>
        <p:txBody>
          <a:bodyPr/>
          <a:lstStyle>
            <a:lvl1pPr>
              <a:buNone/>
              <a:defRPr b="0" i="1">
                <a:solidFill>
                  <a:srgbClr val="CCFFFF"/>
                </a:solidFill>
                <a:latin typeface="Times New Roman" pitchFamily="18" charset="0"/>
                <a:cs typeface="Times New Roman" pitchFamily="18" charset="0"/>
              </a:defRPr>
            </a:lvl1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426" y="954017"/>
            <a:ext cx="7772400" cy="1815882"/>
          </a:xfrm>
        </p:spPr>
        <p:txBody>
          <a:bodyPr anchor="t"/>
          <a:lstStyle>
            <a:lvl1pPr algn="l">
              <a:defRPr sz="5600" b="1" cap="none" baseline="0">
                <a:latin typeface="Tahom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67722" y="4421614"/>
            <a:ext cx="7772400" cy="1500187"/>
          </a:xfrm>
        </p:spPr>
        <p:txBody>
          <a:bodyPr anchor="b"/>
          <a:lstStyle>
            <a:lvl1pPr marL="0" indent="0">
              <a:buNone/>
              <a:defRPr sz="3200" baseline="0">
                <a:solidFill>
                  <a:srgbClr val="00FFFF"/>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38667" y="401107"/>
            <a:ext cx="8407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This is the Master supraTitle</a:t>
            </a:r>
          </a:p>
        </p:txBody>
      </p:sp>
      <p:sp>
        <p:nvSpPr>
          <p:cNvPr id="38915" name="Rectangle 3"/>
          <p:cNvSpPr>
            <a:spLocks noGrp="1" noChangeArrowheads="1"/>
          </p:cNvSpPr>
          <p:nvPr>
            <p:ph type="body" idx="1"/>
          </p:nvPr>
        </p:nvSpPr>
        <p:spPr bwMode="auto">
          <a:xfrm>
            <a:off x="364067" y="1397530"/>
            <a:ext cx="8390466" cy="473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802" r:id="rId3"/>
    <p:sldLayoutId id="2147483801"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797" r:id="rId14"/>
    <p:sldLayoutId id="2147483799" r:id="rId15"/>
    <p:sldLayoutId id="2147483800" r:id="rId16"/>
  </p:sldLayoutIdLst>
  <p:txStyles>
    <p:titleStyle>
      <a:lvl1pPr algn="l" rtl="0" eaLnBrk="0" fontAlgn="base" hangingPunct="0">
        <a:spcBef>
          <a:spcPct val="0"/>
        </a:spcBef>
        <a:spcAft>
          <a:spcPct val="0"/>
        </a:spcAft>
        <a:defRPr sz="4400">
          <a:solidFill>
            <a:srgbClr val="FFFF99"/>
          </a:solidFill>
          <a:latin typeface="+mj-lt"/>
          <a:ea typeface="+mj-ea"/>
          <a:cs typeface="+mj-cs"/>
        </a:defRPr>
      </a:lvl1pPr>
      <a:lvl2pPr algn="l" rtl="0" eaLnBrk="0" fontAlgn="base" hangingPunct="0">
        <a:spcBef>
          <a:spcPct val="0"/>
        </a:spcBef>
        <a:spcAft>
          <a:spcPct val="0"/>
        </a:spcAft>
        <a:defRPr sz="4400">
          <a:solidFill>
            <a:srgbClr val="FFFF99"/>
          </a:solidFill>
          <a:latin typeface="Arial" charset="0"/>
        </a:defRPr>
      </a:lvl2pPr>
      <a:lvl3pPr algn="l" rtl="0" eaLnBrk="0" fontAlgn="base" hangingPunct="0">
        <a:spcBef>
          <a:spcPct val="0"/>
        </a:spcBef>
        <a:spcAft>
          <a:spcPct val="0"/>
        </a:spcAft>
        <a:defRPr sz="4400">
          <a:solidFill>
            <a:srgbClr val="FFFF99"/>
          </a:solidFill>
          <a:latin typeface="Arial" charset="0"/>
        </a:defRPr>
      </a:lvl3pPr>
      <a:lvl4pPr algn="l" rtl="0" eaLnBrk="0" fontAlgn="base" hangingPunct="0">
        <a:spcBef>
          <a:spcPct val="0"/>
        </a:spcBef>
        <a:spcAft>
          <a:spcPct val="0"/>
        </a:spcAft>
        <a:defRPr sz="4400">
          <a:solidFill>
            <a:srgbClr val="FFFF99"/>
          </a:solidFill>
          <a:latin typeface="Arial" charset="0"/>
        </a:defRPr>
      </a:lvl4pPr>
      <a:lvl5pPr algn="l" rtl="0" eaLnBrk="0" fontAlgn="base" hangingPunct="0">
        <a:spcBef>
          <a:spcPct val="0"/>
        </a:spcBef>
        <a:spcAft>
          <a:spcPct val="0"/>
        </a:spcAft>
        <a:defRPr sz="4400">
          <a:solidFill>
            <a:srgbClr val="FFFF99"/>
          </a:solidFill>
          <a:latin typeface="Arial" charset="0"/>
        </a:defRPr>
      </a:lvl5pPr>
      <a:lvl6pPr marL="457200" algn="l" rtl="0" eaLnBrk="0" fontAlgn="base" hangingPunct="0">
        <a:spcBef>
          <a:spcPct val="0"/>
        </a:spcBef>
        <a:spcAft>
          <a:spcPct val="0"/>
        </a:spcAft>
        <a:defRPr sz="4400">
          <a:solidFill>
            <a:srgbClr val="FFFF99"/>
          </a:solidFill>
          <a:latin typeface="Arial" charset="0"/>
        </a:defRPr>
      </a:lvl6pPr>
      <a:lvl7pPr marL="914400" algn="l" rtl="0" eaLnBrk="0" fontAlgn="base" hangingPunct="0">
        <a:spcBef>
          <a:spcPct val="0"/>
        </a:spcBef>
        <a:spcAft>
          <a:spcPct val="0"/>
        </a:spcAft>
        <a:defRPr sz="4400">
          <a:solidFill>
            <a:srgbClr val="FFFF99"/>
          </a:solidFill>
          <a:latin typeface="Arial" charset="0"/>
        </a:defRPr>
      </a:lvl7pPr>
      <a:lvl8pPr marL="1371600" algn="l" rtl="0" eaLnBrk="0" fontAlgn="base" hangingPunct="0">
        <a:spcBef>
          <a:spcPct val="0"/>
        </a:spcBef>
        <a:spcAft>
          <a:spcPct val="0"/>
        </a:spcAft>
        <a:defRPr sz="4400">
          <a:solidFill>
            <a:srgbClr val="FFFF99"/>
          </a:solidFill>
          <a:latin typeface="Arial" charset="0"/>
        </a:defRPr>
      </a:lvl8pPr>
      <a:lvl9pPr marL="1828800" algn="l" rtl="0" eaLnBrk="0" fontAlgn="base" hangingPunct="0">
        <a:spcBef>
          <a:spcPct val="0"/>
        </a:spcBef>
        <a:spcAft>
          <a:spcPct val="0"/>
        </a:spcAft>
        <a:defRPr sz="4400">
          <a:solidFill>
            <a:srgbClr val="FFFF99"/>
          </a:solidFill>
          <a:latin typeface="Arial" charset="0"/>
        </a:defRPr>
      </a:lvl9pPr>
    </p:titleStyle>
    <p:body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q"/>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bcs.whfreeman.com/thelifewire/content/chp44/4402s.sw" TargetMode="External"/><Relationship Id="rId7" Type="http://schemas.openxmlformats.org/officeDocument/2006/relationships/hyperlink" Target="http://highered.mheducation.com/sites/0072495855/student_view0/chapter14/animation__the_nerve_impulse.html" TargetMode="External"/><Relationship Id="rId2" Type="http://schemas.openxmlformats.org/officeDocument/2006/relationships/hyperlink" Target="http://bcs.whfreeman.com/thelifewire/content/chp44/4401s.swf" TargetMode="External"/><Relationship Id="rId1" Type="http://schemas.openxmlformats.org/officeDocument/2006/relationships/slideLayout" Target="../slideLayouts/slideLayout2.xml"/><Relationship Id="rId6" Type="http://schemas.openxmlformats.org/officeDocument/2006/relationships/hyperlink" Target="http://www.sumanasinc.com/webcontent/animations/content/action_potential.html" TargetMode="External"/><Relationship Id="rId5" Type="http://schemas.openxmlformats.org/officeDocument/2006/relationships/hyperlink" Target="http://outreach.mcb.harvard.edu/animations/actionpotential_short.swf" TargetMode="External"/><Relationship Id="rId4" Type="http://schemas.openxmlformats.org/officeDocument/2006/relationships/hyperlink" Target="http://bcs.whfreeman.com/thelifewire/content/chp44/4402s.sw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426" y="954017"/>
            <a:ext cx="7772400" cy="3170099"/>
          </a:xfrm>
        </p:spPr>
        <p:txBody>
          <a:bodyPr/>
          <a:lstStyle/>
          <a:p>
            <a:r>
              <a:rPr lang="en-US" dirty="0" smtClean="0"/>
              <a:t>Cell Membrane Transport:</a:t>
            </a:r>
            <a:br>
              <a:rPr lang="en-US" dirty="0" smtClean="0"/>
            </a:br>
            <a:r>
              <a:rPr lang="en-US" b="0" dirty="0" smtClean="0"/>
              <a:t>Active Transport</a:t>
            </a:r>
            <a:br>
              <a:rPr lang="en-US" b="0" dirty="0" smtClean="0"/>
            </a:br>
            <a:r>
              <a:rPr lang="en-US" sz="3200" b="0" dirty="0" smtClean="0"/>
              <a:t>(part 2 of 2)</a:t>
            </a:r>
            <a:endParaRPr lang="en-US" b="0" dirty="0"/>
          </a:p>
        </p:txBody>
      </p:sp>
      <p:sp>
        <p:nvSpPr>
          <p:cNvPr id="5" name="Text Placeholder 4"/>
          <p:cNvSpPr>
            <a:spLocks noGrp="1"/>
          </p:cNvSpPr>
          <p:nvPr>
            <p:ph type="body" idx="1"/>
          </p:nvPr>
        </p:nvSpPr>
        <p:spPr/>
        <p:txBody>
          <a:bodyPr/>
          <a:lstStyle/>
          <a:p>
            <a:r>
              <a:rPr lang="en-US" dirty="0" smtClean="0"/>
              <a:t>Lecture 11</a:t>
            </a:r>
            <a:endParaRPr lang="en-US" dirty="0"/>
          </a:p>
        </p:txBody>
      </p:sp>
    </p:spTree>
    <p:extLst>
      <p:ext uri="{BB962C8B-B14F-4D97-AF65-F5344CB8AC3E}">
        <p14:creationId xmlns:p14="http://schemas.microsoft.com/office/powerpoint/2010/main" val="97549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266195"/>
            <a:ext cx="8407400" cy="762000"/>
          </a:xfrm>
        </p:spPr>
        <p:txBody>
          <a:bodyPr/>
          <a:lstStyle/>
          <a:p>
            <a:r>
              <a:rPr lang="en-US" dirty="0" smtClean="0"/>
              <a:t>Action Potentials:  The Steps</a:t>
            </a:r>
            <a:endParaRPr lang="en-US" dirty="0"/>
          </a:p>
        </p:txBody>
      </p:sp>
      <p:sp>
        <p:nvSpPr>
          <p:cNvPr id="5" name="Content Placeholder 4"/>
          <p:cNvSpPr>
            <a:spLocks noGrp="1"/>
          </p:cNvSpPr>
          <p:nvPr>
            <p:ph idx="1"/>
          </p:nvPr>
        </p:nvSpPr>
        <p:spPr>
          <a:xfrm>
            <a:off x="364067" y="1109272"/>
            <a:ext cx="8390466" cy="5020596"/>
          </a:xfrm>
        </p:spPr>
        <p:txBody>
          <a:bodyPr/>
          <a:lstStyle/>
          <a:p>
            <a:pPr marL="457200" indent="-457200">
              <a:buFont typeface="+mj-lt"/>
              <a:buAutoNum type="arabicPeriod" startAt="3"/>
            </a:pPr>
            <a:r>
              <a:rPr lang="en-US" sz="2200" dirty="0" smtClean="0"/>
              <a:t>Reaching </a:t>
            </a:r>
            <a:r>
              <a:rPr lang="en-US" sz="2200" dirty="0"/>
              <a:t>A Threshold.  </a:t>
            </a:r>
            <a:r>
              <a:rPr lang="en-US" sz="2200" dirty="0" smtClean="0"/>
              <a:t>The </a:t>
            </a:r>
            <a:r>
              <a:rPr lang="en-US" sz="2200" dirty="0"/>
              <a:t>difference </a:t>
            </a:r>
            <a:r>
              <a:rPr lang="en-US" sz="2200" dirty="0" smtClean="0"/>
              <a:t>in the membrane </a:t>
            </a:r>
            <a:r>
              <a:rPr lang="en-US" sz="2200" dirty="0"/>
              <a:t>voltage </a:t>
            </a:r>
            <a:r>
              <a:rPr lang="en-US" sz="2200" dirty="0" smtClean="0"/>
              <a:t>decreases a little with Na</a:t>
            </a:r>
            <a:r>
              <a:rPr lang="en-US" sz="2200" baseline="30000" dirty="0" smtClean="0"/>
              <a:t>+</a:t>
            </a:r>
            <a:r>
              <a:rPr lang="en-US" sz="2200" dirty="0" smtClean="0"/>
              <a:t> ions rushing in.  At a certain voltage difference—a </a:t>
            </a:r>
            <a:r>
              <a:rPr lang="en-US" sz="2200" dirty="0" smtClean="0">
                <a:solidFill>
                  <a:schemeClr val="accent1">
                    <a:lumMod val="60000"/>
                    <a:lumOff val="40000"/>
                  </a:schemeClr>
                </a:solidFill>
              </a:rPr>
              <a:t>threshold</a:t>
            </a:r>
            <a:r>
              <a:rPr lang="en-US" sz="2200" dirty="0" smtClean="0"/>
              <a:t>—another set of </a:t>
            </a:r>
            <a:r>
              <a:rPr lang="en-US" sz="2200" dirty="0"/>
              <a:t>Na</a:t>
            </a:r>
            <a:r>
              <a:rPr lang="en-US" sz="2200" baseline="30000" dirty="0"/>
              <a:t>+</a:t>
            </a:r>
            <a:r>
              <a:rPr lang="en-US" sz="2200" dirty="0"/>
              <a:t> ion channels </a:t>
            </a:r>
            <a:r>
              <a:rPr lang="en-US" sz="2200" dirty="0" smtClean="0"/>
              <a:t>open</a:t>
            </a:r>
          </a:p>
          <a:p>
            <a:pPr marL="292100" lvl="1" indent="0">
              <a:buNone/>
            </a:pPr>
            <a:r>
              <a:rPr lang="en-US" sz="2400" dirty="0" smtClean="0"/>
              <a:t>these are </a:t>
            </a:r>
            <a:r>
              <a:rPr lang="en-US" sz="2400" dirty="0" smtClean="0">
                <a:solidFill>
                  <a:srgbClr val="FFFF00"/>
                </a:solidFill>
              </a:rPr>
              <a:t>voltage-sensitive ("voltage-gated")</a:t>
            </a:r>
            <a:br>
              <a:rPr lang="en-US" sz="2400" dirty="0" smtClean="0">
                <a:solidFill>
                  <a:srgbClr val="FFFF00"/>
                </a:solidFill>
              </a:rPr>
            </a:br>
            <a:r>
              <a:rPr lang="en-US" sz="2400" dirty="0" smtClean="0">
                <a:solidFill>
                  <a:srgbClr val="FFFF00"/>
                </a:solidFill>
              </a:rPr>
              <a:t>Na</a:t>
            </a:r>
            <a:r>
              <a:rPr lang="en-US" sz="2400" baseline="30000" dirty="0">
                <a:solidFill>
                  <a:srgbClr val="FFFF00"/>
                </a:solidFill>
              </a:rPr>
              <a:t>+</a:t>
            </a:r>
            <a:r>
              <a:rPr lang="en-US" sz="2400" dirty="0">
                <a:solidFill>
                  <a:srgbClr val="FFFF00"/>
                </a:solidFill>
              </a:rPr>
              <a:t> ion </a:t>
            </a:r>
            <a:r>
              <a:rPr lang="en-US" sz="2400" dirty="0" smtClean="0">
                <a:solidFill>
                  <a:srgbClr val="FFFF00"/>
                </a:solidFill>
              </a:rPr>
              <a:t>channels</a:t>
            </a:r>
            <a:endParaRPr lang="en-US" sz="2400" dirty="0">
              <a:solidFill>
                <a:srgbClr val="FFFF00"/>
              </a:solidFill>
            </a:endParaRPr>
          </a:p>
          <a:p>
            <a:pPr marL="457200" indent="-457200">
              <a:buFont typeface="+mj-lt"/>
              <a:buAutoNum type="arabicPeriod" startAt="3"/>
            </a:pPr>
            <a:r>
              <a:rPr lang="en-US" sz="2200" dirty="0"/>
              <a:t>Depolarization. </a:t>
            </a:r>
            <a:r>
              <a:rPr lang="en-US" sz="2200" dirty="0" smtClean="0"/>
              <a:t> A </a:t>
            </a:r>
            <a:r>
              <a:rPr lang="en-US" sz="2200" dirty="0"/>
              <a:t>massive influx of Na</a:t>
            </a:r>
            <a:r>
              <a:rPr lang="en-US" sz="2200" baseline="30000" dirty="0"/>
              <a:t>+</a:t>
            </a:r>
            <a:r>
              <a:rPr lang="en-US" sz="2200" dirty="0"/>
              <a:t> </a:t>
            </a:r>
            <a:r>
              <a:rPr lang="en-US" sz="2200" dirty="0" smtClean="0"/>
              <a:t>occurs with even more Na</a:t>
            </a:r>
            <a:r>
              <a:rPr lang="en-US" sz="2200" baseline="30000" dirty="0" smtClean="0"/>
              <a:t>+</a:t>
            </a:r>
            <a:r>
              <a:rPr lang="en-US" sz="2200" dirty="0" smtClean="0"/>
              <a:t> channels open.  Now the membrane is more </a:t>
            </a:r>
            <a:r>
              <a:rPr lang="en-US" sz="2200" dirty="0"/>
              <a:t>electrically positive inside than outside.  </a:t>
            </a:r>
            <a:r>
              <a:rPr lang="en-US" sz="2200" dirty="0" smtClean="0"/>
              <a:t>The process of this decrease in the difference of membrane voltage is called </a:t>
            </a:r>
            <a:r>
              <a:rPr lang="en-US" sz="2200" dirty="0">
                <a:solidFill>
                  <a:srgbClr val="00FF00"/>
                </a:solidFill>
              </a:rPr>
              <a:t>depolarization</a:t>
            </a:r>
            <a:r>
              <a:rPr lang="en-US" sz="2200" dirty="0" smtClean="0"/>
              <a:t>.</a:t>
            </a:r>
            <a:endParaRPr lang="en-US" sz="2200" dirty="0"/>
          </a:p>
        </p:txBody>
      </p:sp>
    </p:spTree>
    <p:extLst>
      <p:ext uri="{BB962C8B-B14F-4D97-AF65-F5344CB8AC3E}">
        <p14:creationId xmlns:p14="http://schemas.microsoft.com/office/powerpoint/2010/main" val="163559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266195"/>
            <a:ext cx="8407400" cy="762000"/>
          </a:xfrm>
        </p:spPr>
        <p:txBody>
          <a:bodyPr/>
          <a:lstStyle/>
          <a:p>
            <a:r>
              <a:rPr lang="en-US" dirty="0" smtClean="0"/>
              <a:t>Action Potentials:  The Steps</a:t>
            </a:r>
            <a:endParaRPr lang="en-US" dirty="0"/>
          </a:p>
        </p:txBody>
      </p:sp>
      <p:sp>
        <p:nvSpPr>
          <p:cNvPr id="5" name="Content Placeholder 4"/>
          <p:cNvSpPr>
            <a:spLocks noGrp="1"/>
          </p:cNvSpPr>
          <p:nvPr>
            <p:ph idx="1"/>
          </p:nvPr>
        </p:nvSpPr>
        <p:spPr>
          <a:xfrm>
            <a:off x="364067" y="1109272"/>
            <a:ext cx="8390466" cy="5020596"/>
          </a:xfrm>
        </p:spPr>
        <p:txBody>
          <a:bodyPr/>
          <a:lstStyle/>
          <a:p>
            <a:pPr marL="457200" indent="-457200">
              <a:buFont typeface="+mj-lt"/>
              <a:buAutoNum type="arabicPeriod" startAt="5"/>
            </a:pPr>
            <a:r>
              <a:rPr lang="en-US" sz="2200" dirty="0"/>
              <a:t>K</a:t>
            </a:r>
            <a:r>
              <a:rPr lang="en-US" sz="2200" baseline="30000" dirty="0"/>
              <a:t>+</a:t>
            </a:r>
            <a:r>
              <a:rPr lang="en-US" sz="2200" dirty="0"/>
              <a:t> </a:t>
            </a:r>
            <a:r>
              <a:rPr lang="en-US" sz="2200" dirty="0" smtClean="0"/>
              <a:t>ion outflow/stopping Na</a:t>
            </a:r>
            <a:r>
              <a:rPr lang="en-US" sz="2200" baseline="30000" dirty="0" smtClean="0"/>
              <a:t>+</a:t>
            </a:r>
            <a:r>
              <a:rPr lang="en-US" sz="2200" dirty="0" smtClean="0"/>
              <a:t> inflow.  </a:t>
            </a:r>
            <a:r>
              <a:rPr lang="en-US" sz="2200" dirty="0"/>
              <a:t>With change in membrane polarity, the K</a:t>
            </a:r>
            <a:r>
              <a:rPr lang="en-US" sz="2200" baseline="30000" dirty="0"/>
              <a:t>+</a:t>
            </a:r>
            <a:r>
              <a:rPr lang="en-US" sz="2200" dirty="0"/>
              <a:t> ions now rush out of the </a:t>
            </a:r>
            <a:r>
              <a:rPr lang="en-US" sz="2200" dirty="0" smtClean="0"/>
              <a:t>cell.  The inflow of Na</a:t>
            </a:r>
            <a:r>
              <a:rPr lang="en-US" sz="2200" baseline="30000" dirty="0" smtClean="0"/>
              <a:t>+</a:t>
            </a:r>
            <a:r>
              <a:rPr lang="en-US" sz="2200" dirty="0" smtClean="0"/>
              <a:t> ion is halted too.</a:t>
            </a:r>
            <a:endParaRPr lang="en-US" sz="2200" dirty="0"/>
          </a:p>
          <a:p>
            <a:pPr marL="292100" lvl="1" indent="0">
              <a:buNone/>
            </a:pPr>
            <a:r>
              <a:rPr lang="en-US" sz="2100" dirty="0" smtClean="0"/>
              <a:t>This occurs because K</a:t>
            </a:r>
            <a:r>
              <a:rPr lang="en-US" sz="2100" baseline="30000" dirty="0" smtClean="0"/>
              <a:t>+</a:t>
            </a:r>
            <a:r>
              <a:rPr lang="en-US" sz="2100" dirty="0" smtClean="0"/>
              <a:t> ion channel proteins are sensitive to the change in voltage across the membrane caused by the inflow of Na</a:t>
            </a:r>
            <a:r>
              <a:rPr lang="en-US" sz="2100" baseline="30000" dirty="0" smtClean="0"/>
              <a:t>+</a:t>
            </a:r>
            <a:r>
              <a:rPr lang="en-US" sz="2100" dirty="0" smtClean="0"/>
              <a:t>, so these voltage-sensitive ("voltage-gated") K</a:t>
            </a:r>
            <a:r>
              <a:rPr lang="en-US" sz="2100" baseline="30000" dirty="0" smtClean="0"/>
              <a:t>+</a:t>
            </a:r>
            <a:r>
              <a:rPr lang="en-US" sz="2100" dirty="0" smtClean="0"/>
              <a:t> channel proteins now open.  The outflow of K+ ion is favored for two reasons:</a:t>
            </a:r>
          </a:p>
          <a:p>
            <a:pPr marL="630238" lvl="2" indent="-319088" defTabSz="989013">
              <a:buFont typeface="+mj-lt"/>
              <a:buAutoNum type="romanLcPeriod"/>
            </a:pPr>
            <a:r>
              <a:rPr lang="en-US" sz="1900" dirty="0" smtClean="0"/>
              <a:t>intracellular K</a:t>
            </a:r>
            <a:r>
              <a:rPr lang="en-US" sz="1900" baseline="30000" dirty="0" smtClean="0"/>
              <a:t>+</a:t>
            </a:r>
            <a:r>
              <a:rPr lang="en-US" sz="1900" dirty="0" smtClean="0"/>
              <a:t> concentration was higher than the extracellular concentration, so K</a:t>
            </a:r>
            <a:r>
              <a:rPr lang="en-US" sz="1900" baseline="30000" dirty="0" smtClean="0"/>
              <a:t>+</a:t>
            </a:r>
            <a:r>
              <a:rPr lang="en-US" sz="1900" dirty="0" smtClean="0"/>
              <a:t> ions move with their chemical potential</a:t>
            </a:r>
          </a:p>
          <a:p>
            <a:pPr marL="630238" lvl="2" indent="-319088" defTabSz="989013">
              <a:buFont typeface="+mj-lt"/>
              <a:buAutoNum type="romanLcPeriod"/>
            </a:pPr>
            <a:r>
              <a:rPr lang="en-US" sz="1900" dirty="0" smtClean="0"/>
              <a:t>the reverse in polarity to make the inside more positive favors any positively charged ion flowing out according to the electrical potential</a:t>
            </a:r>
          </a:p>
          <a:p>
            <a:pPr marL="22225" lvl="1" indent="0" defTabSz="989013">
              <a:buNone/>
            </a:pPr>
            <a:r>
              <a:rPr lang="en-US" sz="2100" dirty="0" smtClean="0"/>
              <a:t>Na</a:t>
            </a:r>
            <a:r>
              <a:rPr lang="en-US" sz="2100" baseline="30000" dirty="0" smtClean="0"/>
              <a:t>+</a:t>
            </a:r>
            <a:r>
              <a:rPr lang="en-US" sz="2100" dirty="0" smtClean="0"/>
              <a:t> inflow stops because the voltage-gated channels close at the peak of the depolarizing voltage</a:t>
            </a:r>
          </a:p>
        </p:txBody>
      </p:sp>
    </p:spTree>
    <p:extLst>
      <p:ext uri="{BB962C8B-B14F-4D97-AF65-F5344CB8AC3E}">
        <p14:creationId xmlns:p14="http://schemas.microsoft.com/office/powerpoint/2010/main" val="1378399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266195"/>
            <a:ext cx="8407400" cy="762000"/>
          </a:xfrm>
        </p:spPr>
        <p:txBody>
          <a:bodyPr/>
          <a:lstStyle/>
          <a:p>
            <a:r>
              <a:rPr lang="en-US" dirty="0" smtClean="0"/>
              <a:t>Action Potentials:  The Steps</a:t>
            </a:r>
            <a:endParaRPr lang="en-US" dirty="0"/>
          </a:p>
        </p:txBody>
      </p:sp>
      <p:sp>
        <p:nvSpPr>
          <p:cNvPr id="5" name="Content Placeholder 4"/>
          <p:cNvSpPr>
            <a:spLocks noGrp="1"/>
          </p:cNvSpPr>
          <p:nvPr>
            <p:ph idx="1"/>
          </p:nvPr>
        </p:nvSpPr>
        <p:spPr>
          <a:xfrm>
            <a:off x="364067" y="1109272"/>
            <a:ext cx="8390466" cy="5020596"/>
          </a:xfrm>
        </p:spPr>
        <p:txBody>
          <a:bodyPr/>
          <a:lstStyle/>
          <a:p>
            <a:pPr marL="292100" lvl="1" indent="0">
              <a:buNone/>
            </a:pPr>
            <a:endParaRPr lang="en-US" sz="2400" dirty="0"/>
          </a:p>
          <a:p>
            <a:pPr marL="457200" indent="-457200">
              <a:buFont typeface="+mj-lt"/>
              <a:buAutoNum type="arabicPeriod" startAt="6"/>
            </a:pPr>
            <a:r>
              <a:rPr lang="en-US" sz="2200" dirty="0"/>
              <a:t>Repolarization.  With K</a:t>
            </a:r>
            <a:r>
              <a:rPr lang="en-US" sz="2200" baseline="30000" dirty="0"/>
              <a:t>+</a:t>
            </a:r>
            <a:r>
              <a:rPr lang="en-US" sz="2200" dirty="0"/>
              <a:t> ions moving favorably with the force of both </a:t>
            </a:r>
            <a:r>
              <a:rPr lang="en-US" sz="2200" dirty="0" smtClean="0"/>
              <a:t>a chemical and electrical </a:t>
            </a:r>
            <a:r>
              <a:rPr lang="en-US" sz="2200" dirty="0"/>
              <a:t>potential, the result is there are more positive charges now outside the cell than inside.  The membrane changes polarity again in an event called </a:t>
            </a:r>
            <a:r>
              <a:rPr lang="en-US" sz="2200" dirty="0">
                <a:solidFill>
                  <a:srgbClr val="00FF00"/>
                </a:solidFill>
              </a:rPr>
              <a:t>repolarization</a:t>
            </a:r>
            <a:r>
              <a:rPr lang="en-US" sz="2200" dirty="0" smtClean="0"/>
              <a:t>.   The voltage-sensitive K+ ions will close</a:t>
            </a:r>
          </a:p>
          <a:p>
            <a:pPr marL="292100" lvl="1" indent="0">
              <a:buNone/>
            </a:pPr>
            <a:r>
              <a:rPr lang="en-US" sz="1800" dirty="0" smtClean="0">
                <a:solidFill>
                  <a:srgbClr val="FF99FF"/>
                </a:solidFill>
              </a:rPr>
              <a:t>there is a transient period where K</a:t>
            </a:r>
            <a:r>
              <a:rPr lang="en-US" sz="1800" baseline="30000" dirty="0" smtClean="0">
                <a:solidFill>
                  <a:srgbClr val="FF99FF"/>
                </a:solidFill>
              </a:rPr>
              <a:t>+</a:t>
            </a:r>
            <a:r>
              <a:rPr lang="en-US" sz="1800" dirty="0" smtClean="0">
                <a:solidFill>
                  <a:srgbClr val="FF99FF"/>
                </a:solidFill>
              </a:rPr>
              <a:t> ion outflow causes the inside of the membrane to be more negative than it usually is in the resting potential (this is called hyperpolarization), but it restores to the resting potential quickly</a:t>
            </a:r>
          </a:p>
          <a:p>
            <a:pPr marL="457200" indent="-457200">
              <a:buFont typeface="+mj-lt"/>
              <a:buAutoNum type="arabicPeriod" startAt="6"/>
            </a:pPr>
            <a:r>
              <a:rPr lang="en-US" sz="2200" dirty="0" smtClean="0"/>
              <a:t>Recovery</a:t>
            </a:r>
            <a:r>
              <a:rPr lang="en-US" sz="2200" dirty="0"/>
              <a:t>.  Cells must re-establish Na</a:t>
            </a:r>
            <a:r>
              <a:rPr lang="en-US" sz="2200" baseline="30000" dirty="0"/>
              <a:t>+</a:t>
            </a:r>
            <a:r>
              <a:rPr lang="en-US" sz="2200" dirty="0"/>
              <a:t> and K</a:t>
            </a:r>
            <a:r>
              <a:rPr lang="en-US" sz="2200" baseline="30000" dirty="0"/>
              <a:t>+</a:t>
            </a:r>
            <a:r>
              <a:rPr lang="en-US" sz="2200" dirty="0"/>
              <a:t> concentrations on both sides of membrane to restore the resting </a:t>
            </a:r>
            <a:r>
              <a:rPr lang="en-US" sz="2200" dirty="0" smtClean="0"/>
              <a:t>potential. </a:t>
            </a:r>
            <a:r>
              <a:rPr lang="en-US" sz="2200" dirty="0"/>
              <a:t>That's why the Na/K pump works at a high capacity, particularly in neurons</a:t>
            </a:r>
          </a:p>
        </p:txBody>
      </p:sp>
    </p:spTree>
    <p:extLst>
      <p:ext uri="{BB962C8B-B14F-4D97-AF65-F5344CB8AC3E}">
        <p14:creationId xmlns:p14="http://schemas.microsoft.com/office/powerpoint/2010/main" val="383067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067" y="524656"/>
            <a:ext cx="3350495" cy="5921114"/>
          </a:xfrm>
        </p:spPr>
        <p:txBody>
          <a:bodyPr/>
          <a:lstStyle/>
          <a:p>
            <a:r>
              <a:rPr lang="en-US" sz="2200" dirty="0" smtClean="0">
                <a:latin typeface="+mj-lt"/>
              </a:rPr>
              <a:t>Two plots show the changes in membrane voltage and conductance (flow) of Na</a:t>
            </a:r>
            <a:r>
              <a:rPr lang="en-US" sz="2200" baseline="30000" dirty="0" smtClean="0">
                <a:latin typeface="+mj-lt"/>
              </a:rPr>
              <a:t>+</a:t>
            </a:r>
            <a:r>
              <a:rPr lang="en-US" sz="2200" dirty="0" smtClean="0">
                <a:latin typeface="+mj-lt"/>
              </a:rPr>
              <a:t> and K</a:t>
            </a:r>
            <a:r>
              <a:rPr lang="en-US" sz="2200" baseline="30000" dirty="0" smtClean="0">
                <a:latin typeface="+mj-lt"/>
              </a:rPr>
              <a:t>+</a:t>
            </a:r>
            <a:r>
              <a:rPr lang="en-US" sz="2200" dirty="0" smtClean="0">
                <a:latin typeface="+mj-lt"/>
              </a:rPr>
              <a:t> versus time that are involved in the depolarization and  repolarization phases of the action potential</a:t>
            </a:r>
          </a:p>
          <a:p>
            <a:endParaRPr lang="en-US" sz="2200" dirty="0">
              <a:latin typeface="+mj-lt"/>
            </a:endParaRPr>
          </a:p>
          <a:p>
            <a:pPr marL="0" indent="0">
              <a:buNone/>
            </a:pPr>
            <a:r>
              <a:rPr lang="en-US" sz="1400" dirty="0" smtClean="0">
                <a:latin typeface="+mj-lt"/>
              </a:rPr>
              <a:t>see p 376 in Becker</a:t>
            </a:r>
            <a:endParaRPr lang="en-US" sz="1400" dirty="0">
              <a:latin typeface="+mj-lt"/>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562" y="794477"/>
            <a:ext cx="5315137" cy="5366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6409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266195"/>
            <a:ext cx="8407400" cy="762000"/>
          </a:xfrm>
        </p:spPr>
        <p:txBody>
          <a:bodyPr/>
          <a:lstStyle/>
          <a:p>
            <a:r>
              <a:rPr lang="en-US" dirty="0" smtClean="0"/>
              <a:t>The Nerve Impulse</a:t>
            </a:r>
            <a:endParaRPr lang="en-US" dirty="0"/>
          </a:p>
        </p:txBody>
      </p:sp>
      <p:sp>
        <p:nvSpPr>
          <p:cNvPr id="5" name="Content Placeholder 4"/>
          <p:cNvSpPr>
            <a:spLocks noGrp="1"/>
          </p:cNvSpPr>
          <p:nvPr>
            <p:ph idx="1"/>
          </p:nvPr>
        </p:nvSpPr>
        <p:spPr>
          <a:xfrm>
            <a:off x="364067" y="1109272"/>
            <a:ext cx="8390466" cy="5020596"/>
          </a:xfrm>
        </p:spPr>
        <p:txBody>
          <a:bodyPr/>
          <a:lstStyle/>
          <a:p>
            <a:pPr marL="0" indent="0">
              <a:buNone/>
            </a:pPr>
            <a:r>
              <a:rPr lang="en-US" sz="2200" i="1" dirty="0" smtClean="0">
                <a:solidFill>
                  <a:schemeClr val="accent1">
                    <a:lumMod val="60000"/>
                    <a:lumOff val="40000"/>
                  </a:schemeClr>
                </a:solidFill>
              </a:rPr>
              <a:t>The Wave</a:t>
            </a:r>
          </a:p>
          <a:p>
            <a:r>
              <a:rPr lang="en-US" sz="2200" dirty="0" smtClean="0"/>
              <a:t>Na</a:t>
            </a:r>
            <a:r>
              <a:rPr lang="en-US" sz="2200" baseline="30000" dirty="0"/>
              <a:t>+</a:t>
            </a:r>
            <a:r>
              <a:rPr lang="en-US" sz="2200" dirty="0"/>
              <a:t> channels opening and Na</a:t>
            </a:r>
            <a:r>
              <a:rPr lang="en-US" sz="2200" baseline="30000" dirty="0"/>
              <a:t>+</a:t>
            </a:r>
            <a:r>
              <a:rPr lang="en-US" sz="2200" dirty="0"/>
              <a:t> rushing in (depolarization) and K</a:t>
            </a:r>
            <a:r>
              <a:rPr lang="en-US" sz="2200" baseline="30000" dirty="0"/>
              <a:t>+</a:t>
            </a:r>
            <a:r>
              <a:rPr lang="en-US" sz="2200" dirty="0"/>
              <a:t> ions rushing </a:t>
            </a:r>
            <a:r>
              <a:rPr lang="en-US" sz="2200" dirty="0" smtClean="0"/>
              <a:t>out (repolarization) </a:t>
            </a:r>
            <a:r>
              <a:rPr lang="en-US" sz="2200" dirty="0"/>
              <a:t>radiates outward from the point of stimulus along the </a:t>
            </a:r>
            <a:r>
              <a:rPr lang="en-US" sz="2200" dirty="0" smtClean="0"/>
              <a:t>membrane</a:t>
            </a:r>
            <a:endParaRPr lang="en-US" sz="2200" dirty="0"/>
          </a:p>
          <a:p>
            <a:r>
              <a:rPr lang="en-US" sz="2200" dirty="0" smtClean="0"/>
              <a:t>It appears as a wave </a:t>
            </a:r>
            <a:r>
              <a:rPr lang="en-US" sz="2200" dirty="0"/>
              <a:t>of alternating voltage down the plane of the </a:t>
            </a:r>
            <a:r>
              <a:rPr lang="en-US" sz="2200" dirty="0" smtClean="0"/>
              <a:t>membrane, a description of the nerve impulse</a:t>
            </a:r>
          </a:p>
          <a:p>
            <a:r>
              <a:rPr lang="en-US" sz="2200" dirty="0" smtClean="0"/>
              <a:t>In </a:t>
            </a:r>
            <a:r>
              <a:rPr lang="en-US" sz="2200" dirty="0"/>
              <a:t>another part of the neuron (axon terminals), the electrical changes on the membrane would cause Ca</a:t>
            </a:r>
            <a:r>
              <a:rPr lang="en-US" sz="2200" baseline="30000" dirty="0"/>
              <a:t>2+</a:t>
            </a:r>
            <a:r>
              <a:rPr lang="en-US" sz="2200" dirty="0"/>
              <a:t> channels to be opened that cause vesicles to fuse with a membrane to release their contents</a:t>
            </a:r>
          </a:p>
        </p:txBody>
      </p:sp>
    </p:spTree>
    <p:extLst>
      <p:ext uri="{BB962C8B-B14F-4D97-AF65-F5344CB8AC3E}">
        <p14:creationId xmlns:p14="http://schemas.microsoft.com/office/powerpoint/2010/main" val="4094653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067" y="539646"/>
            <a:ext cx="5092353" cy="5590221"/>
          </a:xfrm>
        </p:spPr>
        <p:txBody>
          <a:bodyPr/>
          <a:lstStyle/>
          <a:p>
            <a:r>
              <a:rPr lang="en-US" dirty="0" smtClean="0"/>
              <a:t>The wave of the action potential moving in the plane of the membrane is the nerve impulse (at right)</a:t>
            </a:r>
          </a:p>
          <a:p>
            <a:endParaRPr lang="en-U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420" y="295976"/>
            <a:ext cx="3534085" cy="6292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959" y="2391479"/>
            <a:ext cx="2849370" cy="4197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65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236215"/>
            <a:ext cx="8407400" cy="762000"/>
          </a:xfrm>
        </p:spPr>
        <p:txBody>
          <a:bodyPr/>
          <a:lstStyle/>
          <a:p>
            <a:r>
              <a:rPr lang="en-US" dirty="0" smtClean="0"/>
              <a:t>Terms / Definitions</a:t>
            </a:r>
            <a:endParaRPr lang="en-US" dirty="0"/>
          </a:p>
        </p:txBody>
      </p:sp>
      <p:sp>
        <p:nvSpPr>
          <p:cNvPr id="5" name="Content Placeholder 4"/>
          <p:cNvSpPr>
            <a:spLocks noGrp="1"/>
          </p:cNvSpPr>
          <p:nvPr>
            <p:ph idx="1"/>
          </p:nvPr>
        </p:nvSpPr>
        <p:spPr>
          <a:xfrm>
            <a:off x="364067" y="1229194"/>
            <a:ext cx="8390466" cy="4900674"/>
          </a:xfrm>
        </p:spPr>
        <p:txBody>
          <a:bodyPr/>
          <a:lstStyle/>
          <a:p>
            <a:pPr marL="0" indent="0">
              <a:buNone/>
            </a:pPr>
            <a:r>
              <a:rPr lang="en-US" i="1" dirty="0" smtClean="0">
                <a:solidFill>
                  <a:srgbClr val="00FF00"/>
                </a:solidFill>
              </a:rPr>
              <a:t>antiporter</a:t>
            </a:r>
          </a:p>
          <a:p>
            <a:r>
              <a:rPr lang="en-US" sz="2200" dirty="0" smtClean="0"/>
              <a:t>used to describe </a:t>
            </a:r>
            <a:r>
              <a:rPr lang="en-US" sz="2200" dirty="0" smtClean="0">
                <a:solidFill>
                  <a:srgbClr val="FFFF00"/>
                </a:solidFill>
              </a:rPr>
              <a:t>membrane transport proteins </a:t>
            </a:r>
            <a:r>
              <a:rPr lang="en-US" sz="2200" dirty="0" smtClean="0"/>
              <a:t>that use coupled (secondary) ATP transport to move two substances </a:t>
            </a:r>
            <a:r>
              <a:rPr lang="en-US" sz="2200" dirty="0" smtClean="0">
                <a:solidFill>
                  <a:schemeClr val="accent1">
                    <a:lumMod val="60000"/>
                    <a:lumOff val="40000"/>
                  </a:schemeClr>
                </a:solidFill>
              </a:rPr>
              <a:t>in opposite directions </a:t>
            </a:r>
            <a:r>
              <a:rPr lang="en-US" sz="2200" dirty="0" smtClean="0"/>
              <a:t>across the plasma membrane</a:t>
            </a:r>
          </a:p>
          <a:p>
            <a:pPr marL="228600" lvl="1" indent="0">
              <a:buNone/>
            </a:pPr>
            <a:r>
              <a:rPr lang="en-US" sz="1800" dirty="0" smtClean="0"/>
              <a:t>the chemical potential (concentration difference) of one substance is the energy driving the transport</a:t>
            </a:r>
          </a:p>
          <a:p>
            <a:pPr marL="0" indent="0">
              <a:buNone/>
            </a:pPr>
            <a:r>
              <a:rPr lang="en-US" i="1" dirty="0" smtClean="0">
                <a:solidFill>
                  <a:srgbClr val="00FF00"/>
                </a:solidFill>
              </a:rPr>
              <a:t>symporter</a:t>
            </a:r>
          </a:p>
          <a:p>
            <a:r>
              <a:rPr lang="en-US" sz="2200" dirty="0"/>
              <a:t>used to describe </a:t>
            </a:r>
            <a:r>
              <a:rPr lang="en-US" sz="2200" dirty="0">
                <a:solidFill>
                  <a:srgbClr val="FFFF00"/>
                </a:solidFill>
              </a:rPr>
              <a:t>membrane transport proteins </a:t>
            </a:r>
            <a:r>
              <a:rPr lang="en-US" sz="2200" dirty="0"/>
              <a:t>that </a:t>
            </a:r>
            <a:r>
              <a:rPr lang="en-US" sz="2200" dirty="0" smtClean="0"/>
              <a:t>use </a:t>
            </a:r>
            <a:r>
              <a:rPr lang="en-US" sz="2200" dirty="0"/>
              <a:t>coupled (secondary) ATP transport to move two substances </a:t>
            </a:r>
            <a:r>
              <a:rPr lang="en-US" sz="2200" dirty="0">
                <a:solidFill>
                  <a:schemeClr val="accent1">
                    <a:lumMod val="60000"/>
                    <a:lumOff val="40000"/>
                  </a:schemeClr>
                </a:solidFill>
              </a:rPr>
              <a:t>in </a:t>
            </a:r>
            <a:r>
              <a:rPr lang="en-US" sz="2200" dirty="0" smtClean="0">
                <a:solidFill>
                  <a:schemeClr val="accent1">
                    <a:lumMod val="60000"/>
                    <a:lumOff val="40000"/>
                  </a:schemeClr>
                </a:solidFill>
              </a:rPr>
              <a:t>the same direction </a:t>
            </a:r>
            <a:r>
              <a:rPr lang="en-US" sz="2200" dirty="0"/>
              <a:t>across the plasma </a:t>
            </a:r>
            <a:r>
              <a:rPr lang="en-US" sz="2200" dirty="0" smtClean="0"/>
              <a:t>membrane</a:t>
            </a:r>
          </a:p>
          <a:p>
            <a:pPr marL="292100" lvl="1" indent="0">
              <a:buNone/>
            </a:pPr>
            <a:r>
              <a:rPr lang="en-US" sz="1800" dirty="0" smtClean="0"/>
              <a:t>again </a:t>
            </a:r>
            <a:r>
              <a:rPr lang="en-US" sz="1800" dirty="0"/>
              <a:t>the chemical potential (concentration difference) of one substance is the energy driving the transport</a:t>
            </a:r>
          </a:p>
        </p:txBody>
      </p:sp>
    </p:spTree>
    <p:extLst>
      <p:ext uri="{BB962C8B-B14F-4D97-AF65-F5344CB8AC3E}">
        <p14:creationId xmlns:p14="http://schemas.microsoft.com/office/powerpoint/2010/main" val="11049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a:t>
            </a:r>
            <a:r>
              <a:rPr lang="en-US" baseline="30000" dirty="0" smtClean="0"/>
              <a:t>+</a:t>
            </a:r>
            <a:r>
              <a:rPr lang="en-US" dirty="0" smtClean="0"/>
              <a:t>/Glucose Coupled Transport</a:t>
            </a:r>
            <a:endParaRPr lang="en-US" dirty="0"/>
          </a:p>
        </p:txBody>
      </p:sp>
      <p:sp>
        <p:nvSpPr>
          <p:cNvPr id="5" name="Content Placeholder 4"/>
          <p:cNvSpPr>
            <a:spLocks noGrp="1"/>
          </p:cNvSpPr>
          <p:nvPr>
            <p:ph idx="1"/>
          </p:nvPr>
        </p:nvSpPr>
        <p:spPr/>
        <p:txBody>
          <a:bodyPr/>
          <a:lstStyle/>
          <a:p>
            <a:r>
              <a:rPr lang="en-US" dirty="0" smtClean="0"/>
              <a:t>Cells in the </a:t>
            </a:r>
            <a:r>
              <a:rPr lang="en-US" dirty="0" smtClean="0">
                <a:solidFill>
                  <a:srgbClr val="FFFF99"/>
                </a:solidFill>
              </a:rPr>
              <a:t>intestine</a:t>
            </a:r>
            <a:r>
              <a:rPr lang="en-US" dirty="0" smtClean="0"/>
              <a:t> and </a:t>
            </a:r>
            <a:r>
              <a:rPr lang="en-US" dirty="0" smtClean="0">
                <a:solidFill>
                  <a:srgbClr val="FFFF99"/>
                </a:solidFill>
              </a:rPr>
              <a:t>kidney</a:t>
            </a:r>
            <a:r>
              <a:rPr lang="en-US" dirty="0" smtClean="0"/>
              <a:t> have membrane proteins that couple the high </a:t>
            </a:r>
            <a:r>
              <a:rPr lang="en-US" dirty="0" smtClean="0"/>
              <a:t>[Na</a:t>
            </a:r>
            <a:r>
              <a:rPr lang="en-US" baseline="30000" dirty="0" smtClean="0"/>
              <a:t>+</a:t>
            </a:r>
            <a:r>
              <a:rPr lang="en-US" dirty="0"/>
              <a:t>]</a:t>
            </a:r>
            <a:r>
              <a:rPr lang="en-US" dirty="0" smtClean="0"/>
              <a:t> </a:t>
            </a:r>
            <a:r>
              <a:rPr lang="en-US" dirty="0" smtClean="0"/>
              <a:t>on the outside of the cell to co-transport of glucose into the cell</a:t>
            </a:r>
          </a:p>
          <a:p>
            <a:pPr marL="228600" lvl="1" indent="0">
              <a:buNone/>
            </a:pPr>
            <a:r>
              <a:rPr lang="en-US" dirty="0" smtClean="0"/>
              <a:t>The cells in the kidney are the </a:t>
            </a:r>
            <a:r>
              <a:rPr lang="en-US" dirty="0" smtClean="0">
                <a:solidFill>
                  <a:schemeClr val="accent1">
                    <a:lumMod val="60000"/>
                    <a:lumOff val="40000"/>
                  </a:schemeClr>
                </a:solidFill>
              </a:rPr>
              <a:t>epithelial cells </a:t>
            </a:r>
            <a:r>
              <a:rPr lang="en-US" dirty="0" smtClean="0"/>
              <a:t>forming the </a:t>
            </a:r>
            <a:r>
              <a:rPr lang="en-US" dirty="0" smtClean="0">
                <a:solidFill>
                  <a:schemeClr val="accent1">
                    <a:lumMod val="60000"/>
                    <a:lumOff val="40000"/>
                  </a:schemeClr>
                </a:solidFill>
              </a:rPr>
              <a:t>proximal convoluted tubule</a:t>
            </a:r>
          </a:p>
          <a:p>
            <a:r>
              <a:rPr lang="en-US" dirty="0" smtClean="0"/>
              <a:t>As Na</a:t>
            </a:r>
            <a:r>
              <a:rPr lang="en-US" baseline="30000" dirty="0" smtClean="0"/>
              <a:t>+</a:t>
            </a:r>
            <a:r>
              <a:rPr lang="en-US" dirty="0" smtClean="0"/>
              <a:t> moves into the cell according to its chemical potential, it uses the energy in that potential to bring in glucose molecules across the membrane protein with it.</a:t>
            </a:r>
          </a:p>
          <a:p>
            <a:pPr marL="223838" lvl="1" indent="-223838">
              <a:buFontTx/>
              <a:buChar char="•"/>
            </a:pPr>
            <a:r>
              <a:rPr lang="en-US" dirty="0"/>
              <a:t>chemical potential refers to the concentration difference of a substance across the membrane, and the force involved to equalize concentration across membrane</a:t>
            </a:r>
          </a:p>
          <a:p>
            <a:r>
              <a:rPr lang="en-US" sz="2200" dirty="0" smtClean="0">
                <a:solidFill>
                  <a:srgbClr val="FFFF99"/>
                </a:solidFill>
              </a:rPr>
              <a:t>Ratio: </a:t>
            </a:r>
            <a:r>
              <a:rPr lang="en-US" sz="2200" dirty="0" smtClean="0">
                <a:solidFill>
                  <a:srgbClr val="00FF00"/>
                </a:solidFill>
              </a:rPr>
              <a:t>one</a:t>
            </a:r>
            <a:r>
              <a:rPr lang="en-US" sz="2200" dirty="0" smtClean="0">
                <a:solidFill>
                  <a:srgbClr val="FFFF99"/>
                </a:solidFill>
              </a:rPr>
              <a:t> </a:t>
            </a:r>
            <a:r>
              <a:rPr lang="en-US" sz="2200" dirty="0" smtClean="0">
                <a:solidFill>
                  <a:srgbClr val="00FF00"/>
                </a:solidFill>
              </a:rPr>
              <a:t>(</a:t>
            </a:r>
            <a:r>
              <a:rPr lang="en-US" sz="2200" u="sng" dirty="0" smtClean="0">
                <a:solidFill>
                  <a:srgbClr val="00FF00"/>
                </a:solidFill>
              </a:rPr>
              <a:t>1)</a:t>
            </a:r>
            <a:r>
              <a:rPr lang="en-US" sz="2200" dirty="0" smtClean="0">
                <a:solidFill>
                  <a:srgbClr val="FFFF99"/>
                </a:solidFill>
              </a:rPr>
              <a:t> Na</a:t>
            </a:r>
            <a:r>
              <a:rPr lang="en-US" sz="2200" baseline="30000" dirty="0" smtClean="0">
                <a:solidFill>
                  <a:srgbClr val="FFFF99"/>
                </a:solidFill>
              </a:rPr>
              <a:t>+</a:t>
            </a:r>
            <a:r>
              <a:rPr lang="en-US" sz="2200" dirty="0" smtClean="0">
                <a:solidFill>
                  <a:srgbClr val="FFFF99"/>
                </a:solidFill>
              </a:rPr>
              <a:t> ion with </a:t>
            </a:r>
            <a:r>
              <a:rPr lang="en-US" sz="2200" dirty="0" smtClean="0">
                <a:solidFill>
                  <a:srgbClr val="00FF00"/>
                </a:solidFill>
              </a:rPr>
              <a:t>one</a:t>
            </a:r>
            <a:r>
              <a:rPr lang="en-US" sz="2200" dirty="0" smtClean="0">
                <a:solidFill>
                  <a:srgbClr val="FFFF99"/>
                </a:solidFill>
              </a:rPr>
              <a:t> </a:t>
            </a:r>
            <a:r>
              <a:rPr lang="en-US" sz="2200" u="sng" dirty="0" smtClean="0">
                <a:solidFill>
                  <a:srgbClr val="00FF00"/>
                </a:solidFill>
              </a:rPr>
              <a:t>(1)</a:t>
            </a:r>
            <a:r>
              <a:rPr lang="en-US" sz="2200" dirty="0" smtClean="0">
                <a:solidFill>
                  <a:srgbClr val="FFFF99"/>
                </a:solidFill>
              </a:rPr>
              <a:t> glucose molecule</a:t>
            </a:r>
          </a:p>
          <a:p>
            <a:endParaRPr lang="en-US" dirty="0"/>
          </a:p>
        </p:txBody>
      </p:sp>
    </p:spTree>
    <p:extLst>
      <p:ext uri="{BB962C8B-B14F-4D97-AF65-F5344CB8AC3E}">
        <p14:creationId xmlns:p14="http://schemas.microsoft.com/office/powerpoint/2010/main" val="412887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a:t>
            </a:r>
            <a:r>
              <a:rPr lang="en-US" baseline="30000" dirty="0" smtClean="0"/>
              <a:t>+</a:t>
            </a:r>
            <a:r>
              <a:rPr lang="en-US" dirty="0" smtClean="0"/>
              <a:t>/Glucose Co-Transporters</a:t>
            </a:r>
            <a:endParaRPr lang="en-US" dirty="0"/>
          </a:p>
        </p:txBody>
      </p:sp>
      <p:sp>
        <p:nvSpPr>
          <p:cNvPr id="5" name="Content Placeholder 4"/>
          <p:cNvSpPr>
            <a:spLocks noGrp="1"/>
          </p:cNvSpPr>
          <p:nvPr>
            <p:ph idx="1"/>
          </p:nvPr>
        </p:nvSpPr>
        <p:spPr/>
        <p:txBody>
          <a:bodyPr/>
          <a:lstStyle/>
          <a:p>
            <a:r>
              <a:rPr lang="en-US" dirty="0" smtClean="0"/>
              <a:t>This moves </a:t>
            </a:r>
            <a:r>
              <a:rPr lang="en-US" dirty="0" smtClean="0">
                <a:solidFill>
                  <a:srgbClr val="FFFF99"/>
                </a:solidFill>
              </a:rPr>
              <a:t>glucose</a:t>
            </a:r>
            <a:r>
              <a:rPr lang="en-US" dirty="0" smtClean="0"/>
              <a:t> </a:t>
            </a:r>
            <a:r>
              <a:rPr lang="en-US" i="1" u="sng" dirty="0" smtClean="0"/>
              <a:t>against</a:t>
            </a:r>
            <a:r>
              <a:rPr lang="en-US" dirty="0" smtClean="0"/>
              <a:t>, not </a:t>
            </a:r>
            <a:r>
              <a:rPr lang="en-US" i="1" u="sng" dirty="0" smtClean="0"/>
              <a:t>with</a:t>
            </a:r>
            <a:r>
              <a:rPr lang="en-US" dirty="0" smtClean="0"/>
              <a:t>, its </a:t>
            </a:r>
            <a:r>
              <a:rPr lang="en-US" dirty="0" smtClean="0">
                <a:solidFill>
                  <a:srgbClr val="FFFF99"/>
                </a:solidFill>
              </a:rPr>
              <a:t>concentration difference </a:t>
            </a:r>
            <a:r>
              <a:rPr lang="en-US" dirty="0" smtClean="0"/>
              <a:t>across the membrane</a:t>
            </a:r>
          </a:p>
          <a:p>
            <a:r>
              <a:rPr lang="en-US" dirty="0" smtClean="0"/>
              <a:t>The </a:t>
            </a:r>
            <a:r>
              <a:rPr lang="en-US" dirty="0" smtClean="0">
                <a:solidFill>
                  <a:srgbClr val="FFFF99"/>
                </a:solidFill>
              </a:rPr>
              <a:t>Na</a:t>
            </a:r>
            <a:r>
              <a:rPr lang="en-US" baseline="30000" dirty="0" smtClean="0">
                <a:solidFill>
                  <a:srgbClr val="FFFF99"/>
                </a:solidFill>
              </a:rPr>
              <a:t>+</a:t>
            </a:r>
            <a:r>
              <a:rPr lang="en-US" dirty="0" smtClean="0">
                <a:solidFill>
                  <a:srgbClr val="FFFF99"/>
                </a:solidFill>
              </a:rPr>
              <a:t>/glucose symporter </a:t>
            </a:r>
            <a:r>
              <a:rPr lang="en-US" dirty="0" smtClean="0"/>
              <a:t>described here is NOT the </a:t>
            </a:r>
            <a:r>
              <a:rPr lang="en-US" dirty="0" smtClean="0">
                <a:solidFill>
                  <a:schemeClr val="accent1">
                    <a:lumMod val="60000"/>
                    <a:lumOff val="40000"/>
                  </a:schemeClr>
                </a:solidFill>
              </a:rPr>
              <a:t>glucose transporter </a:t>
            </a:r>
            <a:r>
              <a:rPr lang="en-US" dirty="0" smtClean="0"/>
              <a:t>discussed earlier: that works by </a:t>
            </a:r>
            <a:r>
              <a:rPr lang="en-US" dirty="0" smtClean="0">
                <a:solidFill>
                  <a:srgbClr val="FFFF99"/>
                </a:solidFill>
              </a:rPr>
              <a:t>facilitated diffusion</a:t>
            </a:r>
            <a:r>
              <a:rPr lang="en-US" dirty="0" smtClean="0"/>
              <a:t>, and does not need cell energy to move it across the membrane</a:t>
            </a:r>
          </a:p>
          <a:p>
            <a:pPr marL="4660900"/>
            <a:r>
              <a:rPr lang="en-US" dirty="0" smtClean="0"/>
              <a:t>1 Na</a:t>
            </a:r>
            <a:r>
              <a:rPr lang="en-US" baseline="30000" dirty="0" smtClean="0"/>
              <a:t>+</a:t>
            </a:r>
            <a:r>
              <a:rPr lang="en-US" dirty="0" smtClean="0"/>
              <a:t> with 1 glucose</a:t>
            </a:r>
          </a:p>
          <a:p>
            <a:pPr marL="4660900"/>
            <a:r>
              <a:rPr lang="en-US" dirty="0" smtClean="0"/>
              <a:t>Note that Na</a:t>
            </a:r>
            <a:r>
              <a:rPr lang="en-US" baseline="30000" dirty="0" smtClean="0"/>
              <a:t>+</a:t>
            </a:r>
            <a:r>
              <a:rPr lang="en-US" dirty="0" smtClean="0"/>
              <a:t> and glucose bind to special sites on the cell outside, then are moved in</a:t>
            </a:r>
          </a:p>
        </p:txBody>
      </p:sp>
      <p:pic>
        <p:nvPicPr>
          <p:cNvPr id="1026" name="Picture 2" descr="http://s3.amazonaws.com/readers/2010/04/18/sodiumglucose-cotransport-mechanism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201" y="3845539"/>
            <a:ext cx="3981709" cy="288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37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 Context</a:t>
            </a:r>
            <a:endParaRPr lang="en-US" dirty="0"/>
          </a:p>
        </p:txBody>
      </p:sp>
      <p:sp>
        <p:nvSpPr>
          <p:cNvPr id="5" name="Content Placeholder 4"/>
          <p:cNvSpPr>
            <a:spLocks noGrp="1"/>
          </p:cNvSpPr>
          <p:nvPr>
            <p:ph idx="1"/>
          </p:nvPr>
        </p:nvSpPr>
        <p:spPr>
          <a:xfrm>
            <a:off x="364067" y="1169233"/>
            <a:ext cx="8482754" cy="5277287"/>
          </a:xfrm>
        </p:spPr>
        <p:txBody>
          <a:bodyPr/>
          <a:lstStyle/>
          <a:p>
            <a:r>
              <a:rPr lang="en-US" sz="2200" dirty="0" smtClean="0"/>
              <a:t>The figure below shows how the Na</a:t>
            </a:r>
            <a:r>
              <a:rPr lang="en-US" sz="2200" baseline="30000" dirty="0" smtClean="0"/>
              <a:t>+</a:t>
            </a:r>
            <a:r>
              <a:rPr lang="en-US" sz="2200" dirty="0" smtClean="0"/>
              <a:t>/glucose co-transporter (identified as SGLT2) works to move glucose from the relative outside of the body to the inside</a:t>
            </a:r>
          </a:p>
          <a:p>
            <a:pPr marL="228600" lvl="1" indent="0">
              <a:buNone/>
            </a:pPr>
            <a:r>
              <a:rPr lang="en-US" sz="1800" dirty="0" smtClean="0"/>
              <a:t>SGLT2 = </a:t>
            </a:r>
            <a:r>
              <a:rPr lang="en-US" sz="1800" u="sng" dirty="0" smtClean="0"/>
              <a:t>s</a:t>
            </a:r>
            <a:r>
              <a:rPr lang="en-US" sz="1800" dirty="0" smtClean="0"/>
              <a:t>odium/</a:t>
            </a:r>
            <a:r>
              <a:rPr lang="en-US" sz="1800" u="sng" dirty="0" smtClean="0"/>
              <a:t>gl</a:t>
            </a:r>
            <a:r>
              <a:rPr lang="en-US" sz="1800" dirty="0" smtClean="0"/>
              <a:t>ucose </a:t>
            </a:r>
            <a:r>
              <a:rPr lang="en-US" sz="1800" u="sng" dirty="0" smtClean="0"/>
              <a:t>t</a:t>
            </a:r>
            <a:r>
              <a:rPr lang="en-US" sz="1800" dirty="0" smtClean="0"/>
              <a:t>ransporter #</a:t>
            </a:r>
            <a:r>
              <a:rPr lang="en-US" sz="1800" u="sng" dirty="0" smtClean="0"/>
              <a:t>2</a:t>
            </a:r>
          </a:p>
          <a:p>
            <a:r>
              <a:rPr lang="en-US" sz="2200" dirty="0" smtClean="0"/>
              <a:t>As glucose accumulates in the cell, it will pass to the outside of the cell by facilitated transport (high-&gt;low concentration)</a:t>
            </a:r>
          </a:p>
          <a:p>
            <a:pPr marL="228600" lvl="1" indent="0">
              <a:buNone/>
            </a:pPr>
            <a:r>
              <a:rPr lang="en-US" sz="1600" dirty="0" smtClean="0"/>
              <a:t>through the membrane protein identified as </a:t>
            </a:r>
            <a:r>
              <a:rPr lang="en-US" sz="1600" u="sng" dirty="0" smtClean="0"/>
              <a:t>glu</a:t>
            </a:r>
            <a:r>
              <a:rPr lang="en-US" sz="1600" dirty="0" smtClean="0"/>
              <a:t>cose </a:t>
            </a:r>
            <a:r>
              <a:rPr lang="en-US" sz="1600" u="sng" dirty="0" smtClean="0"/>
              <a:t>t</a:t>
            </a:r>
            <a:r>
              <a:rPr lang="en-US" sz="1600" dirty="0" smtClean="0"/>
              <a:t>ransporter </a:t>
            </a:r>
            <a:r>
              <a:rPr lang="en-US" sz="1600" u="sng" dirty="0" smtClean="0"/>
              <a:t>2</a:t>
            </a:r>
            <a:endParaRPr lang="en-US" sz="1600" u="sng" dirty="0"/>
          </a:p>
          <a:p>
            <a:pPr marL="5559425"/>
            <a:r>
              <a:rPr lang="en-US" sz="2200" dirty="0" smtClean="0"/>
              <a:t> The high Na</a:t>
            </a:r>
            <a:r>
              <a:rPr lang="en-US" sz="2200" baseline="30000" dirty="0" smtClean="0"/>
              <a:t>+</a:t>
            </a:r>
            <a:r>
              <a:rPr lang="en-US" sz="2200" dirty="0" smtClean="0"/>
              <a:t> ion concentration on the outside of the cell must be generated again by the Na/K pump</a:t>
            </a:r>
          </a:p>
        </p:txBody>
      </p:sp>
      <p:pic>
        <p:nvPicPr>
          <p:cNvPr id="2050" name="Picture 2" descr="http://www.ijem.in/articles/2013/17/4/images/IndianJEndocrMetab_2013_17_4_588_113725_f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369" y="4088556"/>
            <a:ext cx="5240884" cy="238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27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r>
              <a:rPr lang="en-US" sz="2000" dirty="0" smtClean="0"/>
              <a:t>1 of 2</a:t>
            </a:r>
            <a:endParaRPr lang="en-US" dirty="0"/>
          </a:p>
        </p:txBody>
      </p:sp>
      <p:sp>
        <p:nvSpPr>
          <p:cNvPr id="3" name="Content Placeholder 2"/>
          <p:cNvSpPr>
            <a:spLocks noGrp="1"/>
          </p:cNvSpPr>
          <p:nvPr>
            <p:ph idx="1"/>
          </p:nvPr>
        </p:nvSpPr>
        <p:spPr/>
        <p:txBody>
          <a:bodyPr/>
          <a:lstStyle/>
          <a:p>
            <a:pPr marL="0" indent="0">
              <a:buNone/>
            </a:pPr>
            <a:r>
              <a:rPr lang="en-US" i="1" dirty="0" smtClean="0">
                <a:solidFill>
                  <a:schemeClr val="accent1">
                    <a:lumMod val="60000"/>
                    <a:lumOff val="40000"/>
                  </a:schemeClr>
                </a:solidFill>
              </a:rPr>
              <a:t>Understand/know/focus on/note</a:t>
            </a:r>
          </a:p>
          <a:p>
            <a:r>
              <a:rPr lang="en-US" dirty="0" smtClean="0"/>
              <a:t>what a resting membrane voltage is, how it is generated in all cells by the pumping and transport of ions across cell membranes</a:t>
            </a:r>
          </a:p>
          <a:p>
            <a:r>
              <a:rPr lang="en-US" dirty="0" smtClean="0"/>
              <a:t>how both a chemical potential (chemical concentration difference) creates an electrical potential (voltage) across a cell membrane</a:t>
            </a:r>
          </a:p>
          <a:p>
            <a:r>
              <a:rPr lang="en-US" dirty="0" smtClean="0"/>
              <a:t>how an action potential in excitable cells is made possible by the resting membrane potential and the movement of ions across the membrane</a:t>
            </a:r>
          </a:p>
          <a:p>
            <a:r>
              <a:rPr lang="en-US" dirty="0" smtClean="0"/>
              <a:t>how the action potential radiates over the surface of a membrane to create the nerve impulse</a:t>
            </a:r>
          </a:p>
        </p:txBody>
      </p:sp>
    </p:spTree>
    <p:extLst>
      <p:ext uri="{BB962C8B-B14F-4D97-AF65-F5344CB8AC3E}">
        <p14:creationId xmlns:p14="http://schemas.microsoft.com/office/powerpoint/2010/main" val="3089696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a:t>
            </a:r>
            <a:r>
              <a:rPr lang="en-US" baseline="30000" dirty="0" smtClean="0"/>
              <a:t>+</a:t>
            </a:r>
            <a:r>
              <a:rPr lang="en-US" dirty="0" smtClean="0"/>
              <a:t>/Ca</a:t>
            </a:r>
            <a:r>
              <a:rPr lang="en-US" baseline="30000" dirty="0" smtClean="0"/>
              <a:t>2+</a:t>
            </a:r>
            <a:r>
              <a:rPr lang="en-US" dirty="0" smtClean="0"/>
              <a:t> Coupled Transport</a:t>
            </a:r>
            <a:endParaRPr lang="en-US" dirty="0"/>
          </a:p>
        </p:txBody>
      </p:sp>
      <p:sp>
        <p:nvSpPr>
          <p:cNvPr id="5" name="Content Placeholder 4"/>
          <p:cNvSpPr>
            <a:spLocks noGrp="1"/>
          </p:cNvSpPr>
          <p:nvPr>
            <p:ph idx="1"/>
          </p:nvPr>
        </p:nvSpPr>
        <p:spPr>
          <a:xfrm>
            <a:off x="364067" y="1397530"/>
            <a:ext cx="8390466" cy="4973290"/>
          </a:xfrm>
        </p:spPr>
        <p:txBody>
          <a:bodyPr/>
          <a:lstStyle/>
          <a:p>
            <a:r>
              <a:rPr lang="en-US" dirty="0" smtClean="0"/>
              <a:t>This is no different than the Na</a:t>
            </a:r>
            <a:r>
              <a:rPr lang="en-US" baseline="30000" dirty="0" smtClean="0"/>
              <a:t>+</a:t>
            </a:r>
            <a:r>
              <a:rPr lang="en-US" dirty="0" smtClean="0"/>
              <a:t>/glucose coupled transport system in that the concentration difference of Na</a:t>
            </a:r>
            <a:r>
              <a:rPr lang="en-US" baseline="30000" dirty="0" smtClean="0"/>
              <a:t>+</a:t>
            </a:r>
            <a:r>
              <a:rPr lang="en-US" dirty="0" smtClean="0"/>
              <a:t> is the energy used to drive the transport of something</a:t>
            </a:r>
          </a:p>
          <a:p>
            <a:r>
              <a:rPr lang="en-US" dirty="0" smtClean="0"/>
              <a:t>Differences</a:t>
            </a:r>
          </a:p>
          <a:p>
            <a:pPr lvl="1"/>
            <a:r>
              <a:rPr lang="en-US" dirty="0" smtClean="0"/>
              <a:t>This is an </a:t>
            </a:r>
            <a:r>
              <a:rPr lang="en-US" dirty="0" smtClean="0">
                <a:solidFill>
                  <a:schemeClr val="accent1">
                    <a:lumMod val="60000"/>
                    <a:lumOff val="40000"/>
                  </a:schemeClr>
                </a:solidFill>
              </a:rPr>
              <a:t>antiporter</a:t>
            </a:r>
            <a:r>
              <a:rPr lang="en-US" dirty="0" smtClean="0"/>
              <a:t>:</a:t>
            </a:r>
            <a:br>
              <a:rPr lang="en-US" dirty="0" smtClean="0"/>
            </a:br>
            <a:r>
              <a:rPr lang="en-US" dirty="0" smtClean="0"/>
              <a:t>substances</a:t>
            </a:r>
            <a:r>
              <a:rPr lang="en-US" dirty="0"/>
              <a:t> </a:t>
            </a:r>
            <a:r>
              <a:rPr lang="en-US" dirty="0" smtClean="0"/>
              <a:t>move in opposing</a:t>
            </a:r>
            <a:br>
              <a:rPr lang="en-US" dirty="0" smtClean="0"/>
            </a:br>
            <a:r>
              <a:rPr lang="en-US" dirty="0" smtClean="0"/>
              <a:t>directions</a:t>
            </a:r>
          </a:p>
          <a:p>
            <a:pPr lvl="1"/>
            <a:r>
              <a:rPr lang="en-US" dirty="0" smtClean="0">
                <a:solidFill>
                  <a:schemeClr val="accent1">
                    <a:lumMod val="60000"/>
                    <a:lumOff val="40000"/>
                  </a:schemeClr>
                </a:solidFill>
              </a:rPr>
              <a:t>Ratio</a:t>
            </a:r>
            <a:r>
              <a:rPr lang="en-US" dirty="0" smtClean="0"/>
              <a:t>: </a:t>
            </a:r>
            <a:r>
              <a:rPr lang="en-US" dirty="0" smtClean="0">
                <a:solidFill>
                  <a:srgbClr val="FFFF00"/>
                </a:solidFill>
              </a:rPr>
              <a:t>3</a:t>
            </a:r>
            <a:r>
              <a:rPr lang="en-US" dirty="0" smtClean="0"/>
              <a:t> Na</a:t>
            </a:r>
            <a:r>
              <a:rPr lang="en-US" baseline="30000" dirty="0" smtClean="0"/>
              <a:t>+</a:t>
            </a:r>
            <a:r>
              <a:rPr lang="en-US" dirty="0" smtClean="0"/>
              <a:t> ions must move</a:t>
            </a:r>
            <a:br>
              <a:rPr lang="en-US" dirty="0" smtClean="0"/>
            </a:br>
            <a:r>
              <a:rPr lang="en-US" dirty="0" smtClean="0"/>
              <a:t>across to transport </a:t>
            </a:r>
            <a:r>
              <a:rPr lang="en-US" dirty="0" smtClean="0">
                <a:solidFill>
                  <a:srgbClr val="FFFF00"/>
                </a:solidFill>
              </a:rPr>
              <a:t>1</a:t>
            </a:r>
            <a:r>
              <a:rPr lang="en-US" dirty="0" smtClean="0"/>
              <a:t> Ca</a:t>
            </a:r>
            <a:r>
              <a:rPr lang="en-US" baseline="30000" dirty="0" smtClean="0"/>
              <a:t>2+</a:t>
            </a:r>
          </a:p>
          <a:p>
            <a:pPr marL="228600" lvl="1" indent="0">
              <a:buNone/>
            </a:pPr>
            <a:r>
              <a:rPr lang="en-US" dirty="0" smtClean="0">
                <a:latin typeface="+mj-lt"/>
              </a:rPr>
              <a:t>glucose was not ionized, but Ca</a:t>
            </a:r>
            <a:r>
              <a:rPr lang="en-US" baseline="30000" dirty="0" smtClean="0">
                <a:latin typeface="+mj-lt"/>
              </a:rPr>
              <a:t>2+</a:t>
            </a:r>
            <a:r>
              <a:rPr lang="en-US" dirty="0" smtClean="0">
                <a:latin typeface="+mj-lt"/>
              </a:rPr>
              <a:t> has</a:t>
            </a:r>
            <a:br>
              <a:rPr lang="en-US" dirty="0" smtClean="0">
                <a:latin typeface="+mj-lt"/>
              </a:rPr>
            </a:br>
            <a:r>
              <a:rPr lang="en-US" dirty="0" smtClean="0">
                <a:latin typeface="+mj-lt"/>
              </a:rPr>
              <a:t>twice charge of Na</a:t>
            </a:r>
            <a:r>
              <a:rPr lang="en-US" baseline="30000" dirty="0" smtClean="0">
                <a:latin typeface="+mj-lt"/>
              </a:rPr>
              <a:t>+</a:t>
            </a:r>
            <a:r>
              <a:rPr lang="en-US" dirty="0" smtClean="0">
                <a:latin typeface="+mj-lt"/>
              </a:rPr>
              <a:t/>
            </a:r>
            <a:br>
              <a:rPr lang="en-US" dirty="0" smtClean="0">
                <a:latin typeface="+mj-lt"/>
              </a:rPr>
            </a:br>
            <a:r>
              <a:rPr lang="en-US" dirty="0" smtClean="0">
                <a:latin typeface="+mj-lt"/>
              </a:rPr>
              <a:t>(so maybe move two Na</a:t>
            </a:r>
            <a:r>
              <a:rPr lang="en-US" baseline="30000" dirty="0" smtClean="0">
                <a:latin typeface="+mj-lt"/>
              </a:rPr>
              <a:t>+</a:t>
            </a:r>
            <a:r>
              <a:rPr lang="en-US" dirty="0" smtClean="0">
                <a:latin typeface="+mj-lt"/>
              </a:rPr>
              <a:t> ions to electrically balance one Ca</a:t>
            </a:r>
            <a:r>
              <a:rPr lang="en-US" baseline="30000" dirty="0" smtClean="0">
                <a:latin typeface="+mj-lt"/>
              </a:rPr>
              <a:t>2+</a:t>
            </a:r>
            <a:r>
              <a:rPr lang="en-US" dirty="0" smtClean="0">
                <a:latin typeface="+mj-lt"/>
              </a:rPr>
              <a:t/>
            </a:r>
            <a:br>
              <a:rPr lang="en-US" dirty="0" smtClean="0">
                <a:latin typeface="+mj-lt"/>
              </a:rPr>
            </a:br>
            <a:r>
              <a:rPr lang="en-US" dirty="0" smtClean="0">
                <a:latin typeface="+mj-lt"/>
              </a:rPr>
              <a:t>plus the gondolier's coin of one Na</a:t>
            </a:r>
            <a:r>
              <a:rPr lang="en-US" baseline="30000" dirty="0" smtClean="0">
                <a:latin typeface="+mj-lt"/>
              </a:rPr>
              <a:t>+</a:t>
            </a:r>
            <a:r>
              <a:rPr lang="en-US" dirty="0" smtClean="0">
                <a:latin typeface="+mj-lt"/>
              </a:rPr>
              <a:t> for the transport [?])</a:t>
            </a:r>
            <a:endParaRPr lang="en-US" dirty="0">
              <a:latin typeface="+mj-lt"/>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071" y="2578309"/>
            <a:ext cx="3578603" cy="288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3698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smtClean="0"/>
              <a:t>Clinical Significance of Na/K Pump</a:t>
            </a:r>
            <a:endParaRPr lang="en-US" sz="4000" dirty="0"/>
          </a:p>
        </p:txBody>
      </p:sp>
      <p:sp>
        <p:nvSpPr>
          <p:cNvPr id="3" name="Content Placeholder 2"/>
          <p:cNvSpPr>
            <a:spLocks noGrp="1"/>
          </p:cNvSpPr>
          <p:nvPr>
            <p:ph idx="1"/>
          </p:nvPr>
        </p:nvSpPr>
        <p:spPr/>
        <p:txBody>
          <a:bodyPr/>
          <a:lstStyle/>
          <a:p>
            <a:pPr marL="0" indent="0">
              <a:buNone/>
            </a:pPr>
            <a:r>
              <a:rPr lang="en-US" dirty="0" smtClean="0">
                <a:solidFill>
                  <a:srgbClr val="FFFF00"/>
                </a:solidFill>
              </a:rPr>
              <a:t>Dietary Magnesium (Mg</a:t>
            </a:r>
            <a:r>
              <a:rPr lang="en-US" baseline="30000" dirty="0" smtClean="0">
                <a:solidFill>
                  <a:srgbClr val="FFFF00"/>
                </a:solidFill>
              </a:rPr>
              <a:t>2+</a:t>
            </a:r>
            <a:r>
              <a:rPr lang="en-US" dirty="0" smtClean="0">
                <a:solidFill>
                  <a:srgbClr val="FFFF00"/>
                </a:solidFill>
              </a:rPr>
              <a:t>)</a:t>
            </a:r>
          </a:p>
          <a:p>
            <a:pPr marL="228600" lvl="1" indent="0">
              <a:buNone/>
            </a:pPr>
            <a:r>
              <a:rPr lang="en-US" sz="2200" dirty="0" smtClean="0"/>
              <a:t>Fischer &amp; </a:t>
            </a:r>
            <a:r>
              <a:rPr lang="en-US" sz="2200" dirty="0" err="1" smtClean="0"/>
              <a:t>Gioux</a:t>
            </a:r>
            <a:r>
              <a:rPr lang="en-US" sz="2200" dirty="0" smtClean="0"/>
              <a:t> (1987) reported that diets deficient in magnesium could affect the Na/K pumping rate, decreasing it, with the effect of cause heart arrhythmias.</a:t>
            </a:r>
          </a:p>
          <a:p>
            <a:pPr marL="228600" lvl="1" indent="0">
              <a:buNone/>
            </a:pPr>
            <a:r>
              <a:rPr lang="en-US" sz="2200" dirty="0" smtClean="0"/>
              <a:t>6 in 10 Americans are said to be Mg</a:t>
            </a:r>
            <a:r>
              <a:rPr lang="en-US" sz="2200" baseline="30000" dirty="0" smtClean="0"/>
              <a:t>2+</a:t>
            </a:r>
            <a:r>
              <a:rPr lang="en-US" sz="2200" dirty="0" smtClean="0"/>
              <a:t>-deficient because of a poor diet lacking in</a:t>
            </a:r>
          </a:p>
          <a:p>
            <a:pPr marL="514350" lvl="1" indent="-285750"/>
            <a:r>
              <a:rPr lang="en-US" dirty="0" smtClean="0"/>
              <a:t>green leafy vegetables</a:t>
            </a:r>
          </a:p>
          <a:p>
            <a:pPr marL="514350" lvl="1" indent="-285750"/>
            <a:r>
              <a:rPr lang="en-US" dirty="0" smtClean="0"/>
              <a:t>whole seeds and grains</a:t>
            </a:r>
          </a:p>
        </p:txBody>
      </p:sp>
    </p:spTree>
    <p:extLst>
      <p:ext uri="{BB962C8B-B14F-4D97-AF65-F5344CB8AC3E}">
        <p14:creationId xmlns:p14="http://schemas.microsoft.com/office/powerpoint/2010/main" val="1915288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62475"/>
            <a:ext cx="8407400" cy="769441"/>
          </a:xfrm>
        </p:spPr>
        <p:txBody>
          <a:bodyPr/>
          <a:lstStyle/>
          <a:p>
            <a:r>
              <a:rPr lang="en-US" dirty="0" smtClean="0"/>
              <a:t>Hypertension &amp; The Na/K Pump</a:t>
            </a:r>
            <a:endParaRPr lang="en-US" dirty="0"/>
          </a:p>
        </p:txBody>
      </p:sp>
      <p:sp>
        <p:nvSpPr>
          <p:cNvPr id="3" name="Content Placeholder 2"/>
          <p:cNvSpPr>
            <a:spLocks noGrp="1"/>
          </p:cNvSpPr>
          <p:nvPr>
            <p:ph idx="1"/>
          </p:nvPr>
        </p:nvSpPr>
        <p:spPr>
          <a:xfrm>
            <a:off x="364067" y="1169234"/>
            <a:ext cx="8390466" cy="4960634"/>
          </a:xfrm>
        </p:spPr>
        <p:txBody>
          <a:bodyPr/>
          <a:lstStyle/>
          <a:p>
            <a:pPr marL="0" indent="0">
              <a:buNone/>
            </a:pPr>
            <a:r>
              <a:rPr lang="en-US" sz="2000" dirty="0" smtClean="0">
                <a:solidFill>
                  <a:srgbClr val="FFFF00"/>
                </a:solidFill>
              </a:rPr>
              <a:t>Diabetes &amp; Hypertension</a:t>
            </a:r>
          </a:p>
          <a:p>
            <a:r>
              <a:rPr lang="en-US" sz="2000" dirty="0" smtClean="0"/>
              <a:t>Na/K pump activity is appears to be reduced by 40</a:t>
            </a:r>
            <a:r>
              <a:rPr lang="en-US" sz="2000" dirty="0"/>
              <a:t>% in </a:t>
            </a:r>
            <a:r>
              <a:rPr lang="en-US" sz="2000" dirty="0" smtClean="0"/>
              <a:t>diabetics and those with hypertension</a:t>
            </a:r>
            <a:endParaRPr lang="en-US" sz="2000" dirty="0"/>
          </a:p>
          <a:p>
            <a:pPr marL="0" indent="0">
              <a:buNone/>
            </a:pPr>
            <a:endParaRPr lang="en-US" dirty="0" smtClean="0"/>
          </a:p>
          <a:p>
            <a:r>
              <a:rPr lang="en-US" sz="2200" dirty="0" smtClean="0">
                <a:latin typeface="+mj-lt"/>
              </a:rPr>
              <a:t>Circular smooth muscle forms rings around arteries and its smaller vessels</a:t>
            </a:r>
          </a:p>
          <a:p>
            <a:r>
              <a:rPr lang="en-US" sz="2200" dirty="0" smtClean="0">
                <a:latin typeface="+mj-lt"/>
              </a:rPr>
              <a:t>If the smooth muscle of arteries and its smaller vessels contracts throughout the body, this increases blood pressure</a:t>
            </a:r>
          </a:p>
          <a:p>
            <a:r>
              <a:rPr lang="en-US" sz="2200" dirty="0" smtClean="0">
                <a:latin typeface="+mj-lt"/>
              </a:rPr>
              <a:t>All muscle contraction depends on Ca</a:t>
            </a:r>
            <a:r>
              <a:rPr lang="en-US" sz="2200" baseline="30000" dirty="0" smtClean="0">
                <a:latin typeface="+mj-lt"/>
              </a:rPr>
              <a:t>2+</a:t>
            </a:r>
            <a:r>
              <a:rPr lang="en-US" sz="2200" dirty="0" smtClean="0">
                <a:latin typeface="+mj-lt"/>
              </a:rPr>
              <a:t> flowing into the muscle cell; relaxation depends on Ca</a:t>
            </a:r>
            <a:r>
              <a:rPr lang="en-US" sz="2200" baseline="30000" dirty="0" smtClean="0">
                <a:latin typeface="+mj-lt"/>
              </a:rPr>
              <a:t>2+</a:t>
            </a:r>
            <a:r>
              <a:rPr lang="en-US" sz="2200" dirty="0" smtClean="0">
                <a:latin typeface="+mj-lt"/>
              </a:rPr>
              <a:t> being pumped out</a:t>
            </a:r>
          </a:p>
          <a:p>
            <a:r>
              <a:rPr lang="en-US" sz="2200" dirty="0" smtClean="0">
                <a:latin typeface="+mj-lt"/>
              </a:rPr>
              <a:t>Ca2+ is pumped out by the Na/Ca exchange pump, and that depends on the Na/K pump working</a:t>
            </a:r>
          </a:p>
          <a:p>
            <a:r>
              <a:rPr lang="en-US" sz="2200" dirty="0" smtClean="0">
                <a:latin typeface="+mj-lt"/>
              </a:rPr>
              <a:t>High salt diets are reported to strain the Na/K pump</a:t>
            </a:r>
          </a:p>
          <a:p>
            <a:r>
              <a:rPr lang="en-US" sz="2200" dirty="0" smtClean="0">
                <a:latin typeface="+mj-lt"/>
              </a:rPr>
              <a:t>Hence a link between high salt diets &amp; hypertension may exist</a:t>
            </a:r>
            <a:endParaRPr lang="en-US" dirty="0" smtClean="0"/>
          </a:p>
        </p:txBody>
      </p:sp>
    </p:spTree>
    <p:extLst>
      <p:ext uri="{BB962C8B-B14F-4D97-AF65-F5344CB8AC3E}">
        <p14:creationId xmlns:p14="http://schemas.microsoft.com/office/powerpoint/2010/main" val="204841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62475"/>
            <a:ext cx="8407400" cy="769441"/>
          </a:xfrm>
        </p:spPr>
        <p:txBody>
          <a:bodyPr/>
          <a:lstStyle/>
          <a:p>
            <a:r>
              <a:rPr lang="en-US" dirty="0" smtClean="0"/>
              <a:t>Effects of Calcium Imbalances</a:t>
            </a:r>
            <a:endParaRPr lang="en-US" dirty="0"/>
          </a:p>
        </p:txBody>
      </p:sp>
      <p:sp>
        <p:nvSpPr>
          <p:cNvPr id="3" name="Content Placeholder 2"/>
          <p:cNvSpPr>
            <a:spLocks noGrp="1"/>
          </p:cNvSpPr>
          <p:nvPr>
            <p:ph idx="1"/>
          </p:nvPr>
        </p:nvSpPr>
        <p:spPr>
          <a:xfrm>
            <a:off x="364067" y="1169234"/>
            <a:ext cx="8390466" cy="4960634"/>
          </a:xfrm>
        </p:spPr>
        <p:txBody>
          <a:bodyPr/>
          <a:lstStyle/>
          <a:p>
            <a:r>
              <a:rPr lang="en-US" sz="2200" dirty="0" smtClean="0"/>
              <a:t>Calcium is kept at low levels inside the cell, and is constantly being pumped out of the cell by the Na/Ca exchanger, which depends on the Na/K pump</a:t>
            </a:r>
          </a:p>
          <a:p>
            <a:r>
              <a:rPr lang="en-US" sz="2200" dirty="0" smtClean="0"/>
              <a:t>At high levels, calcium binds to many proteins (particularly enzymes or activators of enzymes) which cause changes in cell function, similar to the changes discussed in cell signaling</a:t>
            </a:r>
          </a:p>
          <a:p>
            <a:pPr lvl="1"/>
            <a:r>
              <a:rPr lang="en-US" dirty="0" smtClean="0"/>
              <a:t>In muscle cells, it causes muscle contraction when intracellular Ca levels increase</a:t>
            </a:r>
          </a:p>
          <a:p>
            <a:pPr lvl="1"/>
            <a:r>
              <a:rPr lang="en-US" dirty="0" smtClean="0"/>
              <a:t>in cells that secrete a hormone or chemical, it causes the fusion of the membranes of storage vesicles that hold the chemical/hormone with the plasma membranes, releasing the chemical/hormone (exocytosis: to be discussed in detail)</a:t>
            </a:r>
          </a:p>
        </p:txBody>
      </p:sp>
    </p:spTree>
    <p:extLst>
      <p:ext uri="{BB962C8B-B14F-4D97-AF65-F5344CB8AC3E}">
        <p14:creationId xmlns:p14="http://schemas.microsoft.com/office/powerpoint/2010/main" val="55470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677" y="217504"/>
            <a:ext cx="8407400" cy="769441"/>
          </a:xfrm>
        </p:spPr>
        <p:txBody>
          <a:bodyPr/>
          <a:lstStyle/>
          <a:p>
            <a:r>
              <a:rPr lang="en-US" dirty="0" smtClean="0"/>
              <a:t>Diabetes &amp; Calcium</a:t>
            </a:r>
            <a:endParaRPr lang="en-US" dirty="0"/>
          </a:p>
        </p:txBody>
      </p:sp>
      <p:sp>
        <p:nvSpPr>
          <p:cNvPr id="3" name="Content Placeholder 2"/>
          <p:cNvSpPr>
            <a:spLocks noGrp="1"/>
          </p:cNvSpPr>
          <p:nvPr>
            <p:ph idx="1"/>
          </p:nvPr>
        </p:nvSpPr>
        <p:spPr>
          <a:xfrm>
            <a:off x="364067" y="1034321"/>
            <a:ext cx="8390466" cy="5095547"/>
          </a:xfrm>
        </p:spPr>
        <p:txBody>
          <a:bodyPr/>
          <a:lstStyle/>
          <a:p>
            <a:r>
              <a:rPr lang="en-US" sz="2100" dirty="0" smtClean="0"/>
              <a:t>Insulin is produced in the beta cells formed in islands in the pancreas and stored in membrane-bound vesicles</a:t>
            </a:r>
          </a:p>
          <a:p>
            <a:r>
              <a:rPr lang="en-US" sz="2100" dirty="0" smtClean="0"/>
              <a:t>Insulin is released from vesicles when intracellular Ca</a:t>
            </a:r>
            <a:r>
              <a:rPr lang="en-US" sz="2100" baseline="30000" dirty="0" smtClean="0"/>
              <a:t>2+</a:t>
            </a:r>
            <a:r>
              <a:rPr lang="en-US" sz="2100" dirty="0" smtClean="0"/>
              <a:t> levels are increased by signals that trigger opening of Ca</a:t>
            </a:r>
            <a:r>
              <a:rPr lang="en-US" sz="2100" baseline="30000" dirty="0" smtClean="0"/>
              <a:t>2+</a:t>
            </a:r>
            <a:r>
              <a:rPr lang="en-US" sz="2100" dirty="0" smtClean="0"/>
              <a:t> channels, and this causes the vesicle membranes to fuse with the plasma membranes, releasing insulin into the blood</a:t>
            </a:r>
          </a:p>
          <a:p>
            <a:r>
              <a:rPr lang="en-US" sz="2100" dirty="0" smtClean="0"/>
              <a:t>If Ca</a:t>
            </a:r>
            <a:r>
              <a:rPr lang="en-US" sz="2100" baseline="30000" dirty="0" smtClean="0"/>
              <a:t>2+</a:t>
            </a:r>
            <a:r>
              <a:rPr lang="en-US" sz="2100" dirty="0" smtClean="0"/>
              <a:t> levels do not remain low because of failures in the Na/Ca exchange protein, which might be caused by Na/K pump dysfunction, then insulin could be continually secreted, leading to </a:t>
            </a:r>
            <a:r>
              <a:rPr lang="en-US" sz="2100" dirty="0" err="1" smtClean="0"/>
              <a:t>hyperinsulinema</a:t>
            </a:r>
            <a:r>
              <a:rPr lang="en-US" sz="2100" dirty="0" smtClean="0"/>
              <a:t> (high levels of insulin in blood)</a:t>
            </a:r>
          </a:p>
          <a:p>
            <a:r>
              <a:rPr lang="en-US" sz="2100" dirty="0" smtClean="0"/>
              <a:t>This eventually leads to a resistance to insulin response (caused by a reduction in insulin receptors)</a:t>
            </a:r>
          </a:p>
          <a:p>
            <a:r>
              <a:rPr lang="en-US" sz="2100" dirty="0" smtClean="0"/>
              <a:t>Cells do not respond to insulin and take up glucose, leading to diabetes &amp; an associated cardiovascular disease</a:t>
            </a:r>
          </a:p>
        </p:txBody>
      </p:sp>
    </p:spTree>
    <p:extLst>
      <p:ext uri="{BB962C8B-B14F-4D97-AF65-F5344CB8AC3E}">
        <p14:creationId xmlns:p14="http://schemas.microsoft.com/office/powerpoint/2010/main" val="902874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Look At</a:t>
            </a:r>
            <a:endParaRPr lang="en-US" dirty="0"/>
          </a:p>
        </p:txBody>
      </p:sp>
      <p:sp>
        <p:nvSpPr>
          <p:cNvPr id="3" name="Content Placeholder 2"/>
          <p:cNvSpPr>
            <a:spLocks noGrp="1"/>
          </p:cNvSpPr>
          <p:nvPr>
            <p:ph idx="1"/>
          </p:nvPr>
        </p:nvSpPr>
        <p:spPr/>
        <p:txBody>
          <a:bodyPr/>
          <a:lstStyle/>
          <a:p>
            <a:r>
              <a:rPr lang="en-US" dirty="0" smtClean="0">
                <a:hlinkClick r:id="rId2"/>
              </a:rPr>
              <a:t>Animation of Resting Membrane Potential</a:t>
            </a:r>
            <a:endParaRPr lang="en-US" dirty="0" smtClean="0"/>
          </a:p>
          <a:p>
            <a:pPr marL="0" indent="0">
              <a:buNone/>
            </a:pPr>
            <a:r>
              <a:rPr lang="en-US" sz="1800" dirty="0" smtClean="0">
                <a:hlinkClick r:id="rId2"/>
              </a:rPr>
              <a:t>http</a:t>
            </a:r>
            <a:r>
              <a:rPr lang="en-US" sz="1800" dirty="0">
                <a:hlinkClick r:id="rId2"/>
              </a:rPr>
              <a:t>://</a:t>
            </a:r>
            <a:r>
              <a:rPr lang="en-US" sz="1800" dirty="0" smtClean="0">
                <a:hlinkClick r:id="rId2"/>
              </a:rPr>
              <a:t>bcs.whfreeman.com/thelifewire/content/chp44/4401s.swf</a:t>
            </a:r>
            <a:endParaRPr lang="en-US" sz="1800" dirty="0" smtClean="0"/>
          </a:p>
          <a:p>
            <a:r>
              <a:rPr lang="en-US" dirty="0" smtClean="0">
                <a:hlinkClick r:id="rId3"/>
              </a:rPr>
              <a:t>Animation of Action Potential</a:t>
            </a:r>
            <a:endParaRPr lang="en-US" dirty="0" smtClean="0"/>
          </a:p>
          <a:p>
            <a:pPr marL="0" indent="0">
              <a:buNone/>
            </a:pPr>
            <a:r>
              <a:rPr lang="en-US" sz="1800" dirty="0" smtClean="0">
                <a:hlinkClick r:id="rId4"/>
              </a:rPr>
              <a:t>http</a:t>
            </a:r>
            <a:r>
              <a:rPr lang="en-US" sz="1800" dirty="0">
                <a:hlinkClick r:id="rId4"/>
              </a:rPr>
              <a:t>://</a:t>
            </a:r>
            <a:r>
              <a:rPr lang="en-US" sz="1800" dirty="0" smtClean="0">
                <a:hlinkClick r:id="rId4"/>
              </a:rPr>
              <a:t>bcs.whfreeman.com/thelifewire/content/chp44/4402s.swf</a:t>
            </a:r>
            <a:endParaRPr lang="en-US" sz="1800" dirty="0" smtClean="0"/>
          </a:p>
          <a:p>
            <a:pPr marL="0" indent="0">
              <a:buNone/>
            </a:pPr>
            <a:endParaRPr lang="en-US" sz="1800" dirty="0" smtClean="0"/>
          </a:p>
          <a:p>
            <a:pPr marL="0" indent="0">
              <a:buNone/>
            </a:pPr>
            <a:r>
              <a:rPr lang="en-US" sz="1800" dirty="0" smtClean="0"/>
              <a:t>Other animations</a:t>
            </a:r>
            <a:endParaRPr lang="en-US" sz="1800" dirty="0"/>
          </a:p>
          <a:p>
            <a:r>
              <a:rPr lang="en-US" sz="1800" dirty="0">
                <a:hlinkClick r:id="rId5"/>
              </a:rPr>
              <a:t>http://</a:t>
            </a:r>
            <a:r>
              <a:rPr lang="en-US" sz="1800" dirty="0" smtClean="0">
                <a:hlinkClick r:id="rId5"/>
              </a:rPr>
              <a:t>outreach.mcb.harvard.edu/animations/actionpotential_short.swf</a:t>
            </a:r>
            <a:endParaRPr lang="en-US" sz="1800" dirty="0" smtClean="0"/>
          </a:p>
          <a:p>
            <a:r>
              <a:rPr lang="en-US" sz="1800" dirty="0">
                <a:hlinkClick r:id="rId6"/>
              </a:rPr>
              <a:t>http://</a:t>
            </a:r>
            <a:r>
              <a:rPr lang="en-US" sz="1800" dirty="0" smtClean="0">
                <a:hlinkClick r:id="rId6"/>
              </a:rPr>
              <a:t>www.sumanasinc.com/webcontent/animations/content/action_potential.html</a:t>
            </a:r>
            <a:endParaRPr lang="en-US" sz="1800" dirty="0" smtClean="0"/>
          </a:p>
          <a:p>
            <a:r>
              <a:rPr lang="en-US" sz="1800" dirty="0">
                <a:hlinkClick r:id="rId7"/>
              </a:rPr>
              <a:t>http://highered.mheducation.com/sites/0072495855/student_view0/chapter14/animation__</a:t>
            </a:r>
            <a:r>
              <a:rPr lang="en-US" sz="1800" dirty="0" smtClean="0">
                <a:hlinkClick r:id="rId7"/>
              </a:rPr>
              <a:t>the_nerve_impulse.html</a:t>
            </a:r>
            <a:endParaRPr lang="en-US" sz="1800" dirty="0" smtClean="0"/>
          </a:p>
          <a:p>
            <a:endParaRPr lang="en-US" sz="1800" dirty="0" smtClean="0"/>
          </a:p>
        </p:txBody>
      </p:sp>
    </p:spTree>
    <p:extLst>
      <p:ext uri="{BB962C8B-B14F-4D97-AF65-F5344CB8AC3E}">
        <p14:creationId xmlns:p14="http://schemas.microsoft.com/office/powerpoint/2010/main" val="1524413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(Sources)</a:t>
            </a:r>
            <a:endParaRPr lang="en-US" dirty="0"/>
          </a:p>
        </p:txBody>
      </p:sp>
      <p:sp>
        <p:nvSpPr>
          <p:cNvPr id="3" name="Content Placeholder 2"/>
          <p:cNvSpPr>
            <a:spLocks noGrp="1"/>
          </p:cNvSpPr>
          <p:nvPr>
            <p:ph idx="1"/>
          </p:nvPr>
        </p:nvSpPr>
        <p:spPr/>
        <p:txBody>
          <a:bodyPr/>
          <a:lstStyle/>
          <a:p>
            <a:r>
              <a:rPr lang="en-US" dirty="0"/>
              <a:t>Becker's </a:t>
            </a:r>
            <a:r>
              <a:rPr lang="en-US" dirty="0" err="1"/>
              <a:t>WotC</a:t>
            </a:r>
            <a:r>
              <a:rPr lang="en-US" dirty="0"/>
              <a:t>:  </a:t>
            </a:r>
            <a:r>
              <a:rPr lang="en-US" dirty="0" smtClean="0"/>
              <a:t>pp 364-369, 372, 375-379</a:t>
            </a:r>
          </a:p>
          <a:p>
            <a:r>
              <a:rPr lang="en-US" dirty="0" smtClean="0"/>
              <a:t>Raven:  pp 890-894</a:t>
            </a:r>
            <a:endParaRPr lang="en-US" dirty="0"/>
          </a:p>
        </p:txBody>
      </p:sp>
    </p:spTree>
    <p:extLst>
      <p:ext uri="{BB962C8B-B14F-4D97-AF65-F5344CB8AC3E}">
        <p14:creationId xmlns:p14="http://schemas.microsoft.com/office/powerpoint/2010/main" val="217882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r>
              <a:rPr lang="en-US" sz="2000" dirty="0" smtClean="0"/>
              <a:t>2 of 2</a:t>
            </a:r>
            <a:endParaRPr lang="en-US" dirty="0"/>
          </a:p>
        </p:txBody>
      </p:sp>
      <p:sp>
        <p:nvSpPr>
          <p:cNvPr id="3" name="Content Placeholder 2"/>
          <p:cNvSpPr>
            <a:spLocks noGrp="1"/>
          </p:cNvSpPr>
          <p:nvPr>
            <p:ph idx="1"/>
          </p:nvPr>
        </p:nvSpPr>
        <p:spPr/>
        <p:txBody>
          <a:bodyPr/>
          <a:lstStyle/>
          <a:p>
            <a:pPr marL="0" indent="0">
              <a:buNone/>
            </a:pPr>
            <a:r>
              <a:rPr lang="en-US" i="1" dirty="0" smtClean="0">
                <a:solidFill>
                  <a:schemeClr val="accent1">
                    <a:lumMod val="60000"/>
                    <a:lumOff val="40000"/>
                  </a:schemeClr>
                </a:solidFill>
              </a:rPr>
              <a:t>Understand/know/focus on/note</a:t>
            </a:r>
          </a:p>
          <a:p>
            <a:r>
              <a:rPr lang="en-US" dirty="0" smtClean="0"/>
              <a:t>the importance of the Na/K pump in secondary (coupled) transport, with Na/glucose and Na/Ca transporters as examples</a:t>
            </a:r>
          </a:p>
          <a:p>
            <a:r>
              <a:rPr lang="en-US" dirty="0" smtClean="0"/>
              <a:t>the role of calcium in the cell and why calcium regulation depends on the Na/K pump</a:t>
            </a:r>
          </a:p>
          <a:p>
            <a:r>
              <a:rPr lang="en-US" dirty="0" smtClean="0"/>
              <a:t>diseases and disorders that can be observed clinically that are related ultimately to poor function of the Na/K pump</a:t>
            </a:r>
          </a:p>
        </p:txBody>
      </p:sp>
    </p:spTree>
    <p:extLst>
      <p:ext uri="{BB962C8B-B14F-4D97-AF65-F5344CB8AC3E}">
        <p14:creationId xmlns:p14="http://schemas.microsoft.com/office/powerpoint/2010/main" val="168995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Chemical Potentials</a:t>
            </a:r>
            <a:endParaRPr lang="en-US" dirty="0"/>
          </a:p>
        </p:txBody>
      </p:sp>
      <p:sp>
        <p:nvSpPr>
          <p:cNvPr id="5" name="Content Placeholder 4"/>
          <p:cNvSpPr>
            <a:spLocks noGrp="1"/>
          </p:cNvSpPr>
          <p:nvPr>
            <p:ph idx="1"/>
          </p:nvPr>
        </p:nvSpPr>
        <p:spPr/>
        <p:txBody>
          <a:bodyPr/>
          <a:lstStyle/>
          <a:p>
            <a:r>
              <a:rPr lang="en-US" dirty="0"/>
              <a:t>Suppose there are 100 Na</a:t>
            </a:r>
            <a:r>
              <a:rPr lang="en-US" baseline="30000" dirty="0"/>
              <a:t>+</a:t>
            </a:r>
            <a:r>
              <a:rPr lang="en-US" dirty="0"/>
              <a:t> on the extracellular side of a plasma membrane and 50 Na</a:t>
            </a:r>
            <a:r>
              <a:rPr lang="en-US" baseline="30000" dirty="0"/>
              <a:t>+</a:t>
            </a:r>
            <a:r>
              <a:rPr lang="en-US" dirty="0"/>
              <a:t> ions on the intracellular side:  this is a concentration difference…a </a:t>
            </a:r>
            <a:r>
              <a:rPr lang="en-US" dirty="0">
                <a:solidFill>
                  <a:schemeClr val="accent1">
                    <a:lumMod val="60000"/>
                    <a:lumOff val="40000"/>
                  </a:schemeClr>
                </a:solidFill>
              </a:rPr>
              <a:t>chemical potential</a:t>
            </a:r>
          </a:p>
          <a:p>
            <a:r>
              <a:rPr lang="en-US" dirty="0"/>
              <a:t>If we put a hole in the membrane, eventually there will be an equilibrium of 75 Na</a:t>
            </a:r>
            <a:r>
              <a:rPr lang="en-US" baseline="30000" dirty="0"/>
              <a:t>+</a:t>
            </a:r>
            <a:r>
              <a:rPr lang="en-US" dirty="0"/>
              <a:t> ions on each side of the membrane (an even dispersal</a:t>
            </a:r>
            <a:r>
              <a:rPr lang="en-US" dirty="0" smtClean="0"/>
              <a:t>)</a:t>
            </a:r>
          </a:p>
          <a:p>
            <a:r>
              <a:rPr lang="en-US" dirty="0" smtClean="0"/>
              <a:t>Instead of a hole, we can use the chemical potential as a form of energy to do work, like moving ions or molecules in coupled </a:t>
            </a:r>
            <a:r>
              <a:rPr lang="en-US" dirty="0" smtClean="0"/>
              <a:t>transport</a:t>
            </a:r>
            <a:endParaRPr lang="en-US" dirty="0"/>
          </a:p>
        </p:txBody>
      </p:sp>
    </p:spTree>
    <p:extLst>
      <p:ext uri="{BB962C8B-B14F-4D97-AF65-F5344CB8AC3E}">
        <p14:creationId xmlns:p14="http://schemas.microsoft.com/office/powerpoint/2010/main" val="3867879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Electrical Potentials (Voltages)</a:t>
            </a:r>
            <a:endParaRPr lang="en-US" dirty="0"/>
          </a:p>
        </p:txBody>
      </p:sp>
      <p:sp>
        <p:nvSpPr>
          <p:cNvPr id="5" name="Content Placeholder 4"/>
          <p:cNvSpPr>
            <a:spLocks noGrp="1"/>
          </p:cNvSpPr>
          <p:nvPr>
            <p:ph idx="1"/>
          </p:nvPr>
        </p:nvSpPr>
        <p:spPr/>
        <p:txBody>
          <a:bodyPr/>
          <a:lstStyle/>
          <a:p>
            <a:r>
              <a:rPr lang="en-US" dirty="0" smtClean="0"/>
              <a:t>Suppose on the </a:t>
            </a:r>
            <a:r>
              <a:rPr lang="en-US" i="1" u="sng" dirty="0" smtClean="0"/>
              <a:t>outside</a:t>
            </a:r>
            <a:r>
              <a:rPr lang="en-US" dirty="0" smtClean="0"/>
              <a:t> of the cell the following ion counts:  150 Na</a:t>
            </a:r>
            <a:r>
              <a:rPr lang="en-US" baseline="30000" dirty="0" smtClean="0"/>
              <a:t>+</a:t>
            </a:r>
            <a:r>
              <a:rPr lang="en-US" dirty="0" smtClean="0"/>
              <a:t>, 5 K</a:t>
            </a:r>
            <a:r>
              <a:rPr lang="en-US" baseline="30000" dirty="0" smtClean="0"/>
              <a:t>+</a:t>
            </a:r>
            <a:r>
              <a:rPr lang="en-US" dirty="0" smtClean="0"/>
              <a:t>, 125 Cl</a:t>
            </a:r>
            <a:r>
              <a:rPr lang="en-US" baseline="30000" dirty="0" smtClean="0"/>
              <a:t>–</a:t>
            </a:r>
            <a:r>
              <a:rPr lang="en-US" dirty="0" smtClean="0"/>
              <a:t> ions</a:t>
            </a:r>
          </a:p>
          <a:p>
            <a:r>
              <a:rPr lang="en-US" dirty="0" smtClean="0"/>
              <a:t>Suppose </a:t>
            </a:r>
            <a:r>
              <a:rPr lang="en-US" dirty="0"/>
              <a:t>on the </a:t>
            </a:r>
            <a:r>
              <a:rPr lang="en-US" i="1" u="sng" dirty="0" smtClean="0"/>
              <a:t>inside</a:t>
            </a:r>
            <a:r>
              <a:rPr lang="en-US" dirty="0" smtClean="0"/>
              <a:t> </a:t>
            </a:r>
            <a:r>
              <a:rPr lang="en-US" dirty="0"/>
              <a:t>of the cell the following ion counts:  </a:t>
            </a:r>
            <a:r>
              <a:rPr lang="en-US" dirty="0" smtClean="0"/>
              <a:t>15 </a:t>
            </a:r>
            <a:r>
              <a:rPr lang="en-US" dirty="0"/>
              <a:t>Na</a:t>
            </a:r>
            <a:r>
              <a:rPr lang="en-US" baseline="30000" dirty="0"/>
              <a:t>+</a:t>
            </a:r>
            <a:r>
              <a:rPr lang="en-US" dirty="0"/>
              <a:t>, </a:t>
            </a:r>
            <a:r>
              <a:rPr lang="en-US" dirty="0" smtClean="0"/>
              <a:t>150 </a:t>
            </a:r>
            <a:r>
              <a:rPr lang="en-US" dirty="0"/>
              <a:t>K</a:t>
            </a:r>
            <a:r>
              <a:rPr lang="en-US" baseline="30000" dirty="0"/>
              <a:t>+</a:t>
            </a:r>
            <a:r>
              <a:rPr lang="en-US" dirty="0"/>
              <a:t>, </a:t>
            </a:r>
            <a:r>
              <a:rPr lang="en-US" dirty="0" smtClean="0"/>
              <a:t>9 </a:t>
            </a:r>
            <a:r>
              <a:rPr lang="en-US" dirty="0"/>
              <a:t>Cl</a:t>
            </a:r>
            <a:r>
              <a:rPr lang="en-US" baseline="30000" dirty="0" smtClean="0"/>
              <a:t>–</a:t>
            </a:r>
            <a:r>
              <a:rPr lang="en-US" dirty="0" smtClean="0"/>
              <a:t>, and 200 negatively charged ions on </a:t>
            </a:r>
            <a:r>
              <a:rPr lang="en-US" dirty="0" smtClean="0"/>
              <a:t>proteins</a:t>
            </a:r>
            <a:endParaRPr lang="en-US" dirty="0" smtClean="0"/>
          </a:p>
          <a:p>
            <a:r>
              <a:rPr lang="en-US" dirty="0" smtClean="0"/>
              <a:t>Adding up the net count of charges on both sides of the cell membrane, there are more positive charges on the outside relative to positive charges on the inside (or more actual negative charges), so that makes the membrane + on the outside and – on the inside</a:t>
            </a:r>
            <a:endParaRPr lang="en-US" dirty="0"/>
          </a:p>
          <a:p>
            <a:endParaRPr lang="en-US" dirty="0"/>
          </a:p>
        </p:txBody>
      </p:sp>
    </p:spTree>
    <p:extLst>
      <p:ext uri="{BB962C8B-B14F-4D97-AF65-F5344CB8AC3E}">
        <p14:creationId xmlns:p14="http://schemas.microsoft.com/office/powerpoint/2010/main" val="214504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Two Potentials (Two Forces)</a:t>
            </a:r>
            <a:endParaRPr lang="en-US" dirty="0"/>
          </a:p>
        </p:txBody>
      </p:sp>
      <p:sp>
        <p:nvSpPr>
          <p:cNvPr id="5" name="Content Placeholder 4"/>
          <p:cNvSpPr>
            <a:spLocks noGrp="1"/>
          </p:cNvSpPr>
          <p:nvPr>
            <p:ph idx="1"/>
          </p:nvPr>
        </p:nvSpPr>
        <p:spPr/>
        <p:txBody>
          <a:bodyPr/>
          <a:lstStyle/>
          <a:p>
            <a:r>
              <a:rPr lang="en-US" dirty="0" smtClean="0"/>
              <a:t>With the concentration differences of specific ions, we have a chemical potential</a:t>
            </a:r>
          </a:p>
          <a:p>
            <a:r>
              <a:rPr lang="en-US" dirty="0" smtClean="0"/>
              <a:t>With an accounting of all the ions, positive and negative, across the membrane, we have net positive charges outside, and net negative charges inside:  an electrical potential (voltage)</a:t>
            </a:r>
          </a:p>
          <a:p>
            <a:r>
              <a:rPr lang="en-US" dirty="0" smtClean="0"/>
              <a:t>Na</a:t>
            </a:r>
            <a:r>
              <a:rPr lang="en-US" baseline="30000" dirty="0" smtClean="0"/>
              <a:t>+</a:t>
            </a:r>
            <a:r>
              <a:rPr lang="en-US" dirty="0" smtClean="0"/>
              <a:t>, K</a:t>
            </a:r>
            <a:r>
              <a:rPr lang="en-US" baseline="30000" dirty="0" smtClean="0"/>
              <a:t>+</a:t>
            </a:r>
            <a:r>
              <a:rPr lang="en-US" dirty="0" smtClean="0"/>
              <a:t>, and Cl</a:t>
            </a:r>
            <a:r>
              <a:rPr lang="en-US" baseline="30000" dirty="0" smtClean="0"/>
              <a:t>–</a:t>
            </a:r>
            <a:r>
              <a:rPr lang="en-US" dirty="0" smtClean="0"/>
              <a:t> ions will want to equalize their concentrations if there channels are opened </a:t>
            </a:r>
          </a:p>
          <a:p>
            <a:r>
              <a:rPr lang="en-US" dirty="0" smtClean="0"/>
              <a:t>proteins are too big and kept in cells, but their contribution to the ionic charge count is still part of how the electrical potential is formed</a:t>
            </a:r>
            <a:endParaRPr lang="en-US" dirty="0"/>
          </a:p>
        </p:txBody>
      </p:sp>
    </p:spTree>
    <p:extLst>
      <p:ext uri="{BB962C8B-B14F-4D97-AF65-F5344CB8AC3E}">
        <p14:creationId xmlns:p14="http://schemas.microsoft.com/office/powerpoint/2010/main" val="113643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397386"/>
            <a:ext cx="8407400" cy="769441"/>
          </a:xfrm>
        </p:spPr>
        <p:txBody>
          <a:bodyPr/>
          <a:lstStyle/>
          <a:p>
            <a:r>
              <a:rPr lang="en-US" dirty="0" smtClean="0"/>
              <a:t>"Resting" Membrane Potential</a:t>
            </a:r>
            <a:endParaRPr lang="en-US" dirty="0"/>
          </a:p>
        </p:txBody>
      </p:sp>
      <p:sp>
        <p:nvSpPr>
          <p:cNvPr id="5" name="Content Placeholder 4"/>
          <p:cNvSpPr>
            <a:spLocks noGrp="1"/>
          </p:cNvSpPr>
          <p:nvPr>
            <p:ph idx="1"/>
          </p:nvPr>
        </p:nvSpPr>
        <p:spPr/>
        <p:txBody>
          <a:bodyPr/>
          <a:lstStyle/>
          <a:p>
            <a:r>
              <a:rPr lang="en-US" dirty="0" smtClean="0"/>
              <a:t>This refers to the electrical potential (voltage) across the membrane</a:t>
            </a:r>
          </a:p>
          <a:p>
            <a:r>
              <a:rPr lang="en-US" dirty="0" smtClean="0"/>
              <a:t>It is generated by the Na/K pump and ion </a:t>
            </a:r>
            <a:r>
              <a:rPr lang="en-US" dirty="0" err="1" smtClean="0"/>
              <a:t>cotransporters</a:t>
            </a:r>
            <a:r>
              <a:rPr lang="en-US" dirty="0" smtClean="0"/>
              <a:t> discussed, with ATP energy used to drive the concentration differences that create the voltage</a:t>
            </a:r>
          </a:p>
          <a:p>
            <a:r>
              <a:rPr lang="en-US" dirty="0" smtClean="0"/>
              <a:t>The resting membrane potential exist </a:t>
            </a:r>
            <a:r>
              <a:rPr lang="en-US" dirty="0" smtClean="0"/>
              <a:t>in all cells</a:t>
            </a:r>
          </a:p>
          <a:p>
            <a:r>
              <a:rPr lang="en-US" dirty="0" smtClean="0"/>
              <a:t>The electrical potential is a form of energy that can be exploited to do transport processes across the membrane, or which might be used in other energy-requiring metabolic processes</a:t>
            </a:r>
          </a:p>
          <a:p>
            <a:r>
              <a:rPr lang="en-US" dirty="0" smtClean="0"/>
              <a:t>In numbers:  potential = –70 millivolts (mV)</a:t>
            </a:r>
            <a:endParaRPr lang="en-US" dirty="0"/>
          </a:p>
        </p:txBody>
      </p:sp>
    </p:spTree>
    <p:extLst>
      <p:ext uri="{BB962C8B-B14F-4D97-AF65-F5344CB8AC3E}">
        <p14:creationId xmlns:p14="http://schemas.microsoft.com/office/powerpoint/2010/main" val="396342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Competing Forces</a:t>
            </a:r>
            <a:endParaRPr lang="en-US" dirty="0"/>
          </a:p>
        </p:txBody>
      </p:sp>
      <p:sp>
        <p:nvSpPr>
          <p:cNvPr id="5" name="Content Placeholder 4"/>
          <p:cNvSpPr>
            <a:spLocks noGrp="1"/>
          </p:cNvSpPr>
          <p:nvPr>
            <p:ph idx="1"/>
          </p:nvPr>
        </p:nvSpPr>
        <p:spPr/>
        <p:txBody>
          <a:bodyPr/>
          <a:lstStyle/>
          <a:p>
            <a:pPr marL="0" indent="0">
              <a:buNone/>
            </a:pPr>
            <a:r>
              <a:rPr lang="en-US" i="1" dirty="0" smtClean="0">
                <a:solidFill>
                  <a:schemeClr val="accent1">
                    <a:lumMod val="60000"/>
                    <a:lumOff val="40000"/>
                  </a:schemeClr>
                </a:solidFill>
              </a:rPr>
              <a:t>Consider the case of the neuron</a:t>
            </a:r>
          </a:p>
          <a:p>
            <a:r>
              <a:rPr lang="en-US" dirty="0" smtClean="0"/>
              <a:t>Na</a:t>
            </a:r>
            <a:r>
              <a:rPr lang="en-US" baseline="30000" dirty="0" smtClean="0"/>
              <a:t>+</a:t>
            </a:r>
            <a:r>
              <a:rPr lang="en-US" dirty="0" smtClean="0"/>
              <a:t>, K</a:t>
            </a:r>
            <a:r>
              <a:rPr lang="en-US" baseline="30000" dirty="0" smtClean="0"/>
              <a:t>+</a:t>
            </a:r>
            <a:r>
              <a:rPr lang="en-US" dirty="0" smtClean="0"/>
              <a:t>, Cl</a:t>
            </a:r>
            <a:r>
              <a:rPr lang="en-US" baseline="30000" dirty="0" smtClean="0"/>
              <a:t>–</a:t>
            </a:r>
            <a:r>
              <a:rPr lang="en-US" dirty="0" smtClean="0"/>
              <a:t> </a:t>
            </a:r>
            <a:r>
              <a:rPr lang="en-US" dirty="0" smtClean="0">
                <a:solidFill>
                  <a:schemeClr val="accent1">
                    <a:lumMod val="60000"/>
                    <a:lumOff val="40000"/>
                  </a:schemeClr>
                </a:solidFill>
              </a:rPr>
              <a:t>concentration differences </a:t>
            </a:r>
            <a:r>
              <a:rPr lang="en-US" dirty="0" smtClean="0"/>
              <a:t>created across the plasma membrane</a:t>
            </a:r>
          </a:p>
          <a:p>
            <a:r>
              <a:rPr lang="en-US" dirty="0" smtClean="0"/>
              <a:t>K</a:t>
            </a:r>
            <a:r>
              <a:rPr lang="en-US" baseline="30000" dirty="0" smtClean="0"/>
              <a:t>+</a:t>
            </a:r>
            <a:r>
              <a:rPr lang="en-US" dirty="0" smtClean="0"/>
              <a:t> ion channel is </a:t>
            </a:r>
            <a:r>
              <a:rPr lang="en-US" dirty="0" smtClean="0">
                <a:solidFill>
                  <a:srgbClr val="FFFF00"/>
                </a:solidFill>
              </a:rPr>
              <a:t>kept open </a:t>
            </a:r>
            <a:r>
              <a:rPr lang="en-US" dirty="0" smtClean="0"/>
              <a:t>in the membrane</a:t>
            </a:r>
          </a:p>
          <a:p>
            <a:r>
              <a:rPr lang="en-US" dirty="0" smtClean="0"/>
              <a:t>K</a:t>
            </a:r>
            <a:r>
              <a:rPr lang="en-US" baseline="30000" dirty="0" smtClean="0"/>
              <a:t>+</a:t>
            </a:r>
            <a:r>
              <a:rPr lang="en-US" dirty="0" smtClean="0"/>
              <a:t> concentration is </a:t>
            </a:r>
            <a:r>
              <a:rPr lang="en-US" dirty="0" smtClean="0">
                <a:solidFill>
                  <a:schemeClr val="accent1">
                    <a:lumMod val="60000"/>
                    <a:lumOff val="40000"/>
                  </a:schemeClr>
                </a:solidFill>
              </a:rPr>
              <a:t>greater</a:t>
            </a:r>
            <a:r>
              <a:rPr lang="en-US" dirty="0" smtClean="0"/>
              <a:t> </a:t>
            </a:r>
            <a:r>
              <a:rPr lang="en-US" dirty="0" smtClean="0">
                <a:solidFill>
                  <a:srgbClr val="FFFF99"/>
                </a:solidFill>
              </a:rPr>
              <a:t>inside</a:t>
            </a:r>
            <a:r>
              <a:rPr lang="en-US" dirty="0" smtClean="0"/>
              <a:t> the cell than </a:t>
            </a:r>
            <a:r>
              <a:rPr lang="en-US" dirty="0" smtClean="0">
                <a:solidFill>
                  <a:srgbClr val="FFFF99"/>
                </a:solidFill>
              </a:rPr>
              <a:t>outside</a:t>
            </a:r>
            <a:r>
              <a:rPr lang="en-US" dirty="0" smtClean="0"/>
              <a:t>, so K</a:t>
            </a:r>
            <a:r>
              <a:rPr lang="en-US" baseline="30000" dirty="0" smtClean="0"/>
              <a:t>+</a:t>
            </a:r>
            <a:r>
              <a:rPr lang="en-US" dirty="0" smtClean="0"/>
              <a:t> should </a:t>
            </a:r>
            <a:r>
              <a:rPr lang="en-US" dirty="0" smtClean="0">
                <a:solidFill>
                  <a:srgbClr val="FFFF99"/>
                </a:solidFill>
              </a:rPr>
              <a:t>rush out </a:t>
            </a:r>
            <a:r>
              <a:rPr lang="en-US" dirty="0" smtClean="0"/>
              <a:t>of the ion channel if it is kept open (rush out = diffusion)</a:t>
            </a:r>
          </a:p>
          <a:p>
            <a:pPr marL="228600" lvl="1" indent="0">
              <a:buNone/>
            </a:pPr>
            <a:r>
              <a:rPr lang="en-US" dirty="0" smtClean="0"/>
              <a:t>chemical potential or "chemical force"</a:t>
            </a:r>
          </a:p>
          <a:p>
            <a:r>
              <a:rPr lang="en-US" dirty="0" smtClean="0"/>
              <a:t>But the </a:t>
            </a:r>
            <a:r>
              <a:rPr lang="en-US" dirty="0" smtClean="0">
                <a:solidFill>
                  <a:srgbClr val="FFFF99"/>
                </a:solidFill>
              </a:rPr>
              <a:t>membrane voltage</a:t>
            </a:r>
            <a:r>
              <a:rPr lang="en-US" dirty="0" smtClean="0"/>
              <a:t> has a </a:t>
            </a:r>
            <a:r>
              <a:rPr lang="en-US" dirty="0" smtClean="0">
                <a:solidFill>
                  <a:schemeClr val="accent1">
                    <a:lumMod val="60000"/>
                    <a:lumOff val="40000"/>
                  </a:schemeClr>
                </a:solidFill>
              </a:rPr>
              <a:t>higher net negative charge</a:t>
            </a:r>
            <a:r>
              <a:rPr lang="en-US" dirty="0" smtClean="0"/>
              <a:t> </a:t>
            </a:r>
            <a:r>
              <a:rPr lang="en-US" dirty="0" smtClean="0">
                <a:solidFill>
                  <a:srgbClr val="FFFF99"/>
                </a:solidFill>
              </a:rPr>
              <a:t>inside the cell</a:t>
            </a:r>
            <a:r>
              <a:rPr lang="en-US" dirty="0" smtClean="0"/>
              <a:t>:  this electrical potential ("electrical force") keeps the K</a:t>
            </a:r>
            <a:r>
              <a:rPr lang="en-US" baseline="30000" dirty="0" smtClean="0"/>
              <a:t>+</a:t>
            </a:r>
            <a:r>
              <a:rPr lang="en-US" dirty="0" smtClean="0"/>
              <a:t> ions from rushing out and holds </a:t>
            </a:r>
            <a:r>
              <a:rPr lang="en-US" dirty="0" smtClean="0"/>
              <a:t>K</a:t>
            </a:r>
            <a:r>
              <a:rPr lang="en-US" baseline="30000" dirty="0" smtClean="0"/>
              <a:t>+</a:t>
            </a:r>
            <a:r>
              <a:rPr lang="en-US" dirty="0" smtClean="0"/>
              <a:t> ions inside </a:t>
            </a:r>
            <a:r>
              <a:rPr lang="en-US" dirty="0" smtClean="0"/>
              <a:t>the cell</a:t>
            </a:r>
          </a:p>
        </p:txBody>
      </p:sp>
    </p:spTree>
    <p:extLst>
      <p:ext uri="{BB962C8B-B14F-4D97-AF65-F5344CB8AC3E}">
        <p14:creationId xmlns:p14="http://schemas.microsoft.com/office/powerpoint/2010/main" val="127412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Action Potentials</a:t>
            </a:r>
            <a:endParaRPr lang="en-US" dirty="0"/>
          </a:p>
        </p:txBody>
      </p:sp>
      <p:sp>
        <p:nvSpPr>
          <p:cNvPr id="5" name="Content Placeholder 4"/>
          <p:cNvSpPr>
            <a:spLocks noGrp="1"/>
          </p:cNvSpPr>
          <p:nvPr>
            <p:ph idx="1"/>
          </p:nvPr>
        </p:nvSpPr>
        <p:spPr>
          <a:xfrm>
            <a:off x="364067" y="1229194"/>
            <a:ext cx="8390466" cy="4900674"/>
          </a:xfrm>
        </p:spPr>
        <p:txBody>
          <a:bodyPr/>
          <a:lstStyle/>
          <a:p>
            <a:pPr marL="0" indent="0">
              <a:buNone/>
            </a:pPr>
            <a:r>
              <a:rPr lang="en-US" sz="2000" dirty="0" smtClean="0"/>
              <a:t>For "excitable cells" (neurons), they have a special property that creates a "wave" of momentary alternating voltages along the plane of the cell membrane that is the nerve impulse</a:t>
            </a:r>
          </a:p>
          <a:p>
            <a:pPr marL="457200" indent="-457200">
              <a:buFont typeface="+mj-lt"/>
              <a:buAutoNum type="arabicPeriod"/>
            </a:pPr>
            <a:r>
              <a:rPr lang="en-US" sz="2200" dirty="0"/>
              <a:t>Stimulus.  The membrane must first be "perturbed" or "stimulated</a:t>
            </a:r>
            <a:r>
              <a:rPr lang="en-US" sz="2200" dirty="0" smtClean="0"/>
              <a:t>." </a:t>
            </a:r>
          </a:p>
          <a:p>
            <a:pPr marL="292100" lvl="1" indent="0">
              <a:buNone/>
            </a:pPr>
            <a:r>
              <a:rPr lang="en-US" sz="1800" dirty="0" smtClean="0"/>
              <a:t>How this occurs is not important.  It might be achieved be the release of a chemical neurotransmitter from a neuron connecting with the neuron focused on here: that transmitter is a ligand that binds a receptor which acts an ion channel for the next step</a:t>
            </a:r>
            <a:endParaRPr lang="en-US" sz="1800" dirty="0"/>
          </a:p>
          <a:p>
            <a:pPr marL="457200" indent="-457200">
              <a:buFont typeface="+mj-lt"/>
              <a:buAutoNum type="arabicPeriod"/>
            </a:pPr>
            <a:r>
              <a:rPr lang="en-US" sz="2200" dirty="0"/>
              <a:t>Na</a:t>
            </a:r>
            <a:r>
              <a:rPr lang="en-US" sz="2200" baseline="30000" dirty="0"/>
              <a:t>+</a:t>
            </a:r>
            <a:r>
              <a:rPr lang="en-US" sz="2200" dirty="0"/>
              <a:t> ions.  The stimulus causes </a:t>
            </a:r>
            <a:r>
              <a:rPr lang="en-US" sz="2200" i="1" u="sng" dirty="0" smtClean="0"/>
              <a:t>some</a:t>
            </a:r>
            <a:r>
              <a:rPr lang="en-US" sz="2200" dirty="0" smtClean="0"/>
              <a:t> </a:t>
            </a:r>
            <a:r>
              <a:rPr lang="en-US" sz="2200" dirty="0"/>
              <a:t>Na</a:t>
            </a:r>
            <a:r>
              <a:rPr lang="en-US" sz="2200" baseline="30000" dirty="0"/>
              <a:t>+</a:t>
            </a:r>
            <a:r>
              <a:rPr lang="en-US" sz="2200" dirty="0"/>
              <a:t> ion </a:t>
            </a:r>
            <a:r>
              <a:rPr lang="en-US" sz="2200" dirty="0" smtClean="0"/>
              <a:t>channels </a:t>
            </a:r>
            <a:r>
              <a:rPr lang="en-US" sz="2200" dirty="0"/>
              <a:t>to </a:t>
            </a:r>
            <a:r>
              <a:rPr lang="en-US" sz="2200" dirty="0" smtClean="0"/>
              <a:t>open</a:t>
            </a:r>
          </a:p>
          <a:p>
            <a:pPr marL="292100" lvl="1" indent="0">
              <a:buNone/>
            </a:pPr>
            <a:r>
              <a:rPr lang="en-US" sz="1800" dirty="0" smtClean="0"/>
              <a:t>Since </a:t>
            </a:r>
            <a:r>
              <a:rPr lang="en-US" sz="1800" dirty="0"/>
              <a:t>there </a:t>
            </a:r>
            <a:r>
              <a:rPr lang="en-US" sz="1800" dirty="0" smtClean="0"/>
              <a:t>are </a:t>
            </a:r>
            <a:r>
              <a:rPr lang="en-US" sz="1800" dirty="0"/>
              <a:t>more Na</a:t>
            </a:r>
            <a:r>
              <a:rPr lang="en-US" sz="1800" baseline="30000" dirty="0"/>
              <a:t>+</a:t>
            </a:r>
            <a:r>
              <a:rPr lang="en-US" sz="1800" dirty="0"/>
              <a:t> ions on the outside than inside, combined with the resting membrane voltage that is more negative inside than outside, the Na</a:t>
            </a:r>
            <a:r>
              <a:rPr lang="en-US" sz="1800" baseline="30000" dirty="0"/>
              <a:t>+</a:t>
            </a:r>
            <a:r>
              <a:rPr lang="en-US" sz="1800" dirty="0"/>
              <a:t> ions rush into the cell through the now open Na</a:t>
            </a:r>
            <a:r>
              <a:rPr lang="en-US" sz="1800" baseline="30000" dirty="0"/>
              <a:t>+</a:t>
            </a:r>
            <a:r>
              <a:rPr lang="en-US" sz="1800" dirty="0"/>
              <a:t> channel </a:t>
            </a:r>
            <a:r>
              <a:rPr lang="en-US" sz="1800" dirty="0" smtClean="0"/>
              <a:t>proteins</a:t>
            </a:r>
            <a:endParaRPr lang="en-US" sz="1800" dirty="0"/>
          </a:p>
        </p:txBody>
      </p:sp>
    </p:spTree>
    <p:extLst>
      <p:ext uri="{BB962C8B-B14F-4D97-AF65-F5344CB8AC3E}">
        <p14:creationId xmlns:p14="http://schemas.microsoft.com/office/powerpoint/2010/main" val="648608666"/>
      </p:ext>
    </p:extLst>
  </p:cSld>
  <p:clrMapOvr>
    <a:masterClrMapping/>
  </p:clrMapOvr>
</p:sld>
</file>

<file path=ppt/theme/theme1.xml><?xml version="1.0" encoding="utf-8"?>
<a:theme xmlns:a="http://schemas.openxmlformats.org/drawingml/2006/main" name="4_LightOnDark">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33877</TotalTime>
  <Words>2197</Words>
  <Application>Microsoft Office PowerPoint</Application>
  <PresentationFormat>On-screen Show (4:3)</PresentationFormat>
  <Paragraphs>139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4_LightOnDark</vt:lpstr>
      <vt:lpstr>Cell Membrane Transport: Active Transport (part 2 of 2)</vt:lpstr>
      <vt:lpstr>Objectives  1 of 2</vt:lpstr>
      <vt:lpstr>Objectives  2 of 2</vt:lpstr>
      <vt:lpstr>Chemical Potentials</vt:lpstr>
      <vt:lpstr>Electrical Potentials (Voltages)</vt:lpstr>
      <vt:lpstr>Two Potentials (Two Forces)</vt:lpstr>
      <vt:lpstr>"Resting" Membrane Potential</vt:lpstr>
      <vt:lpstr>Competing Forces</vt:lpstr>
      <vt:lpstr>Action Potentials</vt:lpstr>
      <vt:lpstr>Action Potentials:  The Steps</vt:lpstr>
      <vt:lpstr>Action Potentials:  The Steps</vt:lpstr>
      <vt:lpstr>Action Potentials:  The Steps</vt:lpstr>
      <vt:lpstr>PowerPoint Presentation</vt:lpstr>
      <vt:lpstr>The Nerve Impulse</vt:lpstr>
      <vt:lpstr>PowerPoint Presentation</vt:lpstr>
      <vt:lpstr>Terms / Definitions</vt:lpstr>
      <vt:lpstr>Na+/Glucose Coupled Transport</vt:lpstr>
      <vt:lpstr>Na+/Glucose Co-Transporters</vt:lpstr>
      <vt:lpstr>In Context</vt:lpstr>
      <vt:lpstr>Na+/Ca2+ Coupled Transport</vt:lpstr>
      <vt:lpstr>Clinical Significance of Na/K Pump</vt:lpstr>
      <vt:lpstr>Hypertension &amp; The Na/K Pump</vt:lpstr>
      <vt:lpstr>Effects of Calcium Imbalances</vt:lpstr>
      <vt:lpstr>Diabetes &amp; Calcium</vt:lpstr>
      <vt:lpstr>Things To Look At</vt:lpstr>
      <vt:lpstr>Reading (Sources)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 M Halloran</cp:lastModifiedBy>
  <cp:revision>1683</cp:revision>
  <dcterms:created xsi:type="dcterms:W3CDTF">2005-12-08T13:54:14Z</dcterms:created>
  <dcterms:modified xsi:type="dcterms:W3CDTF">2015-06-04T21:16:28Z</dcterms:modified>
</cp:coreProperties>
</file>