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3"/>
  </p:notesMasterIdLst>
  <p:sldIdLst>
    <p:sldId id="517" r:id="rId2"/>
    <p:sldId id="652" r:id="rId3"/>
    <p:sldId id="671" r:id="rId4"/>
    <p:sldId id="665" r:id="rId5"/>
    <p:sldId id="669" r:id="rId6"/>
    <p:sldId id="666" r:id="rId7"/>
    <p:sldId id="678" r:id="rId8"/>
    <p:sldId id="679" r:id="rId9"/>
    <p:sldId id="680" r:id="rId10"/>
    <p:sldId id="681" r:id="rId11"/>
    <p:sldId id="682" r:id="rId12"/>
    <p:sldId id="675" r:id="rId13"/>
    <p:sldId id="683" r:id="rId14"/>
    <p:sldId id="668" r:id="rId15"/>
    <p:sldId id="674" r:id="rId16"/>
    <p:sldId id="676" r:id="rId17"/>
    <p:sldId id="677" r:id="rId18"/>
    <p:sldId id="684" r:id="rId19"/>
    <p:sldId id="673" r:id="rId20"/>
    <p:sldId id="659" r:id="rId21"/>
    <p:sldId id="651"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a:srgbClr val="FF99FF"/>
    <a:srgbClr val="FFFF99"/>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autoAdjust="0"/>
  </p:normalViewPr>
  <p:slideViewPr>
    <p:cSldViewPr snapToGrid="0">
      <p:cViewPr varScale="1">
        <p:scale>
          <a:sx n="95" d="100"/>
          <a:sy n="95" d="100"/>
        </p:scale>
        <p:origin x="-90" y="-246"/>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910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954107"/>
          </a:xfrm>
        </p:spPr>
        <p:txBody>
          <a:bodyPr/>
          <a:lstStyle/>
          <a:p>
            <a:r>
              <a:rPr lang="en-US" dirty="0" smtClean="0"/>
              <a:t>Meiosis</a:t>
            </a:r>
            <a:endParaRPr lang="en-US" b="0" dirty="0"/>
          </a:p>
        </p:txBody>
      </p:sp>
      <p:sp>
        <p:nvSpPr>
          <p:cNvPr id="5" name="Text Placeholder 4"/>
          <p:cNvSpPr>
            <a:spLocks noGrp="1"/>
          </p:cNvSpPr>
          <p:nvPr>
            <p:ph type="body" idx="1"/>
          </p:nvPr>
        </p:nvSpPr>
        <p:spPr/>
        <p:txBody>
          <a:bodyPr/>
          <a:lstStyle/>
          <a:p>
            <a:r>
              <a:rPr lang="en-US" dirty="0" smtClean="0"/>
              <a:t>Lecture 20</a:t>
            </a:r>
            <a:endParaRPr lang="en-US" dirty="0"/>
          </a:p>
        </p:txBody>
      </p:sp>
    </p:spTree>
    <p:extLst>
      <p:ext uri="{BB962C8B-B14F-4D97-AF65-F5344CB8AC3E}">
        <p14:creationId xmlns:p14="http://schemas.microsoft.com/office/powerpoint/2010/main" val="402787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850" y="93836"/>
            <a:ext cx="7155365" cy="6683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0930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490" y="1172577"/>
            <a:ext cx="51054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614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Gametogenesis</a:t>
            </a:r>
            <a:endParaRPr lang="en-US" dirty="0"/>
          </a:p>
        </p:txBody>
      </p:sp>
      <p:sp>
        <p:nvSpPr>
          <p:cNvPr id="3" name="Content Placeholder 2"/>
          <p:cNvSpPr>
            <a:spLocks noGrp="1"/>
          </p:cNvSpPr>
          <p:nvPr>
            <p:ph idx="1"/>
          </p:nvPr>
        </p:nvSpPr>
        <p:spPr/>
        <p:txBody>
          <a:bodyPr/>
          <a:lstStyle/>
          <a:p>
            <a:r>
              <a:rPr lang="en-US" sz="2200" dirty="0" smtClean="0"/>
              <a:t>The production of gametes includes the process of meiosis</a:t>
            </a:r>
          </a:p>
          <a:p>
            <a:r>
              <a:rPr lang="en-US" sz="2200" dirty="0" smtClean="0"/>
              <a:t>Because meiosis starts with a single cell in the diploid state with newly replicated DNA (went through S phase), its first division produces </a:t>
            </a:r>
            <a:r>
              <a:rPr lang="en-US" sz="2200" dirty="0" smtClean="0">
                <a:solidFill>
                  <a:srgbClr val="00FF00"/>
                </a:solidFill>
              </a:rPr>
              <a:t>two </a:t>
            </a:r>
            <a:r>
              <a:rPr lang="en-US" sz="2200" dirty="0" smtClean="0"/>
              <a:t>haploid cells that undergo a mitotic-like division in meiosis II to produce </a:t>
            </a:r>
            <a:r>
              <a:rPr lang="en-US" sz="2200" dirty="0" smtClean="0">
                <a:solidFill>
                  <a:srgbClr val="00FF00"/>
                </a:solidFill>
              </a:rPr>
              <a:t>four</a:t>
            </a:r>
            <a:r>
              <a:rPr lang="en-US" sz="2200" dirty="0" smtClean="0"/>
              <a:t> haploid cells</a:t>
            </a:r>
          </a:p>
          <a:p>
            <a:r>
              <a:rPr lang="en-US" sz="2200" dirty="0" smtClean="0"/>
              <a:t>With the four cells made, they undergo differentiation to complete </a:t>
            </a:r>
            <a:r>
              <a:rPr lang="en-US" sz="2200" dirty="0" smtClean="0">
                <a:solidFill>
                  <a:srgbClr val="FFFF00"/>
                </a:solidFill>
              </a:rPr>
              <a:t>gametogenesis</a:t>
            </a:r>
          </a:p>
          <a:p>
            <a:pPr lvl="1"/>
            <a:r>
              <a:rPr lang="en-US" sz="1800" dirty="0" smtClean="0"/>
              <a:t>each cell in a human female </a:t>
            </a:r>
            <a:r>
              <a:rPr lang="en-US" sz="1800" i="1" u="sng" dirty="0" smtClean="0">
                <a:solidFill>
                  <a:srgbClr val="FFFF00"/>
                </a:solidFill>
              </a:rPr>
              <a:t>can</a:t>
            </a:r>
            <a:r>
              <a:rPr lang="en-US" sz="1800" dirty="0" smtClean="0"/>
              <a:t> become an ovum</a:t>
            </a:r>
          </a:p>
          <a:p>
            <a:pPr lvl="1"/>
            <a:r>
              <a:rPr lang="en-US" sz="1800" dirty="0" smtClean="0"/>
              <a:t>each cell in a human male </a:t>
            </a:r>
            <a:r>
              <a:rPr lang="en-US" sz="1800" u="sng" dirty="0" smtClean="0">
                <a:solidFill>
                  <a:srgbClr val="FFFF00"/>
                </a:solidFill>
              </a:rPr>
              <a:t>becomes</a:t>
            </a:r>
            <a:r>
              <a:rPr lang="en-US" sz="1800" dirty="0" smtClean="0"/>
              <a:t/>
            </a:r>
            <a:br>
              <a:rPr lang="en-US" sz="1800" dirty="0" smtClean="0"/>
            </a:br>
            <a:r>
              <a:rPr lang="en-US" sz="1800" dirty="0" smtClean="0"/>
              <a:t>a spermatozoon</a:t>
            </a:r>
          </a:p>
          <a:p>
            <a:r>
              <a:rPr lang="en-US" sz="2200" dirty="0" smtClean="0"/>
              <a:t>Gametes ARE </a:t>
            </a:r>
            <a:r>
              <a:rPr lang="en-US" sz="2200" dirty="0" smtClean="0">
                <a:solidFill>
                  <a:srgbClr val="00FF00"/>
                </a:solidFill>
              </a:rPr>
              <a:t>haploid cells</a:t>
            </a:r>
            <a:endParaRPr lang="en-US" sz="2200" dirty="0">
              <a:solidFill>
                <a:srgbClr val="00FF00"/>
              </a:solidFill>
            </a:endParaRPr>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11347" y="4321492"/>
            <a:ext cx="2052832" cy="187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8612" y="5413980"/>
            <a:ext cx="1859511" cy="1239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7041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1175658"/>
            <a:ext cx="8390466" cy="4954210"/>
          </a:xfrm>
        </p:spPr>
        <p:txBody>
          <a:bodyPr/>
          <a:lstStyle/>
          <a:p>
            <a:r>
              <a:rPr lang="en-US" dirty="0" smtClean="0"/>
              <a:t>Note that the spermatozoon has red-colored chromosomes and the ovum has the blue-colored chromosomes</a:t>
            </a:r>
          </a:p>
          <a:p>
            <a:r>
              <a:rPr lang="en-US" dirty="0" smtClean="0"/>
              <a:t>These haploid cells (gametes) will join in fertilization to form the diploid cell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273" y="3322002"/>
            <a:ext cx="7017255" cy="3292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2008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Molecular Mendel</a:t>
            </a:r>
            <a:endParaRPr lang="en-US" dirty="0"/>
          </a:p>
        </p:txBody>
      </p:sp>
      <p:sp>
        <p:nvSpPr>
          <p:cNvPr id="3" name="Content Placeholder 2"/>
          <p:cNvSpPr>
            <a:spLocks noGrp="1"/>
          </p:cNvSpPr>
          <p:nvPr>
            <p:ph idx="1"/>
          </p:nvPr>
        </p:nvSpPr>
        <p:spPr/>
        <p:txBody>
          <a:bodyPr/>
          <a:lstStyle/>
          <a:p>
            <a:r>
              <a:rPr lang="en-US" sz="2200" dirty="0" smtClean="0"/>
              <a:t>In the previous slide on </a:t>
            </a:r>
            <a:r>
              <a:rPr lang="en-US" sz="2200" dirty="0" smtClean="0">
                <a:solidFill>
                  <a:schemeClr val="accent1">
                    <a:lumMod val="60000"/>
                    <a:lumOff val="40000"/>
                  </a:schemeClr>
                </a:solidFill>
              </a:rPr>
              <a:t>homologous recombination </a:t>
            </a:r>
            <a:r>
              <a:rPr lang="en-US" sz="2200" dirty="0" smtClean="0"/>
              <a:t>as shown by </a:t>
            </a:r>
            <a:r>
              <a:rPr lang="en-US" sz="2200" dirty="0" smtClean="0">
                <a:solidFill>
                  <a:srgbClr val="FFFF00"/>
                </a:solidFill>
              </a:rPr>
              <a:t>chromosomal crossover</a:t>
            </a:r>
            <a:r>
              <a:rPr lang="en-US" sz="2200" dirty="0" smtClean="0"/>
              <a:t>, the places marked with letters represent the </a:t>
            </a:r>
            <a:r>
              <a:rPr lang="en-US" sz="2200" dirty="0" smtClean="0">
                <a:solidFill>
                  <a:srgbClr val="FFFF00"/>
                </a:solidFill>
              </a:rPr>
              <a:t>loci </a:t>
            </a:r>
            <a:r>
              <a:rPr lang="en-US" sz="2200" dirty="0" smtClean="0"/>
              <a:t>of genes</a:t>
            </a:r>
          </a:p>
          <a:p>
            <a:r>
              <a:rPr lang="en-US" sz="2200" dirty="0" smtClean="0">
                <a:solidFill>
                  <a:srgbClr val="00FF00"/>
                </a:solidFill>
              </a:rPr>
              <a:t>Genes </a:t>
            </a:r>
            <a:r>
              <a:rPr lang="en-US" sz="2200" dirty="0" smtClean="0"/>
              <a:t>are involved with traits, but genes are molecularly represented as sequences on DNA in chromosomes. A </a:t>
            </a:r>
            <a:r>
              <a:rPr lang="en-US" sz="2200" dirty="0" smtClean="0">
                <a:solidFill>
                  <a:srgbClr val="00FF00"/>
                </a:solidFill>
              </a:rPr>
              <a:t>locus </a:t>
            </a:r>
            <a:r>
              <a:rPr lang="en-US" sz="2200" dirty="0" smtClean="0"/>
              <a:t>is the molecular place where a gene resides on the chromosome</a:t>
            </a:r>
          </a:p>
          <a:p>
            <a:r>
              <a:rPr lang="en-US" sz="2200" dirty="0" smtClean="0"/>
              <a:t>The DNA sequences of genes can have variation: </a:t>
            </a:r>
            <a:br>
              <a:rPr lang="en-US" sz="2200" dirty="0" smtClean="0"/>
            </a:br>
            <a:r>
              <a:rPr lang="en-US" sz="2200" dirty="0" smtClean="0"/>
              <a:t>e.g. the gene for eye color can have different DNA sequences, one which produces blue eye color and another producing brown eye color</a:t>
            </a:r>
          </a:p>
          <a:p>
            <a:r>
              <a:rPr lang="en-US" sz="2200" dirty="0" smtClean="0"/>
              <a:t>Variation in a gene is called an </a:t>
            </a:r>
            <a:r>
              <a:rPr lang="en-US" sz="2200" dirty="0" smtClean="0">
                <a:solidFill>
                  <a:srgbClr val="00FF00"/>
                </a:solidFill>
              </a:rPr>
              <a:t>allele</a:t>
            </a:r>
            <a:r>
              <a:rPr lang="en-US" sz="2200" dirty="0" smtClean="0"/>
              <a:t>:  molecular geneticists see variation as difference one or more bases of a DNA sequence coding the gene</a:t>
            </a:r>
            <a:endParaRPr lang="en-US" sz="2200" dirty="0"/>
          </a:p>
        </p:txBody>
      </p:sp>
    </p:spTree>
    <p:extLst>
      <p:ext uri="{BB962C8B-B14F-4D97-AF65-F5344CB8AC3E}">
        <p14:creationId xmlns:p14="http://schemas.microsoft.com/office/powerpoint/2010/main" val="375467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Homozygous &amp; Heterozygous</a:t>
            </a:r>
            <a:endParaRPr lang="en-US" dirty="0"/>
          </a:p>
        </p:txBody>
      </p:sp>
      <p:sp>
        <p:nvSpPr>
          <p:cNvPr id="3" name="Content Placeholder 2"/>
          <p:cNvSpPr>
            <a:spLocks noGrp="1"/>
          </p:cNvSpPr>
          <p:nvPr>
            <p:ph idx="1"/>
          </p:nvPr>
        </p:nvSpPr>
        <p:spPr/>
        <p:txBody>
          <a:bodyPr/>
          <a:lstStyle/>
          <a:p>
            <a:r>
              <a:rPr lang="en-US" dirty="0" smtClean="0"/>
              <a:t>The gene for eye color has two alleles:</a:t>
            </a:r>
            <a:br>
              <a:rPr lang="en-US" dirty="0" smtClean="0"/>
            </a:br>
            <a:r>
              <a:rPr lang="en-US" i="1" dirty="0" smtClean="0">
                <a:solidFill>
                  <a:schemeClr val="accent1">
                    <a:lumMod val="60000"/>
                    <a:lumOff val="40000"/>
                  </a:schemeClr>
                </a:solidFill>
              </a:rPr>
              <a:t>B</a:t>
            </a:r>
            <a:r>
              <a:rPr lang="en-US" dirty="0" smtClean="0"/>
              <a:t> for brown and </a:t>
            </a:r>
            <a:r>
              <a:rPr lang="en-US" i="1" dirty="0" smtClean="0">
                <a:solidFill>
                  <a:schemeClr val="accent1">
                    <a:lumMod val="60000"/>
                    <a:lumOff val="40000"/>
                  </a:schemeClr>
                </a:solidFill>
              </a:rPr>
              <a:t>b</a:t>
            </a:r>
            <a:r>
              <a:rPr lang="en-US" dirty="0" smtClean="0"/>
              <a:t> for blue</a:t>
            </a:r>
          </a:p>
          <a:p>
            <a:r>
              <a:rPr lang="en-US" dirty="0" smtClean="0"/>
              <a:t>Because of the diploid state, two alleles are possible for a gene</a:t>
            </a:r>
          </a:p>
          <a:p>
            <a:r>
              <a:rPr lang="en-US" dirty="0" smtClean="0"/>
              <a:t>So with eye color, we can have the following possible pairs of alleles or </a:t>
            </a:r>
            <a:r>
              <a:rPr lang="en-US" dirty="0" smtClean="0">
                <a:solidFill>
                  <a:srgbClr val="00FF00"/>
                </a:solidFill>
              </a:rPr>
              <a:t>genotypes</a:t>
            </a:r>
            <a:r>
              <a:rPr lang="en-US" dirty="0" smtClean="0"/>
              <a:t>:</a:t>
            </a:r>
            <a:br>
              <a:rPr lang="en-US" dirty="0" smtClean="0"/>
            </a:br>
            <a:r>
              <a:rPr lang="en-US" i="1" dirty="0" smtClean="0">
                <a:solidFill>
                  <a:schemeClr val="accent1">
                    <a:lumMod val="60000"/>
                    <a:lumOff val="40000"/>
                  </a:schemeClr>
                </a:solidFill>
              </a:rPr>
              <a:t>BB</a:t>
            </a:r>
            <a:r>
              <a:rPr lang="en-US" dirty="0" smtClean="0"/>
              <a:t>, </a:t>
            </a:r>
            <a:r>
              <a:rPr lang="en-US" i="1" dirty="0" smtClean="0">
                <a:solidFill>
                  <a:schemeClr val="accent1">
                    <a:lumMod val="60000"/>
                    <a:lumOff val="40000"/>
                  </a:schemeClr>
                </a:solidFill>
              </a:rPr>
              <a:t>Bb</a:t>
            </a:r>
            <a:r>
              <a:rPr lang="en-US" dirty="0" smtClean="0"/>
              <a:t>, and </a:t>
            </a:r>
            <a:r>
              <a:rPr lang="en-US" i="1" dirty="0" smtClean="0">
                <a:solidFill>
                  <a:schemeClr val="accent1">
                    <a:lumMod val="60000"/>
                    <a:lumOff val="40000"/>
                  </a:schemeClr>
                </a:solidFill>
              </a:rPr>
              <a:t>bb</a:t>
            </a:r>
          </a:p>
          <a:p>
            <a:r>
              <a:rPr lang="en-US" dirty="0" smtClean="0"/>
              <a:t>When the alleles in genotypes are identical, such as </a:t>
            </a:r>
            <a:r>
              <a:rPr lang="en-US" i="1" dirty="0" smtClean="0">
                <a:solidFill>
                  <a:schemeClr val="accent1">
                    <a:lumMod val="60000"/>
                    <a:lumOff val="40000"/>
                  </a:schemeClr>
                </a:solidFill>
              </a:rPr>
              <a:t>BB</a:t>
            </a:r>
            <a:r>
              <a:rPr lang="en-US" dirty="0" smtClean="0"/>
              <a:t> and </a:t>
            </a:r>
            <a:r>
              <a:rPr lang="en-US" i="1" dirty="0" smtClean="0">
                <a:solidFill>
                  <a:schemeClr val="accent1">
                    <a:lumMod val="60000"/>
                    <a:lumOff val="40000"/>
                  </a:schemeClr>
                </a:solidFill>
              </a:rPr>
              <a:t>bb</a:t>
            </a:r>
            <a:r>
              <a:rPr lang="en-US" dirty="0" smtClean="0"/>
              <a:t>, these are called </a:t>
            </a:r>
            <a:r>
              <a:rPr lang="en-US" dirty="0" smtClean="0">
                <a:solidFill>
                  <a:srgbClr val="00FF00"/>
                </a:solidFill>
              </a:rPr>
              <a:t>homozygous (diploid)</a:t>
            </a:r>
          </a:p>
          <a:p>
            <a:r>
              <a:rPr lang="en-US" dirty="0" smtClean="0"/>
              <a:t>When the alleles in genotypes are different, such as </a:t>
            </a:r>
            <a:r>
              <a:rPr lang="en-US" i="1" dirty="0" smtClean="0">
                <a:solidFill>
                  <a:schemeClr val="accent1">
                    <a:lumMod val="60000"/>
                    <a:lumOff val="40000"/>
                  </a:schemeClr>
                </a:solidFill>
              </a:rPr>
              <a:t>Bb</a:t>
            </a:r>
            <a:r>
              <a:rPr lang="en-US" dirty="0" smtClean="0"/>
              <a:t>, these are called </a:t>
            </a:r>
            <a:r>
              <a:rPr lang="en-US" dirty="0" smtClean="0">
                <a:solidFill>
                  <a:srgbClr val="00FF00"/>
                </a:solidFill>
              </a:rPr>
              <a:t>heterozygous (diploid)</a:t>
            </a:r>
            <a:endParaRPr lang="en-US" dirty="0">
              <a:solidFill>
                <a:srgbClr val="00FF00"/>
              </a:solidFill>
            </a:endParaRPr>
          </a:p>
        </p:txBody>
      </p:sp>
    </p:spTree>
    <p:extLst>
      <p:ext uri="{BB962C8B-B14F-4D97-AF65-F5344CB8AC3E}">
        <p14:creationId xmlns:p14="http://schemas.microsoft.com/office/powerpoint/2010/main" val="2985205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Genotypes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200" dirty="0" smtClean="0"/>
                  <a:t>The genotype of a single gene of an organism are the symbolic representations of the two alleles it has</a:t>
                </a:r>
              </a:p>
              <a:p>
                <a:r>
                  <a:rPr lang="en-US" sz="2200" dirty="0" smtClean="0"/>
                  <a:t>Suppose a gene has two alleles, W and X: it can form WW, WX, and XX for the diploid set</a:t>
                </a:r>
              </a:p>
              <a:p>
                <a:r>
                  <a:rPr lang="en-US" sz="2200" dirty="0" smtClean="0"/>
                  <a:t>If it has three possible alleles, W, X, and Z, then it can form 6 possible genotypes WW, WX, XX, WZ, XZ, and ZZ for the diploid set</a:t>
                </a:r>
              </a:p>
              <a:p>
                <a:endParaRPr lang="en-US" sz="2200" dirty="0" smtClean="0"/>
              </a:p>
              <a:p>
                <a:pPr marL="0" indent="0" algn="ctr">
                  <a:buNone/>
                </a:pPr>
                <a14:m>
                  <m:oMath xmlns:m="http://schemas.openxmlformats.org/officeDocument/2006/math">
                    <m:r>
                      <a:rPr lang="en-US" sz="2200" b="0" i="1" smtClean="0">
                        <a:latin typeface="Cambria Math"/>
                      </a:rPr>
                      <m:t>𝐺</m:t>
                    </m:r>
                    <m:r>
                      <a:rPr lang="en-US" sz="2200" b="0" i="1" smtClean="0">
                        <a:latin typeface="Cambria Math"/>
                      </a:rPr>
                      <m:t>=</m:t>
                    </m:r>
                    <m:f>
                      <m:fPr>
                        <m:ctrlPr>
                          <a:rPr lang="en-US" sz="2200" b="0" i="1" smtClean="0">
                            <a:latin typeface="Cambria Math"/>
                          </a:rPr>
                        </m:ctrlPr>
                      </m:fPr>
                      <m:num>
                        <m:r>
                          <a:rPr lang="en-US" sz="2200" b="0" i="1" smtClean="0">
                            <a:latin typeface="Cambria Math"/>
                          </a:rPr>
                          <m:t>𝑎</m:t>
                        </m:r>
                        <m:r>
                          <a:rPr lang="en-US" sz="2200" b="0" i="1" smtClean="0">
                            <a:latin typeface="Cambria Math"/>
                          </a:rPr>
                          <m:t>(</m:t>
                        </m:r>
                        <m:r>
                          <a:rPr lang="en-US" sz="2200" b="0" i="1" smtClean="0">
                            <a:latin typeface="Cambria Math"/>
                          </a:rPr>
                          <m:t>𝑎</m:t>
                        </m:r>
                        <m:r>
                          <a:rPr lang="en-US" sz="2200" b="0" i="1" smtClean="0">
                            <a:latin typeface="Cambria Math"/>
                          </a:rPr>
                          <m:t>+1)</m:t>
                        </m:r>
                      </m:num>
                      <m:den>
                        <m:r>
                          <a:rPr lang="en-US" sz="2200" b="0" i="1" smtClean="0">
                            <a:latin typeface="Cambria Math"/>
                          </a:rPr>
                          <m:t>2</m:t>
                        </m:r>
                      </m:den>
                    </m:f>
                  </m:oMath>
                </a14:m>
                <a:r>
                  <a:rPr lang="en-US" sz="2200" dirty="0" smtClean="0"/>
                  <a:t>  G = #genotypes possible, </a:t>
                </a:r>
                <a:r>
                  <a:rPr lang="en-US" sz="2200" i="1" dirty="0" smtClean="0"/>
                  <a:t>a</a:t>
                </a:r>
                <a:r>
                  <a:rPr lang="en-US" sz="2200" dirty="0" smtClean="0"/>
                  <a:t> = # alleles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7" t="-901"/>
                </a:stretch>
              </a:blipFill>
            </p:spPr>
            <p:txBody>
              <a:bodyPr/>
              <a:lstStyle/>
              <a:p>
                <a:r>
                  <a:rPr lang="en-US">
                    <a:noFill/>
                  </a:rPr>
                  <a:t> </a:t>
                </a:r>
              </a:p>
            </p:txBody>
          </p:sp>
        </mc:Fallback>
      </mc:AlternateContent>
    </p:spTree>
    <p:extLst>
      <p:ext uri="{BB962C8B-B14F-4D97-AF65-F5344CB8AC3E}">
        <p14:creationId xmlns:p14="http://schemas.microsoft.com/office/powerpoint/2010/main" val="3659853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smtClean="0"/>
              <a:t>Dominant, Recessive &amp; Phenotype</a:t>
            </a:r>
            <a:endParaRPr lang="en-US" sz="4000" dirty="0"/>
          </a:p>
        </p:txBody>
      </p:sp>
      <p:sp>
        <p:nvSpPr>
          <p:cNvPr id="3" name="Content Placeholder 2"/>
          <p:cNvSpPr>
            <a:spLocks noGrp="1"/>
          </p:cNvSpPr>
          <p:nvPr>
            <p:ph idx="1"/>
          </p:nvPr>
        </p:nvSpPr>
        <p:spPr/>
        <p:txBody>
          <a:bodyPr/>
          <a:lstStyle/>
          <a:p>
            <a:r>
              <a:rPr lang="en-US" sz="2200" dirty="0" smtClean="0"/>
              <a:t>In Mendelian genetics, some alleles for MANY but NOT ALL genes show </a:t>
            </a:r>
            <a:r>
              <a:rPr lang="en-US" sz="2200" dirty="0" smtClean="0">
                <a:solidFill>
                  <a:srgbClr val="00FF00"/>
                </a:solidFill>
              </a:rPr>
              <a:t>dominance</a:t>
            </a:r>
          </a:p>
          <a:p>
            <a:r>
              <a:rPr lang="en-US" sz="2200" dirty="0" smtClean="0"/>
              <a:t>In eye color, those with the brown allele (</a:t>
            </a:r>
            <a:r>
              <a:rPr lang="en-US" sz="2200" i="1" dirty="0" smtClean="0">
                <a:solidFill>
                  <a:schemeClr val="accent1">
                    <a:lumMod val="60000"/>
                    <a:lumOff val="40000"/>
                  </a:schemeClr>
                </a:solidFill>
              </a:rPr>
              <a:t>B</a:t>
            </a:r>
            <a:r>
              <a:rPr lang="en-US" sz="2200" dirty="0" smtClean="0"/>
              <a:t>) show brown eyes even though their other allele in the diploid genome is blue (</a:t>
            </a:r>
            <a:r>
              <a:rPr lang="en-US" sz="2200" i="1" dirty="0" smtClean="0">
                <a:solidFill>
                  <a:schemeClr val="accent1">
                    <a:lumMod val="60000"/>
                    <a:lumOff val="40000"/>
                  </a:schemeClr>
                </a:solidFill>
              </a:rPr>
              <a:t>b</a:t>
            </a:r>
            <a:r>
              <a:rPr lang="en-US" sz="2200" dirty="0" smtClean="0"/>
              <a:t>): the </a:t>
            </a:r>
            <a:r>
              <a:rPr lang="en-US" sz="2200" i="1" dirty="0" smtClean="0">
                <a:solidFill>
                  <a:schemeClr val="accent1">
                    <a:lumMod val="60000"/>
                    <a:lumOff val="40000"/>
                  </a:schemeClr>
                </a:solidFill>
              </a:rPr>
              <a:t>B</a:t>
            </a:r>
            <a:r>
              <a:rPr lang="en-US" sz="2200" dirty="0" smtClean="0"/>
              <a:t> allele is dominant over the </a:t>
            </a:r>
            <a:r>
              <a:rPr lang="en-US" sz="2200" i="1" dirty="0" smtClean="0">
                <a:solidFill>
                  <a:schemeClr val="accent1">
                    <a:lumMod val="60000"/>
                    <a:lumOff val="40000"/>
                  </a:schemeClr>
                </a:solidFill>
              </a:rPr>
              <a:t>b</a:t>
            </a:r>
            <a:r>
              <a:rPr lang="en-US" sz="2200" dirty="0" smtClean="0"/>
              <a:t> allele</a:t>
            </a:r>
          </a:p>
          <a:p>
            <a:r>
              <a:rPr lang="en-US" sz="2200" dirty="0" smtClean="0"/>
              <a:t>Individuals with </a:t>
            </a:r>
            <a:r>
              <a:rPr lang="en-US" sz="2200" i="1" dirty="0" smtClean="0">
                <a:solidFill>
                  <a:schemeClr val="accent1">
                    <a:lumMod val="60000"/>
                    <a:lumOff val="40000"/>
                  </a:schemeClr>
                </a:solidFill>
              </a:rPr>
              <a:t>BB</a:t>
            </a:r>
            <a:r>
              <a:rPr lang="en-US" sz="2200" dirty="0" smtClean="0"/>
              <a:t> and </a:t>
            </a:r>
            <a:r>
              <a:rPr lang="en-US" sz="2200" i="1" dirty="0" smtClean="0">
                <a:solidFill>
                  <a:schemeClr val="accent1">
                    <a:lumMod val="60000"/>
                    <a:lumOff val="40000"/>
                  </a:schemeClr>
                </a:solidFill>
              </a:rPr>
              <a:t>Bb</a:t>
            </a:r>
            <a:r>
              <a:rPr lang="en-US" sz="2200" dirty="0" smtClean="0"/>
              <a:t> genotype show brown eyes; those with </a:t>
            </a:r>
            <a:r>
              <a:rPr lang="en-US" sz="2200" i="1" dirty="0" smtClean="0">
                <a:solidFill>
                  <a:schemeClr val="accent1">
                    <a:lumMod val="60000"/>
                    <a:lumOff val="40000"/>
                  </a:schemeClr>
                </a:solidFill>
              </a:rPr>
              <a:t>bb</a:t>
            </a:r>
            <a:r>
              <a:rPr lang="en-US" sz="2200" dirty="0" smtClean="0"/>
              <a:t> genotype show blue eyes</a:t>
            </a:r>
          </a:p>
          <a:p>
            <a:r>
              <a:rPr lang="en-US" sz="2200" dirty="0" smtClean="0"/>
              <a:t>The brown eye color is </a:t>
            </a:r>
            <a:r>
              <a:rPr lang="en-US" sz="2200" dirty="0" smtClean="0">
                <a:solidFill>
                  <a:srgbClr val="00FF00"/>
                </a:solidFill>
              </a:rPr>
              <a:t>dominant</a:t>
            </a:r>
            <a:r>
              <a:rPr lang="en-US" sz="2200" dirty="0" smtClean="0"/>
              <a:t> and the blue eye color is </a:t>
            </a:r>
            <a:r>
              <a:rPr lang="en-US" sz="2200" dirty="0" smtClean="0">
                <a:solidFill>
                  <a:srgbClr val="00FF00"/>
                </a:solidFill>
              </a:rPr>
              <a:t>recessive</a:t>
            </a:r>
          </a:p>
          <a:p>
            <a:r>
              <a:rPr lang="en-US" sz="2200" dirty="0" smtClean="0"/>
              <a:t>The </a:t>
            </a:r>
            <a:r>
              <a:rPr lang="en-US" sz="2200" dirty="0" smtClean="0">
                <a:solidFill>
                  <a:srgbClr val="00FF00"/>
                </a:solidFill>
              </a:rPr>
              <a:t>phenotype</a:t>
            </a:r>
            <a:r>
              <a:rPr lang="en-US" sz="2200" dirty="0" smtClean="0"/>
              <a:t> is how the genotype expresses itself:</a:t>
            </a:r>
          </a:p>
          <a:p>
            <a:pPr lvl="1"/>
            <a:r>
              <a:rPr lang="en-US" sz="1800" i="1" dirty="0" smtClean="0">
                <a:solidFill>
                  <a:schemeClr val="accent1">
                    <a:lumMod val="60000"/>
                    <a:lumOff val="40000"/>
                  </a:schemeClr>
                </a:solidFill>
              </a:rPr>
              <a:t>BB</a:t>
            </a:r>
            <a:r>
              <a:rPr lang="en-US" sz="1800" dirty="0" smtClean="0"/>
              <a:t> &amp; </a:t>
            </a:r>
            <a:r>
              <a:rPr lang="en-US" sz="1800" i="1" dirty="0" smtClean="0">
                <a:solidFill>
                  <a:schemeClr val="accent1">
                    <a:lumMod val="60000"/>
                    <a:lumOff val="40000"/>
                  </a:schemeClr>
                </a:solidFill>
              </a:rPr>
              <a:t>Bb</a:t>
            </a:r>
            <a:r>
              <a:rPr lang="en-US" sz="1800" dirty="0" smtClean="0"/>
              <a:t> genotypes </a:t>
            </a:r>
            <a:r>
              <a:rPr lang="en-US" sz="1800" dirty="0" smtClean="0">
                <a:sym typeface="Wingdings" panose="05000000000000000000" pitchFamily="2" charset="2"/>
              </a:rPr>
              <a:t> brown eye color phenotype</a:t>
            </a:r>
          </a:p>
          <a:p>
            <a:pPr lvl="1"/>
            <a:r>
              <a:rPr lang="en-US" sz="1800" i="1" dirty="0" smtClean="0">
                <a:solidFill>
                  <a:schemeClr val="accent1">
                    <a:lumMod val="60000"/>
                    <a:lumOff val="40000"/>
                  </a:schemeClr>
                </a:solidFill>
                <a:sym typeface="Wingdings" panose="05000000000000000000" pitchFamily="2" charset="2"/>
              </a:rPr>
              <a:t>bb</a:t>
            </a:r>
            <a:r>
              <a:rPr lang="en-US" sz="1800" dirty="0" smtClean="0">
                <a:sym typeface="Wingdings" panose="05000000000000000000" pitchFamily="2" charset="2"/>
              </a:rPr>
              <a:t> genotype  blue eye color phenotype</a:t>
            </a:r>
            <a:endParaRPr lang="en-US" sz="1800" dirty="0"/>
          </a:p>
        </p:txBody>
      </p:sp>
    </p:spTree>
    <p:extLst>
      <p:ext uri="{BB962C8B-B14F-4D97-AF65-F5344CB8AC3E}">
        <p14:creationId xmlns:p14="http://schemas.microsoft.com/office/powerpoint/2010/main" val="3335880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Mendel </a:t>
            </a:r>
            <a:r>
              <a:rPr lang="en-US" dirty="0" smtClean="0">
                <a:sym typeface="Wingdings" panose="05000000000000000000" pitchFamily="2" charset="2"/>
              </a:rPr>
              <a:t> Molecule</a:t>
            </a:r>
            <a:endParaRPr lang="en-US" dirty="0"/>
          </a:p>
        </p:txBody>
      </p:sp>
      <p:sp>
        <p:nvSpPr>
          <p:cNvPr id="3" name="Content Placeholder 2"/>
          <p:cNvSpPr>
            <a:spLocks noGrp="1"/>
          </p:cNvSpPr>
          <p:nvPr>
            <p:ph idx="1"/>
          </p:nvPr>
        </p:nvSpPr>
        <p:spPr/>
        <p:txBody>
          <a:bodyPr/>
          <a:lstStyle/>
          <a:p>
            <a:r>
              <a:rPr lang="en-US" sz="2200" dirty="0" smtClean="0"/>
              <a:t>Keep in mind that Mendel knew nothing of the molecular details of how genes (traits) were organized as DNA sequences on chromosomes</a:t>
            </a:r>
          </a:p>
          <a:p>
            <a:r>
              <a:rPr lang="en-US" sz="2200" dirty="0" smtClean="0"/>
              <a:t>We can now understand dominant &amp; recessive phenotypes and alleles as changes in the qualitative (presence or absence) and quantitative (low or high) expression of proteins coded by DNA</a:t>
            </a:r>
          </a:p>
          <a:p>
            <a:r>
              <a:rPr lang="en-US" sz="2200" dirty="0" smtClean="0"/>
              <a:t>As many as 16 different genes (not merely alleles) are involved in determining the coloration of the iris, although there are two main genes with one regulating the other that provide what we see as generally brown eyes and variations on blue eye color</a:t>
            </a:r>
            <a:endParaRPr lang="en-US" sz="2200" dirty="0"/>
          </a:p>
        </p:txBody>
      </p:sp>
    </p:spTree>
    <p:extLst>
      <p:ext uri="{BB962C8B-B14F-4D97-AF65-F5344CB8AC3E}">
        <p14:creationId xmlns:p14="http://schemas.microsoft.com/office/powerpoint/2010/main" val="4035177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descr="http://www.vcharkarn.com/uploads/145/1458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99" y="1185704"/>
            <a:ext cx="7919535" cy="533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08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a:t>
            </a:r>
            <a:endParaRPr lang="en-US" dirty="0"/>
          </a:p>
        </p:txBody>
      </p:sp>
      <p:sp>
        <p:nvSpPr>
          <p:cNvPr id="5" name="Content Placeholder 4"/>
          <p:cNvSpPr>
            <a:spLocks noGrp="1"/>
          </p:cNvSpPr>
          <p:nvPr>
            <p:ph idx="1"/>
          </p:nvPr>
        </p:nvSpPr>
        <p:spPr/>
        <p:txBody>
          <a:bodyPr/>
          <a:lstStyle/>
          <a:p>
            <a:r>
              <a:rPr lang="en-US" sz="2000" dirty="0"/>
              <a:t>Describe briefly meiosis I and meiosis II</a:t>
            </a:r>
          </a:p>
          <a:p>
            <a:r>
              <a:rPr lang="en-US" sz="2000" dirty="0" smtClean="0"/>
              <a:t>Describe </a:t>
            </a:r>
            <a:r>
              <a:rPr lang="en-US" sz="2000" dirty="0"/>
              <a:t>the changes in the amount of DNA per cell starting from S phase until the end of meiosis II</a:t>
            </a:r>
          </a:p>
          <a:p>
            <a:r>
              <a:rPr lang="en-US" sz="2000" dirty="0" smtClean="0"/>
              <a:t>Be able to define, describe, and understand</a:t>
            </a:r>
          </a:p>
          <a:p>
            <a:r>
              <a:rPr lang="en-US" sz="2000" dirty="0" smtClean="0"/>
              <a:t>c</a:t>
            </a:r>
            <a:r>
              <a:rPr lang="en-US" sz="2000" dirty="0" smtClean="0"/>
              <a:t>ompare mitosis </a:t>
            </a:r>
            <a:r>
              <a:rPr lang="en-US" sz="2000" dirty="0"/>
              <a:t>and </a:t>
            </a:r>
            <a:r>
              <a:rPr lang="en-US" sz="2000" dirty="0" smtClean="0"/>
              <a:t>meiosis </a:t>
            </a:r>
            <a:r>
              <a:rPr lang="en-US" sz="2000" dirty="0"/>
              <a:t>using the following criteria: </a:t>
            </a:r>
            <a:r>
              <a:rPr lang="en-US" sz="2000" dirty="0" smtClean="0"/>
              <a:t>the Number </a:t>
            </a:r>
            <a:r>
              <a:rPr lang="en-US" sz="2000" dirty="0"/>
              <a:t>of divisions, </a:t>
            </a:r>
            <a:r>
              <a:rPr lang="en-US" sz="2000" dirty="0" smtClean="0"/>
              <a:t>synapses </a:t>
            </a:r>
            <a:r>
              <a:rPr lang="en-US" sz="2000" dirty="0"/>
              <a:t>of homologous chromosomes, </a:t>
            </a:r>
            <a:r>
              <a:rPr lang="en-US" sz="2000" dirty="0" smtClean="0"/>
              <a:t>daughter cell </a:t>
            </a:r>
            <a:r>
              <a:rPr lang="en-US" sz="2000" dirty="0"/>
              <a:t>number &amp; genetic </a:t>
            </a:r>
            <a:r>
              <a:rPr lang="en-US" sz="2000" dirty="0" smtClean="0"/>
              <a:t>composition</a:t>
            </a:r>
            <a:r>
              <a:rPr lang="en-US" sz="2000" dirty="0"/>
              <a:t>, and </a:t>
            </a:r>
            <a:r>
              <a:rPr lang="en-US" sz="2000" dirty="0" smtClean="0"/>
              <a:t>roles </a:t>
            </a:r>
            <a:r>
              <a:rPr lang="en-US" sz="2000" dirty="0"/>
              <a:t>in the </a:t>
            </a:r>
            <a:r>
              <a:rPr lang="en-US" sz="2000" dirty="0" smtClean="0"/>
              <a:t>body</a:t>
            </a:r>
          </a:p>
          <a:p>
            <a:endParaRPr lang="en-US" sz="2000" dirty="0"/>
          </a:p>
        </p:txBody>
      </p:sp>
      <p:sp>
        <p:nvSpPr>
          <p:cNvPr id="2" name="TextBox 1"/>
          <p:cNvSpPr txBox="1"/>
          <p:nvPr/>
        </p:nvSpPr>
        <p:spPr>
          <a:xfrm>
            <a:off x="513184" y="4226767"/>
            <a:ext cx="8117632" cy="2174033"/>
          </a:xfrm>
          <a:prstGeom prst="rect">
            <a:avLst/>
          </a:prstGeom>
          <a:noFill/>
        </p:spPr>
        <p:txBody>
          <a:bodyPr wrap="square" numCol="2" rtlCol="0">
            <a:noAutofit/>
          </a:bodyPr>
          <a:lstStyle/>
          <a:p>
            <a:pPr marL="177800" lvl="1" indent="-168275">
              <a:buFont typeface="Arial" panose="020B0604020202020204" pitchFamily="34" charset="0"/>
              <a:buChar char="•"/>
            </a:pPr>
            <a:r>
              <a:rPr lang="en-US" sz="2200" dirty="0">
                <a:solidFill>
                  <a:schemeClr val="bg1"/>
                </a:solidFill>
                <a:latin typeface="+mn-lt"/>
              </a:rPr>
              <a:t>locus</a:t>
            </a:r>
          </a:p>
          <a:p>
            <a:pPr marL="177800" lvl="1" indent="-168275">
              <a:buFont typeface="Arial" panose="020B0604020202020204" pitchFamily="34" charset="0"/>
              <a:buChar char="•"/>
            </a:pPr>
            <a:r>
              <a:rPr lang="en-US" sz="2200" dirty="0">
                <a:solidFill>
                  <a:schemeClr val="bg1"/>
                </a:solidFill>
                <a:latin typeface="+mn-lt"/>
              </a:rPr>
              <a:t>allele</a:t>
            </a:r>
          </a:p>
          <a:p>
            <a:pPr marL="177800" lvl="1" indent="-168275">
              <a:buFont typeface="Arial" panose="020B0604020202020204" pitchFamily="34" charset="0"/>
              <a:buChar char="•"/>
            </a:pPr>
            <a:r>
              <a:rPr lang="en-US" sz="2200" dirty="0">
                <a:solidFill>
                  <a:schemeClr val="bg1"/>
                </a:solidFill>
                <a:latin typeface="+mn-lt"/>
              </a:rPr>
              <a:t>haploid genome</a:t>
            </a:r>
          </a:p>
          <a:p>
            <a:pPr marL="177800" lvl="1" indent="-168275">
              <a:buFont typeface="Arial" panose="020B0604020202020204" pitchFamily="34" charset="0"/>
              <a:buChar char="•"/>
            </a:pPr>
            <a:r>
              <a:rPr lang="en-US" sz="2200" dirty="0">
                <a:solidFill>
                  <a:schemeClr val="bg1"/>
                </a:solidFill>
                <a:latin typeface="+mn-lt"/>
              </a:rPr>
              <a:t>diploid genome</a:t>
            </a:r>
          </a:p>
          <a:p>
            <a:pPr marL="177800" lvl="1" indent="-168275">
              <a:buFont typeface="Arial" panose="020B0604020202020204" pitchFamily="34" charset="0"/>
              <a:buChar char="•"/>
            </a:pPr>
            <a:r>
              <a:rPr lang="en-US" sz="2200" dirty="0">
                <a:solidFill>
                  <a:schemeClr val="bg1"/>
                </a:solidFill>
                <a:latin typeface="+mn-lt"/>
              </a:rPr>
              <a:t>homozygous diploid </a:t>
            </a:r>
          </a:p>
          <a:p>
            <a:pPr marL="177800" lvl="1" indent="-168275">
              <a:buFont typeface="Arial" panose="020B0604020202020204" pitchFamily="34" charset="0"/>
              <a:buChar char="•"/>
            </a:pPr>
            <a:r>
              <a:rPr lang="en-US" sz="2200" dirty="0">
                <a:solidFill>
                  <a:schemeClr val="bg1"/>
                </a:solidFill>
                <a:latin typeface="+mn-lt"/>
              </a:rPr>
              <a:t>heterozygous diploid</a:t>
            </a:r>
          </a:p>
          <a:p>
            <a:pPr marL="177800" lvl="1" indent="-168275">
              <a:buFont typeface="Arial" panose="020B0604020202020204" pitchFamily="34" charset="0"/>
              <a:buChar char="•"/>
            </a:pPr>
            <a:r>
              <a:rPr lang="en-US" sz="2200" dirty="0">
                <a:solidFill>
                  <a:schemeClr val="bg1"/>
                </a:solidFill>
                <a:latin typeface="+mn-lt"/>
              </a:rPr>
              <a:t>haploid cells</a:t>
            </a:r>
          </a:p>
          <a:p>
            <a:pPr marL="177800" lvl="1" indent="-168275">
              <a:buFont typeface="Arial" panose="020B0604020202020204" pitchFamily="34" charset="0"/>
              <a:buChar char="•"/>
            </a:pPr>
            <a:r>
              <a:rPr lang="en-US" sz="2200" dirty="0">
                <a:solidFill>
                  <a:schemeClr val="bg1"/>
                </a:solidFill>
                <a:latin typeface="+mn-lt"/>
              </a:rPr>
              <a:t>gametogenesis</a:t>
            </a:r>
          </a:p>
          <a:p>
            <a:pPr marL="177800" lvl="1" indent="-168275">
              <a:buFont typeface="Arial" panose="020B0604020202020204" pitchFamily="34" charset="0"/>
              <a:buChar char="•"/>
            </a:pPr>
            <a:r>
              <a:rPr lang="en-US" sz="2200" dirty="0">
                <a:solidFill>
                  <a:schemeClr val="bg1"/>
                </a:solidFill>
                <a:latin typeface="+mn-lt"/>
              </a:rPr>
              <a:t>fertilization</a:t>
            </a:r>
          </a:p>
          <a:p>
            <a:pPr marL="285750" indent="-285750">
              <a:buFont typeface="Arial" panose="020B0604020202020204" pitchFamily="34" charset="0"/>
              <a:buChar char="•"/>
            </a:pPr>
            <a:endParaRPr lang="en-US" sz="2200" dirty="0" smtClean="0">
              <a:solidFill>
                <a:schemeClr val="bg1"/>
              </a:solidFill>
              <a:latin typeface="+mn-lt"/>
            </a:endParaRPr>
          </a:p>
        </p:txBody>
      </p:sp>
    </p:spTree>
    <p:extLst>
      <p:ext uri="{BB962C8B-B14F-4D97-AF65-F5344CB8AC3E}">
        <p14:creationId xmlns:p14="http://schemas.microsoft.com/office/powerpoint/2010/main" val="2918235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Mitosis &amp; Meiosis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45007212"/>
              </p:ext>
            </p:extLst>
          </p:nvPr>
        </p:nvGraphicFramePr>
        <p:xfrm>
          <a:off x="363538" y="1397000"/>
          <a:ext cx="8391524" cy="3997960"/>
        </p:xfrm>
        <a:graphic>
          <a:graphicData uri="http://schemas.openxmlformats.org/drawingml/2006/table">
            <a:tbl>
              <a:tblPr firstRow="1" bandRow="1">
                <a:tableStyleId>{00A15C55-8517-42AA-B614-E9B94910E393}</a:tableStyleId>
              </a:tblPr>
              <a:tblGrid>
                <a:gridCol w="2097881"/>
                <a:gridCol w="2097881"/>
                <a:gridCol w="2097881"/>
                <a:gridCol w="2097881"/>
              </a:tblGrid>
              <a:tr h="370840">
                <a:tc>
                  <a:txBody>
                    <a:bodyPr/>
                    <a:lstStyle/>
                    <a:p>
                      <a:endParaRPr lang="en-US" sz="1600" dirty="0"/>
                    </a:p>
                  </a:txBody>
                  <a:tcPr/>
                </a:tc>
                <a:tc>
                  <a:txBody>
                    <a:bodyPr/>
                    <a:lstStyle/>
                    <a:p>
                      <a:pPr algn="ctr"/>
                      <a:r>
                        <a:rPr lang="en-US" sz="1600" dirty="0" smtClean="0"/>
                        <a:t>Meiosis</a:t>
                      </a:r>
                      <a:r>
                        <a:rPr lang="en-US" sz="1600" baseline="0" dirty="0" smtClean="0"/>
                        <a:t> I</a:t>
                      </a:r>
                      <a:endParaRPr lang="en-US" sz="1600" dirty="0"/>
                    </a:p>
                  </a:txBody>
                  <a:tcPr/>
                </a:tc>
                <a:tc>
                  <a:txBody>
                    <a:bodyPr/>
                    <a:lstStyle/>
                    <a:p>
                      <a:pPr algn="ctr"/>
                      <a:r>
                        <a:rPr lang="en-US" sz="1600" dirty="0" smtClean="0"/>
                        <a:t>Meiosis</a:t>
                      </a:r>
                      <a:r>
                        <a:rPr lang="en-US" sz="1600" baseline="0" dirty="0" smtClean="0"/>
                        <a:t> II</a:t>
                      </a:r>
                      <a:endParaRPr lang="en-US" sz="1600" dirty="0"/>
                    </a:p>
                  </a:txBody>
                  <a:tcPr/>
                </a:tc>
                <a:tc>
                  <a:txBody>
                    <a:bodyPr/>
                    <a:lstStyle/>
                    <a:p>
                      <a:pPr algn="ctr"/>
                      <a:r>
                        <a:rPr lang="en-US" sz="1600" dirty="0" smtClean="0"/>
                        <a:t>Mitosis</a:t>
                      </a:r>
                      <a:endParaRPr lang="en-US" sz="1600" dirty="0"/>
                    </a:p>
                  </a:txBody>
                  <a:tcPr/>
                </a:tc>
              </a:tr>
              <a:tr h="370840">
                <a:tc>
                  <a:txBody>
                    <a:bodyPr/>
                    <a:lstStyle/>
                    <a:p>
                      <a:r>
                        <a:rPr lang="en-US" sz="1600" dirty="0" smtClean="0"/>
                        <a:t>S phase</a:t>
                      </a:r>
                      <a:endParaRPr lang="en-US" sz="1600" dirty="0"/>
                    </a:p>
                  </a:txBody>
                  <a:tcPr/>
                </a:tc>
                <a:tc>
                  <a:txBody>
                    <a:bodyPr/>
                    <a:lstStyle/>
                    <a:p>
                      <a:r>
                        <a:rPr lang="en-US" sz="1600" dirty="0" smtClean="0"/>
                        <a:t>DNA: 4C</a:t>
                      </a:r>
                      <a:br>
                        <a:rPr lang="en-US" sz="1600" dirty="0" smtClean="0"/>
                      </a:br>
                      <a:r>
                        <a:rPr lang="en-US" sz="1600" dirty="0" smtClean="0"/>
                        <a:t>diploid</a:t>
                      </a:r>
                      <a:r>
                        <a:rPr lang="en-US" sz="1600" baseline="0" dirty="0" smtClean="0"/>
                        <a:t> (2n) cells</a:t>
                      </a:r>
                      <a:endParaRPr lang="en-US" sz="1600" dirty="0"/>
                    </a:p>
                  </a:txBody>
                  <a:tcPr/>
                </a:tc>
                <a:tc>
                  <a:txBody>
                    <a:bodyPr/>
                    <a:lstStyle/>
                    <a:p>
                      <a:r>
                        <a:rPr lang="en-US" sz="1600" dirty="0" smtClean="0"/>
                        <a:t>no S phase</a:t>
                      </a:r>
                      <a:endParaRPr lang="en-US" sz="1600" dirty="0"/>
                    </a:p>
                  </a:txBody>
                  <a:tcPr/>
                </a:tc>
                <a:tc>
                  <a:txBody>
                    <a:bodyPr/>
                    <a:lstStyle/>
                    <a:p>
                      <a:r>
                        <a:rPr lang="en-US" sz="1600" dirty="0" smtClean="0"/>
                        <a:t>DNA:</a:t>
                      </a:r>
                      <a:r>
                        <a:rPr lang="en-US" sz="1600" baseline="0" dirty="0" smtClean="0"/>
                        <a:t> 4C</a:t>
                      </a:r>
                      <a:br>
                        <a:rPr lang="en-US" sz="1600" baseline="0" dirty="0" smtClean="0"/>
                      </a:br>
                      <a:r>
                        <a:rPr lang="en-US" sz="1600" baseline="0" dirty="0" smtClean="0"/>
                        <a:t>diploid (2n) cells</a:t>
                      </a:r>
                      <a:endParaRPr lang="en-US" sz="1600" dirty="0"/>
                    </a:p>
                  </a:txBody>
                  <a:tcPr/>
                </a:tc>
              </a:tr>
              <a:tr h="370840">
                <a:tc>
                  <a:txBody>
                    <a:bodyPr/>
                    <a:lstStyle/>
                    <a:p>
                      <a:r>
                        <a:rPr lang="en-US" sz="1600" dirty="0" smtClean="0"/>
                        <a:t>prophase:</a:t>
                      </a:r>
                      <a:r>
                        <a:rPr lang="en-US" sz="1600" baseline="0" dirty="0" smtClean="0"/>
                        <a:t> </a:t>
                      </a:r>
                      <a:r>
                        <a:rPr lang="en-US" sz="1600" dirty="0" smtClean="0"/>
                        <a:t>homologous recombination</a:t>
                      </a:r>
                      <a:endParaRPr lang="en-US" sz="1600" dirty="0"/>
                    </a:p>
                  </a:txBody>
                  <a:tcPr/>
                </a:tc>
                <a:tc>
                  <a:txBody>
                    <a:bodyPr/>
                    <a:lstStyle/>
                    <a:p>
                      <a:r>
                        <a:rPr lang="en-US" sz="1600" dirty="0" smtClean="0"/>
                        <a:t>synapsis</a:t>
                      </a:r>
                      <a:r>
                        <a:rPr lang="en-US" sz="1600" baseline="0" dirty="0" smtClean="0"/>
                        <a:t> + crossing over</a:t>
                      </a:r>
                      <a:endParaRPr lang="en-US" sz="1600" dirty="0"/>
                    </a:p>
                  </a:txBody>
                  <a:tcPr/>
                </a:tc>
                <a:tc>
                  <a:txBody>
                    <a:bodyPr/>
                    <a:lstStyle/>
                    <a:p>
                      <a:r>
                        <a:rPr lang="en-US" sz="1600" dirty="0" smtClean="0"/>
                        <a:t>as in mitosis</a:t>
                      </a:r>
                      <a:endParaRPr lang="en-US" sz="1600" dirty="0"/>
                    </a:p>
                  </a:txBody>
                  <a:tcPr/>
                </a:tc>
                <a:tc>
                  <a:txBody>
                    <a:bodyPr/>
                    <a:lstStyle/>
                    <a:p>
                      <a:r>
                        <a:rPr lang="en-US" sz="1600" dirty="0" smtClean="0"/>
                        <a:t>doesn't</a:t>
                      </a:r>
                      <a:r>
                        <a:rPr lang="en-US" sz="1600" baseline="0" dirty="0" smtClean="0"/>
                        <a:t> happen</a:t>
                      </a:r>
                      <a:endParaRPr lang="en-US" sz="1600" dirty="0"/>
                    </a:p>
                  </a:txBody>
                  <a:tcPr/>
                </a:tc>
              </a:tr>
              <a:tr h="370840">
                <a:tc>
                  <a:txBody>
                    <a:bodyPr/>
                    <a:lstStyle/>
                    <a:p>
                      <a:r>
                        <a:rPr lang="en-US" sz="1600" dirty="0" smtClean="0"/>
                        <a:t>metaphase:</a:t>
                      </a:r>
                      <a:br>
                        <a:rPr lang="en-US" sz="1600" dirty="0" smtClean="0"/>
                      </a:br>
                      <a:r>
                        <a:rPr lang="en-US" sz="1600" dirty="0" smtClean="0"/>
                        <a:t>equatorial</a:t>
                      </a:r>
                      <a:r>
                        <a:rPr lang="en-US" sz="1600" baseline="0" dirty="0" smtClean="0"/>
                        <a:t> alignment</a:t>
                      </a:r>
                      <a:endParaRPr lang="en-US" sz="1600" dirty="0"/>
                    </a:p>
                  </a:txBody>
                  <a:tcPr/>
                </a:tc>
                <a:tc>
                  <a:txBody>
                    <a:bodyPr/>
                    <a:lstStyle/>
                    <a:p>
                      <a:r>
                        <a:rPr lang="en-US" sz="1600" dirty="0" smtClean="0"/>
                        <a:t>homologous pairs</a:t>
                      </a:r>
                      <a:br>
                        <a:rPr lang="en-US" sz="1600" dirty="0" smtClean="0"/>
                      </a:br>
                      <a:r>
                        <a:rPr lang="en-US" sz="1600" dirty="0" smtClean="0"/>
                        <a:t>(bivalents)</a:t>
                      </a:r>
                      <a:endParaRPr lang="en-US" sz="1600" dirty="0"/>
                    </a:p>
                  </a:txBody>
                  <a:tcPr/>
                </a:tc>
                <a:tc>
                  <a:txBody>
                    <a:bodyPr/>
                    <a:lstStyle/>
                    <a:p>
                      <a:r>
                        <a:rPr lang="en-US" sz="1600" dirty="0" smtClean="0"/>
                        <a:t>as in mitosis</a:t>
                      </a:r>
                      <a:endParaRPr lang="en-US" sz="1600" dirty="0"/>
                    </a:p>
                  </a:txBody>
                  <a:tcPr/>
                </a:tc>
                <a:tc>
                  <a:txBody>
                    <a:bodyPr/>
                    <a:lstStyle/>
                    <a:p>
                      <a:r>
                        <a:rPr lang="en-US" sz="1600" dirty="0" smtClean="0"/>
                        <a:t>all chromosomes</a:t>
                      </a:r>
                      <a:endParaRPr lang="en-US" sz="1600" dirty="0"/>
                    </a:p>
                  </a:txBody>
                  <a:tcPr/>
                </a:tc>
              </a:tr>
              <a:tr h="370840">
                <a:tc>
                  <a:txBody>
                    <a:bodyPr/>
                    <a:lstStyle/>
                    <a:p>
                      <a:r>
                        <a:rPr lang="en-US" sz="1600" dirty="0" smtClean="0"/>
                        <a:t>anaphase:</a:t>
                      </a:r>
                      <a:r>
                        <a:rPr lang="en-US" sz="1600" baseline="0" dirty="0" smtClean="0"/>
                        <a:t/>
                      </a:r>
                      <a:br>
                        <a:rPr lang="en-US" sz="1600" baseline="0" dirty="0" smtClean="0"/>
                      </a:br>
                      <a:r>
                        <a:rPr lang="en-US" sz="1600" baseline="0" dirty="0" smtClean="0"/>
                        <a:t>separation</a:t>
                      </a:r>
                      <a:endParaRPr lang="en-US" sz="1600" dirty="0"/>
                    </a:p>
                  </a:txBody>
                  <a:tcPr/>
                </a:tc>
                <a:tc>
                  <a:txBody>
                    <a:bodyPr/>
                    <a:lstStyle/>
                    <a:p>
                      <a:r>
                        <a:rPr lang="en-US" sz="1600" dirty="0" smtClean="0"/>
                        <a:t>one</a:t>
                      </a:r>
                      <a:r>
                        <a:rPr lang="en-US" sz="1600" baseline="0" dirty="0" smtClean="0"/>
                        <a:t> chromosome of the homologous pairs</a:t>
                      </a:r>
                      <a:endParaRPr lang="en-US" sz="1600" dirty="0"/>
                    </a:p>
                  </a:txBody>
                  <a:tcPr/>
                </a:tc>
                <a:tc>
                  <a:txBody>
                    <a:bodyPr/>
                    <a:lstStyle/>
                    <a:p>
                      <a:r>
                        <a:rPr lang="en-US" sz="1600" dirty="0" smtClean="0"/>
                        <a:t>as</a:t>
                      </a:r>
                      <a:r>
                        <a:rPr lang="en-US" sz="1600" baseline="0" dirty="0" smtClean="0"/>
                        <a:t> in mitosis</a:t>
                      </a:r>
                      <a:endParaRPr lang="en-US" sz="1600" dirty="0"/>
                    </a:p>
                  </a:txBody>
                  <a:tcPr/>
                </a:tc>
                <a:tc>
                  <a:txBody>
                    <a:bodyPr/>
                    <a:lstStyle/>
                    <a:p>
                      <a:r>
                        <a:rPr lang="en-US" sz="1600" dirty="0" smtClean="0"/>
                        <a:t>sister chromatids</a:t>
                      </a:r>
                      <a:endParaRPr lang="en-US" sz="1600" dirty="0"/>
                    </a:p>
                  </a:txBody>
                  <a:tcPr/>
                </a:tc>
              </a:tr>
              <a:tr h="370840">
                <a:tc>
                  <a:txBody>
                    <a:bodyPr/>
                    <a:lstStyle/>
                    <a:p>
                      <a:r>
                        <a:rPr lang="en-US" sz="1600" dirty="0" smtClean="0"/>
                        <a:t>daughter</a:t>
                      </a:r>
                      <a:r>
                        <a:rPr lang="en-US" sz="1600" baseline="0" dirty="0" smtClean="0"/>
                        <a:t> cells</a:t>
                      </a:r>
                      <a:endParaRPr lang="en-US" sz="1600" dirty="0"/>
                    </a:p>
                  </a:txBody>
                  <a:tcPr/>
                </a:tc>
                <a:tc>
                  <a:txBody>
                    <a:bodyPr/>
                    <a:lstStyle/>
                    <a:p>
                      <a:r>
                        <a:rPr lang="en-US" sz="1600" dirty="0" smtClean="0"/>
                        <a:t>DNA:</a:t>
                      </a:r>
                      <a:r>
                        <a:rPr lang="en-US" sz="1600" baseline="0" dirty="0" smtClean="0"/>
                        <a:t> 2C</a:t>
                      </a:r>
                      <a:br>
                        <a:rPr lang="en-US" sz="1600" baseline="0" dirty="0" smtClean="0"/>
                      </a:br>
                      <a:r>
                        <a:rPr lang="en-US" sz="1600" baseline="0" dirty="0" smtClean="0"/>
                        <a:t>haploid (n) cells</a:t>
                      </a:r>
                      <a:endParaRPr lang="en-US" sz="1600" dirty="0"/>
                    </a:p>
                  </a:txBody>
                  <a:tcPr/>
                </a:tc>
                <a:tc>
                  <a:txBody>
                    <a:bodyPr/>
                    <a:lstStyle/>
                    <a:p>
                      <a:r>
                        <a:rPr lang="en-US" sz="1600" dirty="0" smtClean="0"/>
                        <a:t>DNA:</a:t>
                      </a:r>
                      <a:r>
                        <a:rPr lang="en-US" sz="1600" baseline="0" dirty="0" smtClean="0"/>
                        <a:t> C</a:t>
                      </a:r>
                      <a:br>
                        <a:rPr lang="en-US" sz="1600" baseline="0" dirty="0" smtClean="0"/>
                      </a:br>
                      <a:r>
                        <a:rPr lang="en-US" sz="1600" baseline="0" dirty="0" smtClean="0"/>
                        <a:t>haploid (n) cells</a:t>
                      </a:r>
                      <a:endParaRPr lang="en-US" sz="1600" dirty="0"/>
                    </a:p>
                  </a:txBody>
                  <a:tcPr/>
                </a:tc>
                <a:tc>
                  <a:txBody>
                    <a:bodyPr/>
                    <a:lstStyle/>
                    <a:p>
                      <a:r>
                        <a:rPr lang="en-US" sz="1600" dirty="0" smtClean="0"/>
                        <a:t>DNA:</a:t>
                      </a:r>
                      <a:r>
                        <a:rPr lang="en-US" sz="1600" baseline="0" dirty="0" smtClean="0"/>
                        <a:t> 2C</a:t>
                      </a:r>
                    </a:p>
                    <a:p>
                      <a:r>
                        <a:rPr lang="en-US" sz="1600" baseline="0" dirty="0" smtClean="0"/>
                        <a:t>diploid (2n) cells</a:t>
                      </a:r>
                      <a:endParaRPr lang="en-US" sz="1600" dirty="0"/>
                    </a:p>
                  </a:txBody>
                  <a:tcPr/>
                </a:tc>
              </a:tr>
            </a:tbl>
          </a:graphicData>
        </a:graphic>
      </p:graphicFrame>
    </p:spTree>
    <p:extLst>
      <p:ext uri="{BB962C8B-B14F-4D97-AF65-F5344CB8AC3E}">
        <p14:creationId xmlns:p14="http://schemas.microsoft.com/office/powerpoint/2010/main" val="1444782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(Sources)</a:t>
            </a:r>
            <a:endParaRPr lang="en-US" dirty="0"/>
          </a:p>
        </p:txBody>
      </p:sp>
      <p:sp>
        <p:nvSpPr>
          <p:cNvPr id="3" name="Content Placeholder 2"/>
          <p:cNvSpPr>
            <a:spLocks noGrp="1"/>
          </p:cNvSpPr>
          <p:nvPr>
            <p:ph idx="1"/>
          </p:nvPr>
        </p:nvSpPr>
        <p:spPr/>
        <p:txBody>
          <a:bodyPr/>
          <a:lstStyle/>
          <a:p>
            <a:r>
              <a:rPr lang="en-US" dirty="0" smtClean="0"/>
              <a:t>Becker's </a:t>
            </a:r>
            <a:r>
              <a:rPr lang="en-US" dirty="0" err="1" smtClean="0"/>
              <a:t>WotC</a:t>
            </a:r>
            <a:r>
              <a:rPr lang="en-US" dirty="0" smtClean="0"/>
              <a:t>:  </a:t>
            </a:r>
            <a:r>
              <a:rPr lang="en-US" dirty="0" smtClean="0"/>
              <a:t>pp 602-611</a:t>
            </a:r>
            <a:endParaRPr lang="en-US" dirty="0" smtClean="0"/>
          </a:p>
          <a:p>
            <a:r>
              <a:rPr lang="en-US" dirty="0" smtClean="0"/>
              <a:t>Raven:  </a:t>
            </a:r>
            <a:r>
              <a:rPr lang="en-US" dirty="0" smtClean="0"/>
              <a:t>pp 207-217</a:t>
            </a:r>
            <a:endParaRPr lang="en-US" dirty="0"/>
          </a:p>
        </p:txBody>
      </p:sp>
    </p:spTree>
    <p:extLst>
      <p:ext uri="{BB962C8B-B14F-4D97-AF65-F5344CB8AC3E}">
        <p14:creationId xmlns:p14="http://schemas.microsoft.com/office/powerpoint/2010/main" val="217882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Haploid &amp; Diploid</a:t>
            </a:r>
            <a:endParaRPr lang="en-US" dirty="0"/>
          </a:p>
        </p:txBody>
      </p:sp>
      <p:sp>
        <p:nvSpPr>
          <p:cNvPr id="3" name="Content Placeholder 2"/>
          <p:cNvSpPr>
            <a:spLocks noGrp="1"/>
          </p:cNvSpPr>
          <p:nvPr>
            <p:ph idx="1"/>
          </p:nvPr>
        </p:nvSpPr>
        <p:spPr>
          <a:xfrm>
            <a:off x="364067" y="1175658"/>
            <a:ext cx="8390466" cy="4954210"/>
          </a:xfrm>
        </p:spPr>
        <p:txBody>
          <a:bodyPr/>
          <a:lstStyle/>
          <a:p>
            <a:r>
              <a:rPr lang="en-US" sz="2200" dirty="0" smtClean="0"/>
              <a:t>Many multicellular eukaryotic species are sexually reproducing</a:t>
            </a:r>
          </a:p>
          <a:p>
            <a:pPr lvl="1"/>
            <a:r>
              <a:rPr lang="en-US" dirty="0" smtClean="0"/>
              <a:t>They have parents: a "mom" &amp; "dad" / male &amp; female</a:t>
            </a:r>
          </a:p>
          <a:p>
            <a:pPr lvl="1"/>
            <a:r>
              <a:rPr lang="en-US" dirty="0" smtClean="0"/>
              <a:t>Sexual reproduction provides genetic variation that helps give species a survival advantage</a:t>
            </a:r>
          </a:p>
          <a:p>
            <a:r>
              <a:rPr lang="en-US" sz="2200" dirty="0" smtClean="0"/>
              <a:t>They inherit a set of chromosomes from two parents</a:t>
            </a:r>
          </a:p>
          <a:p>
            <a:r>
              <a:rPr lang="en-US" sz="2200" dirty="0" smtClean="0"/>
              <a:t>The two sets of chromosomes in the cell makes cells </a:t>
            </a:r>
            <a:r>
              <a:rPr lang="en-US" sz="2200" dirty="0" smtClean="0">
                <a:solidFill>
                  <a:srgbClr val="00FF00"/>
                </a:solidFill>
              </a:rPr>
              <a:t>diploid</a:t>
            </a:r>
          </a:p>
          <a:p>
            <a:r>
              <a:rPr lang="en-US" sz="2000" dirty="0" smtClean="0"/>
              <a:t>Sexual reproduction requires a process (</a:t>
            </a:r>
            <a:r>
              <a:rPr lang="en-US" sz="2000" dirty="0" smtClean="0">
                <a:solidFill>
                  <a:schemeClr val="accent1">
                    <a:lumMod val="60000"/>
                    <a:lumOff val="40000"/>
                  </a:schemeClr>
                </a:solidFill>
              </a:rPr>
              <a:t>meiosis</a:t>
            </a:r>
            <a:r>
              <a:rPr lang="en-US" sz="2000" dirty="0" smtClean="0"/>
              <a:t>) that produces </a:t>
            </a:r>
            <a:r>
              <a:rPr lang="en-US" sz="2000" dirty="0" smtClean="0">
                <a:solidFill>
                  <a:srgbClr val="00FF00"/>
                </a:solidFill>
              </a:rPr>
              <a:t>gametes</a:t>
            </a:r>
            <a:r>
              <a:rPr lang="en-US" sz="2000" dirty="0" smtClean="0"/>
              <a:t> that have the </a:t>
            </a:r>
            <a:r>
              <a:rPr lang="en-US" sz="2000" dirty="0" smtClean="0">
                <a:solidFill>
                  <a:srgbClr val="00FF00"/>
                </a:solidFill>
              </a:rPr>
              <a:t>haploid</a:t>
            </a:r>
            <a:r>
              <a:rPr lang="en-US" sz="2000" dirty="0" smtClean="0"/>
              <a:t> state in the individual of one sex to combine with gametes with individual of the other sex</a:t>
            </a:r>
          </a:p>
          <a:p>
            <a:r>
              <a:rPr lang="en-US" sz="2000" dirty="0" smtClean="0"/>
              <a:t>When gametes join (the </a:t>
            </a:r>
            <a:r>
              <a:rPr lang="en-US" sz="2000" dirty="0" smtClean="0">
                <a:solidFill>
                  <a:srgbClr val="00FF00"/>
                </a:solidFill>
              </a:rPr>
              <a:t>fertilization</a:t>
            </a:r>
            <a:r>
              <a:rPr lang="en-US" sz="2000" dirty="0" smtClean="0"/>
              <a:t> process), if they did reduce </a:t>
            </a:r>
            <a:r>
              <a:rPr lang="en-US" sz="2000" dirty="0" err="1" smtClean="0"/>
              <a:t>ploidy</a:t>
            </a:r>
            <a:r>
              <a:rPr lang="en-US" sz="2000" dirty="0" smtClean="0"/>
              <a:t> by half, then DNA content of cell would be unmanageable</a:t>
            </a:r>
            <a:endParaRPr lang="en-US" sz="2000" dirty="0"/>
          </a:p>
        </p:txBody>
      </p:sp>
    </p:spTree>
    <p:extLst>
      <p:ext uri="{BB962C8B-B14F-4D97-AF65-F5344CB8AC3E}">
        <p14:creationId xmlns:p14="http://schemas.microsoft.com/office/powerpoint/2010/main" val="225982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00140"/>
            <a:ext cx="8407400" cy="762000"/>
          </a:xfrm>
        </p:spPr>
        <p:txBody>
          <a:bodyPr/>
          <a:lstStyle/>
          <a:p>
            <a:r>
              <a:rPr lang="en-US" dirty="0" smtClean="0"/>
              <a:t>Meiosis I</a:t>
            </a:r>
            <a:endParaRPr lang="en-US" dirty="0"/>
          </a:p>
        </p:txBody>
      </p:sp>
      <p:sp>
        <p:nvSpPr>
          <p:cNvPr id="3" name="Content Placeholder 2"/>
          <p:cNvSpPr>
            <a:spLocks noGrp="1"/>
          </p:cNvSpPr>
          <p:nvPr>
            <p:ph idx="1"/>
          </p:nvPr>
        </p:nvSpPr>
        <p:spPr>
          <a:xfrm>
            <a:off x="364067" y="904352"/>
            <a:ext cx="8390466" cy="5225515"/>
          </a:xfrm>
        </p:spPr>
        <p:txBody>
          <a:bodyPr/>
          <a:lstStyle/>
          <a:p>
            <a:pPr marL="0" indent="0">
              <a:buNone/>
            </a:pPr>
            <a:r>
              <a:rPr lang="en-US" sz="2200" i="1" dirty="0" smtClean="0">
                <a:solidFill>
                  <a:schemeClr val="accent1">
                    <a:lumMod val="60000"/>
                    <a:lumOff val="40000"/>
                  </a:schemeClr>
                </a:solidFill>
              </a:rPr>
              <a:t>The "reduction division"</a:t>
            </a:r>
          </a:p>
          <a:p>
            <a:pPr marL="228600" lvl="1" indent="0">
              <a:buNone/>
            </a:pPr>
            <a:r>
              <a:rPr lang="en-US" dirty="0" smtClean="0"/>
              <a:t>because this takes cells from diploid (2n) to haploid (n) state</a:t>
            </a:r>
          </a:p>
          <a:p>
            <a:r>
              <a:rPr lang="en-US" sz="2200" dirty="0" smtClean="0"/>
              <a:t>Prophase I</a:t>
            </a:r>
          </a:p>
          <a:p>
            <a:pPr marL="228600" lvl="1" indent="0">
              <a:buNone/>
            </a:pPr>
            <a:r>
              <a:rPr lang="en-US" dirty="0" smtClean="0"/>
              <a:t>Genetic recombination occurs in prophase:  "mixing" of parental genes on paired chromatids by homologous recombination</a:t>
            </a:r>
          </a:p>
          <a:p>
            <a:r>
              <a:rPr lang="en-US" sz="2200" dirty="0" smtClean="0"/>
              <a:t>Metaphase I</a:t>
            </a:r>
          </a:p>
          <a:p>
            <a:pPr lvl="1"/>
            <a:r>
              <a:rPr lang="en-US" dirty="0" smtClean="0"/>
              <a:t>The homologous pairs line up on the equator of the spindle</a:t>
            </a:r>
          </a:p>
          <a:p>
            <a:pPr lvl="1"/>
            <a:r>
              <a:rPr lang="en-US" dirty="0" smtClean="0"/>
              <a:t>in mitosis all chromosomes line on the equator; pairing of homologues does not occur</a:t>
            </a:r>
          </a:p>
          <a:p>
            <a:r>
              <a:rPr lang="en-US" sz="2200" dirty="0" smtClean="0"/>
              <a:t>Anaphase I</a:t>
            </a:r>
          </a:p>
          <a:p>
            <a:pPr lvl="1"/>
            <a:r>
              <a:rPr lang="en-US" dirty="0" smtClean="0"/>
              <a:t>The homologous pairs migrate to spindle poles and become daughter cells</a:t>
            </a:r>
          </a:p>
          <a:p>
            <a:pPr lvl="1"/>
            <a:r>
              <a:rPr lang="en-US" dirty="0" smtClean="0"/>
              <a:t>There is no sister chromatid separation at centromeres</a:t>
            </a:r>
          </a:p>
          <a:p>
            <a:r>
              <a:rPr lang="en-US" sz="2200" dirty="0" smtClean="0"/>
              <a:t>Telophase I / cell division</a:t>
            </a:r>
          </a:p>
          <a:p>
            <a:pPr marL="228600" lvl="1" indent="0">
              <a:buNone/>
            </a:pPr>
            <a:r>
              <a:rPr lang="en-US" dirty="0" smtClean="0"/>
              <a:t>The DNA content is 2C and the cells are now haploid (n)</a:t>
            </a:r>
          </a:p>
          <a:p>
            <a:endParaRPr lang="en-US" dirty="0"/>
          </a:p>
        </p:txBody>
      </p:sp>
    </p:spTree>
    <p:extLst>
      <p:ext uri="{BB962C8B-B14F-4D97-AF65-F5344CB8AC3E}">
        <p14:creationId xmlns:p14="http://schemas.microsoft.com/office/powerpoint/2010/main" val="154986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Meiosis II</a:t>
            </a:r>
            <a:endParaRPr lang="en-US" dirty="0"/>
          </a:p>
        </p:txBody>
      </p:sp>
      <p:sp>
        <p:nvSpPr>
          <p:cNvPr id="3" name="Content Placeholder 2"/>
          <p:cNvSpPr>
            <a:spLocks noGrp="1"/>
          </p:cNvSpPr>
          <p:nvPr>
            <p:ph idx="1"/>
          </p:nvPr>
        </p:nvSpPr>
        <p:spPr>
          <a:xfrm>
            <a:off x="364067" y="1195754"/>
            <a:ext cx="8390466" cy="4934114"/>
          </a:xfrm>
        </p:spPr>
        <p:txBody>
          <a:bodyPr/>
          <a:lstStyle/>
          <a:p>
            <a:r>
              <a:rPr lang="en-US" dirty="0" smtClean="0">
                <a:solidFill>
                  <a:schemeClr val="accent1">
                    <a:lumMod val="20000"/>
                    <a:lumOff val="80000"/>
                  </a:schemeClr>
                </a:solidFill>
              </a:rPr>
              <a:t>There is NO S phase (DNA replication) between Meiosis I and II</a:t>
            </a:r>
          </a:p>
          <a:p>
            <a:pPr marL="228600" lvl="1" indent="0">
              <a:buNone/>
            </a:pPr>
            <a:r>
              <a:rPr lang="en-US" dirty="0" smtClean="0"/>
              <a:t>DNA content remains at 2C</a:t>
            </a:r>
          </a:p>
          <a:p>
            <a:r>
              <a:rPr lang="en-US" dirty="0" smtClean="0"/>
              <a:t>Prophase II</a:t>
            </a:r>
          </a:p>
          <a:p>
            <a:pPr marL="228600" lvl="1" indent="0">
              <a:buNone/>
            </a:pPr>
            <a:r>
              <a:rPr lang="en-US" dirty="0" smtClean="0"/>
              <a:t>Almost imperceptible since chromosomes really do not have to de-condense as if in interphase</a:t>
            </a:r>
          </a:p>
          <a:p>
            <a:r>
              <a:rPr lang="en-US" dirty="0" smtClean="0"/>
              <a:t>Metaphase II</a:t>
            </a:r>
          </a:p>
          <a:p>
            <a:pPr marL="228600" lvl="1" indent="0">
              <a:buNone/>
            </a:pPr>
            <a:r>
              <a:rPr lang="en-US" dirty="0" smtClean="0"/>
              <a:t>All chromosomes, as in mitosis metaphase, are aligned on the spindle equator</a:t>
            </a:r>
          </a:p>
          <a:p>
            <a:r>
              <a:rPr lang="en-US" dirty="0" smtClean="0"/>
              <a:t>Anaphase II</a:t>
            </a:r>
          </a:p>
          <a:p>
            <a:pPr marL="228600" lvl="1" indent="0">
              <a:buNone/>
            </a:pPr>
            <a:r>
              <a:rPr lang="en-US" dirty="0" smtClean="0"/>
              <a:t>Sister chromatids separate at centromeres just as in mitosis anaphase</a:t>
            </a:r>
          </a:p>
          <a:p>
            <a:r>
              <a:rPr lang="en-US" dirty="0" smtClean="0"/>
              <a:t>Telophase I / cell division</a:t>
            </a:r>
          </a:p>
          <a:p>
            <a:pPr marL="228600" lvl="1" indent="0">
              <a:buNone/>
            </a:pPr>
            <a:r>
              <a:rPr lang="en-US" dirty="0" smtClean="0"/>
              <a:t>The DNA content is 1C and the cells are still haploid (n)</a:t>
            </a:r>
          </a:p>
          <a:p>
            <a:endParaRPr lang="en-US" dirty="0"/>
          </a:p>
        </p:txBody>
      </p:sp>
    </p:spTree>
    <p:extLst>
      <p:ext uri="{BB962C8B-B14F-4D97-AF65-F5344CB8AC3E}">
        <p14:creationId xmlns:p14="http://schemas.microsoft.com/office/powerpoint/2010/main" val="2677048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521" y="304126"/>
            <a:ext cx="8407400" cy="762000"/>
          </a:xfrm>
        </p:spPr>
        <p:txBody>
          <a:bodyPr/>
          <a:lstStyle/>
          <a:p>
            <a:r>
              <a:rPr lang="en-US" dirty="0" smtClean="0"/>
              <a:t>Homologous Recombination</a:t>
            </a:r>
            <a:endParaRPr lang="en-US" dirty="0"/>
          </a:p>
        </p:txBody>
      </p:sp>
      <p:sp>
        <p:nvSpPr>
          <p:cNvPr id="3" name="Content Placeholder 2"/>
          <p:cNvSpPr>
            <a:spLocks noGrp="1"/>
          </p:cNvSpPr>
          <p:nvPr>
            <p:ph idx="1"/>
          </p:nvPr>
        </p:nvSpPr>
        <p:spPr>
          <a:xfrm>
            <a:off x="364067" y="1246910"/>
            <a:ext cx="8390466" cy="4882958"/>
          </a:xfrm>
        </p:spPr>
        <p:txBody>
          <a:bodyPr/>
          <a:lstStyle/>
          <a:p>
            <a:r>
              <a:rPr lang="en-US" dirty="0" smtClean="0"/>
              <a:t>Homologous chromosomes (from each parent) line up as spindle forms</a:t>
            </a:r>
          </a:p>
          <a:p>
            <a:r>
              <a:rPr lang="en-US" dirty="0" smtClean="0"/>
              <a:t>In process called synapsis, arms of chromatids from each pair exchange DNA strands</a:t>
            </a:r>
          </a:p>
          <a:p>
            <a:r>
              <a:rPr lang="en-US" dirty="0" smtClean="0"/>
              <a:t>This creates genetic variation for the species</a:t>
            </a:r>
          </a:p>
          <a:p>
            <a:endParaRPr lang="en-US" dirty="0"/>
          </a:p>
        </p:txBody>
      </p:sp>
      <p:pic>
        <p:nvPicPr>
          <p:cNvPr id="5122" name="Picture 2" descr="http://opentextbc.ca/biology/wp-content/uploads/sites/96/2015/02/Figure_08_03_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483" y="3475464"/>
            <a:ext cx="5533008" cy="3077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61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 y="711010"/>
            <a:ext cx="8117877" cy="5423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367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145439"/>
            <a:ext cx="6989445" cy="6257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8274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0" y="172058"/>
            <a:ext cx="7045475" cy="657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2840773"/>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37125</TotalTime>
  <Words>1019</Words>
  <Application>Microsoft Office PowerPoint</Application>
  <PresentationFormat>On-screen Show (4:3)</PresentationFormat>
  <Paragraphs>118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4_LightOnDark</vt:lpstr>
      <vt:lpstr>Meiosis</vt:lpstr>
      <vt:lpstr>Objectives</vt:lpstr>
      <vt:lpstr>Haploid &amp; Diploid</vt:lpstr>
      <vt:lpstr>Meiosis I</vt:lpstr>
      <vt:lpstr>Meiosis II</vt:lpstr>
      <vt:lpstr>Homologous Recombination</vt:lpstr>
      <vt:lpstr>PowerPoint Presentation</vt:lpstr>
      <vt:lpstr>PowerPoint Presentation</vt:lpstr>
      <vt:lpstr>PowerPoint Presentation</vt:lpstr>
      <vt:lpstr>PowerPoint Presentation</vt:lpstr>
      <vt:lpstr>PowerPoint Presentation</vt:lpstr>
      <vt:lpstr>Gametogenesis</vt:lpstr>
      <vt:lpstr>PowerPoint Presentation</vt:lpstr>
      <vt:lpstr>Quick Molecular Mendel</vt:lpstr>
      <vt:lpstr>Homozygous &amp; Heterozygous</vt:lpstr>
      <vt:lpstr>Genotypes</vt:lpstr>
      <vt:lpstr>Dominant, Recessive &amp; Phenotype</vt:lpstr>
      <vt:lpstr>Mendel  Molecule</vt:lpstr>
      <vt:lpstr>PowerPoint Presentation</vt:lpstr>
      <vt:lpstr>Comparing Mitosis &amp; Meiosis</vt:lpstr>
      <vt:lpstr>Reading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1663</cp:revision>
  <dcterms:created xsi:type="dcterms:W3CDTF">2005-12-08T13:54:14Z</dcterms:created>
  <dcterms:modified xsi:type="dcterms:W3CDTF">2015-05-27T05:03:53Z</dcterms:modified>
</cp:coreProperties>
</file>