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2"/>
  </p:notesMasterIdLst>
  <p:sldIdLst>
    <p:sldId id="502" r:id="rId2"/>
    <p:sldId id="740" r:id="rId3"/>
    <p:sldId id="741" r:id="rId4"/>
    <p:sldId id="537" r:id="rId5"/>
    <p:sldId id="710" r:id="rId6"/>
    <p:sldId id="701" r:id="rId7"/>
    <p:sldId id="711" r:id="rId8"/>
    <p:sldId id="712" r:id="rId9"/>
    <p:sldId id="706" r:id="rId10"/>
    <p:sldId id="714" r:id="rId11"/>
    <p:sldId id="713" r:id="rId12"/>
    <p:sldId id="705" r:id="rId13"/>
    <p:sldId id="702" r:id="rId14"/>
    <p:sldId id="736" r:id="rId15"/>
    <p:sldId id="704" r:id="rId16"/>
    <p:sldId id="732" r:id="rId17"/>
    <p:sldId id="733" r:id="rId18"/>
    <p:sldId id="734" r:id="rId19"/>
    <p:sldId id="715" r:id="rId20"/>
    <p:sldId id="716" r:id="rId21"/>
    <p:sldId id="717" r:id="rId22"/>
    <p:sldId id="718" r:id="rId23"/>
    <p:sldId id="735" r:id="rId24"/>
    <p:sldId id="719" r:id="rId25"/>
    <p:sldId id="725" r:id="rId26"/>
    <p:sldId id="737" r:id="rId27"/>
    <p:sldId id="727" r:id="rId28"/>
    <p:sldId id="730" r:id="rId29"/>
    <p:sldId id="720" r:id="rId30"/>
    <p:sldId id="728" r:id="rId31"/>
    <p:sldId id="729" r:id="rId32"/>
    <p:sldId id="721" r:id="rId33"/>
    <p:sldId id="722" r:id="rId34"/>
    <p:sldId id="723" r:id="rId35"/>
    <p:sldId id="731" r:id="rId36"/>
    <p:sldId id="724" r:id="rId37"/>
    <p:sldId id="726" r:id="rId38"/>
    <p:sldId id="738" r:id="rId39"/>
    <p:sldId id="739" r:id="rId40"/>
    <p:sldId id="636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00FF00"/>
    <a:srgbClr val="FFFF00"/>
    <a:srgbClr val="FFFF99"/>
    <a:srgbClr val="FFFFCC"/>
    <a:srgbClr val="800080"/>
    <a:srgbClr val="006600"/>
    <a:srgbClr val="00CC00"/>
    <a:srgbClr val="66CC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 autoAdjust="0"/>
  </p:normalViewPr>
  <p:slideViewPr>
    <p:cSldViewPr snapToGrid="0">
      <p:cViewPr varScale="1">
        <p:scale>
          <a:sx n="93" d="100"/>
          <a:sy n="93" d="100"/>
        </p:scale>
        <p:origin x="-90" y="-59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18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45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804863" indent="-347663">
              <a:buFont typeface="Courier New" panose="02070309020205020404" pitchFamily="49" charset="0"/>
              <a:buChar char="o"/>
              <a:defRPr/>
            </a:lvl3pPr>
            <a:lvl4pPr marL="973138" indent="-287338">
              <a:buFont typeface="Wingdings" panose="05000000000000000000" pitchFamily="2" charset="2"/>
              <a:buChar char="q"/>
              <a:defRPr/>
            </a:lvl4pPr>
            <a:lvl5pPr marL="1143000" indent="-2286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0A54-58A4-4322-ACF4-2921E1665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formational Slide">
    <p:bg>
      <p:bgPr>
        <a:gradFill rotWithShape="0">
          <a:gsLst>
            <a:gs pos="0">
              <a:srgbClr val="FFFF00"/>
            </a:gs>
            <a:gs pos="100000">
              <a:srgbClr val="FFFFC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401107"/>
            <a:ext cx="8473863" cy="76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397530"/>
            <a:ext cx="8482754" cy="50489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804863" indent="-347663"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3pPr>
            <a:lvl4pPr marL="973138" indent="-287338"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</a:defRPr>
            </a:lvl4pPr>
            <a:lvl5pPr marL="1143000" indent="-228600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DD00A54-58A4-4322-ACF4-2921E1665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0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267" y="236007"/>
            <a:ext cx="8407400" cy="76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625600"/>
            <a:ext cx="8390466" cy="450426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35000" y="1181100"/>
            <a:ext cx="435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17500" y="1016000"/>
            <a:ext cx="8432800" cy="571500"/>
          </a:xfrm>
        </p:spPr>
        <p:txBody>
          <a:bodyPr/>
          <a:lstStyle>
            <a:lvl1pPr>
              <a:buNone/>
              <a:defRPr b="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426" y="954017"/>
            <a:ext cx="7772400" cy="1815882"/>
          </a:xfrm>
        </p:spPr>
        <p:txBody>
          <a:bodyPr anchor="t"/>
          <a:lstStyle>
            <a:lvl1pPr algn="l">
              <a:defRPr sz="5600" b="1" cap="none" baseline="0">
                <a:latin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722" y="4421614"/>
            <a:ext cx="7772400" cy="1500187"/>
          </a:xfrm>
        </p:spPr>
        <p:txBody>
          <a:bodyPr anchor="b"/>
          <a:lstStyle>
            <a:lvl1pPr marL="0" indent="0">
              <a:buNone/>
              <a:defRPr sz="3200" baseline="0">
                <a:solidFill>
                  <a:srgbClr val="00FFFF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667" y="401107"/>
            <a:ext cx="8407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This is the Master supraTitle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4067" y="1397530"/>
            <a:ext cx="8390466" cy="473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77526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DDD00A54-58A4-4322-ACF4-2921E1665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802" r:id="rId3"/>
    <p:sldLayoutId id="2147483801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797" r:id="rId14"/>
    <p:sldLayoutId id="2147483799" r:id="rId15"/>
    <p:sldLayoutId id="2147483800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23838" indent="-22383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5938" indent="-2873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4863" indent="-3476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1800">
          <a:solidFill>
            <a:schemeClr val="bg1"/>
          </a:solidFill>
          <a:latin typeface="+mn-lt"/>
        </a:defRPr>
      </a:lvl3pPr>
      <a:lvl4pPr marL="973138" indent="-287338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426" y="954017"/>
            <a:ext cx="7772400" cy="1815882"/>
          </a:xfrm>
        </p:spPr>
        <p:txBody>
          <a:bodyPr/>
          <a:lstStyle/>
          <a:p>
            <a:r>
              <a:rPr lang="en-US" dirty="0" smtClean="0"/>
              <a:t>Chemistry Review:</a:t>
            </a:r>
            <a:br>
              <a:rPr lang="en-US" dirty="0" smtClean="0"/>
            </a:br>
            <a:r>
              <a:rPr lang="en-US" b="0" dirty="0" smtClean="0"/>
              <a:t>Lipids</a:t>
            </a:r>
            <a:endParaRPr lang="en-US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37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Saturated vs Unsaturated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 saturated FAs (and also with "trans-" unsaturated FAs), these molecules can pack tightly together</a:t>
            </a:r>
            <a:endParaRPr lang="en-US" dirty="0"/>
          </a:p>
          <a:p>
            <a:pPr marL="292100" lvl="1" indent="0">
              <a:buNone/>
            </a:pPr>
            <a:r>
              <a:rPr lang="en-US" dirty="0" smtClean="0"/>
              <a:t>At low temperatures, they pack so well, they can form a solid (grease)</a:t>
            </a:r>
          </a:p>
          <a:p>
            <a:pPr marL="0" indent="0">
              <a:buNone/>
            </a:pPr>
            <a:r>
              <a:rPr lang="en-US" dirty="0" smtClean="0"/>
              <a:t>But with </a:t>
            </a:r>
            <a:r>
              <a:rPr lang="en-US" i="1" dirty="0" smtClean="0"/>
              <a:t>cis</a:t>
            </a:r>
            <a:r>
              <a:rPr lang="en-US" dirty="0" smtClean="0"/>
              <a:t>-unsaturated FAs in the mix, they don't pack to so well</a:t>
            </a:r>
          </a:p>
          <a:p>
            <a:pPr marL="292100" lvl="1" indent="0">
              <a:buNone/>
            </a:pPr>
            <a:r>
              <a:rPr lang="en-US" dirty="0" smtClean="0"/>
              <a:t>At low temperatures, they keep the mixture liquid: an oil</a:t>
            </a:r>
          </a:p>
          <a:p>
            <a:pPr marL="0" indent="0">
              <a:buNone/>
            </a:pPr>
            <a:r>
              <a:rPr lang="en-US" dirty="0" smtClean="0"/>
              <a:t>Plants generally make more unsaturated FAs for their lipids used in cell membranes to keep them fluid, because they don't have "body heat" like animals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0A54-58A4-4322-ACF4-2921E16651B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9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Glycerol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107" y="1184170"/>
            <a:ext cx="8390466" cy="4732337"/>
          </a:xfrm>
        </p:spPr>
        <p:txBody>
          <a:bodyPr/>
          <a:lstStyle/>
          <a:p>
            <a:r>
              <a:rPr lang="en-US" dirty="0" smtClean="0"/>
              <a:t>A 3-carbon </a:t>
            </a:r>
            <a:r>
              <a:rPr lang="en-US" dirty="0" err="1" smtClean="0"/>
              <a:t>polyhydroxy</a:t>
            </a:r>
            <a:r>
              <a:rPr lang="en-US" dirty="0" smtClean="0"/>
              <a:t> (poly-OH) alcohol that is fundamental in lipids important in biology</a:t>
            </a:r>
          </a:p>
          <a:p>
            <a:r>
              <a:rPr lang="en-US" dirty="0" smtClean="0"/>
              <a:t>In organic chemistry, an alcohol has the structure R-OH</a:t>
            </a:r>
          </a:p>
          <a:p>
            <a:pPr marL="228600" lvl="1" indent="0">
              <a:buNone/>
            </a:pPr>
            <a:r>
              <a:rPr lang="en-US" dirty="0" smtClean="0"/>
              <a:t>Glycerol has 3  R-OH groups</a:t>
            </a:r>
          </a:p>
          <a:p>
            <a:r>
              <a:rPr lang="en-US" dirty="0" smtClean="0"/>
              <a:t>Glycerol is found as an intermediate in many metabolic pathways, particularly in lipid metabolism (catabolism and biosynthesis)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0A54-58A4-4322-ACF4-2921E16651B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58" y="4624386"/>
            <a:ext cx="12477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291717" y="5043487"/>
            <a:ext cx="18478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52160" y="5223300"/>
            <a:ext cx="280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On the following slide, it is shown why glycerol was introduced</a:t>
            </a:r>
          </a:p>
        </p:txBody>
      </p:sp>
    </p:spTree>
    <p:extLst>
      <p:ext uri="{BB962C8B-B14F-4D97-AF65-F5344CB8AC3E}">
        <p14:creationId xmlns:p14="http://schemas.microsoft.com/office/powerpoint/2010/main" val="3606510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8667" y="309667"/>
            <a:ext cx="8407400" cy="762000"/>
          </a:xfrm>
        </p:spPr>
        <p:txBody>
          <a:bodyPr/>
          <a:lstStyle/>
          <a:p>
            <a:r>
              <a:rPr lang="en-US" dirty="0" smtClean="0"/>
              <a:t>The Fatty Acid Ester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7" y="1219200"/>
            <a:ext cx="8390466" cy="4910667"/>
          </a:xfrm>
        </p:spPr>
        <p:txBody>
          <a:bodyPr/>
          <a:lstStyle/>
          <a:p>
            <a:r>
              <a:rPr lang="en-US" dirty="0" smtClean="0"/>
              <a:t>In organic chemistry, the condensation of a carboxylic acid with an alcohol produces an ester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1800" dirty="0" smtClean="0"/>
              <a:t>Condensation is the opposite of hydrolysis:  H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O is taken out </a:t>
            </a:r>
          </a:p>
          <a:p>
            <a:r>
              <a:rPr lang="en-US" dirty="0" smtClean="0"/>
              <a:t>A fatty acid (like </a:t>
            </a:r>
            <a:r>
              <a:rPr lang="en-US" dirty="0" err="1" smtClean="0"/>
              <a:t>palmitic</a:t>
            </a:r>
            <a:r>
              <a:rPr lang="en-US" dirty="0" smtClean="0"/>
              <a:t> acid) is a carboxylic acid</a:t>
            </a:r>
          </a:p>
          <a:p>
            <a:r>
              <a:rPr lang="en-US" dirty="0" smtClean="0"/>
              <a:t>Glycerol is an alcohol (has 3 –OH groups)</a:t>
            </a:r>
          </a:p>
          <a:p>
            <a:r>
              <a:rPr lang="en-US" dirty="0" smtClean="0"/>
              <a:t>Thus it forms an ester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0A54-58A4-4322-ACF4-2921E16651B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6386" name="Picture 2" descr="http://www.materialsworldmodules.org/resources/polimarization/esterlinkeq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837" y="2110422"/>
            <a:ext cx="4172507" cy="107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372" y="5077817"/>
            <a:ext cx="4845741" cy="1500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774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Triglyceride Formation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repeat the process of esterifying two more </a:t>
            </a:r>
            <a:r>
              <a:rPr lang="en-US" dirty="0" smtClean="0">
                <a:solidFill>
                  <a:srgbClr val="FFFF00"/>
                </a:solidFill>
              </a:rPr>
              <a:t>fatty acids </a:t>
            </a:r>
            <a:r>
              <a:rPr lang="en-US" dirty="0" smtClean="0"/>
              <a:t>to the other </a:t>
            </a:r>
            <a:r>
              <a:rPr lang="en-US" dirty="0" smtClean="0">
                <a:solidFill>
                  <a:srgbClr val="FFFF00"/>
                </a:solidFill>
              </a:rPr>
              <a:t>two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–OH groups </a:t>
            </a:r>
            <a:r>
              <a:rPr lang="en-US" dirty="0" smtClean="0"/>
              <a:t>on </a:t>
            </a:r>
            <a:r>
              <a:rPr lang="en-US" dirty="0" smtClean="0">
                <a:solidFill>
                  <a:srgbClr val="FFFF00"/>
                </a:solidFill>
              </a:rPr>
              <a:t>glycerol</a:t>
            </a:r>
            <a:r>
              <a:rPr lang="en-US" dirty="0" smtClean="0"/>
              <a:t> and 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have a </a:t>
            </a:r>
            <a:r>
              <a:rPr lang="en-US" dirty="0" smtClean="0">
                <a:solidFill>
                  <a:srgbClr val="00FF00"/>
                </a:solidFill>
              </a:rPr>
              <a:t>triglyceride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0A54-58A4-4322-ACF4-2921E16651B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AutoShape 2" descr="Image result for batman kap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12" name="Picture 4" descr="http://www.photoshopsupport.com/photoshop-blog/10/cs5-04/ib-blog/kapow/batm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19" y="2178164"/>
            <a:ext cx="1671954" cy="109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data:image/jpeg;base64,/9j/4AAQSkZJRgABAQAAAQABAAD/2wCEAAkGBxQTEhUUExQWFRUXGBgYGRgXGCAXHhwfGRgaHxcaHBgaHCghGhwlHRkcIjEhJSorLi4uGh8zODQsNygtLisBCgoKDg0OGxAQGywmICYsLDI0NC8sLCw3LC0sLSwsLCw0Ly0sLCwtLCwsLSwsNCw0LCwsNDQsLCwsLCwsLDQsLP/AABEIAMMBAgMBEQACEQEDEQH/xAAcAAACAwEBAQEAAAAAAAAAAAAABQMEBgcCAQj/xABKEAACAQIDBQUDCgMFBQgDAAABAgMAEQQSIQUGMUFREyJhcYEykaEHFEJSYnKCscHRIzPwJJKisuFDU5PC0jREY3ODo7PxFaTD/8QAHAEAAgMBAQEBAAAAAAAAAAAAAAQDBQYCAQcI/8QAQREAAQMCAwQHBwIEBQQDAQAAAQACAwQRBSExEkFRYRNxgZGhscEGFCIy0eHwI0IkUnLxFTNigqI0ssLSU5LiB//aAAwDAQACEQMRAD8A7jQhFCEUIRQhFCFTwuIvI6nrp+oqmoq/bq5qd243HVkCOw59pUr2WaHK5VyokUIVXEYnK6L1Ov5D4/lVXWYgIamKH+Y59WYHefJSNZdpKtVaKNfAaAboVHaeJK5QON7+g5etUGN4i+l6Nset79g3dvop4Yw691chlDAEcDVzTzsnibIzQ/ngoXAtNivdTLxFCEUIRQhFCEUIRQhFCEUIRQhFCEUIRQhFCEUIRQhFCEUIRQhFCFVxOKyEZhdTzH5WqqrcS9zeOkaSw7xuPAjx17FIyPbGWqkhxKtwI8ufupmmr6ep/wAp4J4aHuOa8cxzdQpqcXCobTxBQpbx/T96oMbrpKV0Rj1uT1gWy8VPCwOvdW4Jg6gj+vCrakqo6mISx6HwPBROaWmxSIykOWH1ifjXz99S6KsdMzUPcfE5doyTwbdljwTtpxkz8rXrfPrGCmNQNNm/29EiGHa2VDs2fMmp1HH9/wCulIYLWmelvIfibkfMHu8l3MzZdklM8+Zy3jp6cKx9ZWOmqTOOOXUNE2xlm7Kdz4jKmbw09eFbyrrWw0pnHDLmTokmsu7ZVbZE11IPEG/v/wBb1V+ztUZIXRuNy037HZ+d1JO2xuEu2jiAWZiQFXmTYADiSTwHE1ncUnNTWOLc89kdn1N0xG3ZZmvG7O3oJiVimjk+44ax5XAPA9fCrjBZZqWT3edpAdpcb+Hb59ajnbfMfgT3E4lUGvHkOdX1biENIzakOe4bz+cUuxheclHs+cvmY9bAf150rhFbLWNfK/IXsBwsPHVdSsDCAFbq4USKEIoQihCKEIoQihCKELyJBci+osSPO9vyPuosvLi9l6oXqKEJLht4EbFyYY2BW2Q/WOUFl8xf4Hpqw6ncIhIkmVrHVLoDqNOeWadUunUUIRQhFCEUIRQhRzRBgQedQVNOyoiMT9D+X7F61xabhIJ4irEHl/V6+cVdK+lmMb9Rv4jcQrBrg4XClhxzrzuOh1+PGnKbGauDLa2hwdn46+K4dC1ypbe3ghjymaRItDYM2p65V4n0FTVlRNijmmOM/CDe2Yz55L2KPZOyMyfzRV9h72YZ3Cxzoxb6BOVj5K1iT5VJRGrw1+3Iw7B139uW8eOi9niNrOBB3XBHmrtUJNzcrtS9ucmTle/+nv1p335/ufuu7av2a278+9cbA29pVMXtWPDqTLKkStpd2C38Bc6nw8aKN1RZ8cAJ2hY2F/zK47V64AkXS2DenBswUYmK5NhdstzyALWv6UPw2raLmM+fkpHNc0XcCOsEeafzYi6IvQf/AF8PzqSqrzNTRQfyjPrGQ7h5qFrLOLl4w8xQkjmCP69aho6x9K8vZvaR36HsK6ewOFish8pWb5lp7Pax9p925t6dpkp3Atn3rPXZNuv+103R7HvMe3pf+3jZctxysAJEYpJH30dTZlI42I1rYsIvY6FaPGaQT0znW+JuY7NR2j0XZN0NuHG4SKd/5hBWT76GzacgbZgOhFYjF4nxVbw4k7wTwOndosfEQWiy2eyltGPEk/H/AErV4CzYomniSfG3olZz8asNMo4sB61ZPqYY/neB1kBRhpOgXj54nDMD5a/lS/8AilJtBokBJ4Z+V110buCnp9cIoQihCzG422+2i7Jz/FiAGvFl4BvMcD6HnTtbB0btoaFVWFVnTR7Dvmb4jitLLIFBZjYAEknkBxNJgXNgrQkAXK+g14vVh9ibdzbTmF+5JdF/9P2T6gN/eqzmp7UzTvGff+BUNLW7Ve9u45D/AG/hWo2/tH5vA8vEqO6DzJNh8TSMEXSSBqtqucQQuk4Kxg8YskSyqe6y5vIW1v5Vw9ha4tOqkjlbIwPGhF1xTae1wJWmZ8jM5dfrXvcZQNSR0FaBzo4YgJCALWWMYyeqqC6FpLib5bs8loMR8puIaICGBUe3ekm1FxzWFSDr9plt0NZSesha8iPML6PR4TVSRh09mm2e9TbA+Ul5tnpIyr85JKacO4ADIRyLNchRw/O1paUym5+VZuvxFtONlubj4LpOFQhFDG7BQCTzIGppRxBJsrJgIaAVLXi6RQhFCEUIVTH4XOuntDh+1VOL4cKuK7fnGnPl2+alik2DyWc2jjFhikle+WNGc9bKCSB46WrCQwuklEQ1Jt6J0nK64vicS8sjSym8j6senRF6KvAD14kmt9FEyJgjj0H5frK2tBRNpYwP3HU8T9BuULoCLEXFSA2TckbZG7Lxcc1otx96pIMQmFncvDKbRO5uyMeCFjqVJsBfgSvK9qfFsMZLEZ4hZw1A3jjbiFicQpPc59gfI7McuXZ9Fpd8d7ewJgw9jNYZ2IuIgRcafSkI1C8ACCeQarwvCunHSy/JuH83259g5d0VE+qfYZNGp9Bz8t/PncrF3MjszyHi7nMx8LngPAaDkK1TGtY3YYLDgMlrKajhpxaNvbvPavJFepk5ixVzY+8k2BYMpaTD6B4SbgDhmjv7BHT2T8QpV4dFWNIIs/c768fNZbF8OEA6eEfDvHDmOHMLsWCxaSxpLGwZHUMrdQRofCsPLE+N5jcMwbKmBBF1zDbG+00wlCpG2HdXURkEMyEEBu0Burkd4aaaDiL1rqbBootkkkPFjfcDwtw3c/BWowmR9J0wPxWuBy3Z8d/hzWZwM2eNSdSRY+fOrh42XELQYfUirpmyHeLHr0Ku7l70S4SKbDxKpYyZw0l2VQAFbuqwJJyrzA40liGGx1UjZJCbAWy37xnnzWQoKF00z4AbbN89dDbTJdB3T32GLlOHlTsplXMLNmRwOJW4up55TfS+psazuJYU+mjEjXFzNM93p25dS5nidBMYX6jxHFa2qQDguE52dg8veb2vy/1rcYNhPuw6WUfGf+I+vHu605ZdrIaK9V+oEs29i3hj7ZBmCEF16odGt0I0N/A9alhYHu2Tv060tVSuiZ0gztqOW/u1VrZ+OSaMSRtmU/DqCOR8K5exzHbLtVJDMyVgew3BXIMFj2w8/aJxVjp1F9VPgRWhfGJY9k8Fio53U9Rtt3E9o4Lom8e11bZ7yxm4kUKPxGzA+IGb3VT08JFQGu3ei09bVNNE6RmhFu/JLNh7yf2CW5/iQrlHjm0iPodPTxqael/iABo78KUpMQ/gnEn4mi30WChxnYuj3ClWUrc2uQRYeNzparSTZLS12/JZ6AvEgewXIz7s1tPlB2sJI4EQ6OBMfIiyfm3uquw+Etc5x3ZfVXmNVQfGxjd/xdm5LNkbxCLBYiJ2t3T2ZJt7ZCuL8rXzf3qmqKcGZsm7f2flktRVpbTSQ77ZduR+vesFi9oRPJFkdSQ9jbmrqw0P0u8AdL8Kr8ZfFNTnZNyCrr2ViqKWuaZGkB4IVjGvljc9EY+5TWSjF3gcwvplQ7Zic7gD5Kb5NcLnTDL9aQ38u1N/gK3cB2aQnrXxysb0mJBv9PkCV3HGbdw8XtzICOQOY/3Vuaq2QSP+VpWglrIIvneB2+iSYvf3Dr7CvJ42yj3nX4U0zD5TrYJCTG6dvy3Ph5p7sfEyyxh5YxFm1VL3IH2jYanpbT4BSVrWu2Wm6saeSSRm09uzfd9VfqNTry4uONvGuXtLmkA258O+4QEnxnaqdWJHIjT8uFYjE/8AEad1pJHFp0IyHhoeXcnI+jdoFnN7oWkwWJVQSxiYgczlF7eZtb1qvw+S1XG95/cLk896Ya7YIdwIPdmuQqQdRwrcr6ACCLhLdlzOWbO19SMvQ9R4aEVNIAALBZjCK2pkq3xzOvkcuBB3eK9bXUns8ujZ+6enj6GxryO2d9LJjH4jMIY2fMXWHdn3ZJiSSSWJZmJZmPFiTdifEmoQAAABYDyVzTwNgjEbNB48T2qpi9opHobk9By86lbGXJKtxenpXbDrl3Abuvd6qXC4kOtxceYtzI9RcEXHQ9K5c3ZNkxRV0VWzbj7QdQpXUEEHgdDXgNk09jXtLXaHJaD5M9548PBPBiXssT3jFiS2ctmRVUXbvKW0+uTwqmxrDpJ5mSwjMjPs0J7MuxfPI43NkdAASQSOuxss4rIHaOMkqhshYFSU+gSDrcDQ+INXA2y0OeMzr171scMqCY+hkBD2AZHeNx9OtUsAuSSSPke+vrx/QelSvO00OS2GsNNVzU37T8Q6jl9B2L5szClpsSw4xRtMfurJGJL+SuW/BXM0oY1gP7iB2kG3iLdqpWz+7Yo9+7aN+onPu17FYbGfNsTh8SNOzcZvu37w9ULj1rl8XTwvhO8eO7xsnfaOLZfHMOYPmPVfo/ZUCnvEgnkOnjVB7P0URPTPILhoL6cyOPD66Z6d50CvYyYohZULkfRW1z1tfQnwrYNAJsTZJSOLW3AukMG/GFPtF4zzDIdP7t6aNBMNLHtVc3GKY5OJHWPpdX125hJVK9tGQwIIZgtwRYizWqIwTMN9kpkVdNKLbYz5rnmz9pSYDEOqnOgazLfRh9Fh0NrEGrd8TamMHQrMw1L6CdzBm2/eNx67JHjcQoLuSFW5N2IFgTfU8KZBDGjaKQcDLIdgE3KrneEmLsYw8qZw+gyqDlIuHawIsfo5uVVdRidJC/avd1rZLQ0WAYlVRdHs7LL3+LJVM07cXEYPFY9TxvYuw1HkoqnqMflflGAPFami9i4I853l3IZBKN4sIqxae2zqudiWbjf2jcjhypGCollm2nuJsCretoaamptiFgbcgaJtaYqqtLlVFCKI1Asq8BmfNp5AUy/HJrWiAaq+L2Ppi7aqHl57hxXlcAl7kZ243clyPLMTb0tVbLWTy/O4lX9NhdJTD9KMDsSTai/2wH6qRsPSVb/C9P0bQ6meOR9FS4rIY6+I82f+Sb7ce2Hl+6R79P1qupheVvWr3EHbNLJ1eeSj2TjexSCGRSpYWU3DAnS4NuF81bCgxGJ4EQvcZdq+X41gdTCTUutZ1za+YAsntXCy6224+7Oa2ImGnGNTz6OR06dePS9VW1Vv02dv0WiwnDr2nkHUPX6d66BVUtGihCKEKji8cgBHteHL1NUWI4xSxtMdts8N3adPMqaOJxz0Sc1h3EEkgW9E6uQ70bEOEnKgfwXJaI8hzaLwK8hzW3GzW22HVoqobk/ENfr2+fYtJg1aHN93fqNOY4dY8u1ZyaEJJ2uQuvB1Bytb6yNycceh4EEEg2Vy5uyDY7j6Hl+DNRYth72v97p77Q1A16xz4jf52JtnRpIkkeJ+cq8edSUyFAzFQrDMe93WBGnDxqKKZ72ua9myQba3vle45ZpfBNuoqTPI4u2Rlfdf7Arxj8RkQkceA8z/AFf0qVjdoq8xKrNNTl410HWfpr2L3sWCGLDNKSGxcrMqqeMCDR5SOUjahTxFwRwaoJzLJOGAWjaASf5jub1Df3FY+ioXzTbMgI3uvfIb9d5++5UtiYd2R59civHDbkM6yvp0ClVFv/EpiaRokEW8gnuIHjfwTGBzkVnJ1xbvI7rW7UyqNbdVcJAAztzLH3aae+u3OJACraKmYyWWXeXHuyy7182kcqiQcUI9QTYj9fSvY8zY71zipMUYqWfMwjtByI6t/ZdWY3DAEcCLj1rgixsrCKRsrBI3Qi6tbl4uHDY+RsSwWKWGRAx9nvFGKnzCEeNx1pPFIZZ6UCEXc1wPdf6rFYpTPhq3Of8AK+9j17usJFtQK0JCsXVXKhiLEgMVBIIBBIsbEDjVjEXBwJFiR90/XSe8YU17tWkA9YOyfNd13WxZlweGkPtNDGT55Bm+N6+fVrOhq5A3KzjbvVKzNoT+DaDjT2vA8ffT9JjlXEQ0/HyOveM++6jdC08kr3n3Y+cKZolyTc1NgH/ZvE8efWvoeF4i8sHSsLRwNrju3ddjyWcxTC2zXfF83n9+a51IhUlWBBBsQdCCOIIrRAgi4WRc0tNjqvNerxVto4btI2Xna6now1UjyNQzxCWMsKZoql9NO2VhzBUGFmzoj/WVW94Br5w9uy4t4L7xE/bY13EAqWuV2s/vo38FB9u/uVv3qww8fGer1VJjrrQt/q9Cn4NIFXYzC+14hZneWQLIkikHuOjWIPK6/E/CrbDyQ1zT+XFlmccY10kbwRkR4EH6q/vW1sM/iVH+IH9KUoR+sO1WeMOtSO5287qtteQCbBk8ASTYE/U5DU8KewtzWSFzjYAj1VR7RMfLAyNguS11hxuAuhbmQ4ad8800YjU+yzBSx6EHgBzB8q089QXM/RzvvG77r57R0LY5f4v4bbjlf7LrOHxCMO4ysPskH8qpS0jULVtc13ylTV4ukUIVLFYaR/pgDpa3v61SYhQ1lTdrZQG8LEd5vn5clNG9jdypHZj/AGT6/wClULvZ2rGhae0/RT+8MVNhaqR7Sxxad3DNTA3XN96t7g7TQNh1lgRmQnOVkzRmzOhsQrKwNuN7cRe1afD8KLGsmbIQ8i+mVjuPEEap6KgmfTmpYdLkDf8ADvvxyOSxuHnDC6kkcQSMpIuRqBoGBFiASOY0Iq/LSNdVf4ViPvkZv8w158Co8HAFaTLpdh/lB/WvXuJAuu6GmZBLMGaFw/7QfVUtutcopNhxJte17C9udtdKkh0JVN7SyEuji6z6D1TRVFiLELc2DG5CknKGI4sFsCeZBqHPfr6rQUkbxTNjmzNrH6d2V142fj+xhlwZW4klSaNx9kWZW/Cot69RXEsG3M2oB0aQR16ePosxT0hpMRZFqCbg8rHxG/v3qaulslSckxSFb3u9reBI/SpBbaF+SqHmR1HM6PI3fa3IkZdy+S4CdsDHOMrxuxjY5grKytZVYMRfMLNccr3txPDZ4hUuhNw4AHTUEa5cNPJZp+J1E1KKc5336kgZ2+/DvV99nfN8sfaJKDGkgdDmXv3zAMONnVh5WqOOfpwXbJFiRY5HL6iyvsAm2oDETm0+B+91WwWJEi3tYg6jjY1M9uyU/Q1jKyLatYg5jWx/N6TS4gZZkAJu+YW4Wzan4D31OG5g8llJqtpiqIGgnaftC2gF7k+A71+gPk1wWbZ+GDGxESm3OxJI8rAisr/h8ddXzBz7WOg1O647eRVeZCxgyW0jhSME6AAXJPQcSSeVaWloIKYWibY8dSe3VLPkJzcVUbb2FH/eIvSRT+RqwFPL/Ke5KGspx+9veFl97RgsQM6TxrMBx1s3g1h7jT1L08RsWmyqcRFHUDaDwHefWudYvGrHYG5Y8EUXY+nIeJsPGnqiqigbtSGyp6LDqitfsQtv5DtSjbMsphkdm7MAaIh11Nhnfnx9kWHi1ZyXGX1EgjjFm+a3VN7KxUUDppztPAy4AqfYjXw8X3APdp+lUdSLSu61scPN6aPqC+YrbEMZytIM17WF2N+lgDrQymlfmAiWvp4iQ52Y7fJJN5cUJlQIH0Y3LIyjUWGpFqsqOlliJLxqs/iuI09SwNidci/ktPCe6PIflVO7UrUs+ULNdmt5GxazMoksNWCBSdG4i48Fv5Vo6J1GGgO1y06sybZrB4vHijnuLMmi+Z68gL5cE42hsmAYeUpEgPZOVOUXHcJBudb1fSU8QiJa0aeixsNbUmoa17z8wBF8te5L972vFGo+k4/yn96xtA39Q9XqvquNv/h2jn6FfMQ18RhPuX96/wClDBaGXrRKdqqp+q/h9k03J2bLPPi2ijZ/4gW4GgsX4ngNCONaHCXsiiu42yCw/tJHLU1Fo2k/E7zA9F0HA7iYlrFykfmcxHounxp5+IRDIAlVEOCVBzcQ3xPh9VqtmbrGK2bFTtbkrlF/u3P50hLVbejAOxXNPhxjteRx7bDu+6frCOrf3j+9KKxspKF6lm08bxRfU/pWVxzFtm9NCc/3H0Hr3dTMMX7illZJNLju9GD7LGYhCLBnMq+IluxPlnzr+E1u8OlEtKxw3C3a3Lyse1ajBJWupzHvaT3HP6jsSXC4RY75b2JvYnQeXuHuFPOeXapujw6GkLjFfPidOQXqL23/AAn4W/Sg6BSQn9eUf0n/AI29Et2rIFmDEXsosOV7nU+X7VNGLtss9jEzYa5sjm3s0WG69zmeQ167KTaEc8cTLOjI7hGUMMpyMTbu8RfI2h1riJ8Ujrxm4Fx2j+6hfXzTUEvSnMuaOGR3dWRV9dmwxrhil+1aASSkm4vLYxqB9EhNT4OtQMmle6Ta+UOsOzU9/kV37PUoMpmtkBbtP0HmvU0gVSx4AXrsC5stTPM2GJ0jtALqnseYsmt7gnW3G54jrrcVJKADkqnAaszQFjvmaT3HPzuFaghyAqpbJmz5L90MVylgOuXTyqM2J2iM7Wvy1sm6fC6eCYysBud24X1t+dSqogXEG2mdLnzB/apCbx9RSzGCLFSG6PZftB+iabg7BixsuLikzDuhldDZlPaMNORBB1B0NhzAIr8WrZKRkcjLa2IO/L0WUf8A9RLsEgFztDuufBTbc3eXATdkGZlZFcO9hexIcaADu6acsw617Q1xrYukIAINrDw71f4A6KJsjHHPI58Pt6p/8huOZfnKD+WjRuo8Xzhh6hF91KY3MaaeGob82YPMZZeJWaYGu2mjTcu2xuGAI4GtBDKyaMSMORF0sQQbFc6323a7EmeIWiOrr9Q9R9k/Dy4XtHV7Q2H6rL4phmweliGW8cPt+aLBHaqH+WGl/wDLFx/fJCfGup8TpocnOz5ZqKk9n6+qzZGQOJyVKXG3niBRo3IdbNY3Fg17qSNCvDjrVFilXDVwB0erStj7O4ZVYZWGOa1njKx3hQ71NbDP5r/mB/Sqei/zh2+S1GLH+FcOJHmFPsJcsIX6rOvudrV1Xt2Z3D80XmDSdJRMd1+ZXxMC6TPJG6r2gXMGQta3MWYWvTNHij6Zlmi5Vfins7HXy7T3kDWw7ku3nlkjRf4rszMeNgLZTcZVAB4jjc01BiNRUPO2cuAVZW4FRUMTejb8ROp1sB4J/B7K+Q/KqJ2pW0Z8o6kt3oW+Gk/D/nFMUf8AnDt8kjiovSu7PMJhMb4UnrAfjHW9JvB/t9F8Xts1dv8AX6pNtVc8+ETxze7Kf0NZLCWbUp6x6lfTfaaYspx/SfGwVTZ7ZsThT9XDoT/cb/qqCQbMD+bj5hNQnbrIeTB5H6rY/JHvI2FSZimaOWYsRwb2V1B9eB+FX9LRiWG97EZeAWMxDFDT1IBF2kXPHMlds2XtSLEJniYMOY4EeBHKlpInxmzgnoKiOdu1Gbq7UanRQhFCF4eMHiAfMXqKSGOQWe0HrF16CRokuPKZrIALcSOdYTF3U3TbFO0C2pG88OGSdi2rXcVmN6t21xaqQ3ZypfI9rix4qw5qbA6agi45gxYfiDqRxyu06j1HNOU9RJTydJGc/AjgVyzaOy8dExQ4KVm4Bo1MqHxDIp08DY1r4ayklG0JW9pAPcVZv9oXhtmxZ9dx5fRRjd/FYdRNiUyCVsoBILAgEjMBooIvbW/d4DS/TK6nneY4nXLRfl91HgtU81T+lOb/ADH2v3KviVdXjmj/AJkTq6jrlYMB7x+dTWa5ro3aOBHfkrHGsPfUsbJF8zd3EcOv7pl8oOOTGzQyQZu9EokDAqUKtIQrXFif4h4XvakcIp30kb45NzjbmCBn4LPMoqqc9E1hFyCSQQBbaHroqUEWVQLk2AFz4AAfAAAcgAOVOk3N1s6SlZTRCJm7xPFUNpM0jrBEMzuwGUcyT3V9+vhUjC1jTI82A8lnvaCuvalZ1u9B69y6pi9x1+YwwRlRNACVc6B2bWVW5hXbXwIXjaxyEWMuFW+V/wAjt3ADS3MDvzVXSTPpXh7NR4jeFznHTdi5jmDRSLxRhr6WuGHiCRWqitK0PjNwd61Lcaoy27nWPAg38AV83W2UdoY5VysYU/mEEiygG2o4Mx0A48TyNcV9T7pTkj5joNbnq32GaytfV++VO224aBYdXHtuuu7pbpYfA5hEXJkK5ncgmwvlHdAAAuTw1v5Wx9TiD6+RgmIa2+7dfU5lQNYGA2Wg21unHiYjFMFkQ66ggg8irA3U+Iq7hwKppn9JBML9WvXmVAZmuFnBUdl7rxbPhKxLlS+ZjdnZj1OlzoLWFQVmEYlVSbTy1x0FjbzAXvvEUbSTfuv5KGbe9Yoz2WWRr+y11t1OUi51tppV57P4bXQOMFSwhmoORF94yJtfXr61T1+LQCPbhILuBuPAhYrerb2IxMEySSEK0b91e6vsnkOOuut62Bo4mRmw3FZ5uKVEkzSXZXGQy3rJYnEzmVFiACZVZ2I014i58OQ11rEsZEIy5+udgvrcs1SZmsiFm2BJt3+HBVHxnbYqNkF44jlLcruCP0+BphtM5lK9xHD7JCSvjlxGJjToSBzyz7NFPvif7P5sB8Cf0pehH6vYU/i5tTj+oJngxYyr0kb4qrf81T4w3Zq3diS9ln7WGs7fNR7V2gIVDZSxLBQAbakE8fSk6eAzO2QVbVtY2lj2yL528z6JRtzCzyL2jxCNYkkNu0DH2dOA6gVoKfC5acFzvTdfmVh672hp657Y266b87kcgtGotpWZK+hgWFkgw0EmK+cK0xVVcoFyrbibX0vyHjWmw/Do5WbYyIA8QvnuNY9UU83RHNpJyy0B6k0xMqxQdgSWcQle6jN9EqrHKDlBI5+PSrmWeOniEcjgDayytPR1FbUOngYS3aueWd0kjxhfExyojMsQCa90Z2DAAnWw1vwv3TpVBQj3VpleLgXOXMWC2mMEYi9tNEbFwAz5G5NlDhEMU75yM0cDaLqAFVcuuhJt4D40rKWyRAs0LvVWFO2SCpcJSLtjOnIBPt0I7YVPEsf8RA+ArWUItCO3zXzbGHXqiOAA8FosBiZI3DRMyvyy8fK3MeFMSMY5tn6JKCSWN4MRN+S6hu1taaZbTwPGw+nlyq3o2oPvHlwqiqIWMPwOBWwoamaVv6rC08dx9U+pZPooQqO0cTbur7R6ch+9UWM4g6JvQQ3L3cMyB9Tu71NEy/xHRUYdnOeWUeP7Vn6bAauXNwDRz17h62U7p2jRfcbhBGBqSSf60rrFMLjoomWcS4nqFgM8uu28oikLyVUqjUyqbV2cmIiaKQXVhy4gg3VgeTAgEHqKnp6h8EgkZqPy3UV7mDcahch29syTBsFntlJISUew/wD0Nbip8bEgXrb0dXHVtvHrvG8fUc/JaekxmJ7Q2c7LvA877uopecSgF862+8Kb2TwVi6spwNoyNt/UPqqWI2nchIQXdtBYE6/ZUasfKuxHYbT8gFS12PsaNimzPHcPqfDrXSPk53JOG/tOJH9oYHKp17MHiSf94QbHoCRzNZXGcWE/6EJ+DeeP2His0xhvtv1K6BGtyB1IHvqjgi6WVsfEgd5UrjYEqvtbZETnJPFHKBw7RFceYzA2puojqcPmLA4jgQSLjiuGlsgurGxcIkbIkaKii9lRQoGnQC1TYU581fG55JOZzN9xXktgw2TbF7PDarofga0WI4HFUXfF8LvA9fDrHbdLxzFuR0VjCE5QG0I0PpVnQmXoGiUWcMj2b+3VRvtfJTU2uVBicJHILSIrj7Shvzrpr3N0Nlw+NjxZwB61zf5SfmMOHnSKIGfs3AyMVCEqQMwBte59m3nanmPqDE55d8NjrvVPNHRCoZE1vxkjTK2e/d2LnW05Z1KLAgb6zG2nQC5Hj8KykLYTcylfSquSqZstp234k/3VPak4EmGD5e2zpny9DoQfC5BF+hqaFpLJNm+zY2SlY9olg2wOk2he24aKXe1LweTBrdeI068ajoTaTsU+MN2qfqI+nqr+FcGSYqbhmRwRzBiQX/w07jljU7Q0ICqfZDaFCY3DNriEv3p9mH/zk/I0vhv+b+cQnvaAfww6z/2lONuMBA99Acq6/aYL+tbOvds07zyXyjB49uuiH+oeGapy7aw68ZU9Dm/K9YIU0p/avtDq+mH7x2Z+Sq7qTKZcSFNwXDg9QxbrWvwckMLTrYL5h7UAGUSNzBLvQq9s85gzn2nZifDKSqr+EC3nfrWZxOZ0tS4u3ZLf+z1LHT0EYZvFyeZS3esBUSWwzK4H3hYkqfd6UYe8h5bqOCMbiaYg8ZOvYHfmD5aqGfZCkTPG3ZqO0TXM5YISGzMz8CV5DhbjTtZURsqOiYzIHiVU4XRTS0XvMsubmm+Q0/AumfJAuExGHRXhHaKDlzsWzBTY6aKSCL8OB8DVu+SRsLXMJDdO0c+azEUMDqqRkoBfr1g56XIy0XUsPhUQWRFQdFAX8qRc4uzJVsxjWCzQB1KavF2ihCKELyqgcuNchjWkkDXxRdeq6Ql+0MMzsAOAHE+J/wBKzuL4fPWzsazJoGp5nvOn3U8UjWA3XvD7OVePePjw91T0eBU0HxP+N3PTu+t14+ZztMkrxY77eZrI4mLVko/1FNR/IFXlwyyAxsodW0KsAwPgQdCKXgEjpGiK+1fKy6da2azmL+TzZ5Y5sKFPMK8iD+6jgfCrN2LYhA4xufmOIB8SFGIozmAmuythYfDfyII4ydCVXvHwLHvH1NIT1dRU5SPJ4D7aLtrWt0C0eL2dpdOIGo6+IrRYjgPwB9PqBmOPMc+W/r1Xjnzs5VdnreRfC59wqowaMurmA7rnuB9VNMbMKbYzDB1tz5GtliNAysi2DqNDwP0O9JxvLDdLtmRkSkHiAf0/eszgdO+Ovcx4sWtPp9UzM4FlwnNbZJooQihC+MLi1CEn2lsLB9jIssMYjKnOQuU24nvLZgfEG9Sbcknwkk3UAihhvIGgWzvYLiWN2LEzsUfEIhJyp2zGwvoCTcnTxqxbhFOALjPs+io5PaauJIa7LdmfqvmF2FCgJEd811LMSxPUXPD0puOkhZkAq2bEquUhznHW+WWfqvC7v4fMWKZifrsz/BifjXjKGBujV1JjFZIPif27+/VGIw7RuXijDKVUZFIUgqW1ANgQQ3UcOd6q8Vwt9Q5rorZC1loPZz2iiomPjqLm5vfXvSzakU86FBhyuoIYyJoRzsD50hT4PURu2vp9VdV/tRQzx7H1/wDX1WhiBZB2ijNYZhxF+dvWtW0FzRtjNfOHuDJD0Ry3HTJfcNglUfw41UAXOVQLeJsOp+NeNYxmQAC9fNNLcucT2kqWu7KG5XzHbsYhYxiIjlSTvHu51BBtci4KE248DpzvVLV0FNVSnOzvNa7DMZr8Oph8O1GfBJYtglnD4iUy5TdVC5FHpfX+r3qWmwmKE3SuIe0s9ULAW9OrIAdeZW73Q3SwWNEwxEAdlZGzBmjJzAjUxspb2ed64xKMBzXAaqXAp3OjdGScreP9ls03Mw0fZnDqcO0dshQ6adVN81+fM3NzSzKl7W7BzbwT8tDG+TpRk7iPVaJeGvGl06vtCEUIRQhFCEUIRQhFCFn8b/Mbzr5zio/jZAOPoFYRfIEz2dg8oufaPw8K1WDYX7qzpJPnPgOHXxSssm0bDReNp4W4zDiOPiKix3DemZ08Y+JuvMfUfZewyWNjol2DS7qPG/u1rMYZF0tXG3nfuz9EzKbMK0NfSFXqEYcZ8/O1qUFFEKj3gCzrWPPTPryXW2dnZUc20I1lSFmAkkDlB1yWzW8db26A9Ka2hey6bC90bpAMha/K+nkp+zF83O1qj6FnSdJb4rWvy1XFzay91KvEUIRQhFCFlN71nxBGGgUkaGVzoo+qpb/EQLn2aepDHH+o89X1VRiTZp/0IhlvO7kPXuUWx9xIks07dq31R3V/dvh5V1LiD3ZMyXFNgsTM5TtHw+/5klvykoqfN0RQqqJLBRYC5TkPKpsOJO0Ty9Upjoa0RtaLDP0SXYW7M2JsQMkf12Gn4R9L8vGmZ6tkWWp4JCjwyaoz0bxPpxS/a2CMM0kR1yMQD1H0T6ixqaGTpGB3FK1UJhldHwP9lf3X2H86kdSSoVCcw1sTot/W59DUVVUdC0EcUzh1F709wOQA8dyXbRwLwyNHILMvuPQg8wamjkbI3aalZ4HwPLHjNaP5OIQ2IkuAR2TAg6jvMvEeQNJ4ibRjrVrgbLzOJ02fMhe97d0jFeaAEx8WXiU8R1X8vLhzSVu38D9fP7rrEsK6O8sIy3jh9vLqW52Jh8mGhQ8o0B88ov8AGquZ21I53MrQ0zNiFjTuA8kg29uTHJd4LRP9X6B9B7Ppp4U3BXuZk/MeKrazB45fii+E+B+n5kl24uGkw+LkilQoWjJ14HKy8DwIsTqKmrXskiD2nelcJikp6h0cgtceR+639VS0aKEIoQihCKEIoQihCKEIoQs7vJiDhoZcVYNkZCF6qZED+uUm3Q61SR4aG1clXJnn8I7AL9fDvVhRx+8SNgva9++xt46p3gMWk0aSRnMjgMp8D+R8KugQRcJKWN0Tyx4sRkpq9XCxu/2PODgMkZs7sqp4HMGb0yqR61RMwwU1YZ2fKQcuDiRfstdXWEwCrlEb9ACT3WHiQtXs/FrNEkqey6q48mFxV4DcXVTLG6J7mO1BI7lBsrasc/admb9lI0TfeU6+njXjXA6LuenfDs7Y+YAjqK5T8p21W/8AyI7NipgVApHJj3yR/eUelLSn48ty1+BUzfcjti4eT3afVdF3L3kXGwBtBKlhKo5HkwH1Wtceo5UxG/aCzOJUDqObZ/adDy+o39+9Sb17zRYGLO/ec3yRg6sf0Uc2/M2FD3hozXNBh8lZJssyG88PvwCbYKUtGjG12VSbcLkAm1dDRKSNDXkDcVNXq4RQhFCEUIS3H7EimlWSVc+QWCn2eN7kc/XSpWTvY0tabXS0tJFK8PeL27kxAtUSZXOPlIwWWdJBwkWx80/0K+6rnDn3YW8PVZbHYdmVsg3jxCffJ5gcmHMh9qVr/hW4X45j60nXy7UuzwVlg0HR0+2dXeW785phvPsBcVHbRZF9hv8AlP2T8OPnFTVBhdfdvTNdRNqmW3jQ/m5Z75OsI0cuJV1KsgRSDyuW/anMQeHNYW6G/oqzBInRvka8WIt6rd1VrQooQihC+FRobcOFCF9oQihCKEIoQihC+XoQvtCEUIWY23vamExkcM2kUkYbP9RszDvfZNhry8uETpNl1jorSlwx9TTOlj+Zp04i27n5+fv5QbHZuII1GRTp99TXsnyFc4RlWx9foVivkq3k7N/mkh7jm8RPJzxXybiPH71Qwvsdkq+9oMP22+8sGY16uPZ5dScb2b1HDbUgBP8ACWO0vlK2pt9nIje8V1JJsvCQw/DfeKCRw+YnL/aPW5CRfK7tPtMRHCpusSZjY/Sk1/yhT+KuZjnZWXs5T7ELpTq427B9/JNdxN5RHsyfMe9hc2UHmHuYx6uSvoK6jfZh5JLFsPL69gbpJbw18M1mvk32983xeWRv4c/dck/SvdGJ8yR+LwqOJ1nZq1xuiE9NtMGbMx1bx69iz+2Mb208sv8AvJGYeRJyj0FhXBNzdWdLD0MLI+AA7d/ipN3dq4jDO2Kg1CXUxnhKo/mDTW4Ps/aU9as6ahc6EyjXdzG9YL2i9oYxXtojmwfMd4ceHVoVX2ntV8S5mkfOzi9+VuQUclHSqt18ydVvKOKGOJoh+XXr59a/QoxccMSGR0jAVdXYKNAOZNP3AGa+cdG+R5DASb7hdI8f8oGBiuO17QjlGpb/ABaL8a4MrQn4cErZP2W6zbw18E03d2x87i7YRPGhPcz2zMBxawvYX4a62PK1/WO2hdKVlL7tJ0ZcCRrbdyTQ12UqqUePsxV9COfI/tVDFjIjmNPVZEG19x4HlcdnUpjFcbTVdBq9BBFwoV4xEwRSx5UvV1LaaF0rtAumtLjYJDvps04jDjJqwdCv4jlPp3r+lWNBUNDg8H4SPuFWYpTGeHZGoI+nqr2zrI4iX2VQIPwD/wC6zUOIGXFZWHQi3a3M+bu5WrYRHA0DcmlXqjXhYlDFgBmIAJ5kC9r+Vz769ubWXmyL33oSQEm3I2NQxzMkLg0/KbHrtf1XRBC91KvEUISfbm8uHwtlkbNIRdYkGeRvEKOC3+k1lHMiuXvawXcbBeEgC5VfdTeX52ZlePsnjKkJnzkxuDkckAAElXBAuAV4njXEUzZW7TV4x4cLhaCpV0ihCKEIoQlW8WxFxUWUko4uY5F0ZG6gjWx5jn7iOXN2gmqSqdTybQFxvB0IXKJt5dpYGUwyylivKQdoGHJg5GYqfPz1FK7b2m11sGYfh9bGJY22vwytytpfsTvZ3yrsLCfDg9Wia3+Br/5q7E53hIzezQ1ik7x6j6LOb/7eixk8csWYKIgpDixBzsSNCRwI4GuJHhxuFZ4PRSUkTmSWvtXy4WCj2fvVIuDmwkl3jdLRnmhuCB4ppw5V415DS3cupsMY6pZUsyIOfPn1+azna2ItmzcVC3LacxbUW015V7HE+Q7LBcqevr6Wjj26lwA57+zer+1Z8TiZWmkj77Bb95RfKoXgGIFwL8edP/4XUOzNu9ZCH20wmlaIYw8tF87cTfiqMszFrSBg9ho/GygKLEEhgAANCbaUnNTyQmzxZaXC8Yoa9v8ACuGW7Qi+Zy61LHiGVXUEhXsGHXKbrfyNQK0dG1zg4jMXtyvkVFQu0UIU+zMX2bZGPcY90/VZjw+6xOnQnxFrvC6236L+z6L5f7aezuyTXwDI/MPX6qrJD2crx/RP8RPuse8PRr+hFKYjB0UxtoVeexWKGqo+hefiZ5fmfapJGLG7EsepNz7zVetm0Bos0WC0G5G7Zxs9iD2KWMh4ackB6t8Bc9K7YzaKrMVxAUcNx850+vZ5ru0UYUBVAAAAAGgAHAAdKdXz8kk3Oq90LxI96Jlhiad75UHesLk/VAHNie6BzJArNY7hzpnsljGZ+E+h6hndMQyBoIKzOE32ZD/2XEgeJhI+E9/dStFHVUeUcrC3+U7Vuz4cvy6ifVQP1TKXfLDTZY8zROTbLMjR3PIK7AK58FJNT41LLUU7RG02vd1rG1tNN2d+xd072F2RTzZ2KsrA/RBI8un9da5wTEg2nfHIfkBI/p4dh813NH8QI3qjDLZwx63P61naWpMdS2Z381z26+BKYc27bJptLF5bAceJ8h+9a7GsT92DY2fMSCeTQfXTvSkMe1mV7x+KyLpxPD96YxbERSQ/D8ztPr2ea8ij2iodjHut5/pSPs0bwPv/ADegXdR8wUG2N5cPhjllfvWuqKC7trbuoupAuLtwF9SKuBWxmV8f8oFzuud3WoHDZbtFY/am9OJxGif2WI9CGmI8X1SPmCFzHmGFLT4gPljHaUo+o/lWP2jtnD4U5AC8zkfw0u8jsdAXY3JY9WJY8r0tHBNUnaOnE+ijax8uZTDczbssUss80JM2Xs44Y3GVQTd/nD2IVwVUWBLi7fwxc3sG9DSNsTn+bkwAyIZlarYO8WJkx0SzyIElEqCJFsoYLnU5jdmYKj63AP1RXtNV9M8i1hZEcu2SLLfU6pkUIRQhFCFn98N2ExsWU2WVbmN+h6Hqp5++o5Iw4Kww7EH0cm0M2nUcfuuGY/BvDI0UqlXQ2YH+tQeIPMUoQQbFfQIZmTMEkZuCqEueyFDdpJCiJbTKtwzk8bXF9ORFWTKEOiaf3OOXVxWFrfayaKvmjYG9FGM+JPDvUjYIPKI8Pk/gi0sh4sxBFjbVuBJGgvzFqdkpGSnoorDZ1PNZahxueif77UFznPJs25tbnyz7hzU2yXK4lka11DoSBa/sMptc20J01rygj6CpdFyTXtHXnFMLhq3CxDiDbmPtbsT95ALXIFzYXNrnoOpq5LgNSsK1jnX2Reyqbaw2eF7e0oLoejKCR7+B8Cagq4hJE4FPYVVyUtWyRhsbjxSWCTMqt1APvFY8ixsv0LBKJYmyDeAe9SV4pUUIUfzPPC8guzqzAx/ZXilvrEd8HxXlVxDRNfS7bT8Wv2XzDEvaKeDGjFM20Xylp0IO/t4qPEYrPHG5N2iIBb60cugbzzZb+IvzFE0nvNNc/M3VeUVP/g2MN2D+jLm08ju7L37FYqnX1BdL3K31wWGgWFkkiPF3tnDMfaYle95aaAAVPHK1osspieEVk8plBDuAvaw3DPLxW+2btzDz/wAmaNz0DDN6rxHuqcPadCs7NSTwf5jCOseuiYmuibJdYDf3aYlliwym6paeXxNyIFNxr3g79QY061V1NbHJD+kb3Nu7VRVJLG24pFVSq9eZIwwKsAVIsQRcEdCDxFAJBuF6mm6WJYNJhySVRUeMk3IViwaO51IUrcX5OB9GqvFIgNmZuRdcG3Zn23z6uauqKYyMs7ctJVMnV9diTc1LNK+Z2283P0yXgAAsF9kkLG56Ae6up6iSd2083NgOwIa0NFgrOFxWRGtxJFvdxq0w/ERSUkgb85OXdr2eaikj23DguUbNny4nFwSIUmWVnuzZ2kRjeNjIQC9gQNeAyjjerh3xwRytNwR1WO/LcSczzuqirYQ+5Um8MbtCRHKYTmQM4F8qFgJG4jgpLaEHu8RRTua193NvkcuJtl36KKCxeAV4x+7WHwMuGiTtD26zB3bi7LkYBpBYhSM/8MWVud7VzRYpUVUcjjYW2bAbgbj6Zqwq2dGy7UzjQKAFAAAsABYAdABwqMm+ZVUveHmCYjCyH6OIiH/FJh//AK05QG0wHG6mpz8a63V8nkUIRQhFCFlN9MXtGJc2ESN47a2UtIviFJsw8gT4VFIXjNqtsNioZDs1BIPXYHt1HgOa4xtzbE0xaWdy7qp1IAsBc2sAANb6UtcuOa2jIYaSFxiFgAT4c162rmiwgVGK5RGjMOIBIDHwOvGtTUl0VNZm4BfCsNbHVYgOn0c4nx8bZr5u5hwpkyiwGRPUAsfU5xS2ENJY553nyV77c9HFUx00QsGN8SfNQTjLtBfthT/gkX9Frt42a5p4j0+yr6d3SYHK3+VzT4//AKXreYBpcOhFwe1JB8FAH51HjDrNaOv0T/sPTtlrDtC49LO+ytjF2wfaMbkRak8zlsPefzp0S/wu27+X0WekpQMSMLNA8jsB+iXbL2dMY0FhGAoF3BJ4fUBGnmQfCqiHCpJPicbDxW9n9t4aOFkFOzbc0AEk2F7Z9auy7IkA7sik9GXKD+IHu+40w/Bm2+F2fNV9P/8A0GqEn60TS3lcFLpUfsnl1BjezRkcAPbLdTYhhY2sBxvSow+0Dnn5ge781VnL7YSPxGNkeURG/ff6ZjrUuzXaKSJrlo51C3NtHAOhtpfMCB94j6Ip6lb0DmlvyPHcVl8XqX4gyQVH+dETpvZf03KntbC9m0kY0BBZPuyaMno+oH3KTqozBUHZGTvVXuFVDMSwkxyuAfCdoE8Br3jzVmFj7LAq4ALKRY68/EXvr4Gq2aF8TrOFlvMKxOnr4A6J4JFgevf2c1awmFeVwkaM7ngqi5/0HjwqLkrCWVkTS95sOa6Tux8mQGWTGG54iJToPvuOPkumnE1O2D+ZZav9oSbspshxPoN3b4LpMaBQAAAALADkBwFMrMEkm5XK/lA2JC21IZhrIsJdx3QBrlhYgLmLH+JqTp2YqurXCKMtb+4/3/O1QVD7Mslm2gxhZULKXsmdVLlAxAdwq6kqtyALa21HGqqEgOuRe2dr2vwGfFKxBu2NrRVN2sFJCjrJK8q5yUaQZWy2GpUsxXW+hPDXS9qkqZGyEENANs7Z59wv3LqctLvhWj3KYStNiFN4zlhQ8m7MsZHB5gs+X/0z1qmxh2wGQnXMnttYdwv2qzoIixhJ3p5tLbEMFhK4DEXCAF3I6rGgLEeIFVkFJNP/AJbcuOg7zkm3yNZm4pTNvQ5v2WGY9DNIIgfEBBI3vANWDMJ/+SQdgJ89kJR9fGNM1EdvYk/QgXw77fHu/lUowynGrneA+qhOJcGr6u8OIBF4YnHPLIyH0BRgfVhXhwuE/K8jrAPkR5LpuIje1ZzfPGxuYsbErxz4fSaJwAzwMbORlJWQIWvdSQuYk20p/DYZIdqmksWO0I0Dh4i/MZ2yXcrmTsu0pjKiyIVOqOpHmrD9Qa7BLHX3hU+YKRb3bTxRiwrzGMdjJGzLGCxJRG7Ry55FQ/dAFr2uxsamoKWBkkgjv8QOvAnIW67Z+SsnVHT3Zbcme2drxYaPtJScpNhYXJNiQByGgPEgVxDA+V2y1V7GF5sFJurs/HY6eJ2wxw+CV1dmkOWR8hzJlBFwMwU+za17NVvBQtiO0TcpyOANz3rdYzfyJXZI4J5SjvGWARFDRuVYXdwSMwIuAeFTSVUUZs45rp0rW6lRQ7+BlU9gRcA2z8Ljh7NTtO0AQpBmtlXqEUIVLa21IsNGZJnCKOvEnoo4sfAV45waLlTQU8k79iMXP53Lhu/G2Y8dIzJCsSkFSw0ke4td7d29uHEjqaUc+7rgLc0OGuhp3QyvJ2gRbcL8L5/miQRygPMZyCkyAMVB0KLYWGpuRf1Aq3pq1kj39LkHDyyXz/GvZiooYoXUx29lxtlmATfPko1nkjw+GIJBklDueF15A/eUDTwqZhMMEYbvdfsVRORXV1Q+WxIZbPiG69llf2ylsVhW6llPwI/Wmalv8RE7mVWYfJ/BVDOQP53BWdqbLaWRHD5Qqsp0ue9bVeQOnP411V0fvBbc2AXWD42/DA90bbuIsDw5r6uRpFhW2SEKzDlf/ZKfKxbzC+NSfC54jGjdfQevclPjjiM7vmkJA6v3Ht070hxu0mmLMXKQqbKBfvakA2UgyM1iQtwABc+NZNO+ZxO1ssHitLQ0UNExm1F0kzswDkAOJ32vkAMyb6ggIhkMQ7SIkZSuZCuT2jZSwDMrKx0uNVNRRvMY6WF5IGoKsquJs7hR19O2N7hdj2ceBTqfFKJIn4x4hQhv1teO/mCVP4elWzpGh7XfteLfT6LFxwvdE9n74zcdWju4gHvU+Awy4aIqzjIGJBbSwY6Aknjc8eddxRtgjsTldQ1M762bba07RAvbO5AzPcqW9SWWKQWzJKlgfpXIOX3qD6GoMQsGtk3gp/AduSV9ONHtse3Iear7RxPayxMqMuVXDlrD2rWXQ62I8qq8Rqopw3Y1W49k8DxDDqpxnbZvXrr5m3ctNuJvL8ynu/8AJkssmlytjo456X1HMeIFVsb9krX4vh/vcPw/M3Tny7dy7mjggFSCCLgg6G/A36U31LAkEGxVHFSTDgot9nvH4/tWfr58Vbfo2C3FvxHxt/2qZjYjqVyzam0xnxWKkYlQ7AX4hYBksOt3V2H36iYJZBGx5JdYXvxOfZYEC3JV1UduXZaqeC2iMXBnw75CdLsoYqRbQrex0I58DXb4jBJsyC/qoC3YdZyo7D3SxONz/PMYRGjlHijGUtYAi5AChSrAg2bQ8je3NZicVJYQx3cRcE/hNweruVnTwMeNpq0rbUGRYMDaLDoMolUXuByhBuCOsrXvyBvmFdHRkvM1Xm852/8Ab/1HbwRUVgj+CNZnH7w4fCkogMszHVUu7M325Dcs3nmbwq5jpZZRc5N7h2D+wSAjfL8Tj3pRidu42S+sWFXnfvsNL97Rsn4glMtpqdvFx7vpfxUrYWcCUtbEZiO0x8zMTYBGNieVuxMg16WB8Km2bfLEPzr2VKI+AHn6KWLGSxFmw+IllaMpnhlzNmDsFAAdVa+YqLZQe8LE8K5LGPAEjQAb2Ituz3XHiuXMBOyQOxbSWJMXhlPASIGU81LL+xII4EEg6GqwOdBKRwPekwTG9UtycSWw3Zv7cLNE34Tp7gbelSVzAJdoaOF13O2zrjfmmG3MP2kWU2sWRTf6rsEkP9xmqGF+w6/I+AuPEIpzaQKDZLvJh8NIMoljyN/EUsA6Ao91BBJ9rmNeddTtaHvYb7J4ZZHML1r+hlJsr+IxkiywSyzyOwniUAvkUdpIEYLGtl0VzqbtYcaiF2wvZFcDZJ1N8hfXXdyHJTxVD5JRtaL1ChWTEA3JGJnOvHvyF/8Amrwuc5jHPvfZbr1KGrFpTZWNm7PzQxtY95EPvUGtNH8g6gm26BdZrterxMGynIQGtoWFxfxAIuPC4oXrbXz0WA2x8nk+KkMk+OzNyHY6KOijtLAf0b0uYXE3LvD7rRU2OQ0zNiKG3+7Xr+FZDe/dFMCqXxPaSOe6giy6DixPaGw5cNT62jfHsb1dYbij61xAjsBqb36hoFksRfK2XjY2rltri6saoyCF5iF3WNuu2SuLthVkSKNQ8eWMAg6i7FQMtuVhcG1telac1jWyMjaLg2XwtmDSyU81RI7Zcwm4P5qSVb2rHdoG+rMPcVYfnamKgfEw/wCr6quon2ZK3iw+BBUG3cbIjRJGQvaCS7FcxGUKRbW19TxvS+IVT4GjY339Fb+zOEQ4lUGOUkWt5E+nEKtsaDKmIVbliL3JuSSrak9Sb0vhri+GQ7/srL2tpI6SugiZ8oaPPNJMPH/BhawKI93Deyc0ceQseSnKVv1NKMNoWvAuGuNx3JyWHpK0wOfsGSNmy46DI3/5Kd75J5DlCurIoTVczsmVVNhmIyliQOJ867Y7aEkxFgRbt+y4q4RAaehbIJHscXEg3sLWtfmdytY9b4XCKdbyL/dyv+hFS1RtRs/NxS2DMEuOSN1BNjz+IX9VeacS4aWOVgGVdWPMD2JPeBcdQeoqeGoZU0xDzmBn6FJYphM2EYm0RglpN28wdR2JbhkLrE7Fu6vdQ8FvxtpfwF+VqopaiR4DHHIL6bhWC0kTxWMbZzxe24E8N/G3Wm0OzJ3UMkMrKeDLGxB8iBY0vY8FeOqYWHZc9oPMj6r6dk4j/cTf8Nv2r2x4Lz3un/8Akb/9h9V0f5MdtzJbCYiOQLr2TsjADmYySNBzW/l0FTwuI+ErL45SROPvELh/qAI7/r38Vuts7QXDwSzNwjjd/wC6pP6VK+RjLbRtcgdp0CzYF1x+P+EMKsivIFdDJlUuSY0LgkDTWVU1Nhrqazku1KJC0gEg2ztqbHwuk4Ht6Xbdop8FhwGlkEYi7aQyGNbELdVFtNMxy5jbTMzWuNa5JIY1hdtbItfj9tw5BcVEokfcaKqjtLLiIhpAeyWQ3/mFQxMf3bOM3WwXhmrt0bGhkh+YXtyvbPryy4a8F22YxxbI1Pkke8u23ctDh2CIt1kmvYDLbOqkclBGYjmyqNWALtNTtbZ8guToPI9u7v3L2KIAbTllonCraImKInL2lryzHTuqAdF1HdBAFxmLEgGwIufizPDcPzj3JjU55ny/P7JrsLZ3bSRRxRAsxsDK2YqB7b5PaCLYnMOy5DU8VaqcRRue92Q4b+Avpc/7uK6aNp2zr+fm9NsSixy9j86V43Xs8yqyKLkGSUM8rlxEqkh+bd1STmsrG9z4ukMZB1sSCeQsALbR3cMyvHtbthrdxzKaYzbhnxrTKmsYCxqwA74zGBH55gxM7j6CxIONwVIqPoKUQk/Nmer9xHZ8I4kk6Lt0oLukOg05ppgsMIo0jXgiqo8lFv0ryR5e4uO9VJNzdJdjwdniXaxC4lZpB96HEyIxt4qynxpiWQPj2d7CB/8AZoPndNTMIiYVY2nPJLKMHDE7GRV7SUDuxJISpfzADEAkXI51w3o4ozPI4C17D+Yjd29qKaAvIcOKt4GPJLiovqYmQjyltKP/AJCPSodvpIo5OLR4Zei8rG7MpTfcDdmGXGzY2R5Glgl7ONM3cUHDxEta1zftDzt4X1q5pDE6IRm17Xt2mx7wp4BaMEKDaj5cVjSeCzk/+zE360nXj9bsCVqPnW63S2aFwOEVx3lw8IbzEag/GryyeT+hCKELy7WBIF/Ac/DXShAXGt4t2tp4id5pMOSW4BZEYKo9lR3r2HlqbnnSjmPJuQtvRYhh1PCImP05HM7zosjisO0bsjjK6mzA8j00qMiyu45GyND2G4KrmIXDC4YahhoeFuPlXccr4ztNNik67DKWtZsTsuO7yXwqe0jZndiJI7ZmJAu4Hs8OfSnqaqlknZtuvmsrjmAUFFhk0lPHZ1te0K9vKthC/wBWUA+TqR+dqtMWZeEHgVifY6cRYk0Hf/b1UGCn7OUMdFcBGPQg3QnwuWH4hVbhdQI5Cx2h81svbrCn1FO2pjFyzX+k/RfZNlywuWhuVN7BStwCblCr91lBJIN7i9vN6SknhkL6fQ7llKXF8Oq6VtNibXXZ8r262XldkyzOGnJCjgpK38QFTQX+sSTbhbiOm0s87gag5DcFDLieHUTHNw5ri4/udu6hx/LXUOMxAmnBX+XCCqkcCx9q3gBYUjidSHu2G6Baf2Iwl7L1Ugz9fsCSesbwiWFWtmUG3C4vVUCRovoMtPFNbpGg20uLrXbs7mNjcK8scgWRJCmVvZYBEb2hqpux6jhwrpkZeCQqyuxYUdQI3tu0tBuNRmR26LWfJviZsNI+BxSNGTd4c3A2/mKrcGH0tPtVNES07JVPjTIqhoq4DcaO5cCRu4dy6JU6zaKELOfKJME2dOW9khFYngFeRVYnwAYmo5Rdhy/uvDexsufnHRWzdomXjfOLe+9qzfRvvax7lW7LtLJHtDecNmjwY7eUKzFh7EaqLs7MdCAPTle+haZS7AD5zsi9uZJ3JiKmc4/ErqRGHB2DWcRktIeTNq8h/ES1RlwfNe2V9OQ0HooxZ8navOF2BA+MeBmAhwwtHCbHtGRQQG+vZmMpX6RmF9BaoH1kzKVsrR8TzmeAPll8IO63FWrWtMpB3LN7D29DEwxCiPtsqqDiArmIgWcovboTmbMxbLmux6mrOqo3zDoiTs5/Llfhc7J04XsoY3ObuBVLFnNI81iXkzEyS9xSG45UKgsttCojfjxqeMBrBGNBbIZ6c/W46lyXXOZv1fn0VbZ2Glmc/Nw0knBsRJoF+5xym1tdWtwC1JI9jG/qZDgN/X+W43XLiGj4u78/st9sLYq4dAL5ntYtw46tYcrkAk8TYX0CgU89QZTwCTllL+pWNp4lkULGLzSMI4l6u2gJ+yvtE8gDUcbW5uf8ozPUPU6BEUZkcAr+9Gz1gGz8l8sTmC51OV4W1J8WiU361X4bO6Z8+1+4bXcfoVa1rAIstys7sC2Km+1DD/gkm/664xT/ACGf1O8Q36KLDTk4KjtaPJtGbpLDDJ6qZEb4BPhTNA7ao2/6XOHfY/VR4i34gU03LNjitbfx1P8A+vCP0pPFXlj4nNNiG/8Ak5M0GcVjxSPbqmR8Yt7NNMIgftSJFEp95FXVK985idJmSBfvPokp2j3iwXZEQAADgBYelaNML1QhFCEUISHfTb4weGaQW7Ru7GOrEcSOgGp8rc64kfstT+G0Rq5wzcMz1ffRcMwmFlnkyxq8sjG5sCxNzqSeWp1JpMAk5L6BJLFAy7yGtHZ2D6L7tPASQStFKAHXLmAINsyhgLjS9iOFBFjYognZPGJI9DfwNlSlB0txDKw/Cwa3wruF/RyNfwKVxWjNZRyU7Tm4WHWrO18fHLBIpJR7ZlD93vKcygN7JNxyNaKSqhqYXNBztoV8bbg+IYVVsfKw2B1GYzyvcKrGwdQeIYX9CKzRFjZfb4pGzRB+5wB7wpYpZEFkkYDkGAYDyJF/S9PRYlPGLXv1rL1nsVhlQ8vALSf5Tl3L5jIpWsJXkysAwW3ZqwPPugFgfMivJcQnkFickUPshhkDtoXcQd50PZoe5aL5OMCj46KNlBTLLdSNCDEwtb8VKxjadmrXFiKehIi+Gxba2VswfRW9+dzWwbGSO7YdjoeJjJ4K3h0b0Otrj4y3qXOE4s2rHRyZPH/LmOfEdo5bD5HP+yS/+ef/AI46kp9D1+gVL7Sf9S3+keblupIgbXANjcXF7Ecx0NMLPgkaL3QvEUISneLAriYXw8kZkSQWYagcQRqCDe4B0PKqzEKmpYNimYS7juHfa5/DwUjGtObisDF8jGDzZispH1WlFveq5vjSbZMZe22yxvX9rhd/pDeU5x27cWGwk0GHjRM8Mgsg4kowBZjqx8TeqSsbUQ1kRqZNp1weoX7Oe7cpmFpadkLJbMxKzwRvoVkQXB14izKfW4NWkrDHIW7wVn3AtdZJJ92XEkjpIsiyZcyTXPsiy94XDWFhd1Y6dSTTTatuwGkWtwt+dxCZFQD84Qm7830Whi8UU5venZfEV6apm+56/vdBnZ/L3lWcPunCDmlLTHic9gt+uRQAfxXqN1bJazcvzio3VDjkMk8jjCgKoAA4ACwHkBwpQkk3KhJuqW19rxYdM0h1PsoNWY9FXnUsMD5TZvfwXTIy82Cabm7ClL/PcWuWZlKxRcRCh43/APEbmeIGmnAVWKVzCPdoD8I1P8x+gV3TU4jF0w36X+yhvqT4Zv8A30U/BjS2EH+Jtxa4f8SfRdVQvEVW3eP9rI6wn4SL/wBVN4n/ANOP6vQpPDf3Kj8oCzpPhpcNA07lJoiq30uYmUsQNB3Txtx411gr4eikZK8NF2nPtCYq4eksFrfkz2ZNHhmkxShJ5XLMgykKF7iAFS3FVB4nU1qKRlM9gkis4Z2Ns9eq+qgDDGNlZfd+VcVtMoGUmPFYqaReNlhldIr9CXMTC/JTXrYiapzyMrZdyhDD0pcus06pkUIRQhFCFldsboDGYjtcTITEgyxwppp9Is/G7HktrAAXNROj2jcq1psUNJDsQN+I6uOfVYcud960GztnRQJkhjWNeii3qep8TUgAGir5ppJnbUjiTzXKNsbs4jHbRxJjW0YkAMraKMqqCB9Y6cB62pUsLnmy19LiMFHQxh5u62g1zJPYPwXTTebciDCbOlZAZJl7MmRuNs6hso4KLE+PUmu3xBrMtUpRYvNU1zA42ab5DqNr8VzKl1rE6xW688eEjxZX+G/IcVU+wzfZb9utdlhA2lXx4lA+pdTA5jxO8Dq+qS1wrBdy2Zu/DiNnYaKdAR2MZB4MpKgkq3I6+vO9NtYCwAr59NWywVskkRt8R6iL70k3Y3KlwW0A9+0hyPlfgQTaysvW19RofDhXLIy1/JP1+Lx1dHsWs+4uO/MfTzW/nhV1KsAysCCCLgg8QQeIqdZ1ri0hzTYhKt2t30waypGTkeQyKDxW6qMt+YGXQ9Dztc8MYG3snK2tfVlrn6gW68yb+Kc12kkUIRQhFCEUISiXCSO5a1tdLnly4VjanCq2tqHykBoJyudwyGQv6JtsrGNAXHt5dlz7Gmdghl2fKxdSv+xZjqn2RfhfQi2oN76GSkMjGh7ht2tf+ayQmiEmYyXvCb1YSQXEyr4P3P8ANofQ1Xvo5m/t7s0mYHjcrLbewo/7xD/xFP5GuPdpv5D3Lzon8CqGM3ywkf8AtM56IpP+I2X41Mygndut1roQPKiw2Ox+N0weGMSH/bT6C3UXFj+EPXMvudL/AJ8lzwGf522TUVGTrmtbutuPHh37eZzicV/vH4L9xSTa31jr0yg2qirsXkqWmKIbLOA1PWeH4bqyjhaxa2qZTJVvXhJJMHMsS5nK9wdWUhlHEcwKfw/9OZkz8mbViez6FRyjaaWqhuFu7iwJJ8WY+1ayIiH2E0LA27pJYDm3DjV3VU4r4v4LNrSb3yJNsiOw8ktCxsGRGq08kTL7QIrOT0s0B/VYR16d+iba4O0Kx+0NsTSvJGkrxQI7JaJsjOy92QmQd5QGBUBSPZJJNwBpcPfJS0wa05u+LquMgOzPtVXWVBD9lu5eNx8OMNj17IN/as4mzMXJKq0iylnJa+a6nXUy3NyARcUNTJK4tfnkooJHOJBXVqskwihCKEIoQihCKEL4BQhKt7YM+CxKjUmGS3mFJHxFcSC7Sm6B+xVRu/1DzXIdwN2/nk93H8COzP8Aa+rH68/AHqKWjZtHktnjGIe6Q2b87tOXE/Tn1LuMkKspVgCpFipFwQRYgjpanFgg4g3BzXE9/t0Dg2MkYJw7HQ8ShP0GPTofQ68U5WbOY0W7wjFRVN2JPnHjz+o7ertOCiyRov1VUe4AU2NFhpHbTi7iVNXq4RQhFCEUIRQhFCEUIRQhFCEq22b5VOo1uPh+9ZT2mlIMTBzPkB6pmnGpWRl+TrA4lrthUXXVoy0XwjIBNQYVNiVQbMkOyNSQD2C+p/CupRG3UZqrivks2bG38hiOIvNJ68HFT4tiFdSTbLX/AAkZfC3t3fl1zFGx4zCabI3VwkTr2OGiRvrBAWHXvG5+NU8VRV10zYXSONzx3bzbTIKYtYwXsn20MLkNx7J+HhU+MYZ7rJtxj4D4Hh9O5cwybQsdVNsmC+Ynh7P7/pT3s7Rte2SV4uD8P19FxUPtYBUsRDkYr7vLlVDXUrqWd0R3acxuP5vU7HbTbpvgsOOzAI4i59a2uG0TBQtikF9oXPbn4ZdyTkf8dwvmCw5RmHFTYg/mK5wygfRSyM1YbEHvuDz060SPDwDvVsirggEWKiXCt4cTi8FjMRE2DlmjeaSWF4laxWVi+XuoQSCxB5+FIT0DZHXabdnBQyQ7Z2rrafJjsnElnxmLi7FmXs4Ij7SISGkZr6gsVQWIBATgL0xT07YRYLqOMMGS6FTCkRQhFCEUIRQhFCEUIXiaPMpU8CCPeKF6DYgpbuzsVMHh0hTWwuzWtmY+039cAAOVcsYGiyZrat9VMZXb9OQ3BNa6SqhxeGSVGjkUMjCxU8CK8IuumPcxwc02IU1erlFCEUIRQhFCEUIRQhFCEUIRQhUZ8HnkufZAA8/6vVFV4Uayr6SU2YABbjqewZ9fmpmy7DbDVXEUAWAsKumRtjaGsFgFETfMqttOHMl+a6/vVVjdJ7xTEgfE3Meo7vRSQu2XKtseHi3oP1qs9m6X5qg9Q9T5DvUlQ79qYyxhgQeBrTTwMnjMcguClwSDcLzhocihelRUVK2lhbE3d4r17to3UOPwme3UHXyPGkcVwwVmwRqCL82k5/VdxSbF1bFXAUSKEIoQihCKEIoQihCKEIoQihCKEIoQihCKEIoQihCKEIoQihCKEIoQihCKEIoQihCKEIoQihCDQhR4dAFAAsKgpomRRhjBYD6r1xJNypKnXiKEIoQihCKEIoQihCKEIoQv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jpeg;base64,/9j/4AAQSkZJRgABAQAAAQABAAD/2wCEAAkGBxQTEhUUExQWFRUXGBgYGRgXGCAXHhwfGRgaHxcaHBgaHCghGhwlHRkcIjEhJSorLi4uGh8zODQsNygtLisBCgoKDg0OGxAQGywmICYsLDI0NC8sLCw3LC0sLSwsLCw0Ly0sLCwtLCwsLSwsNCw0LCwsNDQsLCwsLCwsLDQsLP/AABEIAMMBAgMBEQACEQEDEQH/xAAcAAACAwEBAQEAAAAAAAAAAAAABQMEBgcCAQj/xABKEAACAQIDBQUDCgMFBQgDAAABAgMAEQQSIQUGMUFREyJhcYEykaEHFEJSYnKCscHRIzPwJJKisuFDU5PC0jREY3ODo7PxFaTD/8QAHAEAAgMBAQEBAAAAAAAAAAAAAAQDBQYCAQcI/8QAQREAAQMCAwQHBwIEBQQDAQAAAQACAwQRBSExEkFRYRNxgZGhscEGFCIy0eHwI0IkUnLxFTNigqI0ssLSU5LiB//aAAwDAQACEQMRAD8A7jQhFCEUIRQhFCFTwuIvI6nrp+oqmoq/bq5qd243HVkCOw59pUr2WaHK5VyokUIVXEYnK6L1Ov5D4/lVXWYgIamKH+Y59WYHefJSNZdpKtVaKNfAaAboVHaeJK5QON7+g5etUGN4i+l6Nset79g3dvop4Yw691chlDAEcDVzTzsnibIzQ/ngoXAtNivdTLxFCEUIRQhFCEUIRQhFCEUIRQhFCEUIRQhFCEUIRQhFCEUIRQhFCFVxOKyEZhdTzH5WqqrcS9zeOkaSw7xuPAjx17FIyPbGWqkhxKtwI8ufupmmr6ep/wAp4J4aHuOa8cxzdQpqcXCobTxBQpbx/T96oMbrpKV0Rj1uT1gWy8VPCwOvdW4Jg6gj+vCrakqo6mISx6HwPBROaWmxSIykOWH1ifjXz99S6KsdMzUPcfE5doyTwbdljwTtpxkz8rXrfPrGCmNQNNm/29EiGHa2VDs2fMmp1HH9/wCulIYLWmelvIfibkfMHu8l3MzZdklM8+Zy3jp6cKx9ZWOmqTOOOXUNE2xlm7Kdz4jKmbw09eFbyrrWw0pnHDLmTokmsu7ZVbZE11IPEG/v/wBb1V+ztUZIXRuNy037HZ+d1JO2xuEu2jiAWZiQFXmTYADiSTwHE1ncUnNTWOLc89kdn1N0xG3ZZmvG7O3oJiVimjk+44ax5XAPA9fCrjBZZqWT3edpAdpcb+Hb59ajnbfMfgT3E4lUGvHkOdX1biENIzakOe4bz+cUuxheclHs+cvmY9bAf150rhFbLWNfK/IXsBwsPHVdSsDCAFbq4USKEIoQihCKEIoQihCKELyJBci+osSPO9vyPuosvLi9l6oXqKEJLht4EbFyYY2BW2Q/WOUFl8xf4Hpqw6ncIhIkmVrHVLoDqNOeWadUunUUIRQhFCEUIRQhRzRBgQedQVNOyoiMT9D+X7F61xabhIJ4irEHl/V6+cVdK+lmMb9Rv4jcQrBrg4XClhxzrzuOh1+PGnKbGauDLa2hwdn46+K4dC1ypbe3ghjymaRItDYM2p65V4n0FTVlRNijmmOM/CDe2Yz55L2KPZOyMyfzRV9h72YZ3Cxzoxb6BOVj5K1iT5VJRGrw1+3Iw7B139uW8eOi9niNrOBB3XBHmrtUJNzcrtS9ucmTle/+nv1p335/ufuu7av2a278+9cbA29pVMXtWPDqTLKkStpd2C38Bc6nw8aKN1RZ8cAJ2hY2F/zK47V64AkXS2DenBswUYmK5NhdstzyALWv6UPw2raLmM+fkpHNc0XcCOsEeafzYi6IvQf/AF8PzqSqrzNTRQfyjPrGQ7h5qFrLOLl4w8xQkjmCP69aho6x9K8vZvaR36HsK6ewOFish8pWb5lp7Pax9p925t6dpkp3Atn3rPXZNuv+103R7HvMe3pf+3jZctxysAJEYpJH30dTZlI42I1rYsIvY6FaPGaQT0znW+JuY7NR2j0XZN0NuHG4SKd/5hBWT76GzacgbZgOhFYjF4nxVbw4k7wTwOndosfEQWiy2eyltGPEk/H/AErV4CzYomniSfG3olZz8asNMo4sB61ZPqYY/neB1kBRhpOgXj54nDMD5a/lS/8AilJtBokBJ4Z+V110buCnp9cIoQihCzG422+2i7Jz/FiAGvFl4BvMcD6HnTtbB0btoaFVWFVnTR7Dvmb4jitLLIFBZjYAEknkBxNJgXNgrQkAXK+g14vVh9ibdzbTmF+5JdF/9P2T6gN/eqzmp7UzTvGff+BUNLW7Ve9u45D/AG/hWo2/tH5vA8vEqO6DzJNh8TSMEXSSBqtqucQQuk4Kxg8YskSyqe6y5vIW1v5Vw9ha4tOqkjlbIwPGhF1xTae1wJWmZ8jM5dfrXvcZQNSR0FaBzo4YgJCALWWMYyeqqC6FpLib5bs8loMR8puIaICGBUe3ekm1FxzWFSDr9plt0NZSesha8iPML6PR4TVSRh09mm2e9TbA+Ul5tnpIyr85JKacO4ADIRyLNchRw/O1paUym5+VZuvxFtONlubj4LpOFQhFDG7BQCTzIGppRxBJsrJgIaAVLXi6RQhFCEUIVTH4XOuntDh+1VOL4cKuK7fnGnPl2+alik2DyWc2jjFhikle+WNGc9bKCSB46WrCQwuklEQ1Jt6J0nK64vicS8sjSym8j6senRF6KvAD14kmt9FEyJgjj0H5frK2tBRNpYwP3HU8T9BuULoCLEXFSA2TckbZG7Lxcc1otx96pIMQmFncvDKbRO5uyMeCFjqVJsBfgSvK9qfFsMZLEZ4hZw1A3jjbiFicQpPc59gfI7McuXZ9Fpd8d7ewJgw9jNYZ2IuIgRcafSkI1C8ACCeQarwvCunHSy/JuH83259g5d0VE+qfYZNGp9Bz8t/PncrF3MjszyHi7nMx8LngPAaDkK1TGtY3YYLDgMlrKajhpxaNvbvPavJFepk5ixVzY+8k2BYMpaTD6B4SbgDhmjv7BHT2T8QpV4dFWNIIs/c768fNZbF8OEA6eEfDvHDmOHMLsWCxaSxpLGwZHUMrdQRofCsPLE+N5jcMwbKmBBF1zDbG+00wlCpG2HdXURkEMyEEBu0Burkd4aaaDiL1rqbBootkkkPFjfcDwtw3c/BWowmR9J0wPxWuBy3Z8d/hzWZwM2eNSdSRY+fOrh42XELQYfUirpmyHeLHr0Ku7l70S4SKbDxKpYyZw0l2VQAFbuqwJJyrzA40liGGx1UjZJCbAWy37xnnzWQoKF00z4AbbN89dDbTJdB3T32GLlOHlTsplXMLNmRwOJW4up55TfS+psazuJYU+mjEjXFzNM93p25dS5nidBMYX6jxHFa2qQDguE52dg8veb2vy/1rcYNhPuw6WUfGf+I+vHu605ZdrIaK9V+oEs29i3hj7ZBmCEF16odGt0I0N/A9alhYHu2Tv060tVSuiZ0gztqOW/u1VrZ+OSaMSRtmU/DqCOR8K5exzHbLtVJDMyVgew3BXIMFj2w8/aJxVjp1F9VPgRWhfGJY9k8Fio53U9Rtt3E9o4Lom8e11bZ7yxm4kUKPxGzA+IGb3VT08JFQGu3ei09bVNNE6RmhFu/JLNh7yf2CW5/iQrlHjm0iPodPTxqael/iABo78KUpMQ/gnEn4mi30WChxnYuj3ClWUrc2uQRYeNzparSTZLS12/JZ6AvEgewXIz7s1tPlB2sJI4EQ6OBMfIiyfm3uquw+Etc5x3ZfVXmNVQfGxjd/xdm5LNkbxCLBYiJ2t3T2ZJt7ZCuL8rXzf3qmqKcGZsm7f2flktRVpbTSQ77ZduR+vesFi9oRPJFkdSQ9jbmrqw0P0u8AdL8Kr8ZfFNTnZNyCrr2ViqKWuaZGkB4IVjGvljc9EY+5TWSjF3gcwvplQ7Zic7gD5Kb5NcLnTDL9aQ38u1N/gK3cB2aQnrXxysb0mJBv9PkCV3HGbdw8XtzICOQOY/3Vuaq2QSP+VpWglrIIvneB2+iSYvf3Dr7CvJ42yj3nX4U0zD5TrYJCTG6dvy3Ph5p7sfEyyxh5YxFm1VL3IH2jYanpbT4BSVrWu2Wm6saeSSRm09uzfd9VfqNTry4uONvGuXtLmkA258O+4QEnxnaqdWJHIjT8uFYjE/8AEad1pJHFp0IyHhoeXcnI+jdoFnN7oWkwWJVQSxiYgczlF7eZtb1qvw+S1XG95/cLk896Ya7YIdwIPdmuQqQdRwrcr6ACCLhLdlzOWbO19SMvQ9R4aEVNIAALBZjCK2pkq3xzOvkcuBB3eK9bXUns8ujZ+6enj6GxryO2d9LJjH4jMIY2fMXWHdn3ZJiSSSWJZmJZmPFiTdifEmoQAAABYDyVzTwNgjEbNB48T2qpi9opHobk9By86lbGXJKtxenpXbDrl3Abuvd6qXC4kOtxceYtzI9RcEXHQ9K5c3ZNkxRV0VWzbj7QdQpXUEEHgdDXgNk09jXtLXaHJaD5M9548PBPBiXssT3jFiS2ctmRVUXbvKW0+uTwqmxrDpJ5mSwjMjPs0J7MuxfPI43NkdAASQSOuxss4rIHaOMkqhshYFSU+gSDrcDQ+INXA2y0OeMzr171scMqCY+hkBD2AZHeNx9OtUsAuSSSPke+vrx/QelSvO00OS2GsNNVzU37T8Q6jl9B2L5szClpsSw4xRtMfurJGJL+SuW/BXM0oY1gP7iB2kG3iLdqpWz+7Yo9+7aN+onPu17FYbGfNsTh8SNOzcZvu37w9ULj1rl8XTwvhO8eO7xsnfaOLZfHMOYPmPVfo/ZUCnvEgnkOnjVB7P0URPTPILhoL6cyOPD66Z6d50CvYyYohZULkfRW1z1tfQnwrYNAJsTZJSOLW3AukMG/GFPtF4zzDIdP7t6aNBMNLHtVc3GKY5OJHWPpdX125hJVK9tGQwIIZgtwRYizWqIwTMN9kpkVdNKLbYz5rnmz9pSYDEOqnOgazLfRh9Fh0NrEGrd8TamMHQrMw1L6CdzBm2/eNx67JHjcQoLuSFW5N2IFgTfU8KZBDGjaKQcDLIdgE3KrneEmLsYw8qZw+gyqDlIuHawIsfo5uVVdRidJC/avd1rZLQ0WAYlVRdHs7LL3+LJVM07cXEYPFY9TxvYuw1HkoqnqMflflGAPFami9i4I853l3IZBKN4sIqxae2zqudiWbjf2jcjhypGCollm2nuJsCretoaamptiFgbcgaJtaYqqtLlVFCKI1Asq8BmfNp5AUy/HJrWiAaq+L2Ppi7aqHl57hxXlcAl7kZ243clyPLMTb0tVbLWTy/O4lX9NhdJTD9KMDsSTai/2wH6qRsPSVb/C9P0bQ6meOR9FS4rIY6+I82f+Sb7ce2Hl+6R79P1qupheVvWr3EHbNLJ1eeSj2TjexSCGRSpYWU3DAnS4NuF81bCgxGJ4EQvcZdq+X41gdTCTUutZ1za+YAsntXCy6224+7Oa2ImGnGNTz6OR06dePS9VW1Vv02dv0WiwnDr2nkHUPX6d66BVUtGihCKEKji8cgBHteHL1NUWI4xSxtMdts8N3adPMqaOJxz0Sc1h3EEkgW9E6uQ70bEOEnKgfwXJaI8hzaLwK8hzW3GzW22HVoqobk/ENfr2+fYtJg1aHN93fqNOY4dY8u1ZyaEJJ2uQuvB1Bytb6yNycceh4EEEg2Vy5uyDY7j6Hl+DNRYth72v97p77Q1A16xz4jf52JtnRpIkkeJ+cq8edSUyFAzFQrDMe93WBGnDxqKKZ72ua9myQba3vle45ZpfBNuoqTPI4u2Rlfdf7Arxj8RkQkceA8z/AFf0qVjdoq8xKrNNTl410HWfpr2L3sWCGLDNKSGxcrMqqeMCDR5SOUjahTxFwRwaoJzLJOGAWjaASf5jub1Df3FY+ioXzTbMgI3uvfIb9d5++5UtiYd2R59civHDbkM6yvp0ClVFv/EpiaRokEW8gnuIHjfwTGBzkVnJ1xbvI7rW7UyqNbdVcJAAztzLH3aae+u3OJACraKmYyWWXeXHuyy7182kcqiQcUI9QTYj9fSvY8zY71zipMUYqWfMwjtByI6t/ZdWY3DAEcCLj1rgixsrCKRsrBI3Qi6tbl4uHDY+RsSwWKWGRAx9nvFGKnzCEeNx1pPFIZZ6UCEXc1wPdf6rFYpTPhq3Of8AK+9j17usJFtQK0JCsXVXKhiLEgMVBIIBBIsbEDjVjEXBwJFiR90/XSe8YU17tWkA9YOyfNd13WxZlweGkPtNDGT55Bm+N6+fVrOhq5A3KzjbvVKzNoT+DaDjT2vA8ffT9JjlXEQ0/HyOveM++6jdC08kr3n3Y+cKZolyTc1NgH/ZvE8efWvoeF4i8sHSsLRwNrju3ddjyWcxTC2zXfF83n9+a51IhUlWBBBsQdCCOIIrRAgi4WRc0tNjqvNerxVto4btI2Xna6now1UjyNQzxCWMsKZoql9NO2VhzBUGFmzoj/WVW94Br5w9uy4t4L7xE/bY13EAqWuV2s/vo38FB9u/uVv3qww8fGer1VJjrrQt/q9Cn4NIFXYzC+14hZneWQLIkikHuOjWIPK6/E/CrbDyQ1zT+XFlmccY10kbwRkR4EH6q/vW1sM/iVH+IH9KUoR+sO1WeMOtSO5287qtteQCbBk8ASTYE/U5DU8KewtzWSFzjYAj1VR7RMfLAyNguS11hxuAuhbmQ4ad8800YjU+yzBSx6EHgBzB8q089QXM/RzvvG77r57R0LY5f4v4bbjlf7LrOHxCMO4ysPskH8qpS0jULVtc13ylTV4ukUIVLFYaR/pgDpa3v61SYhQ1lTdrZQG8LEd5vn5clNG9jdypHZj/AGT6/wClULvZ2rGhae0/RT+8MVNhaqR7Sxxad3DNTA3XN96t7g7TQNh1lgRmQnOVkzRmzOhsQrKwNuN7cRe1afD8KLGsmbIQ8i+mVjuPEEap6KgmfTmpYdLkDf8ADvvxyOSxuHnDC6kkcQSMpIuRqBoGBFiASOY0Iq/LSNdVf4ViPvkZv8w158Co8HAFaTLpdh/lB/WvXuJAuu6GmZBLMGaFw/7QfVUtutcopNhxJte17C9udtdKkh0JVN7SyEuji6z6D1TRVFiLELc2DG5CknKGI4sFsCeZBqHPfr6rQUkbxTNjmzNrH6d2V142fj+xhlwZW4klSaNx9kWZW/Cot69RXEsG3M2oB0aQR16ePosxT0hpMRZFqCbg8rHxG/v3qaulslSckxSFb3u9reBI/SpBbaF+SqHmR1HM6PI3fa3IkZdy+S4CdsDHOMrxuxjY5grKytZVYMRfMLNccr3txPDZ4hUuhNw4AHTUEa5cNPJZp+J1E1KKc5336kgZ2+/DvV99nfN8sfaJKDGkgdDmXv3zAMONnVh5WqOOfpwXbJFiRY5HL6iyvsAm2oDETm0+B+91WwWJEi3tYg6jjY1M9uyU/Q1jKyLatYg5jWx/N6TS4gZZkAJu+YW4Wzan4D31OG5g8llJqtpiqIGgnaftC2gF7k+A71+gPk1wWbZ+GDGxESm3OxJI8rAisr/h8ddXzBz7WOg1O647eRVeZCxgyW0jhSME6AAXJPQcSSeVaWloIKYWibY8dSe3VLPkJzcVUbb2FH/eIvSRT+RqwFPL/Ke5KGspx+9veFl97RgsQM6TxrMBx1s3g1h7jT1L08RsWmyqcRFHUDaDwHefWudYvGrHYG5Y8EUXY+nIeJsPGnqiqigbtSGyp6LDqitfsQtv5DtSjbMsphkdm7MAaIh11Nhnfnx9kWHi1ZyXGX1EgjjFm+a3VN7KxUUDppztPAy4AqfYjXw8X3APdp+lUdSLSu61scPN6aPqC+YrbEMZytIM17WF2N+lgDrQymlfmAiWvp4iQ52Y7fJJN5cUJlQIH0Y3LIyjUWGpFqsqOlliJLxqs/iuI09SwNidci/ktPCe6PIflVO7UrUs+ULNdmt5GxazMoksNWCBSdG4i48Fv5Vo6J1GGgO1y06sybZrB4vHijnuLMmi+Z68gL5cE42hsmAYeUpEgPZOVOUXHcJBudb1fSU8QiJa0aeixsNbUmoa17z8wBF8te5L972vFGo+k4/yn96xtA39Q9XqvquNv/h2jn6FfMQ18RhPuX96/wClDBaGXrRKdqqp+q/h9k03J2bLPPi2ijZ/4gW4GgsX4ngNCONaHCXsiiu42yCw/tJHLU1Fo2k/E7zA9F0HA7iYlrFykfmcxHounxp5+IRDIAlVEOCVBzcQ3xPh9VqtmbrGK2bFTtbkrlF/u3P50hLVbejAOxXNPhxjteRx7bDu+6frCOrf3j+9KKxspKF6lm08bxRfU/pWVxzFtm9NCc/3H0Hr3dTMMX7illZJNLju9GD7LGYhCLBnMq+IluxPlnzr+E1u8OlEtKxw3C3a3Lyse1ajBJWupzHvaT3HP6jsSXC4RY75b2JvYnQeXuHuFPOeXapujw6GkLjFfPidOQXqL23/AAn4W/Sg6BSQn9eUf0n/AI29Et2rIFmDEXsosOV7nU+X7VNGLtss9jEzYa5sjm3s0WG69zmeQ167KTaEc8cTLOjI7hGUMMpyMTbu8RfI2h1riJ8Ujrxm4Fx2j+6hfXzTUEvSnMuaOGR3dWRV9dmwxrhil+1aASSkm4vLYxqB9EhNT4OtQMmle6Ta+UOsOzU9/kV37PUoMpmtkBbtP0HmvU0gVSx4AXrsC5stTPM2GJ0jtALqnseYsmt7gnW3G54jrrcVJKADkqnAaszQFjvmaT3HPzuFaghyAqpbJmz5L90MVylgOuXTyqM2J2iM7Wvy1sm6fC6eCYysBud24X1t+dSqogXEG2mdLnzB/apCbx9RSzGCLFSG6PZftB+iabg7BixsuLikzDuhldDZlPaMNORBB1B0NhzAIr8WrZKRkcjLa2IO/L0WUf8A9RLsEgFztDuufBTbc3eXATdkGZlZFcO9hexIcaADu6acsw617Q1xrYukIAINrDw71f4A6KJsjHHPI58Pt6p/8huOZfnKD+WjRuo8Xzhh6hF91KY3MaaeGob82YPMZZeJWaYGu2mjTcu2xuGAI4GtBDKyaMSMORF0sQQbFc6323a7EmeIWiOrr9Q9R9k/Dy4XtHV7Q2H6rL4phmweliGW8cPt+aLBHaqH+WGl/wDLFx/fJCfGup8TpocnOz5ZqKk9n6+qzZGQOJyVKXG3niBRo3IdbNY3Fg17qSNCvDjrVFilXDVwB0erStj7O4ZVYZWGOa1njKx3hQ71NbDP5r/mB/Sqei/zh2+S1GLH+FcOJHmFPsJcsIX6rOvudrV1Xt2Z3D80XmDSdJRMd1+ZXxMC6TPJG6r2gXMGQta3MWYWvTNHij6Zlmi5Vfins7HXy7T3kDWw7ku3nlkjRf4rszMeNgLZTcZVAB4jjc01BiNRUPO2cuAVZW4FRUMTejb8ROp1sB4J/B7K+Q/KqJ2pW0Z8o6kt3oW+Gk/D/nFMUf8AnDt8kjiovSu7PMJhMb4UnrAfjHW9JvB/t9F8Xts1dv8AX6pNtVc8+ETxze7Kf0NZLCWbUp6x6lfTfaaYspx/SfGwVTZ7ZsThT9XDoT/cb/qqCQbMD+bj5hNQnbrIeTB5H6rY/JHvI2FSZimaOWYsRwb2V1B9eB+FX9LRiWG97EZeAWMxDFDT1IBF2kXPHMlds2XtSLEJniYMOY4EeBHKlpInxmzgnoKiOdu1Gbq7UanRQhFCF4eMHiAfMXqKSGOQWe0HrF16CRokuPKZrIALcSOdYTF3U3TbFO0C2pG88OGSdi2rXcVmN6t21xaqQ3ZypfI9rix4qw5qbA6agi45gxYfiDqRxyu06j1HNOU9RJTydJGc/AjgVyzaOy8dExQ4KVm4Bo1MqHxDIp08DY1r4ayklG0JW9pAPcVZv9oXhtmxZ9dx5fRRjd/FYdRNiUyCVsoBILAgEjMBooIvbW/d4DS/TK6nneY4nXLRfl91HgtU81T+lOb/ADH2v3KviVdXjmj/AJkTq6jrlYMB7x+dTWa5ro3aOBHfkrHGsPfUsbJF8zd3EcOv7pl8oOOTGzQyQZu9EokDAqUKtIQrXFif4h4XvakcIp30kb45NzjbmCBn4LPMoqqc9E1hFyCSQQBbaHroqUEWVQLk2AFz4AAfAAAcgAOVOk3N1s6SlZTRCJm7xPFUNpM0jrBEMzuwGUcyT3V9+vhUjC1jTI82A8lnvaCuvalZ1u9B69y6pi9x1+YwwRlRNACVc6B2bWVW5hXbXwIXjaxyEWMuFW+V/wAjt3ADS3MDvzVXSTPpXh7NR4jeFznHTdi5jmDRSLxRhr6WuGHiCRWqitK0PjNwd61Lcaoy27nWPAg38AV83W2UdoY5VysYU/mEEiygG2o4Mx0A48TyNcV9T7pTkj5joNbnq32GaytfV++VO224aBYdXHtuuu7pbpYfA5hEXJkK5ncgmwvlHdAAAuTw1v5Wx9TiD6+RgmIa2+7dfU5lQNYGA2Wg21unHiYjFMFkQ66ggg8irA3U+Iq7hwKppn9JBML9WvXmVAZmuFnBUdl7rxbPhKxLlS+ZjdnZj1OlzoLWFQVmEYlVSbTy1x0FjbzAXvvEUbSTfuv5KGbe9Yoz2WWRr+y11t1OUi51tppV57P4bXQOMFSwhmoORF94yJtfXr61T1+LQCPbhILuBuPAhYrerb2IxMEySSEK0b91e6vsnkOOuut62Bo4mRmw3FZ5uKVEkzSXZXGQy3rJYnEzmVFiACZVZ2I014i58OQ11rEsZEIy5+udgvrcs1SZmsiFm2BJt3+HBVHxnbYqNkF44jlLcruCP0+BphtM5lK9xHD7JCSvjlxGJjToSBzyz7NFPvif7P5sB8Cf0pehH6vYU/i5tTj+oJngxYyr0kb4qrf81T4w3Zq3diS9ln7WGs7fNR7V2gIVDZSxLBQAbakE8fSk6eAzO2QVbVtY2lj2yL528z6JRtzCzyL2jxCNYkkNu0DH2dOA6gVoKfC5acFzvTdfmVh672hp657Y266b87kcgtGotpWZK+hgWFkgw0EmK+cK0xVVcoFyrbibX0vyHjWmw/Do5WbYyIA8QvnuNY9UU83RHNpJyy0B6k0xMqxQdgSWcQle6jN9EqrHKDlBI5+PSrmWeOniEcjgDayytPR1FbUOngYS3aueWd0kjxhfExyojMsQCa90Z2DAAnWw1vwv3TpVBQj3VpleLgXOXMWC2mMEYi9tNEbFwAz5G5NlDhEMU75yM0cDaLqAFVcuuhJt4D40rKWyRAs0LvVWFO2SCpcJSLtjOnIBPt0I7YVPEsf8RA+ArWUItCO3zXzbGHXqiOAA8FosBiZI3DRMyvyy8fK3MeFMSMY5tn6JKCSWN4MRN+S6hu1taaZbTwPGw+nlyq3o2oPvHlwqiqIWMPwOBWwoamaVv6rC08dx9U+pZPooQqO0cTbur7R6ch+9UWM4g6JvQQ3L3cMyB9Tu71NEy/xHRUYdnOeWUeP7Vn6bAauXNwDRz17h62U7p2jRfcbhBGBqSSf60rrFMLjoomWcS4nqFgM8uu28oikLyVUqjUyqbV2cmIiaKQXVhy4gg3VgeTAgEHqKnp6h8EgkZqPy3UV7mDcahch29syTBsFntlJISUew/wD0Nbip8bEgXrb0dXHVtvHrvG8fUc/JaekxmJ7Q2c7LvA877uopecSgF862+8Kb2TwVi6spwNoyNt/UPqqWI2nchIQXdtBYE6/ZUasfKuxHYbT8gFS12PsaNimzPHcPqfDrXSPk53JOG/tOJH9oYHKp17MHiSf94QbHoCRzNZXGcWE/6EJ+DeeP2His0xhvtv1K6BGtyB1IHvqjgi6WVsfEgd5UrjYEqvtbZETnJPFHKBw7RFceYzA2puojqcPmLA4jgQSLjiuGlsgurGxcIkbIkaKii9lRQoGnQC1TYU581fG55JOZzN9xXktgw2TbF7PDarofga0WI4HFUXfF8LvA9fDrHbdLxzFuR0VjCE5QG0I0PpVnQmXoGiUWcMj2b+3VRvtfJTU2uVBicJHILSIrj7Shvzrpr3N0Nlw+NjxZwB61zf5SfmMOHnSKIGfs3AyMVCEqQMwBte59m3nanmPqDE55d8NjrvVPNHRCoZE1vxkjTK2e/d2LnW05Z1KLAgb6zG2nQC5Hj8KykLYTcylfSquSqZstp234k/3VPak4EmGD5e2zpny9DoQfC5BF+hqaFpLJNm+zY2SlY9olg2wOk2he24aKXe1LweTBrdeI068ajoTaTsU+MN2qfqI+nqr+FcGSYqbhmRwRzBiQX/w07jljU7Q0ICqfZDaFCY3DNriEv3p9mH/zk/I0vhv+b+cQnvaAfww6z/2lONuMBA99Acq6/aYL+tbOvds07zyXyjB49uuiH+oeGapy7aw68ZU9Dm/K9YIU0p/avtDq+mH7x2Z+Sq7qTKZcSFNwXDg9QxbrWvwckMLTrYL5h7UAGUSNzBLvQq9s85gzn2nZifDKSqr+EC3nfrWZxOZ0tS4u3ZLf+z1LHT0EYZvFyeZS3esBUSWwzK4H3hYkqfd6UYe8h5bqOCMbiaYg8ZOvYHfmD5aqGfZCkTPG3ZqO0TXM5YISGzMz8CV5DhbjTtZURsqOiYzIHiVU4XRTS0XvMsubmm+Q0/AumfJAuExGHRXhHaKDlzsWzBTY6aKSCL8OB8DVu+SRsLXMJDdO0c+azEUMDqqRkoBfr1g56XIy0XUsPhUQWRFQdFAX8qRc4uzJVsxjWCzQB1KavF2ihCKELyqgcuNchjWkkDXxRdeq6Ql+0MMzsAOAHE+J/wBKzuL4fPWzsazJoGp5nvOn3U8UjWA3XvD7OVePePjw91T0eBU0HxP+N3PTu+t14+ZztMkrxY77eZrI4mLVko/1FNR/IFXlwyyAxsodW0KsAwPgQdCKXgEjpGiK+1fKy6da2azmL+TzZ5Y5sKFPMK8iD+6jgfCrN2LYhA4xufmOIB8SFGIozmAmuythYfDfyII4ydCVXvHwLHvH1NIT1dRU5SPJ4D7aLtrWt0C0eL2dpdOIGo6+IrRYjgPwB9PqBmOPMc+W/r1Xjnzs5VdnreRfC59wqowaMurmA7rnuB9VNMbMKbYzDB1tz5GtliNAysi2DqNDwP0O9JxvLDdLtmRkSkHiAf0/eszgdO+Ovcx4sWtPp9UzM4FlwnNbZJooQihC+MLi1CEn2lsLB9jIssMYjKnOQuU24nvLZgfEG9Sbcknwkk3UAihhvIGgWzvYLiWN2LEzsUfEIhJyp2zGwvoCTcnTxqxbhFOALjPs+io5PaauJIa7LdmfqvmF2FCgJEd811LMSxPUXPD0puOkhZkAq2bEquUhznHW+WWfqvC7v4fMWKZifrsz/BifjXjKGBujV1JjFZIPif27+/VGIw7RuXijDKVUZFIUgqW1ANgQQ3UcOd6q8Vwt9Q5rorZC1loPZz2iiomPjqLm5vfXvSzakU86FBhyuoIYyJoRzsD50hT4PURu2vp9VdV/tRQzx7H1/wDX1WhiBZB2ijNYZhxF+dvWtW0FzRtjNfOHuDJD0Ry3HTJfcNglUfw41UAXOVQLeJsOp+NeNYxmQAC9fNNLcucT2kqWu7KG5XzHbsYhYxiIjlSTvHu51BBtci4KE248DpzvVLV0FNVSnOzvNa7DMZr8Oph8O1GfBJYtglnD4iUy5TdVC5FHpfX+r3qWmwmKE3SuIe0s9ULAW9OrIAdeZW73Q3SwWNEwxEAdlZGzBmjJzAjUxspb2ed64xKMBzXAaqXAp3OjdGScreP9ls03Mw0fZnDqcO0dshQ6adVN81+fM3NzSzKl7W7BzbwT8tDG+TpRk7iPVaJeGvGl06vtCEUIRQhFCEUIRQhFCFn8b/Mbzr5zio/jZAOPoFYRfIEz2dg8oufaPw8K1WDYX7qzpJPnPgOHXxSssm0bDReNp4W4zDiOPiKix3DemZ08Y+JuvMfUfZewyWNjol2DS7qPG/u1rMYZF0tXG3nfuz9EzKbMK0NfSFXqEYcZ8/O1qUFFEKj3gCzrWPPTPryXW2dnZUc20I1lSFmAkkDlB1yWzW8db26A9Ka2hey6bC90bpAMha/K+nkp+zF83O1qj6FnSdJb4rWvy1XFzay91KvEUIRQhFCFlN71nxBGGgUkaGVzoo+qpb/EQLn2aepDHH+o89X1VRiTZp/0IhlvO7kPXuUWx9xIks07dq31R3V/dvh5V1LiD3ZMyXFNgsTM5TtHw+/5klvykoqfN0RQqqJLBRYC5TkPKpsOJO0Ty9Upjoa0RtaLDP0SXYW7M2JsQMkf12Gn4R9L8vGmZ6tkWWp4JCjwyaoz0bxPpxS/a2CMM0kR1yMQD1H0T6ixqaGTpGB3FK1UJhldHwP9lf3X2H86kdSSoVCcw1sTot/W59DUVVUdC0EcUzh1F709wOQA8dyXbRwLwyNHILMvuPQg8wamjkbI3aalZ4HwPLHjNaP5OIQ2IkuAR2TAg6jvMvEeQNJ4ibRjrVrgbLzOJ02fMhe97d0jFeaAEx8WXiU8R1X8vLhzSVu38D9fP7rrEsK6O8sIy3jh9vLqW52Jh8mGhQ8o0B88ov8AGquZ21I53MrQ0zNiFjTuA8kg29uTHJd4LRP9X6B9B7Ppp4U3BXuZk/MeKrazB45fii+E+B+n5kl24uGkw+LkilQoWjJ14HKy8DwIsTqKmrXskiD2nelcJikp6h0cgtceR+639VS0aKEIoQihCKEIoQihCKEIoQs7vJiDhoZcVYNkZCF6qZED+uUm3Q61SR4aG1clXJnn8I7AL9fDvVhRx+8SNgva9++xt46p3gMWk0aSRnMjgMp8D+R8KugQRcJKWN0Tyx4sRkpq9XCxu/2PODgMkZs7sqp4HMGb0yqR61RMwwU1YZ2fKQcuDiRfstdXWEwCrlEb9ACT3WHiQtXs/FrNEkqey6q48mFxV4DcXVTLG6J7mO1BI7lBsrasc/admb9lI0TfeU6+njXjXA6LuenfDs7Y+YAjqK5T8p21W/8AyI7NipgVApHJj3yR/eUelLSn48ty1+BUzfcjti4eT3afVdF3L3kXGwBtBKlhKo5HkwH1Wtceo5UxG/aCzOJUDqObZ/adDy+o39+9Sb17zRYGLO/ec3yRg6sf0Uc2/M2FD3hozXNBh8lZJssyG88PvwCbYKUtGjG12VSbcLkAm1dDRKSNDXkDcVNXq4RQhFCEUIS3H7EimlWSVc+QWCn2eN7kc/XSpWTvY0tabXS0tJFK8PeL27kxAtUSZXOPlIwWWdJBwkWx80/0K+6rnDn3YW8PVZbHYdmVsg3jxCffJ5gcmHMh9qVr/hW4X45j60nXy7UuzwVlg0HR0+2dXeW785phvPsBcVHbRZF9hv8AlP2T8OPnFTVBhdfdvTNdRNqmW3jQ/m5Z75OsI0cuJV1KsgRSDyuW/anMQeHNYW6G/oqzBInRvka8WIt6rd1VrQooQihC+FRobcOFCF9oQihCKEIoQihC+XoQvtCEUIWY23vamExkcM2kUkYbP9RszDvfZNhry8uETpNl1jorSlwx9TTOlj+Zp04i27n5+fv5QbHZuII1GRTp99TXsnyFc4RlWx9foVivkq3k7N/mkh7jm8RPJzxXybiPH71Qwvsdkq+9oMP22+8sGY16uPZ5dScb2b1HDbUgBP8ACWO0vlK2pt9nIje8V1JJsvCQw/DfeKCRw+YnL/aPW5CRfK7tPtMRHCpusSZjY/Sk1/yhT+KuZjnZWXs5T7ELpTq427B9/JNdxN5RHsyfMe9hc2UHmHuYx6uSvoK6jfZh5JLFsPL69gbpJbw18M1mvk32983xeWRv4c/dck/SvdGJ8yR+LwqOJ1nZq1xuiE9NtMGbMx1bx69iz+2Mb208sv8AvJGYeRJyj0FhXBNzdWdLD0MLI+AA7d/ipN3dq4jDO2Kg1CXUxnhKo/mDTW4Ps/aU9as6ahc6EyjXdzG9YL2i9oYxXtojmwfMd4ceHVoVX2ntV8S5mkfOzi9+VuQUclHSqt18ydVvKOKGOJoh+XXr59a/QoxccMSGR0jAVdXYKNAOZNP3AGa+cdG+R5DASb7hdI8f8oGBiuO17QjlGpb/ABaL8a4MrQn4cErZP2W6zbw18E03d2x87i7YRPGhPcz2zMBxawvYX4a62PK1/WO2hdKVlL7tJ0ZcCRrbdyTQ12UqqUePsxV9COfI/tVDFjIjmNPVZEG19x4HlcdnUpjFcbTVdBq9BBFwoV4xEwRSx5UvV1LaaF0rtAumtLjYJDvps04jDjJqwdCv4jlPp3r+lWNBUNDg8H4SPuFWYpTGeHZGoI+nqr2zrI4iX2VQIPwD/wC6zUOIGXFZWHQi3a3M+bu5WrYRHA0DcmlXqjXhYlDFgBmIAJ5kC9r+Vz769ubWXmyL33oSQEm3I2NQxzMkLg0/KbHrtf1XRBC91KvEUISfbm8uHwtlkbNIRdYkGeRvEKOC3+k1lHMiuXvawXcbBeEgC5VfdTeX52ZlePsnjKkJnzkxuDkckAAElXBAuAV4njXEUzZW7TV4x4cLhaCpV0ihCKEIoQlW8WxFxUWUko4uY5F0ZG6gjWx5jn7iOXN2gmqSqdTybQFxvB0IXKJt5dpYGUwyylivKQdoGHJg5GYqfPz1FK7b2m11sGYfh9bGJY22vwytytpfsTvZ3yrsLCfDg9Wia3+Br/5q7E53hIzezQ1ik7x6j6LOb/7eixk8csWYKIgpDixBzsSNCRwI4GuJHhxuFZ4PRSUkTmSWvtXy4WCj2fvVIuDmwkl3jdLRnmhuCB4ppw5V415DS3cupsMY6pZUsyIOfPn1+azna2ItmzcVC3LacxbUW015V7HE+Q7LBcqevr6Wjj26lwA57+zer+1Z8TiZWmkj77Bb95RfKoXgGIFwL8edP/4XUOzNu9ZCH20wmlaIYw8tF87cTfiqMszFrSBg9ho/GygKLEEhgAANCbaUnNTyQmzxZaXC8Yoa9v8ACuGW7Qi+Zy61LHiGVXUEhXsGHXKbrfyNQK0dG1zg4jMXtyvkVFQu0UIU+zMX2bZGPcY90/VZjw+6xOnQnxFrvC6236L+z6L5f7aezuyTXwDI/MPX6qrJD2crx/RP8RPuse8PRr+hFKYjB0UxtoVeexWKGqo+hefiZ5fmfapJGLG7EsepNz7zVetm0Bos0WC0G5G7Zxs9iD2KWMh4ackB6t8Bc9K7YzaKrMVxAUcNx850+vZ5ru0UYUBVAAAAAGgAHAAdKdXz8kk3Oq90LxI96Jlhiad75UHesLk/VAHNie6BzJArNY7hzpnsljGZ+E+h6hndMQyBoIKzOE32ZD/2XEgeJhI+E9/dStFHVUeUcrC3+U7Vuz4cvy6ifVQP1TKXfLDTZY8zROTbLMjR3PIK7AK58FJNT41LLUU7RG02vd1rG1tNN2d+xd072F2RTzZ2KsrA/RBI8un9da5wTEg2nfHIfkBI/p4dh813NH8QI3qjDLZwx63P61naWpMdS2Z381z26+BKYc27bJptLF5bAceJ8h+9a7GsT92DY2fMSCeTQfXTvSkMe1mV7x+KyLpxPD96YxbERSQ/D8ztPr2ea8ij2iodjHut5/pSPs0bwPv/ADegXdR8wUG2N5cPhjllfvWuqKC7trbuoupAuLtwF9SKuBWxmV8f8oFzuud3WoHDZbtFY/am9OJxGif2WI9CGmI8X1SPmCFzHmGFLT4gPljHaUo+o/lWP2jtnD4U5AC8zkfw0u8jsdAXY3JY9WJY8r0tHBNUnaOnE+ijax8uZTDczbssUss80JM2Xs44Y3GVQTd/nD2IVwVUWBLi7fwxc3sG9DSNsTn+bkwAyIZlarYO8WJkx0SzyIElEqCJFsoYLnU5jdmYKj63AP1RXtNV9M8i1hZEcu2SLLfU6pkUIRQhFCFn98N2ExsWU2WVbmN+h6Hqp5++o5Iw4Kww7EH0cm0M2nUcfuuGY/BvDI0UqlXQ2YH+tQeIPMUoQQbFfQIZmTMEkZuCqEueyFDdpJCiJbTKtwzk8bXF9ORFWTKEOiaf3OOXVxWFrfayaKvmjYG9FGM+JPDvUjYIPKI8Pk/gi0sh4sxBFjbVuBJGgvzFqdkpGSnoorDZ1PNZahxueif77UFznPJs25tbnyz7hzU2yXK4lka11DoSBa/sMptc20J01rygj6CpdFyTXtHXnFMLhq3CxDiDbmPtbsT95ALXIFzYXNrnoOpq5LgNSsK1jnX2Reyqbaw2eF7e0oLoejKCR7+B8Cagq4hJE4FPYVVyUtWyRhsbjxSWCTMqt1APvFY8ixsv0LBKJYmyDeAe9SV4pUUIUfzPPC8guzqzAx/ZXilvrEd8HxXlVxDRNfS7bT8Wv2XzDEvaKeDGjFM20Xylp0IO/t4qPEYrPHG5N2iIBb60cugbzzZb+IvzFE0nvNNc/M3VeUVP/g2MN2D+jLm08ju7L37FYqnX1BdL3K31wWGgWFkkiPF3tnDMfaYle95aaAAVPHK1osspieEVk8plBDuAvaw3DPLxW+2btzDz/wAmaNz0DDN6rxHuqcPadCs7NSTwf5jCOseuiYmuibJdYDf3aYlliwym6paeXxNyIFNxr3g79QY061V1NbHJD+kb3Nu7VRVJLG24pFVSq9eZIwwKsAVIsQRcEdCDxFAJBuF6mm6WJYNJhySVRUeMk3IViwaO51IUrcX5OB9GqvFIgNmZuRdcG3Zn23z6uauqKYyMs7ctJVMnV9diTc1LNK+Z2283P0yXgAAsF9kkLG56Ae6up6iSd2083NgOwIa0NFgrOFxWRGtxJFvdxq0w/ERSUkgb85OXdr2eaikj23DguUbNny4nFwSIUmWVnuzZ2kRjeNjIQC9gQNeAyjjerh3xwRytNwR1WO/LcSczzuqirYQ+5Um8MbtCRHKYTmQM4F8qFgJG4jgpLaEHu8RRTua193NvkcuJtl36KKCxeAV4x+7WHwMuGiTtD26zB3bi7LkYBpBYhSM/8MWVud7VzRYpUVUcjjYW2bAbgbj6Zqwq2dGy7UzjQKAFAAAsABYAdABwqMm+ZVUveHmCYjCyH6OIiH/FJh//AK05QG0wHG6mpz8a63V8nkUIRQhFCFlN9MXtGJc2ESN47a2UtIviFJsw8gT4VFIXjNqtsNioZDs1BIPXYHt1HgOa4xtzbE0xaWdy7qp1IAsBc2sAANb6UtcuOa2jIYaSFxiFgAT4c162rmiwgVGK5RGjMOIBIDHwOvGtTUl0VNZm4BfCsNbHVYgOn0c4nx8bZr5u5hwpkyiwGRPUAsfU5xS2ENJY553nyV77c9HFUx00QsGN8SfNQTjLtBfthT/gkX9Frt42a5p4j0+yr6d3SYHK3+VzT4//AKXreYBpcOhFwe1JB8FAH51HjDrNaOv0T/sPTtlrDtC49LO+ytjF2wfaMbkRak8zlsPefzp0S/wu27+X0WekpQMSMLNA8jsB+iXbL2dMY0FhGAoF3BJ4fUBGnmQfCqiHCpJPicbDxW9n9t4aOFkFOzbc0AEk2F7Z9auy7IkA7sik9GXKD+IHu+40w/Bm2+F2fNV9P/8A0GqEn60TS3lcFLpUfsnl1BjezRkcAPbLdTYhhY2sBxvSow+0Dnn5ge781VnL7YSPxGNkeURG/ff6ZjrUuzXaKSJrlo51C3NtHAOhtpfMCB94j6Ip6lb0DmlvyPHcVl8XqX4gyQVH+dETpvZf03KntbC9m0kY0BBZPuyaMno+oH3KTqozBUHZGTvVXuFVDMSwkxyuAfCdoE8Br3jzVmFj7LAq4ALKRY68/EXvr4Gq2aF8TrOFlvMKxOnr4A6J4JFgevf2c1awmFeVwkaM7ngqi5/0HjwqLkrCWVkTS95sOa6Tux8mQGWTGG54iJToPvuOPkumnE1O2D+ZZav9oSbspshxPoN3b4LpMaBQAAAALADkBwFMrMEkm5XK/lA2JC21IZhrIsJdx3QBrlhYgLmLH+JqTp2YqurXCKMtb+4/3/O1QVD7Mslm2gxhZULKXsmdVLlAxAdwq6kqtyALa21HGqqEgOuRe2dr2vwGfFKxBu2NrRVN2sFJCjrJK8q5yUaQZWy2GpUsxXW+hPDXS9qkqZGyEENANs7Z59wv3LqctLvhWj3KYStNiFN4zlhQ8m7MsZHB5gs+X/0z1qmxh2wGQnXMnttYdwv2qzoIixhJ3p5tLbEMFhK4DEXCAF3I6rGgLEeIFVkFJNP/AJbcuOg7zkm3yNZm4pTNvQ5v2WGY9DNIIgfEBBI3vANWDMJ/+SQdgJ89kJR9fGNM1EdvYk/QgXw77fHu/lUowynGrneA+qhOJcGr6u8OIBF4YnHPLIyH0BRgfVhXhwuE/K8jrAPkR5LpuIje1ZzfPGxuYsbErxz4fSaJwAzwMbORlJWQIWvdSQuYk20p/DYZIdqmksWO0I0Dh4i/MZ2yXcrmTsu0pjKiyIVOqOpHmrD9Qa7BLHX3hU+YKRb3bTxRiwrzGMdjJGzLGCxJRG7Ry55FQ/dAFr2uxsamoKWBkkgjv8QOvAnIW67Z+SsnVHT3Zbcme2drxYaPtJScpNhYXJNiQByGgPEgVxDA+V2y1V7GF5sFJurs/HY6eJ2wxw+CV1dmkOWR8hzJlBFwMwU+za17NVvBQtiO0TcpyOANz3rdYzfyJXZI4J5SjvGWARFDRuVYXdwSMwIuAeFTSVUUZs45rp0rW6lRQ7+BlU9gRcA2z8Ljh7NTtO0AQpBmtlXqEUIVLa21IsNGZJnCKOvEnoo4sfAV45waLlTQU8k79iMXP53Lhu/G2Y8dIzJCsSkFSw0ke4td7d29uHEjqaUc+7rgLc0OGuhp3QyvJ2gRbcL8L5/miQRygPMZyCkyAMVB0KLYWGpuRf1Aq3pq1kj39LkHDyyXz/GvZiooYoXUx29lxtlmATfPko1nkjw+GIJBklDueF15A/eUDTwqZhMMEYbvdfsVRORXV1Q+WxIZbPiG69llf2ylsVhW6llPwI/Wmalv8RE7mVWYfJ/BVDOQP53BWdqbLaWRHD5Qqsp0ue9bVeQOnP411V0fvBbc2AXWD42/DA90bbuIsDw5r6uRpFhW2SEKzDlf/ZKfKxbzC+NSfC54jGjdfQevclPjjiM7vmkJA6v3Ht070hxu0mmLMXKQqbKBfvakA2UgyM1iQtwABc+NZNO+ZxO1ssHitLQ0UNExm1F0kzswDkAOJ32vkAMyb6ggIhkMQ7SIkZSuZCuT2jZSwDMrKx0uNVNRRvMY6WF5IGoKsquJs7hR19O2N7hdj2ceBTqfFKJIn4x4hQhv1teO/mCVP4elWzpGh7XfteLfT6LFxwvdE9n74zcdWju4gHvU+Awy4aIqzjIGJBbSwY6Aknjc8eddxRtgjsTldQ1M762bba07RAvbO5AzPcqW9SWWKQWzJKlgfpXIOX3qD6GoMQsGtk3gp/AduSV9ONHtse3Iear7RxPayxMqMuVXDlrD2rWXQ62I8qq8Rqopw3Y1W49k8DxDDqpxnbZvXrr5m3ctNuJvL8ynu/8AJkssmlytjo456X1HMeIFVsb9krX4vh/vcPw/M3Tny7dy7mjggFSCCLgg6G/A36U31LAkEGxVHFSTDgot9nvH4/tWfr58Vbfo2C3FvxHxt/2qZjYjqVyzam0xnxWKkYlQ7AX4hYBksOt3V2H36iYJZBGx5JdYXvxOfZYEC3JV1UduXZaqeC2iMXBnw75CdLsoYqRbQrex0I58DXb4jBJsyC/qoC3YdZyo7D3SxONz/PMYRGjlHijGUtYAi5AChSrAg2bQ8je3NZicVJYQx3cRcE/hNweruVnTwMeNpq0rbUGRYMDaLDoMolUXuByhBuCOsrXvyBvmFdHRkvM1Xm852/8Ab/1HbwRUVgj+CNZnH7w4fCkogMszHVUu7M325Dcs3nmbwq5jpZZRc5N7h2D+wSAjfL8Tj3pRidu42S+sWFXnfvsNL97Rsn4glMtpqdvFx7vpfxUrYWcCUtbEZiO0x8zMTYBGNieVuxMg16WB8Km2bfLEPzr2VKI+AHn6KWLGSxFmw+IllaMpnhlzNmDsFAAdVa+YqLZQe8LE8K5LGPAEjQAb2Ituz3XHiuXMBOyQOxbSWJMXhlPASIGU81LL+xII4EEg6GqwOdBKRwPekwTG9UtycSWw3Zv7cLNE34Tp7gbelSVzAJdoaOF13O2zrjfmmG3MP2kWU2sWRTf6rsEkP9xmqGF+w6/I+AuPEIpzaQKDZLvJh8NIMoljyN/EUsA6Ao91BBJ9rmNeddTtaHvYb7J4ZZHML1r+hlJsr+IxkiywSyzyOwniUAvkUdpIEYLGtl0VzqbtYcaiF2wvZFcDZJ1N8hfXXdyHJTxVD5JRtaL1ChWTEA3JGJnOvHvyF/8Amrwuc5jHPvfZbr1KGrFpTZWNm7PzQxtY95EPvUGtNH8g6gm26BdZrterxMGynIQGtoWFxfxAIuPC4oXrbXz0WA2x8nk+KkMk+OzNyHY6KOijtLAf0b0uYXE3LvD7rRU2OQ0zNiKG3+7Xr+FZDe/dFMCqXxPaSOe6giy6DixPaGw5cNT62jfHsb1dYbij61xAjsBqb36hoFksRfK2XjY2rltri6saoyCF5iF3WNuu2SuLthVkSKNQ8eWMAg6i7FQMtuVhcG1telac1jWyMjaLg2XwtmDSyU81RI7Zcwm4P5qSVb2rHdoG+rMPcVYfnamKgfEw/wCr6quon2ZK3iw+BBUG3cbIjRJGQvaCS7FcxGUKRbW19TxvS+IVT4GjY339Fb+zOEQ4lUGOUkWt5E+nEKtsaDKmIVbliL3JuSSrak9Sb0vhri+GQ7/srL2tpI6SugiZ8oaPPNJMPH/BhawKI93Deyc0ceQseSnKVv1NKMNoWvAuGuNx3JyWHpK0wOfsGSNmy46DI3/5Kd75J5DlCurIoTVczsmVVNhmIyliQOJ867Y7aEkxFgRbt+y4q4RAaehbIJHscXEg3sLWtfmdytY9b4XCKdbyL/dyv+hFS1RtRs/NxS2DMEuOSN1BNjz+IX9VeacS4aWOVgGVdWPMD2JPeBcdQeoqeGoZU0xDzmBn6FJYphM2EYm0RglpN28wdR2JbhkLrE7Fu6vdQ8FvxtpfwF+VqopaiR4DHHIL6bhWC0kTxWMbZzxe24E8N/G3Wm0OzJ3UMkMrKeDLGxB8iBY0vY8FeOqYWHZc9oPMj6r6dk4j/cTf8Nv2r2x4Lz3un/8Akb/9h9V0f5MdtzJbCYiOQLr2TsjADmYySNBzW/l0FTwuI+ErL45SROPvELh/qAI7/r38Vuts7QXDwSzNwjjd/wC6pP6VK+RjLbRtcgdp0CzYF1x+P+EMKsivIFdDJlUuSY0LgkDTWVU1Nhrqazku1KJC0gEg2ztqbHwuk4Ht6Xbdop8FhwGlkEYi7aQyGNbELdVFtNMxy5jbTMzWuNa5JIY1hdtbItfj9tw5BcVEokfcaKqjtLLiIhpAeyWQ3/mFQxMf3bOM3WwXhmrt0bGhkh+YXtyvbPryy4a8F22YxxbI1Pkke8u23ctDh2CIt1kmvYDLbOqkclBGYjmyqNWALtNTtbZ8guToPI9u7v3L2KIAbTllonCraImKInL2lryzHTuqAdF1HdBAFxmLEgGwIufizPDcPzj3JjU55ny/P7JrsLZ3bSRRxRAsxsDK2YqB7b5PaCLYnMOy5DU8VaqcRRue92Q4b+Avpc/7uK6aNp2zr+fm9NsSixy9j86V43Xs8yqyKLkGSUM8rlxEqkh+bd1STmsrG9z4ukMZB1sSCeQsALbR3cMyvHtbthrdxzKaYzbhnxrTKmsYCxqwA74zGBH55gxM7j6CxIONwVIqPoKUQk/Nmer9xHZ8I4kk6Lt0oLukOg05ppgsMIo0jXgiqo8lFv0ryR5e4uO9VJNzdJdjwdniXaxC4lZpB96HEyIxt4qynxpiWQPj2d7CB/8AZoPndNTMIiYVY2nPJLKMHDE7GRV7SUDuxJISpfzADEAkXI51w3o4ozPI4C17D+Yjd29qKaAvIcOKt4GPJLiovqYmQjyltKP/AJCPSodvpIo5OLR4Zei8rG7MpTfcDdmGXGzY2R5Glgl7ONM3cUHDxEta1zftDzt4X1q5pDE6IRm17Xt2mx7wp4BaMEKDaj5cVjSeCzk/+zE360nXj9bsCVqPnW63S2aFwOEVx3lw8IbzEag/GryyeT+hCKELy7WBIF/Ac/DXShAXGt4t2tp4id5pMOSW4BZEYKo9lR3r2HlqbnnSjmPJuQtvRYhh1PCImP05HM7zosjisO0bsjjK6mzA8j00qMiyu45GyND2G4KrmIXDC4YahhoeFuPlXccr4ztNNik67DKWtZsTsuO7yXwqe0jZndiJI7ZmJAu4Hs8OfSnqaqlknZtuvmsrjmAUFFhk0lPHZ1te0K9vKthC/wBWUA+TqR+dqtMWZeEHgVifY6cRYk0Hf/b1UGCn7OUMdFcBGPQg3QnwuWH4hVbhdQI5Cx2h81svbrCn1FO2pjFyzX+k/RfZNlywuWhuVN7BStwCblCr91lBJIN7i9vN6SknhkL6fQ7llKXF8Oq6VtNibXXZ8r262XldkyzOGnJCjgpK38QFTQX+sSTbhbiOm0s87gag5DcFDLieHUTHNw5ri4/udu6hx/LXUOMxAmnBX+XCCqkcCx9q3gBYUjidSHu2G6Baf2Iwl7L1Ugz9fsCSesbwiWFWtmUG3C4vVUCRovoMtPFNbpGg20uLrXbs7mNjcK8scgWRJCmVvZYBEb2hqpux6jhwrpkZeCQqyuxYUdQI3tu0tBuNRmR26LWfJviZsNI+BxSNGTd4c3A2/mKrcGH0tPtVNES07JVPjTIqhoq4DcaO5cCRu4dy6JU6zaKELOfKJME2dOW9khFYngFeRVYnwAYmo5Rdhy/uvDexsufnHRWzdomXjfOLe+9qzfRvvax7lW7LtLJHtDecNmjwY7eUKzFh7EaqLs7MdCAPTle+haZS7AD5zsi9uZJ3JiKmc4/ErqRGHB2DWcRktIeTNq8h/ES1RlwfNe2V9OQ0HooxZ8navOF2BA+MeBmAhwwtHCbHtGRQQG+vZmMpX6RmF9BaoH1kzKVsrR8TzmeAPll8IO63FWrWtMpB3LN7D29DEwxCiPtsqqDiArmIgWcovboTmbMxbLmux6mrOqo3zDoiTs5/Llfhc7J04XsoY3ObuBVLFnNI81iXkzEyS9xSG45UKgsttCojfjxqeMBrBGNBbIZ6c/W46lyXXOZv1fn0VbZ2Glmc/Nw0knBsRJoF+5xym1tdWtwC1JI9jG/qZDgN/X+W43XLiGj4u78/st9sLYq4dAL5ntYtw46tYcrkAk8TYX0CgU89QZTwCTllL+pWNp4lkULGLzSMI4l6u2gJ+yvtE8gDUcbW5uf8ozPUPU6BEUZkcAr+9Gz1gGz8l8sTmC51OV4W1J8WiU361X4bO6Z8+1+4bXcfoVa1rAIstys7sC2Km+1DD/gkm/664xT/ACGf1O8Q36KLDTk4KjtaPJtGbpLDDJ6qZEb4BPhTNA7ao2/6XOHfY/VR4i34gU03LNjitbfx1P8A+vCP0pPFXlj4nNNiG/8Ak5M0GcVjxSPbqmR8Yt7NNMIgftSJFEp95FXVK985idJmSBfvPokp2j3iwXZEQAADgBYelaNML1QhFCEUISHfTb4weGaQW7Ru7GOrEcSOgGp8rc64kfstT+G0Rq5wzcMz1ffRcMwmFlnkyxq8sjG5sCxNzqSeWp1JpMAk5L6BJLFAy7yGtHZ2D6L7tPASQStFKAHXLmAINsyhgLjS9iOFBFjYognZPGJI9DfwNlSlB0txDKw/Cwa3wruF/RyNfwKVxWjNZRyU7Tm4WHWrO18fHLBIpJR7ZlD93vKcygN7JNxyNaKSqhqYXNBztoV8bbg+IYVVsfKw2B1GYzyvcKrGwdQeIYX9CKzRFjZfb4pGzRB+5wB7wpYpZEFkkYDkGAYDyJF/S9PRYlPGLXv1rL1nsVhlQ8vALSf5Tl3L5jIpWsJXkysAwW3ZqwPPugFgfMivJcQnkFickUPshhkDtoXcQd50PZoe5aL5OMCj46KNlBTLLdSNCDEwtb8VKxjadmrXFiKehIi+Gxba2VswfRW9+dzWwbGSO7YdjoeJjJ4K3h0b0Otrj4y3qXOE4s2rHRyZPH/LmOfEdo5bD5HP+yS/+ef/AI46kp9D1+gVL7Sf9S3+keblupIgbXANjcXF7Ecx0NMLPgkaL3QvEUISneLAriYXw8kZkSQWYagcQRqCDe4B0PKqzEKmpYNimYS7juHfa5/DwUjGtObisDF8jGDzZispH1WlFveq5vjSbZMZe22yxvX9rhd/pDeU5x27cWGwk0GHjRM8Mgsg4kowBZjqx8TeqSsbUQ1kRqZNp1weoX7Oe7cpmFpadkLJbMxKzwRvoVkQXB14izKfW4NWkrDHIW7wVn3AtdZJJ92XEkjpIsiyZcyTXPsiy94XDWFhd1Y6dSTTTatuwGkWtwt+dxCZFQD84Qm7830Whi8UU5venZfEV6apm+56/vdBnZ/L3lWcPunCDmlLTHic9gt+uRQAfxXqN1bJazcvzio3VDjkMk8jjCgKoAA4ACwHkBwpQkk3KhJuqW19rxYdM0h1PsoNWY9FXnUsMD5TZvfwXTIy82Cabm7ClL/PcWuWZlKxRcRCh43/APEbmeIGmnAVWKVzCPdoD8I1P8x+gV3TU4jF0w36X+yhvqT4Zv8A30U/BjS2EH+Jtxa4f8SfRdVQvEVW3eP9rI6wn4SL/wBVN4n/ANOP6vQpPDf3Kj8oCzpPhpcNA07lJoiq30uYmUsQNB3Txtx411gr4eikZK8NF2nPtCYq4eksFrfkz2ZNHhmkxShJ5XLMgykKF7iAFS3FVB4nU1qKRlM9gkis4Z2Ns9eq+qgDDGNlZfd+VcVtMoGUmPFYqaReNlhldIr9CXMTC/JTXrYiapzyMrZdyhDD0pcus06pkUIRQhFCFldsboDGYjtcTITEgyxwppp9Is/G7HktrAAXNROj2jcq1psUNJDsQN+I6uOfVYcud960GztnRQJkhjWNeii3qep8TUgAGir5ppJnbUjiTzXKNsbs4jHbRxJjW0YkAMraKMqqCB9Y6cB62pUsLnmy19LiMFHQxh5u62g1zJPYPwXTTebciDCbOlZAZJl7MmRuNs6hso4KLE+PUmu3xBrMtUpRYvNU1zA42ab5DqNr8VzKl1rE6xW688eEjxZX+G/IcVU+wzfZb9utdlhA2lXx4lA+pdTA5jxO8Dq+qS1wrBdy2Zu/DiNnYaKdAR2MZB4MpKgkq3I6+vO9NtYCwAr59NWywVskkRt8R6iL70k3Y3KlwW0A9+0hyPlfgQTaysvW19RofDhXLIy1/JP1+Lx1dHsWs+4uO/MfTzW/nhV1KsAysCCCLgg8QQeIqdZ1ri0hzTYhKt2t30waypGTkeQyKDxW6qMt+YGXQ9Dztc8MYG3snK2tfVlrn6gW68yb+Kc12kkUIRQhFCEUISiXCSO5a1tdLnly4VjanCq2tqHykBoJyudwyGQv6JtsrGNAXHt5dlz7Gmdghl2fKxdSv+xZjqn2RfhfQi2oN76GSkMjGh7ht2tf+ayQmiEmYyXvCb1YSQXEyr4P3P8ANofQ1Xvo5m/t7s0mYHjcrLbewo/7xD/xFP5GuPdpv5D3Lzon8CqGM3ywkf8AtM56IpP+I2X41Mygndut1roQPKiw2Ox+N0weGMSH/bT6C3UXFj+EPXMvudL/AJ8lzwGf522TUVGTrmtbutuPHh37eZzicV/vH4L9xSTa31jr0yg2qirsXkqWmKIbLOA1PWeH4bqyjhaxa2qZTJVvXhJJMHMsS5nK9wdWUhlHEcwKfw/9OZkz8mbViez6FRyjaaWqhuFu7iwJJ8WY+1ayIiH2E0LA27pJYDm3DjV3VU4r4v4LNrSb3yJNsiOw8ktCxsGRGq08kTL7QIrOT0s0B/VYR16d+iba4O0Kx+0NsTSvJGkrxQI7JaJsjOy92QmQd5QGBUBSPZJJNwBpcPfJS0wa05u+LquMgOzPtVXWVBD9lu5eNx8OMNj17IN/as4mzMXJKq0iylnJa+a6nXUy3NyARcUNTJK4tfnkooJHOJBXVqskwihCKEIoQihCKEL4BQhKt7YM+CxKjUmGS3mFJHxFcSC7Sm6B+xVRu/1DzXIdwN2/nk93H8COzP8Aa+rH68/AHqKWjZtHktnjGIe6Q2b87tOXE/Tn1LuMkKspVgCpFipFwQRYgjpanFgg4g3BzXE9/t0Dg2MkYJw7HQ8ShP0GPTofQ68U5WbOY0W7wjFRVN2JPnHjz+o7ertOCiyRov1VUe4AU2NFhpHbTi7iVNXq4RQhFCEUIRQhFCEUIRQhFCEq22b5VOo1uPh+9ZT2mlIMTBzPkB6pmnGpWRl+TrA4lrthUXXVoy0XwjIBNQYVNiVQbMkOyNSQD2C+p/CupRG3UZqrivks2bG38hiOIvNJ68HFT4tiFdSTbLX/AAkZfC3t3fl1zFGx4zCabI3VwkTr2OGiRvrBAWHXvG5+NU8VRV10zYXSONzx3bzbTIKYtYwXsn20MLkNx7J+HhU+MYZ7rJtxj4D4Hh9O5cwybQsdVNsmC+Ynh7P7/pT3s7Rte2SV4uD8P19FxUPtYBUsRDkYr7vLlVDXUrqWd0R3acxuP5vU7HbTbpvgsOOzAI4i59a2uG0TBQtikF9oXPbn4ZdyTkf8dwvmCw5RmHFTYg/mK5wygfRSyM1YbEHvuDz060SPDwDvVsirggEWKiXCt4cTi8FjMRE2DlmjeaSWF4laxWVi+XuoQSCxB5+FIT0DZHXabdnBQyQ7Z2rrafJjsnElnxmLi7FmXs4Ij7SISGkZr6gsVQWIBATgL0xT07YRYLqOMMGS6FTCkRQhFCEUIRQhFCEUIXiaPMpU8CCPeKF6DYgpbuzsVMHh0hTWwuzWtmY+039cAAOVcsYGiyZrat9VMZXb9OQ3BNa6SqhxeGSVGjkUMjCxU8CK8IuumPcxwc02IU1erlFCEUIRQhFCEUIRQhFCEUIRQhUZ8HnkufZAA8/6vVFV4Uayr6SU2YABbjqewZ9fmpmy7DbDVXEUAWAsKumRtjaGsFgFETfMqttOHMl+a6/vVVjdJ7xTEgfE3Meo7vRSQu2XKtseHi3oP1qs9m6X5qg9Q9T5DvUlQ79qYyxhgQeBrTTwMnjMcguClwSDcLzhocihelRUVK2lhbE3d4r17to3UOPwme3UHXyPGkcVwwVmwRqCL82k5/VdxSbF1bFXAUSKEIoQihCKEIoQihCKEIoQihCKEIoQihCKEIoQihCKEIoQihCKEIoQihCKEIoQihCKEIoQihCDQhR4dAFAAsKgpomRRhjBYD6r1xJNypKnXiKEIoQihCKEIoQihCKEIoQv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18" name="Picture 10" descr="https://c1.staticflickr.com/7/6129/5987705469_ba66c53167_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72" y="2178164"/>
            <a:ext cx="1447617" cy="109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science.halleyhosting.com/sci/ibbio/chem/notes/chpt3/triglycerid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939" y="3737457"/>
            <a:ext cx="692467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943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Triglycerides Role/Function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lipids are generally the storage form of fats for energy in metabolism</a:t>
            </a:r>
          </a:p>
          <a:p>
            <a:r>
              <a:rPr lang="en-US" dirty="0" smtClean="0"/>
              <a:t>They will be stored in cells of adipose tissue until mobilized in catabolic pathways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0A54-58A4-4322-ACF4-2921E16651B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AutoShape 2" descr="Image result for batman kap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TEhUUExQWFRUXGBgYGRgXGCAXHhwfGRgaHxcaHBgaHCghGhwlHRkcIjEhJSorLi4uGh8zODQsNygtLisBCgoKDg0OGxAQGywmICYsLDI0NC8sLCw3LC0sLSwsLCw0Ly0sLCwtLCwsLSwsNCw0LCwsNDQsLCwsLCwsLDQsLP/AABEIAMMBAgMBEQACEQEDEQH/xAAcAAACAwEBAQEAAAAAAAAAAAAABQMEBgcCAQj/xABKEAACAQIDBQUDCgMFBQgDAAABAgMAEQQSIQUGMUFREyJhcYEykaEHFEJSYnKCscHRIzPwJJKisuFDU5PC0jREY3ODo7PxFaTD/8QAHAEAAgMBAQEBAAAAAAAAAAAAAAQDBQYCAQcI/8QAQREAAQMCAwQHBwIEBQQDAQAAAQACAwQRBSExEkFRYRNxgZGhscEGFCIy0eHwI0IkUnLxFTNigqI0ssLSU5LiB//aAAwDAQACEQMRAD8A7jQhFCEUIRQhFCFTwuIvI6nrp+oqmoq/bq5qd243HVkCOw59pUr2WaHK5VyokUIVXEYnK6L1Ov5D4/lVXWYgIamKH+Y59WYHefJSNZdpKtVaKNfAaAboVHaeJK5QON7+g5etUGN4i+l6Nset79g3dvop4Yw691chlDAEcDVzTzsnibIzQ/ngoXAtNivdTLxFCEUIRQhFCEUIRQhFCEUIRQhFCEUIRQhFCEUIRQhFCEUIRQhFCFVxOKyEZhdTzH5WqqrcS9zeOkaSw7xuPAjx17FIyPbGWqkhxKtwI8ufupmmr6ep/wAp4J4aHuOa8cxzdQpqcXCobTxBQpbx/T96oMbrpKV0Rj1uT1gWy8VPCwOvdW4Jg6gj+vCrakqo6mISx6HwPBROaWmxSIykOWH1ifjXz99S6KsdMzUPcfE5doyTwbdljwTtpxkz8rXrfPrGCmNQNNm/29EiGHa2VDs2fMmp1HH9/wCulIYLWmelvIfibkfMHu8l3MzZdklM8+Zy3jp6cKx9ZWOmqTOOOXUNE2xlm7Kdz4jKmbw09eFbyrrWw0pnHDLmTokmsu7ZVbZE11IPEG/v/wBb1V+ztUZIXRuNy037HZ+d1JO2xuEu2jiAWZiQFXmTYADiSTwHE1ncUnNTWOLc89kdn1N0xG3ZZmvG7O3oJiVimjk+44ax5XAPA9fCrjBZZqWT3edpAdpcb+Hb59ajnbfMfgT3E4lUGvHkOdX1biENIzakOe4bz+cUuxheclHs+cvmY9bAf150rhFbLWNfK/IXsBwsPHVdSsDCAFbq4USKEIoQihCKEIoQihCKELyJBci+osSPO9vyPuosvLi9l6oXqKEJLht4EbFyYY2BW2Q/WOUFl8xf4Hpqw6ncIhIkmVrHVLoDqNOeWadUunUUIRQhFCEUIRQhRzRBgQedQVNOyoiMT9D+X7F61xabhIJ4irEHl/V6+cVdK+lmMb9Rv4jcQrBrg4XClhxzrzuOh1+PGnKbGauDLa2hwdn46+K4dC1ypbe3ghjymaRItDYM2p65V4n0FTVlRNijmmOM/CDe2Yz55L2KPZOyMyfzRV9h72YZ3Cxzoxb6BOVj5K1iT5VJRGrw1+3Iw7B139uW8eOi9niNrOBB3XBHmrtUJNzcrtS9ucmTle/+nv1p335/ufuu7av2a278+9cbA29pVMXtWPDqTLKkStpd2C38Bc6nw8aKN1RZ8cAJ2hY2F/zK47V64AkXS2DenBswUYmK5NhdstzyALWv6UPw2raLmM+fkpHNc0XcCOsEeafzYi6IvQf/AF8PzqSqrzNTRQfyjPrGQ7h5qFrLOLl4w8xQkjmCP69aho6x9K8vZvaR36HsK6ewOFish8pWb5lp7Pax9p925t6dpkp3Atn3rPXZNuv+103R7HvMe3pf+3jZctxysAJEYpJH30dTZlI42I1rYsIvY6FaPGaQT0znW+JuY7NR2j0XZN0NuHG4SKd/5hBWT76GzacgbZgOhFYjF4nxVbw4k7wTwOndosfEQWiy2eyltGPEk/H/AErV4CzYomniSfG3olZz8asNMo4sB61ZPqYY/neB1kBRhpOgXj54nDMD5a/lS/8AilJtBokBJ4Z+V110buCnp9cIoQihCzG422+2i7Jz/FiAGvFl4BvMcD6HnTtbB0btoaFVWFVnTR7Dvmb4jitLLIFBZjYAEknkBxNJgXNgrQkAXK+g14vVh9ibdzbTmF+5JdF/9P2T6gN/eqzmp7UzTvGff+BUNLW7Ve9u45D/AG/hWo2/tH5vA8vEqO6DzJNh8TSMEXSSBqtqucQQuk4Kxg8YskSyqe6y5vIW1v5Vw9ha4tOqkjlbIwPGhF1xTae1wJWmZ8jM5dfrXvcZQNSR0FaBzo4YgJCALWWMYyeqqC6FpLib5bs8loMR8puIaICGBUe3ekm1FxzWFSDr9plt0NZSesha8iPML6PR4TVSRh09mm2e9TbA+Ul5tnpIyr85JKacO4ADIRyLNchRw/O1paUym5+VZuvxFtONlubj4LpOFQhFDG7BQCTzIGppRxBJsrJgIaAVLXi6RQhFCEUIVTH4XOuntDh+1VOL4cKuK7fnGnPl2+alik2DyWc2jjFhikle+WNGc9bKCSB46WrCQwuklEQ1Jt6J0nK64vicS8sjSym8j6senRF6KvAD14kmt9FEyJgjj0H5frK2tBRNpYwP3HU8T9BuULoCLEXFSA2TckbZG7Lxcc1otx96pIMQmFncvDKbRO5uyMeCFjqVJsBfgSvK9qfFsMZLEZ4hZw1A3jjbiFicQpPc59gfI7McuXZ9Fpd8d7ewJgw9jNYZ2IuIgRcafSkI1C8ACCeQarwvCunHSy/JuH83259g5d0VE+qfYZNGp9Bz8t/PncrF3MjszyHi7nMx8LngPAaDkK1TGtY3YYLDgMlrKajhpxaNvbvPavJFepk5ixVzY+8k2BYMpaTD6B4SbgDhmjv7BHT2T8QpV4dFWNIIs/c768fNZbF8OEA6eEfDvHDmOHMLsWCxaSxpLGwZHUMrdQRofCsPLE+N5jcMwbKmBBF1zDbG+00wlCpG2HdXURkEMyEEBu0Burkd4aaaDiL1rqbBootkkkPFjfcDwtw3c/BWowmR9J0wPxWuBy3Z8d/hzWZwM2eNSdSRY+fOrh42XELQYfUirpmyHeLHr0Ku7l70S4SKbDxKpYyZw0l2VQAFbuqwJJyrzA40liGGx1UjZJCbAWy37xnnzWQoKF00z4AbbN89dDbTJdB3T32GLlOHlTsplXMLNmRwOJW4up55TfS+psazuJYU+mjEjXFzNM93p25dS5nidBMYX6jxHFa2qQDguE52dg8veb2vy/1rcYNhPuw6WUfGf+I+vHu605ZdrIaK9V+oEs29i3hj7ZBmCEF16odGt0I0N/A9alhYHu2Tv060tVSuiZ0gztqOW/u1VrZ+OSaMSRtmU/DqCOR8K5exzHbLtVJDMyVgew3BXIMFj2w8/aJxVjp1F9VPgRWhfGJY9k8Fio53U9Rtt3E9o4Lom8e11bZ7yxm4kUKPxGzA+IGb3VT08JFQGu3ei09bVNNE6RmhFu/JLNh7yf2CW5/iQrlHjm0iPodPTxqael/iABo78KUpMQ/gnEn4mi30WChxnYuj3ClWUrc2uQRYeNzparSTZLS12/JZ6AvEgewXIz7s1tPlB2sJI4EQ6OBMfIiyfm3uquw+Etc5x3ZfVXmNVQfGxjd/xdm5LNkbxCLBYiJ2t3T2ZJt7ZCuL8rXzf3qmqKcGZsm7f2flktRVpbTSQ77ZduR+vesFi9oRPJFkdSQ9jbmrqw0P0u8AdL8Kr8ZfFNTnZNyCrr2ViqKWuaZGkB4IVjGvljc9EY+5TWSjF3gcwvplQ7Zic7gD5Kb5NcLnTDL9aQ38u1N/gK3cB2aQnrXxysb0mJBv9PkCV3HGbdw8XtzICOQOY/3Vuaq2QSP+VpWglrIIvneB2+iSYvf3Dr7CvJ42yj3nX4U0zD5TrYJCTG6dvy3Ph5p7sfEyyxh5YxFm1VL3IH2jYanpbT4BSVrWu2Wm6saeSSRm09uzfd9VfqNTry4uONvGuXtLmkA258O+4QEnxnaqdWJHIjT8uFYjE/8AEad1pJHFp0IyHhoeXcnI+jdoFnN7oWkwWJVQSxiYgczlF7eZtb1qvw+S1XG95/cLk896Ya7YIdwIPdmuQqQdRwrcr6ACCLhLdlzOWbO19SMvQ9R4aEVNIAALBZjCK2pkq3xzOvkcuBB3eK9bXUns8ujZ+6enj6GxryO2d9LJjH4jMIY2fMXWHdn3ZJiSSSWJZmJZmPFiTdifEmoQAAABYDyVzTwNgjEbNB48T2qpi9opHobk9By86lbGXJKtxenpXbDrl3Abuvd6qXC4kOtxceYtzI9RcEXHQ9K5c3ZNkxRV0VWzbj7QdQpXUEEHgdDXgNk09jXtLXaHJaD5M9548PBPBiXssT3jFiS2ctmRVUXbvKW0+uTwqmxrDpJ5mSwjMjPs0J7MuxfPI43NkdAASQSOuxss4rIHaOMkqhshYFSU+gSDrcDQ+INXA2y0OeMzr171scMqCY+hkBD2AZHeNx9OtUsAuSSSPke+vrx/QelSvO00OS2GsNNVzU37T8Q6jl9B2L5szClpsSw4xRtMfurJGJL+SuW/BXM0oY1gP7iB2kG3iLdqpWz+7Yo9+7aN+onPu17FYbGfNsTh8SNOzcZvu37w9ULj1rl8XTwvhO8eO7xsnfaOLZfHMOYPmPVfo/ZUCnvEgnkOnjVB7P0URPTPILhoL6cyOPD66Z6d50CvYyYohZULkfRW1z1tfQnwrYNAJsTZJSOLW3AukMG/GFPtF4zzDIdP7t6aNBMNLHtVc3GKY5OJHWPpdX125hJVK9tGQwIIZgtwRYizWqIwTMN9kpkVdNKLbYz5rnmz9pSYDEOqnOgazLfRh9Fh0NrEGrd8TamMHQrMw1L6CdzBm2/eNx67JHjcQoLuSFW5N2IFgTfU8KZBDGjaKQcDLIdgE3KrneEmLsYw8qZw+gyqDlIuHawIsfo5uVVdRidJC/avd1rZLQ0WAYlVRdHs7LL3+LJVM07cXEYPFY9TxvYuw1HkoqnqMflflGAPFami9i4I853l3IZBKN4sIqxae2zqudiWbjf2jcjhypGCollm2nuJsCretoaamptiFgbcgaJtaYqqtLlVFCKI1Asq8BmfNp5AUy/HJrWiAaq+L2Ppi7aqHl57hxXlcAl7kZ243clyPLMTb0tVbLWTy/O4lX9NhdJTD9KMDsSTai/2wH6qRsPSVb/C9P0bQ6meOR9FS4rIY6+I82f+Sb7ce2Hl+6R79P1qupheVvWr3EHbNLJ1eeSj2TjexSCGRSpYWU3DAnS4NuF81bCgxGJ4EQvcZdq+X41gdTCTUutZ1za+YAsntXCy6224+7Oa2ImGnGNTz6OR06dePS9VW1Vv02dv0WiwnDr2nkHUPX6d66BVUtGihCKEKji8cgBHteHL1NUWI4xSxtMdts8N3adPMqaOJxz0Sc1h3EEkgW9E6uQ70bEOEnKgfwXJaI8hzaLwK8hzW3GzW22HVoqobk/ENfr2+fYtJg1aHN93fqNOY4dY8u1ZyaEJJ2uQuvB1Bytb6yNycceh4EEEg2Vy5uyDY7j6Hl+DNRYth72v97p77Q1A16xz4jf52JtnRpIkkeJ+cq8edSUyFAzFQrDMe93WBGnDxqKKZ72ua9myQba3vle45ZpfBNuoqTPI4u2Rlfdf7Arxj8RkQkceA8z/AFf0qVjdoq8xKrNNTl410HWfpr2L3sWCGLDNKSGxcrMqqeMCDR5SOUjahTxFwRwaoJzLJOGAWjaASf5jub1Df3FY+ioXzTbMgI3uvfIb9d5++5UtiYd2R59civHDbkM6yvp0ClVFv/EpiaRokEW8gnuIHjfwTGBzkVnJ1xbvI7rW7UyqNbdVcJAAztzLH3aae+u3OJACraKmYyWWXeXHuyy7182kcqiQcUI9QTYj9fSvY8zY71zipMUYqWfMwjtByI6t/ZdWY3DAEcCLj1rgixsrCKRsrBI3Qi6tbl4uHDY+RsSwWKWGRAx9nvFGKnzCEeNx1pPFIZZ6UCEXc1wPdf6rFYpTPhq3Of8AK+9j17usJFtQK0JCsXVXKhiLEgMVBIIBBIsbEDjVjEXBwJFiR90/XSe8YU17tWkA9YOyfNd13WxZlweGkPtNDGT55Bm+N6+fVrOhq5A3KzjbvVKzNoT+DaDjT2vA8ffT9JjlXEQ0/HyOveM++6jdC08kr3n3Y+cKZolyTc1NgH/ZvE8efWvoeF4i8sHSsLRwNrju3ddjyWcxTC2zXfF83n9+a51IhUlWBBBsQdCCOIIrRAgi4WRc0tNjqvNerxVto4btI2Xna6now1UjyNQzxCWMsKZoql9NO2VhzBUGFmzoj/WVW94Br5w9uy4t4L7xE/bY13EAqWuV2s/vo38FB9u/uVv3qww8fGer1VJjrrQt/q9Cn4NIFXYzC+14hZneWQLIkikHuOjWIPK6/E/CrbDyQ1zT+XFlmccY10kbwRkR4EH6q/vW1sM/iVH+IH9KUoR+sO1WeMOtSO5287qtteQCbBk8ASTYE/U5DU8KewtzWSFzjYAj1VR7RMfLAyNguS11hxuAuhbmQ4ad8800YjU+yzBSx6EHgBzB8q089QXM/RzvvG77r57R0LY5f4v4bbjlf7LrOHxCMO4ysPskH8qpS0jULVtc13ylTV4ukUIVLFYaR/pgDpa3v61SYhQ1lTdrZQG8LEd5vn5clNG9jdypHZj/AGT6/wClULvZ2rGhae0/RT+8MVNhaqR7Sxxad3DNTA3XN96t7g7TQNh1lgRmQnOVkzRmzOhsQrKwNuN7cRe1afD8KLGsmbIQ8i+mVjuPEEap6KgmfTmpYdLkDf8ADvvxyOSxuHnDC6kkcQSMpIuRqBoGBFiASOY0Iq/LSNdVf4ViPvkZv8w158Co8HAFaTLpdh/lB/WvXuJAuu6GmZBLMGaFw/7QfVUtutcopNhxJte17C9udtdKkh0JVN7SyEuji6z6D1TRVFiLELc2DG5CknKGI4sFsCeZBqHPfr6rQUkbxTNjmzNrH6d2V142fj+xhlwZW4klSaNx9kWZW/Cot69RXEsG3M2oB0aQR16ePosxT0hpMRZFqCbg8rHxG/v3qaulslSckxSFb3u9reBI/SpBbaF+SqHmR1HM6PI3fa3IkZdy+S4CdsDHOMrxuxjY5grKytZVYMRfMLNccr3txPDZ4hUuhNw4AHTUEa5cNPJZp+J1E1KKc5336kgZ2+/DvV99nfN8sfaJKDGkgdDmXv3zAMONnVh5WqOOfpwXbJFiRY5HL6iyvsAm2oDETm0+B+91WwWJEi3tYg6jjY1M9uyU/Q1jKyLatYg5jWx/N6TS4gZZkAJu+YW4Wzan4D31OG5g8llJqtpiqIGgnaftC2gF7k+A71+gPk1wWbZ+GDGxESm3OxJI8rAisr/h8ddXzBz7WOg1O647eRVeZCxgyW0jhSME6AAXJPQcSSeVaWloIKYWibY8dSe3VLPkJzcVUbb2FH/eIvSRT+RqwFPL/Ke5KGspx+9veFl97RgsQM6TxrMBx1s3g1h7jT1L08RsWmyqcRFHUDaDwHefWudYvGrHYG5Y8EUXY+nIeJsPGnqiqigbtSGyp6LDqitfsQtv5DtSjbMsphkdm7MAaIh11Nhnfnx9kWHi1ZyXGX1EgjjFm+a3VN7KxUUDppztPAy4AqfYjXw8X3APdp+lUdSLSu61scPN6aPqC+YrbEMZytIM17WF2N+lgDrQymlfmAiWvp4iQ52Y7fJJN5cUJlQIH0Y3LIyjUWGpFqsqOlliJLxqs/iuI09SwNidci/ktPCe6PIflVO7UrUs+ULNdmt5GxazMoksNWCBSdG4i48Fv5Vo6J1GGgO1y06sybZrB4vHijnuLMmi+Z68gL5cE42hsmAYeUpEgPZOVOUXHcJBudb1fSU8QiJa0aeixsNbUmoa17z8wBF8te5L972vFGo+k4/yn96xtA39Q9XqvquNv/h2jn6FfMQ18RhPuX96/wClDBaGXrRKdqqp+q/h9k03J2bLPPi2ijZ/4gW4GgsX4ngNCONaHCXsiiu42yCw/tJHLU1Fo2k/E7zA9F0HA7iYlrFykfmcxHounxp5+IRDIAlVEOCVBzcQ3xPh9VqtmbrGK2bFTtbkrlF/u3P50hLVbejAOxXNPhxjteRx7bDu+6frCOrf3j+9KKxspKF6lm08bxRfU/pWVxzFtm9NCc/3H0Hr3dTMMX7illZJNLju9GD7LGYhCLBnMq+IluxPlnzr+E1u8OlEtKxw3C3a3Lyse1ajBJWupzHvaT3HP6jsSXC4RY75b2JvYnQeXuHuFPOeXapujw6GkLjFfPidOQXqL23/AAn4W/Sg6BSQn9eUf0n/AI29Et2rIFmDEXsosOV7nU+X7VNGLtss9jEzYa5sjm3s0WG69zmeQ167KTaEc8cTLOjI7hGUMMpyMTbu8RfI2h1riJ8Ujrxm4Fx2j+6hfXzTUEvSnMuaOGR3dWRV9dmwxrhil+1aASSkm4vLYxqB9EhNT4OtQMmle6Ta+UOsOzU9/kV37PUoMpmtkBbtP0HmvU0gVSx4AXrsC5stTPM2GJ0jtALqnseYsmt7gnW3G54jrrcVJKADkqnAaszQFjvmaT3HPzuFaghyAqpbJmz5L90MVylgOuXTyqM2J2iM7Wvy1sm6fC6eCYysBud24X1t+dSqogXEG2mdLnzB/apCbx9RSzGCLFSG6PZftB+iabg7BixsuLikzDuhldDZlPaMNORBB1B0NhzAIr8WrZKRkcjLa2IO/L0WUf8A9RLsEgFztDuufBTbc3eXATdkGZlZFcO9hexIcaADu6acsw617Q1xrYukIAINrDw71f4A6KJsjHHPI58Pt6p/8huOZfnKD+WjRuo8Xzhh6hF91KY3MaaeGob82YPMZZeJWaYGu2mjTcu2xuGAI4GtBDKyaMSMORF0sQQbFc6323a7EmeIWiOrr9Q9R9k/Dy4XtHV7Q2H6rL4phmweliGW8cPt+aLBHaqH+WGl/wDLFx/fJCfGup8TpocnOz5ZqKk9n6+qzZGQOJyVKXG3niBRo3IdbNY3Fg17qSNCvDjrVFilXDVwB0erStj7O4ZVYZWGOa1njKx3hQ71NbDP5r/mB/Sqei/zh2+S1GLH+FcOJHmFPsJcsIX6rOvudrV1Xt2Z3D80XmDSdJRMd1+ZXxMC6TPJG6r2gXMGQta3MWYWvTNHij6Zlmi5Vfins7HXy7T3kDWw7ku3nlkjRf4rszMeNgLZTcZVAB4jjc01BiNRUPO2cuAVZW4FRUMTejb8ROp1sB4J/B7K+Q/KqJ2pW0Z8o6kt3oW+Gk/D/nFMUf8AnDt8kjiovSu7PMJhMb4UnrAfjHW9JvB/t9F8Xts1dv8AX6pNtVc8+ETxze7Kf0NZLCWbUp6x6lfTfaaYspx/SfGwVTZ7ZsThT9XDoT/cb/qqCQbMD+bj5hNQnbrIeTB5H6rY/JHvI2FSZimaOWYsRwb2V1B9eB+FX9LRiWG97EZeAWMxDFDT1IBF2kXPHMlds2XtSLEJniYMOY4EeBHKlpInxmzgnoKiOdu1Gbq7UanRQhFCF4eMHiAfMXqKSGOQWe0HrF16CRokuPKZrIALcSOdYTF3U3TbFO0C2pG88OGSdi2rXcVmN6t21xaqQ3ZypfI9rix4qw5qbA6agi45gxYfiDqRxyu06j1HNOU9RJTydJGc/AjgVyzaOy8dExQ4KVm4Bo1MqHxDIp08DY1r4ayklG0JW9pAPcVZv9oXhtmxZ9dx5fRRjd/FYdRNiUyCVsoBILAgEjMBooIvbW/d4DS/TK6nneY4nXLRfl91HgtU81T+lOb/ADH2v3KviVdXjmj/AJkTq6jrlYMB7x+dTWa5ro3aOBHfkrHGsPfUsbJF8zd3EcOv7pl8oOOTGzQyQZu9EokDAqUKtIQrXFif4h4XvakcIp30kb45NzjbmCBn4LPMoqqc9E1hFyCSQQBbaHroqUEWVQLk2AFz4AAfAAAcgAOVOk3N1s6SlZTRCJm7xPFUNpM0jrBEMzuwGUcyT3V9+vhUjC1jTI82A8lnvaCuvalZ1u9B69y6pi9x1+YwwRlRNACVc6B2bWVW5hXbXwIXjaxyEWMuFW+V/wAjt3ADS3MDvzVXSTPpXh7NR4jeFznHTdi5jmDRSLxRhr6WuGHiCRWqitK0PjNwd61Lcaoy27nWPAg38AV83W2UdoY5VysYU/mEEiygG2o4Mx0A48TyNcV9T7pTkj5joNbnq32GaytfV++VO224aBYdXHtuuu7pbpYfA5hEXJkK5ncgmwvlHdAAAuTw1v5Wx9TiD6+RgmIa2+7dfU5lQNYGA2Wg21unHiYjFMFkQ66ggg8irA3U+Iq7hwKppn9JBML9WvXmVAZmuFnBUdl7rxbPhKxLlS+ZjdnZj1OlzoLWFQVmEYlVSbTy1x0FjbzAXvvEUbSTfuv5KGbe9Yoz2WWRr+y11t1OUi51tppV57P4bXQOMFSwhmoORF94yJtfXr61T1+LQCPbhILuBuPAhYrerb2IxMEySSEK0b91e6vsnkOOuut62Bo4mRmw3FZ5uKVEkzSXZXGQy3rJYnEzmVFiACZVZ2I014i58OQ11rEsZEIy5+udgvrcs1SZmsiFm2BJt3+HBVHxnbYqNkF44jlLcruCP0+BphtM5lK9xHD7JCSvjlxGJjToSBzyz7NFPvif7P5sB8Cf0pehH6vYU/i5tTj+oJngxYyr0kb4qrf81T4w3Zq3diS9ln7WGs7fNR7V2gIVDZSxLBQAbakE8fSk6eAzO2QVbVtY2lj2yL528z6JRtzCzyL2jxCNYkkNu0DH2dOA6gVoKfC5acFzvTdfmVh672hp657Y266b87kcgtGotpWZK+hgWFkgw0EmK+cK0xVVcoFyrbibX0vyHjWmw/Do5WbYyIA8QvnuNY9UU83RHNpJyy0B6k0xMqxQdgSWcQle6jN9EqrHKDlBI5+PSrmWeOniEcjgDayytPR1FbUOngYS3aueWd0kjxhfExyojMsQCa90Z2DAAnWw1vwv3TpVBQj3VpleLgXOXMWC2mMEYi9tNEbFwAz5G5NlDhEMU75yM0cDaLqAFVcuuhJt4D40rKWyRAs0LvVWFO2SCpcJSLtjOnIBPt0I7YVPEsf8RA+ArWUItCO3zXzbGHXqiOAA8FosBiZI3DRMyvyy8fK3MeFMSMY5tn6JKCSWN4MRN+S6hu1taaZbTwPGw+nlyq3o2oPvHlwqiqIWMPwOBWwoamaVv6rC08dx9U+pZPooQqO0cTbur7R6ch+9UWM4g6JvQQ3L3cMyB9Tu71NEy/xHRUYdnOeWUeP7Vn6bAauXNwDRz17h62U7p2jRfcbhBGBqSSf60rrFMLjoomWcS4nqFgM8uu28oikLyVUqjUyqbV2cmIiaKQXVhy4gg3VgeTAgEHqKnp6h8EgkZqPy3UV7mDcahch29syTBsFntlJISUew/wD0Nbip8bEgXrb0dXHVtvHrvG8fUc/JaekxmJ7Q2c7LvA877uopecSgF862+8Kb2TwVi6spwNoyNt/UPqqWI2nchIQXdtBYE6/ZUasfKuxHYbT8gFS12PsaNimzPHcPqfDrXSPk53JOG/tOJH9oYHKp17MHiSf94QbHoCRzNZXGcWE/6EJ+DeeP2His0xhvtv1K6BGtyB1IHvqjgi6WVsfEgd5UrjYEqvtbZETnJPFHKBw7RFceYzA2puojqcPmLA4jgQSLjiuGlsgurGxcIkbIkaKii9lRQoGnQC1TYU581fG55JOZzN9xXktgw2TbF7PDarofga0WI4HFUXfF8LvA9fDrHbdLxzFuR0VjCE5QG0I0PpVnQmXoGiUWcMj2b+3VRvtfJTU2uVBicJHILSIrj7Shvzrpr3N0Nlw+NjxZwB61zf5SfmMOHnSKIGfs3AyMVCEqQMwBte59m3nanmPqDE55d8NjrvVPNHRCoZE1vxkjTK2e/d2LnW05Z1KLAgb6zG2nQC5Hj8KykLYTcylfSquSqZstp234k/3VPak4EmGD5e2zpny9DoQfC5BF+hqaFpLJNm+zY2SlY9olg2wOk2he24aKXe1LweTBrdeI068ajoTaTsU+MN2qfqI+nqr+FcGSYqbhmRwRzBiQX/w07jljU7Q0ICqfZDaFCY3DNriEv3p9mH/zk/I0vhv+b+cQnvaAfww6z/2lONuMBA99Acq6/aYL+tbOvds07zyXyjB49uuiH+oeGapy7aw68ZU9Dm/K9YIU0p/avtDq+mH7x2Z+Sq7qTKZcSFNwXDg9QxbrWvwckMLTrYL5h7UAGUSNzBLvQq9s85gzn2nZifDKSqr+EC3nfrWZxOZ0tS4u3ZLf+z1LHT0EYZvFyeZS3esBUSWwzK4H3hYkqfd6UYe8h5bqOCMbiaYg8ZOvYHfmD5aqGfZCkTPG3ZqO0TXM5YISGzMz8CV5DhbjTtZURsqOiYzIHiVU4XRTS0XvMsubmm+Q0/AumfJAuExGHRXhHaKDlzsWzBTY6aKSCL8OB8DVu+SRsLXMJDdO0c+azEUMDqqRkoBfr1g56XIy0XUsPhUQWRFQdFAX8qRc4uzJVsxjWCzQB1KavF2ihCKELyqgcuNchjWkkDXxRdeq6Ql+0MMzsAOAHE+J/wBKzuL4fPWzsazJoGp5nvOn3U8UjWA3XvD7OVePePjw91T0eBU0HxP+N3PTu+t14+ZztMkrxY77eZrI4mLVko/1FNR/IFXlwyyAxsodW0KsAwPgQdCKXgEjpGiK+1fKy6da2azmL+TzZ5Y5sKFPMK8iD+6jgfCrN2LYhA4xufmOIB8SFGIozmAmuythYfDfyII4ydCVXvHwLHvH1NIT1dRU5SPJ4D7aLtrWt0C0eL2dpdOIGo6+IrRYjgPwB9PqBmOPMc+W/r1Xjnzs5VdnreRfC59wqowaMurmA7rnuB9VNMbMKbYzDB1tz5GtliNAysi2DqNDwP0O9JxvLDdLtmRkSkHiAf0/eszgdO+Ovcx4sWtPp9UzM4FlwnNbZJooQihC+MLi1CEn2lsLB9jIssMYjKnOQuU24nvLZgfEG9Sbcknwkk3UAihhvIGgWzvYLiWN2LEzsUfEIhJyp2zGwvoCTcnTxqxbhFOALjPs+io5PaauJIa7LdmfqvmF2FCgJEd811LMSxPUXPD0puOkhZkAq2bEquUhznHW+WWfqvC7v4fMWKZifrsz/BifjXjKGBujV1JjFZIPif27+/VGIw7RuXijDKVUZFIUgqW1ANgQQ3UcOd6q8Vwt9Q5rorZC1loPZz2iiomPjqLm5vfXvSzakU86FBhyuoIYyJoRzsD50hT4PURu2vp9VdV/tRQzx7H1/wDX1WhiBZB2ijNYZhxF+dvWtW0FzRtjNfOHuDJD0Ry3HTJfcNglUfw41UAXOVQLeJsOp+NeNYxmQAC9fNNLcucT2kqWu7KG5XzHbsYhYxiIjlSTvHu51BBtci4KE248DpzvVLV0FNVSnOzvNa7DMZr8Oph8O1GfBJYtglnD4iUy5TdVC5FHpfX+r3qWmwmKE3SuIe0s9ULAW9OrIAdeZW73Q3SwWNEwxEAdlZGzBmjJzAjUxspb2ed64xKMBzXAaqXAp3OjdGScreP9ls03Mw0fZnDqcO0dshQ6adVN81+fM3NzSzKl7W7BzbwT8tDG+TpRk7iPVaJeGvGl06vtCEUIRQhFCEUIRQhFCFn8b/Mbzr5zio/jZAOPoFYRfIEz2dg8oufaPw8K1WDYX7qzpJPnPgOHXxSssm0bDReNp4W4zDiOPiKix3DemZ08Y+JuvMfUfZewyWNjol2DS7qPG/u1rMYZF0tXG3nfuz9EzKbMK0NfSFXqEYcZ8/O1qUFFEKj3gCzrWPPTPryXW2dnZUc20I1lSFmAkkDlB1yWzW8db26A9Ka2hey6bC90bpAMha/K+nkp+zF83O1qj6FnSdJb4rWvy1XFzay91KvEUIRQhFCFlN71nxBGGgUkaGVzoo+qpb/EQLn2aepDHH+o89X1VRiTZp/0IhlvO7kPXuUWx9xIks07dq31R3V/dvh5V1LiD3ZMyXFNgsTM5TtHw+/5klvykoqfN0RQqqJLBRYC5TkPKpsOJO0Ty9Upjoa0RtaLDP0SXYW7M2JsQMkf12Gn4R9L8vGmZ6tkWWp4JCjwyaoz0bxPpxS/a2CMM0kR1yMQD1H0T6ixqaGTpGB3FK1UJhldHwP9lf3X2H86kdSSoVCcw1sTot/W59DUVVUdC0EcUzh1F709wOQA8dyXbRwLwyNHILMvuPQg8wamjkbI3aalZ4HwPLHjNaP5OIQ2IkuAR2TAg6jvMvEeQNJ4ibRjrVrgbLzOJ02fMhe97d0jFeaAEx8WXiU8R1X8vLhzSVu38D9fP7rrEsK6O8sIy3jh9vLqW52Jh8mGhQ8o0B88ov8AGquZ21I53MrQ0zNiFjTuA8kg29uTHJd4LRP9X6B9B7Ppp4U3BXuZk/MeKrazB45fii+E+B+n5kl24uGkw+LkilQoWjJ14HKy8DwIsTqKmrXskiD2nelcJikp6h0cgtceR+639VS0aKEIoQihCKEIoQihCKEIoQs7vJiDhoZcVYNkZCF6qZED+uUm3Q61SR4aG1clXJnn8I7AL9fDvVhRx+8SNgva9++xt46p3gMWk0aSRnMjgMp8D+R8KugQRcJKWN0Tyx4sRkpq9XCxu/2PODgMkZs7sqp4HMGb0yqR61RMwwU1YZ2fKQcuDiRfstdXWEwCrlEb9ACT3WHiQtXs/FrNEkqey6q48mFxV4DcXVTLG6J7mO1BI7lBsrasc/admb9lI0TfeU6+njXjXA6LuenfDs7Y+YAjqK5T8p21W/8AyI7NipgVApHJj3yR/eUelLSn48ty1+BUzfcjti4eT3afVdF3L3kXGwBtBKlhKo5HkwH1Wtceo5UxG/aCzOJUDqObZ/adDy+o39+9Sb17zRYGLO/ec3yRg6sf0Uc2/M2FD3hozXNBh8lZJssyG88PvwCbYKUtGjG12VSbcLkAm1dDRKSNDXkDcVNXq4RQhFCEUIS3H7EimlWSVc+QWCn2eN7kc/XSpWTvY0tabXS0tJFK8PeL27kxAtUSZXOPlIwWWdJBwkWx80/0K+6rnDn3YW8PVZbHYdmVsg3jxCffJ5gcmHMh9qVr/hW4X45j60nXy7UuzwVlg0HR0+2dXeW785phvPsBcVHbRZF9hv8AlP2T8OPnFTVBhdfdvTNdRNqmW3jQ/m5Z75OsI0cuJV1KsgRSDyuW/anMQeHNYW6G/oqzBInRvka8WIt6rd1VrQooQihC+FRobcOFCF9oQihCKEIoQihC+XoQvtCEUIWY23vamExkcM2kUkYbP9RszDvfZNhry8uETpNl1jorSlwx9TTOlj+Zp04i27n5+fv5QbHZuII1GRTp99TXsnyFc4RlWx9foVivkq3k7N/mkh7jm8RPJzxXybiPH71Qwvsdkq+9oMP22+8sGY16uPZ5dScb2b1HDbUgBP8ACWO0vlK2pt9nIje8V1JJsvCQw/DfeKCRw+YnL/aPW5CRfK7tPtMRHCpusSZjY/Sk1/yhT+KuZjnZWXs5T7ELpTq427B9/JNdxN5RHsyfMe9hc2UHmHuYx6uSvoK6jfZh5JLFsPL69gbpJbw18M1mvk32983xeWRv4c/dck/SvdGJ8yR+LwqOJ1nZq1xuiE9NtMGbMx1bx69iz+2Mb208sv8AvJGYeRJyj0FhXBNzdWdLD0MLI+AA7d/ipN3dq4jDO2Kg1CXUxnhKo/mDTW4Ps/aU9as6ahc6EyjXdzG9YL2i9oYxXtojmwfMd4ceHVoVX2ntV8S5mkfOzi9+VuQUclHSqt18ydVvKOKGOJoh+XXr59a/QoxccMSGR0jAVdXYKNAOZNP3AGa+cdG+R5DASb7hdI8f8oGBiuO17QjlGpb/ABaL8a4MrQn4cErZP2W6zbw18E03d2x87i7YRPGhPcz2zMBxawvYX4a62PK1/WO2hdKVlL7tJ0ZcCRrbdyTQ12UqqUePsxV9COfI/tVDFjIjmNPVZEG19x4HlcdnUpjFcbTVdBq9BBFwoV4xEwRSx5UvV1LaaF0rtAumtLjYJDvps04jDjJqwdCv4jlPp3r+lWNBUNDg8H4SPuFWYpTGeHZGoI+nqr2zrI4iX2VQIPwD/wC6zUOIGXFZWHQi3a3M+bu5WrYRHA0DcmlXqjXhYlDFgBmIAJ5kC9r+Vz769ubWXmyL33oSQEm3I2NQxzMkLg0/KbHrtf1XRBC91KvEUISfbm8uHwtlkbNIRdYkGeRvEKOC3+k1lHMiuXvawXcbBeEgC5VfdTeX52ZlePsnjKkJnzkxuDkckAAElXBAuAV4njXEUzZW7TV4x4cLhaCpV0ihCKEIoQlW8WxFxUWUko4uY5F0ZG6gjWx5jn7iOXN2gmqSqdTybQFxvB0IXKJt5dpYGUwyylivKQdoGHJg5GYqfPz1FK7b2m11sGYfh9bGJY22vwytytpfsTvZ3yrsLCfDg9Wia3+Br/5q7E53hIzezQ1ik7x6j6LOb/7eixk8csWYKIgpDixBzsSNCRwI4GuJHhxuFZ4PRSUkTmSWvtXy4WCj2fvVIuDmwkl3jdLRnmhuCB4ppw5V415DS3cupsMY6pZUsyIOfPn1+azna2ItmzcVC3LacxbUW015V7HE+Q7LBcqevr6Wjj26lwA57+zer+1Z8TiZWmkj77Bb95RfKoXgGIFwL8edP/4XUOzNu9ZCH20wmlaIYw8tF87cTfiqMszFrSBg9ho/GygKLEEhgAANCbaUnNTyQmzxZaXC8Yoa9v8ACuGW7Qi+Zy61LHiGVXUEhXsGHXKbrfyNQK0dG1zg4jMXtyvkVFQu0UIU+zMX2bZGPcY90/VZjw+6xOnQnxFrvC6236L+z6L5f7aezuyTXwDI/MPX6qrJD2crx/RP8RPuse8PRr+hFKYjB0UxtoVeexWKGqo+hefiZ5fmfapJGLG7EsepNz7zVetm0Bos0WC0G5G7Zxs9iD2KWMh4ackB6t8Bc9K7YzaKrMVxAUcNx850+vZ5ru0UYUBVAAAAAGgAHAAdKdXz8kk3Oq90LxI96Jlhiad75UHesLk/VAHNie6BzJArNY7hzpnsljGZ+E+h6hndMQyBoIKzOE32ZD/2XEgeJhI+E9/dStFHVUeUcrC3+U7Vuz4cvy6ifVQP1TKXfLDTZY8zROTbLMjR3PIK7AK58FJNT41LLUU7RG02vd1rG1tNN2d+xd072F2RTzZ2KsrA/RBI8un9da5wTEg2nfHIfkBI/p4dh813NH8QI3qjDLZwx63P61naWpMdS2Z381z26+BKYc27bJptLF5bAceJ8h+9a7GsT92DY2fMSCeTQfXTvSkMe1mV7x+KyLpxPD96YxbERSQ/D8ztPr2ea8ij2iodjHut5/pSPs0bwPv/ADegXdR8wUG2N5cPhjllfvWuqKC7trbuoupAuLtwF9SKuBWxmV8f8oFzuud3WoHDZbtFY/am9OJxGif2WI9CGmI8X1SPmCFzHmGFLT4gPljHaUo+o/lWP2jtnD4U5AC8zkfw0u8jsdAXY3JY9WJY8r0tHBNUnaOnE+ijax8uZTDczbssUss80JM2Xs44Y3GVQTd/nD2IVwVUWBLi7fwxc3sG9DSNsTn+bkwAyIZlarYO8WJkx0SzyIElEqCJFsoYLnU5jdmYKj63AP1RXtNV9M8i1hZEcu2SLLfU6pkUIRQhFCFn98N2ExsWU2WVbmN+h6Hqp5++o5Iw4Kww7EH0cm0M2nUcfuuGY/BvDI0UqlXQ2YH+tQeIPMUoQQbFfQIZmTMEkZuCqEueyFDdpJCiJbTKtwzk8bXF9ORFWTKEOiaf3OOXVxWFrfayaKvmjYG9FGM+JPDvUjYIPKI8Pk/gi0sh4sxBFjbVuBJGgvzFqdkpGSnoorDZ1PNZahxueif77UFznPJs25tbnyz7hzU2yXK4lka11DoSBa/sMptc20J01rygj6CpdFyTXtHXnFMLhq3CxDiDbmPtbsT95ALXIFzYXNrnoOpq5LgNSsK1jnX2Reyqbaw2eF7e0oLoejKCR7+B8Cagq4hJE4FPYVVyUtWyRhsbjxSWCTMqt1APvFY8ixsv0LBKJYmyDeAe9SV4pUUIUfzPPC8guzqzAx/ZXilvrEd8HxXlVxDRNfS7bT8Wv2XzDEvaKeDGjFM20Xylp0IO/t4qPEYrPHG5N2iIBb60cugbzzZb+IvzFE0nvNNc/M3VeUVP/g2MN2D+jLm08ju7L37FYqnX1BdL3K31wWGgWFkkiPF3tnDMfaYle95aaAAVPHK1osspieEVk8plBDuAvaw3DPLxW+2btzDz/wAmaNz0DDN6rxHuqcPadCs7NSTwf5jCOseuiYmuibJdYDf3aYlliwym6paeXxNyIFNxr3g79QY061V1NbHJD+kb3Nu7VRVJLG24pFVSq9eZIwwKsAVIsQRcEdCDxFAJBuF6mm6WJYNJhySVRUeMk3IViwaO51IUrcX5OB9GqvFIgNmZuRdcG3Zn23z6uauqKYyMs7ctJVMnV9diTc1LNK+Z2283P0yXgAAsF9kkLG56Ae6up6iSd2083NgOwIa0NFgrOFxWRGtxJFvdxq0w/ERSUkgb85OXdr2eaikj23DguUbNny4nFwSIUmWVnuzZ2kRjeNjIQC9gQNeAyjjerh3xwRytNwR1WO/LcSczzuqirYQ+5Um8MbtCRHKYTmQM4F8qFgJG4jgpLaEHu8RRTua193NvkcuJtl36KKCxeAV4x+7WHwMuGiTtD26zB3bi7LkYBpBYhSM/8MWVud7VzRYpUVUcjjYW2bAbgbj6Zqwq2dGy7UzjQKAFAAAsABYAdABwqMm+ZVUveHmCYjCyH6OIiH/FJh//AK05QG0wHG6mpz8a63V8nkUIRQhFCFlN9MXtGJc2ESN47a2UtIviFJsw8gT4VFIXjNqtsNioZDs1BIPXYHt1HgOa4xtzbE0xaWdy7qp1IAsBc2sAANb6UtcuOa2jIYaSFxiFgAT4c162rmiwgVGK5RGjMOIBIDHwOvGtTUl0VNZm4BfCsNbHVYgOn0c4nx8bZr5u5hwpkyiwGRPUAsfU5xS2ENJY553nyV77c9HFUx00QsGN8SfNQTjLtBfthT/gkX9Frt42a5p4j0+yr6d3SYHK3+VzT4//AKXreYBpcOhFwe1JB8FAH51HjDrNaOv0T/sPTtlrDtC49LO+ytjF2wfaMbkRak8zlsPefzp0S/wu27+X0WekpQMSMLNA8jsB+iXbL2dMY0FhGAoF3BJ4fUBGnmQfCqiHCpJPicbDxW9n9t4aOFkFOzbc0AEk2F7Z9auy7IkA7sik9GXKD+IHu+40w/Bm2+F2fNV9P/8A0GqEn60TS3lcFLpUfsnl1BjezRkcAPbLdTYhhY2sBxvSow+0Dnn5ge781VnL7YSPxGNkeURG/ff6ZjrUuzXaKSJrlo51C3NtHAOhtpfMCB94j6Ip6lb0DmlvyPHcVl8XqX4gyQVH+dETpvZf03KntbC9m0kY0BBZPuyaMno+oH3KTqozBUHZGTvVXuFVDMSwkxyuAfCdoE8Br3jzVmFj7LAq4ALKRY68/EXvr4Gq2aF8TrOFlvMKxOnr4A6J4JFgevf2c1awmFeVwkaM7ngqi5/0HjwqLkrCWVkTS95sOa6Tux8mQGWTGG54iJToPvuOPkumnE1O2D+ZZav9oSbspshxPoN3b4LpMaBQAAAALADkBwFMrMEkm5XK/lA2JC21IZhrIsJdx3QBrlhYgLmLH+JqTp2YqurXCKMtb+4/3/O1QVD7Mslm2gxhZULKXsmdVLlAxAdwq6kqtyALa21HGqqEgOuRe2dr2vwGfFKxBu2NrRVN2sFJCjrJK8q5yUaQZWy2GpUsxXW+hPDXS9qkqZGyEENANs7Z59wv3LqctLvhWj3KYStNiFN4zlhQ8m7MsZHB5gs+X/0z1qmxh2wGQnXMnttYdwv2qzoIixhJ3p5tLbEMFhK4DEXCAF3I6rGgLEeIFVkFJNP/AJbcuOg7zkm3yNZm4pTNvQ5v2WGY9DNIIgfEBBI3vANWDMJ/+SQdgJ89kJR9fGNM1EdvYk/QgXw77fHu/lUowynGrneA+qhOJcGr6u8OIBF4YnHPLIyH0BRgfVhXhwuE/K8jrAPkR5LpuIje1ZzfPGxuYsbErxz4fSaJwAzwMbORlJWQIWvdSQuYk20p/DYZIdqmksWO0I0Dh4i/MZ2yXcrmTsu0pjKiyIVOqOpHmrD9Qa7BLHX3hU+YKRb3bTxRiwrzGMdjJGzLGCxJRG7Ry55FQ/dAFr2uxsamoKWBkkgjv8QOvAnIW67Z+SsnVHT3Zbcme2drxYaPtJScpNhYXJNiQByGgPEgVxDA+V2y1V7GF5sFJurs/HY6eJ2wxw+CV1dmkOWR8hzJlBFwMwU+za17NVvBQtiO0TcpyOANz3rdYzfyJXZI4J5SjvGWARFDRuVYXdwSMwIuAeFTSVUUZs45rp0rW6lRQ7+BlU9gRcA2z8Ljh7NTtO0AQpBmtlXqEUIVLa21IsNGZJnCKOvEnoo4sfAV45waLlTQU8k79iMXP53Lhu/G2Y8dIzJCsSkFSw0ke4td7d29uHEjqaUc+7rgLc0OGuhp3QyvJ2gRbcL8L5/miQRygPMZyCkyAMVB0KLYWGpuRf1Aq3pq1kj39LkHDyyXz/GvZiooYoXUx29lxtlmATfPko1nkjw+GIJBklDueF15A/eUDTwqZhMMEYbvdfsVRORXV1Q+WxIZbPiG69llf2ylsVhW6llPwI/Wmalv8RE7mVWYfJ/BVDOQP53BWdqbLaWRHD5Qqsp0ue9bVeQOnP411V0fvBbc2AXWD42/DA90bbuIsDw5r6uRpFhW2SEKzDlf/ZKfKxbzC+NSfC54jGjdfQevclPjjiM7vmkJA6v3Ht070hxu0mmLMXKQqbKBfvakA2UgyM1iQtwABc+NZNO+ZxO1ssHitLQ0UNExm1F0kzswDkAOJ32vkAMyb6ggIhkMQ7SIkZSuZCuT2jZSwDMrKx0uNVNRRvMY6WF5IGoKsquJs7hR19O2N7hdj2ceBTqfFKJIn4x4hQhv1teO/mCVP4elWzpGh7XfteLfT6LFxwvdE9n74zcdWju4gHvU+Awy4aIqzjIGJBbSwY6Aknjc8eddxRtgjsTldQ1M762bba07RAvbO5AzPcqW9SWWKQWzJKlgfpXIOX3qD6GoMQsGtk3gp/AduSV9ONHtse3Iear7RxPayxMqMuVXDlrD2rWXQ62I8qq8Rqopw3Y1W49k8DxDDqpxnbZvXrr5m3ctNuJvL8ynu/8AJkssmlytjo456X1HMeIFVsb9krX4vh/vcPw/M3Tny7dy7mjggFSCCLgg6G/A36U31LAkEGxVHFSTDgot9nvH4/tWfr58Vbfo2C3FvxHxt/2qZjYjqVyzam0xnxWKkYlQ7AX4hYBksOt3V2H36iYJZBGx5JdYXvxOfZYEC3JV1UduXZaqeC2iMXBnw75CdLsoYqRbQrex0I58DXb4jBJsyC/qoC3YdZyo7D3SxONz/PMYRGjlHijGUtYAi5AChSrAg2bQ8je3NZicVJYQx3cRcE/hNweruVnTwMeNpq0rbUGRYMDaLDoMolUXuByhBuCOsrXvyBvmFdHRkvM1Xm852/8Ab/1HbwRUVgj+CNZnH7w4fCkogMszHVUu7M325Dcs3nmbwq5jpZZRc5N7h2D+wSAjfL8Tj3pRidu42S+sWFXnfvsNL97Rsn4glMtpqdvFx7vpfxUrYWcCUtbEZiO0x8zMTYBGNieVuxMg16WB8Km2bfLEPzr2VKI+AHn6KWLGSxFmw+IllaMpnhlzNmDsFAAdVa+YqLZQe8LE8K5LGPAEjQAb2Ituz3XHiuXMBOyQOxbSWJMXhlPASIGU81LL+xII4EEg6GqwOdBKRwPekwTG9UtycSWw3Zv7cLNE34Tp7gbelSVzAJdoaOF13O2zrjfmmG3MP2kWU2sWRTf6rsEkP9xmqGF+w6/I+AuPEIpzaQKDZLvJh8NIMoljyN/EUsA6Ao91BBJ9rmNeddTtaHvYb7J4ZZHML1r+hlJsr+IxkiywSyzyOwniUAvkUdpIEYLGtl0VzqbtYcaiF2wvZFcDZJ1N8hfXXdyHJTxVD5JRtaL1ChWTEA3JGJnOvHvyF/8Amrwuc5jHPvfZbr1KGrFpTZWNm7PzQxtY95EPvUGtNH8g6gm26BdZrterxMGynIQGtoWFxfxAIuPC4oXrbXz0WA2x8nk+KkMk+OzNyHY6KOijtLAf0b0uYXE3LvD7rRU2OQ0zNiKG3+7Xr+FZDe/dFMCqXxPaSOe6giy6DixPaGw5cNT62jfHsb1dYbij61xAjsBqb36hoFksRfK2XjY2rltri6saoyCF5iF3WNuu2SuLthVkSKNQ8eWMAg6i7FQMtuVhcG1telac1jWyMjaLg2XwtmDSyU81RI7Zcwm4P5qSVb2rHdoG+rMPcVYfnamKgfEw/wCr6quon2ZK3iw+BBUG3cbIjRJGQvaCS7FcxGUKRbW19TxvS+IVT4GjY339Fb+zOEQ4lUGOUkWt5E+nEKtsaDKmIVbliL3JuSSrak9Sb0vhri+GQ7/srL2tpI6SugiZ8oaPPNJMPH/BhawKI93Deyc0ceQseSnKVv1NKMNoWvAuGuNx3JyWHpK0wOfsGSNmy46DI3/5Kd75J5DlCurIoTVczsmVVNhmIyliQOJ867Y7aEkxFgRbt+y4q4RAaehbIJHscXEg3sLWtfmdytY9b4XCKdbyL/dyv+hFS1RtRs/NxS2DMEuOSN1BNjz+IX9VeacS4aWOVgGVdWPMD2JPeBcdQeoqeGoZU0xDzmBn6FJYphM2EYm0RglpN28wdR2JbhkLrE7Fu6vdQ8FvxtpfwF+VqopaiR4DHHIL6bhWC0kTxWMbZzxe24E8N/G3Wm0OzJ3UMkMrKeDLGxB8iBY0vY8FeOqYWHZc9oPMj6r6dk4j/cTf8Nv2r2x4Lz3un/8Akb/9h9V0f5MdtzJbCYiOQLr2TsjADmYySNBzW/l0FTwuI+ErL45SROPvELh/qAI7/r38Vuts7QXDwSzNwjjd/wC6pP6VK+RjLbRtcgdp0CzYF1x+P+EMKsivIFdDJlUuSY0LgkDTWVU1Nhrqazku1KJC0gEg2ztqbHwuk4Ht6Xbdop8FhwGlkEYi7aQyGNbELdVFtNMxy5jbTMzWuNa5JIY1hdtbItfj9tw5BcVEokfcaKqjtLLiIhpAeyWQ3/mFQxMf3bOM3WwXhmrt0bGhkh+YXtyvbPryy4a8F22YxxbI1Pkke8u23ctDh2CIt1kmvYDLbOqkclBGYjmyqNWALtNTtbZ8guToPI9u7v3L2KIAbTllonCraImKInL2lryzHTuqAdF1HdBAFxmLEgGwIufizPDcPzj3JjU55ny/P7JrsLZ3bSRRxRAsxsDK2YqB7b5PaCLYnMOy5DU8VaqcRRue92Q4b+Avpc/7uK6aNp2zr+fm9NsSixy9j86V43Xs8yqyKLkGSUM8rlxEqkh+bd1STmsrG9z4ukMZB1sSCeQsALbR3cMyvHtbthrdxzKaYzbhnxrTKmsYCxqwA74zGBH55gxM7j6CxIONwVIqPoKUQk/Nmer9xHZ8I4kk6Lt0oLukOg05ppgsMIo0jXgiqo8lFv0ryR5e4uO9VJNzdJdjwdniXaxC4lZpB96HEyIxt4qynxpiWQPj2d7CB/8AZoPndNTMIiYVY2nPJLKMHDE7GRV7SUDuxJISpfzADEAkXI51w3o4ozPI4C17D+Yjd29qKaAvIcOKt4GPJLiovqYmQjyltKP/AJCPSodvpIo5OLR4Zei8rG7MpTfcDdmGXGzY2R5Glgl7ONM3cUHDxEta1zftDzt4X1q5pDE6IRm17Xt2mx7wp4BaMEKDaj5cVjSeCzk/+zE360nXj9bsCVqPnW63S2aFwOEVx3lw8IbzEag/GryyeT+hCKELy7WBIF/Ac/DXShAXGt4t2tp4id5pMOSW4BZEYKo9lR3r2HlqbnnSjmPJuQtvRYhh1PCImP05HM7zosjisO0bsjjK6mzA8j00qMiyu45GyND2G4KrmIXDC4YahhoeFuPlXccr4ztNNik67DKWtZsTsuO7yXwqe0jZndiJI7ZmJAu4Hs8OfSnqaqlknZtuvmsrjmAUFFhk0lPHZ1te0K9vKthC/wBWUA+TqR+dqtMWZeEHgVifY6cRYk0Hf/b1UGCn7OUMdFcBGPQg3QnwuWH4hVbhdQI5Cx2h81svbrCn1FO2pjFyzX+k/RfZNlywuWhuVN7BStwCblCr91lBJIN7i9vN6SknhkL6fQ7llKXF8Oq6VtNibXXZ8r262XldkyzOGnJCjgpK38QFTQX+sSTbhbiOm0s87gag5DcFDLieHUTHNw5ri4/udu6hx/LXUOMxAmnBX+XCCqkcCx9q3gBYUjidSHu2G6Baf2Iwl7L1Ugz9fsCSesbwiWFWtmUG3C4vVUCRovoMtPFNbpGg20uLrXbs7mNjcK8scgWRJCmVvZYBEb2hqpux6jhwrpkZeCQqyuxYUdQI3tu0tBuNRmR26LWfJviZsNI+BxSNGTd4c3A2/mKrcGH0tPtVNES07JVPjTIqhoq4DcaO5cCRu4dy6JU6zaKELOfKJME2dOW9khFYngFeRVYnwAYmo5Rdhy/uvDexsufnHRWzdomXjfOLe+9qzfRvvax7lW7LtLJHtDecNmjwY7eUKzFh7EaqLs7MdCAPTle+haZS7AD5zsi9uZJ3JiKmc4/ErqRGHB2DWcRktIeTNq8h/ES1RlwfNe2V9OQ0HooxZ8navOF2BA+MeBmAhwwtHCbHtGRQQG+vZmMpX6RmF9BaoH1kzKVsrR8TzmeAPll8IO63FWrWtMpB3LN7D29DEwxCiPtsqqDiArmIgWcovboTmbMxbLmux6mrOqo3zDoiTs5/Llfhc7J04XsoY3ObuBVLFnNI81iXkzEyS9xSG45UKgsttCojfjxqeMBrBGNBbIZ6c/W46lyXXOZv1fn0VbZ2Glmc/Nw0knBsRJoF+5xym1tdWtwC1JI9jG/qZDgN/X+W43XLiGj4u78/st9sLYq4dAL5ntYtw46tYcrkAk8TYX0CgU89QZTwCTllL+pWNp4lkULGLzSMI4l6u2gJ+yvtE8gDUcbW5uf8ozPUPU6BEUZkcAr+9Gz1gGz8l8sTmC51OV4W1J8WiU361X4bO6Z8+1+4bXcfoVa1rAIstys7sC2Km+1DD/gkm/664xT/ACGf1O8Q36KLDTk4KjtaPJtGbpLDDJ6qZEb4BPhTNA7ao2/6XOHfY/VR4i34gU03LNjitbfx1P8A+vCP0pPFXlj4nNNiG/8Ak5M0GcVjxSPbqmR8Yt7NNMIgftSJFEp95FXVK985idJmSBfvPokp2j3iwXZEQAADgBYelaNML1QhFCEUISHfTb4weGaQW7Ru7GOrEcSOgGp8rc64kfstT+G0Rq5wzcMz1ffRcMwmFlnkyxq8sjG5sCxNzqSeWp1JpMAk5L6BJLFAy7yGtHZ2D6L7tPASQStFKAHXLmAINsyhgLjS9iOFBFjYognZPGJI9DfwNlSlB0txDKw/Cwa3wruF/RyNfwKVxWjNZRyU7Tm4WHWrO18fHLBIpJR7ZlD93vKcygN7JNxyNaKSqhqYXNBztoV8bbg+IYVVsfKw2B1GYzyvcKrGwdQeIYX9CKzRFjZfb4pGzRB+5wB7wpYpZEFkkYDkGAYDyJF/S9PRYlPGLXv1rL1nsVhlQ8vALSf5Tl3L5jIpWsJXkysAwW3ZqwPPugFgfMivJcQnkFickUPshhkDtoXcQd50PZoe5aL5OMCj46KNlBTLLdSNCDEwtb8VKxjadmrXFiKehIi+Gxba2VswfRW9+dzWwbGSO7YdjoeJjJ4K3h0b0Otrj4y3qXOE4s2rHRyZPH/LmOfEdo5bD5HP+yS/+ef/AI46kp9D1+gVL7Sf9S3+keblupIgbXANjcXF7Ecx0NMLPgkaL3QvEUISneLAriYXw8kZkSQWYagcQRqCDe4B0PKqzEKmpYNimYS7juHfa5/DwUjGtObisDF8jGDzZispH1WlFveq5vjSbZMZe22yxvX9rhd/pDeU5x27cWGwk0GHjRM8Mgsg4kowBZjqx8TeqSsbUQ1kRqZNp1weoX7Oe7cpmFpadkLJbMxKzwRvoVkQXB14izKfW4NWkrDHIW7wVn3AtdZJJ92XEkjpIsiyZcyTXPsiy94XDWFhd1Y6dSTTTatuwGkWtwt+dxCZFQD84Qm7830Whi8UU5venZfEV6apm+56/vdBnZ/L3lWcPunCDmlLTHic9gt+uRQAfxXqN1bJazcvzio3VDjkMk8jjCgKoAA4ACwHkBwpQkk3KhJuqW19rxYdM0h1PsoNWY9FXnUsMD5TZvfwXTIy82Cabm7ClL/PcWuWZlKxRcRCh43/APEbmeIGmnAVWKVzCPdoD8I1P8x+gV3TU4jF0w36X+yhvqT4Zv8A30U/BjS2EH+Jtxa4f8SfRdVQvEVW3eP9rI6wn4SL/wBVN4n/ANOP6vQpPDf3Kj8oCzpPhpcNA07lJoiq30uYmUsQNB3Txtx411gr4eikZK8NF2nPtCYq4eksFrfkz2ZNHhmkxShJ5XLMgykKF7iAFS3FVB4nU1qKRlM9gkis4Z2Ns9eq+qgDDGNlZfd+VcVtMoGUmPFYqaReNlhldIr9CXMTC/JTXrYiapzyMrZdyhDD0pcus06pkUIRQhFCFldsboDGYjtcTITEgyxwppp9Is/G7HktrAAXNROj2jcq1psUNJDsQN+I6uOfVYcud960GztnRQJkhjWNeii3qep8TUgAGir5ppJnbUjiTzXKNsbs4jHbRxJjW0YkAMraKMqqCB9Y6cB62pUsLnmy19LiMFHQxh5u62g1zJPYPwXTTebciDCbOlZAZJl7MmRuNs6hso4KLE+PUmu3xBrMtUpRYvNU1zA42ab5DqNr8VzKl1rE6xW688eEjxZX+G/IcVU+wzfZb9utdlhA2lXx4lA+pdTA5jxO8Dq+qS1wrBdy2Zu/DiNnYaKdAR2MZB4MpKgkq3I6+vO9NtYCwAr59NWywVskkRt8R6iL70k3Y3KlwW0A9+0hyPlfgQTaysvW19RofDhXLIy1/JP1+Lx1dHsWs+4uO/MfTzW/nhV1KsAysCCCLgg8QQeIqdZ1ri0hzTYhKt2t30waypGTkeQyKDxW6qMt+YGXQ9Dztc8MYG3snK2tfVlrn6gW68yb+Kc12kkUIRQhFCEUISiXCSO5a1tdLnly4VjanCq2tqHykBoJyudwyGQv6JtsrGNAXHt5dlz7Gmdghl2fKxdSv+xZjqn2RfhfQi2oN76GSkMjGh7ht2tf+ayQmiEmYyXvCb1YSQXEyr4P3P8ANofQ1Xvo5m/t7s0mYHjcrLbewo/7xD/xFP5GuPdpv5D3Lzon8CqGM3ywkf8AtM56IpP+I2X41Mygndut1roQPKiw2Ox+N0weGMSH/bT6C3UXFj+EPXMvudL/AJ8lzwGf522TUVGTrmtbutuPHh37eZzicV/vH4L9xSTa31jr0yg2qirsXkqWmKIbLOA1PWeH4bqyjhaxa2qZTJVvXhJJMHMsS5nK9wdWUhlHEcwKfw/9OZkz8mbViez6FRyjaaWqhuFu7iwJJ8WY+1ayIiH2E0LA27pJYDm3DjV3VU4r4v4LNrSb3yJNsiOw8ktCxsGRGq08kTL7QIrOT0s0B/VYR16d+iba4O0Kx+0NsTSvJGkrxQI7JaJsjOy92QmQd5QGBUBSPZJJNwBpcPfJS0wa05u+LquMgOzPtVXWVBD9lu5eNx8OMNj17IN/as4mzMXJKq0iylnJa+a6nXUy3NyARcUNTJK4tfnkooJHOJBXVqskwihCKEIoQihCKEL4BQhKt7YM+CxKjUmGS3mFJHxFcSC7Sm6B+xVRu/1DzXIdwN2/nk93H8COzP8Aa+rH68/AHqKWjZtHktnjGIe6Q2b87tOXE/Tn1LuMkKspVgCpFipFwQRYgjpanFgg4g3BzXE9/t0Dg2MkYJw7HQ8ShP0GPTofQ68U5WbOY0W7wjFRVN2JPnHjz+o7ertOCiyRov1VUe4AU2NFhpHbTi7iVNXq4RQhFCEUIRQhFCEUIRQhFCEq22b5VOo1uPh+9ZT2mlIMTBzPkB6pmnGpWRl+TrA4lrthUXXVoy0XwjIBNQYVNiVQbMkOyNSQD2C+p/CupRG3UZqrivks2bG38hiOIvNJ68HFT4tiFdSTbLX/AAkZfC3t3fl1zFGx4zCabI3VwkTr2OGiRvrBAWHXvG5+NU8VRV10zYXSONzx3bzbTIKYtYwXsn20MLkNx7J+HhU+MYZ7rJtxj4D4Hh9O5cwybQsdVNsmC+Ynh7P7/pT3s7Rte2SV4uD8P19FxUPtYBUsRDkYr7vLlVDXUrqWd0R3acxuP5vU7HbTbpvgsOOzAI4i59a2uG0TBQtikF9oXPbn4ZdyTkf8dwvmCw5RmHFTYg/mK5wygfRSyM1YbEHvuDz060SPDwDvVsirggEWKiXCt4cTi8FjMRE2DlmjeaSWF4laxWVi+XuoQSCxB5+FIT0DZHXabdnBQyQ7Z2rrafJjsnElnxmLi7FmXs4Ij7SISGkZr6gsVQWIBATgL0xT07YRYLqOMMGS6FTCkRQhFCEUIRQhFCEUIXiaPMpU8CCPeKF6DYgpbuzsVMHh0hTWwuzWtmY+039cAAOVcsYGiyZrat9VMZXb9OQ3BNa6SqhxeGSVGjkUMjCxU8CK8IuumPcxwc02IU1erlFCEUIRQhFCEUIRQhFCEUIRQhUZ8HnkufZAA8/6vVFV4Uayr6SU2YABbjqewZ9fmpmy7DbDVXEUAWAsKumRtjaGsFgFETfMqttOHMl+a6/vVVjdJ7xTEgfE3Meo7vRSQu2XKtseHi3oP1qs9m6X5qg9Q9T5DvUlQ79qYyxhgQeBrTTwMnjMcguClwSDcLzhocihelRUVK2lhbE3d4r17to3UOPwme3UHXyPGkcVwwVmwRqCL82k5/VdxSbF1bFXAUSKEIoQihCKEIoQihCKEIoQihCKEIoQihCKEIoQihCKEIoQihCKEIoQihCKEIoQihCKEIoQihCDQhR4dAFAAsKgpomRRhjBYD6r1xJNypKnXiKEIoQihCKEIoQihCKEIoQv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jpeg;base64,/9j/4AAQSkZJRgABAQAAAQABAAD/2wCEAAkGBxQTEhUUExQWFRUXGBgYGRgXGCAXHhwfGRgaHxcaHBgaHCghGhwlHRkcIjEhJSorLi4uGh8zODQsNygtLisBCgoKDg0OGxAQGywmICYsLDI0NC8sLCw3LC0sLSwsLCw0Ly0sLCwtLCwsLSwsNCw0LCwsNDQsLCwsLCwsLDQsLP/AABEIAMMBAgMBEQACEQEDEQH/xAAcAAACAwEBAQEAAAAAAAAAAAAABQMEBgcCAQj/xABKEAACAQIDBQUDCgMFBQgDAAABAgMAEQQSIQUGMUFREyJhcYEykaEHFEJSYnKCscHRIzPwJJKisuFDU5PC0jREY3ODo7PxFaTD/8QAHAEAAgMBAQEBAAAAAAAAAAAAAAQDBQYCAQcI/8QAQREAAQMCAwQHBwIEBQQDAQAAAQACAwQRBSExEkFRYRNxgZGhscEGFCIy0eHwI0IkUnLxFTNigqI0ssLSU5LiB//aAAwDAQACEQMRAD8A7jQhFCEUIRQhFCFTwuIvI6nrp+oqmoq/bq5qd243HVkCOw59pUr2WaHK5VyokUIVXEYnK6L1Ov5D4/lVXWYgIamKH+Y59WYHefJSNZdpKtVaKNfAaAboVHaeJK5QON7+g5etUGN4i+l6Nset79g3dvop4Yw691chlDAEcDVzTzsnibIzQ/ngoXAtNivdTLxFCEUIRQhFCEUIRQhFCEUIRQhFCEUIRQhFCEUIRQhFCEUIRQhFCFVxOKyEZhdTzH5WqqrcS9zeOkaSw7xuPAjx17FIyPbGWqkhxKtwI8ufupmmr6ep/wAp4J4aHuOa8cxzdQpqcXCobTxBQpbx/T96oMbrpKV0Rj1uT1gWy8VPCwOvdW4Jg6gj+vCrakqo6mISx6HwPBROaWmxSIykOWH1ifjXz99S6KsdMzUPcfE5doyTwbdljwTtpxkz8rXrfPrGCmNQNNm/29EiGHa2VDs2fMmp1HH9/wCulIYLWmelvIfibkfMHu8l3MzZdklM8+Zy3jp6cKx9ZWOmqTOOOXUNE2xlm7Kdz4jKmbw09eFbyrrWw0pnHDLmTokmsu7ZVbZE11IPEG/v/wBb1V+ztUZIXRuNy037HZ+d1JO2xuEu2jiAWZiQFXmTYADiSTwHE1ncUnNTWOLc89kdn1N0xG3ZZmvG7O3oJiVimjk+44ax5XAPA9fCrjBZZqWT3edpAdpcb+Hb59ajnbfMfgT3E4lUGvHkOdX1biENIzakOe4bz+cUuxheclHs+cvmY9bAf150rhFbLWNfK/IXsBwsPHVdSsDCAFbq4USKEIoQihCKEIoQihCKELyJBci+osSPO9vyPuosvLi9l6oXqKEJLht4EbFyYY2BW2Q/WOUFl8xf4Hpqw6ncIhIkmVrHVLoDqNOeWadUunUUIRQhFCEUIRQhRzRBgQedQVNOyoiMT9D+X7F61xabhIJ4irEHl/V6+cVdK+lmMb9Rv4jcQrBrg4XClhxzrzuOh1+PGnKbGauDLa2hwdn46+K4dC1ypbe3ghjymaRItDYM2p65V4n0FTVlRNijmmOM/CDe2Yz55L2KPZOyMyfzRV9h72YZ3Cxzoxb6BOVj5K1iT5VJRGrw1+3Iw7B139uW8eOi9niNrOBB3XBHmrtUJNzcrtS9ucmTle/+nv1p335/ufuu7av2a278+9cbA29pVMXtWPDqTLKkStpd2C38Bc6nw8aKN1RZ8cAJ2hY2F/zK47V64AkXS2DenBswUYmK5NhdstzyALWv6UPw2raLmM+fkpHNc0XcCOsEeafzYi6IvQf/AF8PzqSqrzNTRQfyjPrGQ7h5qFrLOLl4w8xQkjmCP69aho6x9K8vZvaR36HsK6ewOFish8pWb5lp7Pax9p925t6dpkp3Atn3rPXZNuv+103R7HvMe3pf+3jZctxysAJEYpJH30dTZlI42I1rYsIvY6FaPGaQT0znW+JuY7NR2j0XZN0NuHG4SKd/5hBWT76GzacgbZgOhFYjF4nxVbw4k7wTwOndosfEQWiy2eyltGPEk/H/AErV4CzYomniSfG3olZz8asNMo4sB61ZPqYY/neB1kBRhpOgXj54nDMD5a/lS/8AilJtBokBJ4Z+V110buCnp9cIoQihCzG422+2i7Jz/FiAGvFl4BvMcD6HnTtbB0btoaFVWFVnTR7Dvmb4jitLLIFBZjYAEknkBxNJgXNgrQkAXK+g14vVh9ibdzbTmF+5JdF/9P2T6gN/eqzmp7UzTvGff+BUNLW7Ve9u45D/AG/hWo2/tH5vA8vEqO6DzJNh8TSMEXSSBqtqucQQuk4Kxg8YskSyqe6y5vIW1v5Vw9ha4tOqkjlbIwPGhF1xTae1wJWmZ8jM5dfrXvcZQNSR0FaBzo4YgJCALWWMYyeqqC6FpLib5bs8loMR8puIaICGBUe3ekm1FxzWFSDr9plt0NZSesha8iPML6PR4TVSRh09mm2e9TbA+Ul5tnpIyr85JKacO4ADIRyLNchRw/O1paUym5+VZuvxFtONlubj4LpOFQhFDG7BQCTzIGppRxBJsrJgIaAVLXi6RQhFCEUIVTH4XOuntDh+1VOL4cKuK7fnGnPl2+alik2DyWc2jjFhikle+WNGc9bKCSB46WrCQwuklEQ1Jt6J0nK64vicS8sjSym8j6senRF6KvAD14kmt9FEyJgjj0H5frK2tBRNpYwP3HU8T9BuULoCLEXFSA2TckbZG7Lxcc1otx96pIMQmFncvDKbRO5uyMeCFjqVJsBfgSvK9qfFsMZLEZ4hZw1A3jjbiFicQpPc59gfI7McuXZ9Fpd8d7ewJgw9jNYZ2IuIgRcafSkI1C8ACCeQarwvCunHSy/JuH83259g5d0VE+qfYZNGp9Bz8t/PncrF3MjszyHi7nMx8LngPAaDkK1TGtY3YYLDgMlrKajhpxaNvbvPavJFepk5ixVzY+8k2BYMpaTD6B4SbgDhmjv7BHT2T8QpV4dFWNIIs/c768fNZbF8OEA6eEfDvHDmOHMLsWCxaSxpLGwZHUMrdQRofCsPLE+N5jcMwbKmBBF1zDbG+00wlCpG2HdXURkEMyEEBu0Burkd4aaaDiL1rqbBootkkkPFjfcDwtw3c/BWowmR9J0wPxWuBy3Z8d/hzWZwM2eNSdSRY+fOrh42XELQYfUirpmyHeLHr0Ku7l70S4SKbDxKpYyZw0l2VQAFbuqwJJyrzA40liGGx1UjZJCbAWy37xnnzWQoKF00z4AbbN89dDbTJdB3T32GLlOHlTsplXMLNmRwOJW4up55TfS+psazuJYU+mjEjXFzNM93p25dS5nidBMYX6jxHFa2qQDguE52dg8veb2vy/1rcYNhPuw6WUfGf+I+vHu605ZdrIaK9V+oEs29i3hj7ZBmCEF16odGt0I0N/A9alhYHu2Tv060tVSuiZ0gztqOW/u1VrZ+OSaMSRtmU/DqCOR8K5exzHbLtVJDMyVgew3BXIMFj2w8/aJxVjp1F9VPgRWhfGJY9k8Fio53U9Rtt3E9o4Lom8e11bZ7yxm4kUKPxGzA+IGb3VT08JFQGu3ei09bVNNE6RmhFu/JLNh7yf2CW5/iQrlHjm0iPodPTxqael/iABo78KUpMQ/gnEn4mi30WChxnYuj3ClWUrc2uQRYeNzparSTZLS12/JZ6AvEgewXIz7s1tPlB2sJI4EQ6OBMfIiyfm3uquw+Etc5x3ZfVXmNVQfGxjd/xdm5LNkbxCLBYiJ2t3T2ZJt7ZCuL8rXzf3qmqKcGZsm7f2flktRVpbTSQ77ZduR+vesFi9oRPJFkdSQ9jbmrqw0P0u8AdL8Kr8ZfFNTnZNyCrr2ViqKWuaZGkB4IVjGvljc9EY+5TWSjF3gcwvplQ7Zic7gD5Kb5NcLnTDL9aQ38u1N/gK3cB2aQnrXxysb0mJBv9PkCV3HGbdw8XtzICOQOY/3Vuaq2QSP+VpWglrIIvneB2+iSYvf3Dr7CvJ42yj3nX4U0zD5TrYJCTG6dvy3Ph5p7sfEyyxh5YxFm1VL3IH2jYanpbT4BSVrWu2Wm6saeSSRm09uzfd9VfqNTry4uONvGuXtLmkA258O+4QEnxnaqdWJHIjT8uFYjE/8AEad1pJHFp0IyHhoeXcnI+jdoFnN7oWkwWJVQSxiYgczlF7eZtb1qvw+S1XG95/cLk896Ya7YIdwIPdmuQqQdRwrcr6ACCLhLdlzOWbO19SMvQ9R4aEVNIAALBZjCK2pkq3xzOvkcuBB3eK9bXUns8ujZ+6enj6GxryO2d9LJjH4jMIY2fMXWHdn3ZJiSSSWJZmJZmPFiTdifEmoQAAABYDyVzTwNgjEbNB48T2qpi9opHobk9By86lbGXJKtxenpXbDrl3Abuvd6qXC4kOtxceYtzI9RcEXHQ9K5c3ZNkxRV0VWzbj7QdQpXUEEHgdDXgNk09jXtLXaHJaD5M9548PBPBiXssT3jFiS2ctmRVUXbvKW0+uTwqmxrDpJ5mSwjMjPs0J7MuxfPI43NkdAASQSOuxss4rIHaOMkqhshYFSU+gSDrcDQ+INXA2y0OeMzr171scMqCY+hkBD2AZHeNx9OtUsAuSSSPke+vrx/QelSvO00OS2GsNNVzU37T8Q6jl9B2L5szClpsSw4xRtMfurJGJL+SuW/BXM0oY1gP7iB2kG3iLdqpWz+7Yo9+7aN+onPu17FYbGfNsTh8SNOzcZvu37w9ULj1rl8XTwvhO8eO7xsnfaOLZfHMOYPmPVfo/ZUCnvEgnkOnjVB7P0URPTPILhoL6cyOPD66Z6d50CvYyYohZULkfRW1z1tfQnwrYNAJsTZJSOLW3AukMG/GFPtF4zzDIdP7t6aNBMNLHtVc3GKY5OJHWPpdX125hJVK9tGQwIIZgtwRYizWqIwTMN9kpkVdNKLbYz5rnmz9pSYDEOqnOgazLfRh9Fh0NrEGrd8TamMHQrMw1L6CdzBm2/eNx67JHjcQoLuSFW5N2IFgTfU8KZBDGjaKQcDLIdgE3KrneEmLsYw8qZw+gyqDlIuHawIsfo5uVVdRidJC/avd1rZLQ0WAYlVRdHs7LL3+LJVM07cXEYPFY9TxvYuw1HkoqnqMflflGAPFami9i4I853l3IZBKN4sIqxae2zqudiWbjf2jcjhypGCollm2nuJsCretoaamptiFgbcgaJtaYqqtLlVFCKI1Asq8BmfNp5AUy/HJrWiAaq+L2Ppi7aqHl57hxXlcAl7kZ243clyPLMTb0tVbLWTy/O4lX9NhdJTD9KMDsSTai/2wH6qRsPSVb/C9P0bQ6meOR9FS4rIY6+I82f+Sb7ce2Hl+6R79P1qupheVvWr3EHbNLJ1eeSj2TjexSCGRSpYWU3DAnS4NuF81bCgxGJ4EQvcZdq+X41gdTCTUutZ1za+YAsntXCy6224+7Oa2ImGnGNTz6OR06dePS9VW1Vv02dv0WiwnDr2nkHUPX6d66BVUtGihCKEKji8cgBHteHL1NUWI4xSxtMdts8N3adPMqaOJxz0Sc1h3EEkgW9E6uQ70bEOEnKgfwXJaI8hzaLwK8hzW3GzW22HVoqobk/ENfr2+fYtJg1aHN93fqNOY4dY8u1ZyaEJJ2uQuvB1Bytb6yNycceh4EEEg2Vy5uyDY7j6Hl+DNRYth72v97p77Q1A16xz4jf52JtnRpIkkeJ+cq8edSUyFAzFQrDMe93WBGnDxqKKZ72ua9myQba3vle45ZpfBNuoqTPI4u2Rlfdf7Arxj8RkQkceA8z/AFf0qVjdoq8xKrNNTl410HWfpr2L3sWCGLDNKSGxcrMqqeMCDR5SOUjahTxFwRwaoJzLJOGAWjaASf5jub1Df3FY+ioXzTbMgI3uvfIb9d5++5UtiYd2R59civHDbkM6yvp0ClVFv/EpiaRokEW8gnuIHjfwTGBzkVnJ1xbvI7rW7UyqNbdVcJAAztzLH3aae+u3OJACraKmYyWWXeXHuyy7182kcqiQcUI9QTYj9fSvY8zY71zipMUYqWfMwjtByI6t/ZdWY3DAEcCLj1rgixsrCKRsrBI3Qi6tbl4uHDY+RsSwWKWGRAx9nvFGKnzCEeNx1pPFIZZ6UCEXc1wPdf6rFYpTPhq3Of8AK+9j17usJFtQK0JCsXVXKhiLEgMVBIIBBIsbEDjVjEXBwJFiR90/XSe8YU17tWkA9YOyfNd13WxZlweGkPtNDGT55Bm+N6+fVrOhq5A3KzjbvVKzNoT+DaDjT2vA8ffT9JjlXEQ0/HyOveM++6jdC08kr3n3Y+cKZolyTc1NgH/ZvE8efWvoeF4i8sHSsLRwNrju3ddjyWcxTC2zXfF83n9+a51IhUlWBBBsQdCCOIIrRAgi4WRc0tNjqvNerxVto4btI2Xna6now1UjyNQzxCWMsKZoql9NO2VhzBUGFmzoj/WVW94Br5w9uy4t4L7xE/bY13EAqWuV2s/vo38FB9u/uVv3qww8fGer1VJjrrQt/q9Cn4NIFXYzC+14hZneWQLIkikHuOjWIPK6/E/CrbDyQ1zT+XFlmccY10kbwRkR4EH6q/vW1sM/iVH+IH9KUoR+sO1WeMOtSO5287qtteQCbBk8ASTYE/U5DU8KewtzWSFzjYAj1VR7RMfLAyNguS11hxuAuhbmQ4ad8800YjU+yzBSx6EHgBzB8q089QXM/RzvvG77r57R0LY5f4v4bbjlf7LrOHxCMO4ysPskH8qpS0jULVtc13ylTV4ukUIVLFYaR/pgDpa3v61SYhQ1lTdrZQG8LEd5vn5clNG9jdypHZj/AGT6/wClULvZ2rGhae0/RT+8MVNhaqR7Sxxad3DNTA3XN96t7g7TQNh1lgRmQnOVkzRmzOhsQrKwNuN7cRe1afD8KLGsmbIQ8i+mVjuPEEap6KgmfTmpYdLkDf8ADvvxyOSxuHnDC6kkcQSMpIuRqBoGBFiASOY0Iq/LSNdVf4ViPvkZv8w158Co8HAFaTLpdh/lB/WvXuJAuu6GmZBLMGaFw/7QfVUtutcopNhxJte17C9udtdKkh0JVN7SyEuji6z6D1TRVFiLELc2DG5CknKGI4sFsCeZBqHPfr6rQUkbxTNjmzNrH6d2V142fj+xhlwZW4klSaNx9kWZW/Cot69RXEsG3M2oB0aQR16ePosxT0hpMRZFqCbg8rHxG/v3qaulslSckxSFb3u9reBI/SpBbaF+SqHmR1HM6PI3fa3IkZdy+S4CdsDHOMrxuxjY5grKytZVYMRfMLNccr3txPDZ4hUuhNw4AHTUEa5cNPJZp+J1E1KKc5336kgZ2+/DvV99nfN8sfaJKDGkgdDmXv3zAMONnVh5WqOOfpwXbJFiRY5HL6iyvsAm2oDETm0+B+91WwWJEi3tYg6jjY1M9uyU/Q1jKyLatYg5jWx/N6TS4gZZkAJu+YW4Wzan4D31OG5g8llJqtpiqIGgnaftC2gF7k+A71+gPk1wWbZ+GDGxESm3OxJI8rAisr/h8ddXzBz7WOg1O647eRVeZCxgyW0jhSME6AAXJPQcSSeVaWloIKYWibY8dSe3VLPkJzcVUbb2FH/eIvSRT+RqwFPL/Ke5KGspx+9veFl97RgsQM6TxrMBx1s3g1h7jT1L08RsWmyqcRFHUDaDwHefWudYvGrHYG5Y8EUXY+nIeJsPGnqiqigbtSGyp6LDqitfsQtv5DtSjbMsphkdm7MAaIh11Nhnfnx9kWHi1ZyXGX1EgjjFm+a3VN7KxUUDppztPAy4AqfYjXw8X3APdp+lUdSLSu61scPN6aPqC+YrbEMZytIM17WF2N+lgDrQymlfmAiWvp4iQ52Y7fJJN5cUJlQIH0Y3LIyjUWGpFqsqOlliJLxqs/iuI09SwNidci/ktPCe6PIflVO7UrUs+ULNdmt5GxazMoksNWCBSdG4i48Fv5Vo6J1GGgO1y06sybZrB4vHijnuLMmi+Z68gL5cE42hsmAYeUpEgPZOVOUXHcJBudb1fSU8QiJa0aeixsNbUmoa17z8wBF8te5L972vFGo+k4/yn96xtA39Q9XqvquNv/h2jn6FfMQ18RhPuX96/wClDBaGXrRKdqqp+q/h9k03J2bLPPi2ijZ/4gW4GgsX4ngNCONaHCXsiiu42yCw/tJHLU1Fo2k/E7zA9F0HA7iYlrFykfmcxHounxp5+IRDIAlVEOCVBzcQ3xPh9VqtmbrGK2bFTtbkrlF/u3P50hLVbejAOxXNPhxjteRx7bDu+6frCOrf3j+9KKxspKF6lm08bxRfU/pWVxzFtm9NCc/3H0Hr3dTMMX7illZJNLju9GD7LGYhCLBnMq+IluxPlnzr+E1u8OlEtKxw3C3a3Lyse1ajBJWupzHvaT3HP6jsSXC4RY75b2JvYnQeXuHuFPOeXapujw6GkLjFfPidOQXqL23/AAn4W/Sg6BSQn9eUf0n/AI29Et2rIFmDEXsosOV7nU+X7VNGLtss9jEzYa5sjm3s0WG69zmeQ167KTaEc8cTLOjI7hGUMMpyMTbu8RfI2h1riJ8Ujrxm4Fx2j+6hfXzTUEvSnMuaOGR3dWRV9dmwxrhil+1aASSkm4vLYxqB9EhNT4OtQMmle6Ta+UOsOzU9/kV37PUoMpmtkBbtP0HmvU0gVSx4AXrsC5stTPM2GJ0jtALqnseYsmt7gnW3G54jrrcVJKADkqnAaszQFjvmaT3HPzuFaghyAqpbJmz5L90MVylgOuXTyqM2J2iM7Wvy1sm6fC6eCYysBud24X1t+dSqogXEG2mdLnzB/apCbx9RSzGCLFSG6PZftB+iabg7BixsuLikzDuhldDZlPaMNORBB1B0NhzAIr8WrZKRkcjLa2IO/L0WUf8A9RLsEgFztDuufBTbc3eXATdkGZlZFcO9hexIcaADu6acsw617Q1xrYukIAINrDw71f4A6KJsjHHPI58Pt6p/8huOZfnKD+WjRuo8Xzhh6hF91KY3MaaeGob82YPMZZeJWaYGu2mjTcu2xuGAI4GtBDKyaMSMORF0sQQbFc6323a7EmeIWiOrr9Q9R9k/Dy4XtHV7Q2H6rL4phmweliGW8cPt+aLBHaqH+WGl/wDLFx/fJCfGup8TpocnOz5ZqKk9n6+qzZGQOJyVKXG3niBRo3IdbNY3Fg17qSNCvDjrVFilXDVwB0erStj7O4ZVYZWGOa1njKx3hQ71NbDP5r/mB/Sqei/zh2+S1GLH+FcOJHmFPsJcsIX6rOvudrV1Xt2Z3D80XmDSdJRMd1+ZXxMC6TPJG6r2gXMGQta3MWYWvTNHij6Zlmi5Vfins7HXy7T3kDWw7ku3nlkjRf4rszMeNgLZTcZVAB4jjc01BiNRUPO2cuAVZW4FRUMTejb8ROp1sB4J/B7K+Q/KqJ2pW0Z8o6kt3oW+Gk/D/nFMUf8AnDt8kjiovSu7PMJhMb4UnrAfjHW9JvB/t9F8Xts1dv8AX6pNtVc8+ETxze7Kf0NZLCWbUp6x6lfTfaaYspx/SfGwVTZ7ZsThT9XDoT/cb/qqCQbMD+bj5hNQnbrIeTB5H6rY/JHvI2FSZimaOWYsRwb2V1B9eB+FX9LRiWG97EZeAWMxDFDT1IBF2kXPHMlds2XtSLEJniYMOY4EeBHKlpInxmzgnoKiOdu1Gbq7UanRQhFCF4eMHiAfMXqKSGOQWe0HrF16CRokuPKZrIALcSOdYTF3U3TbFO0C2pG88OGSdi2rXcVmN6t21xaqQ3ZypfI9rix4qw5qbA6agi45gxYfiDqRxyu06j1HNOU9RJTydJGc/AjgVyzaOy8dExQ4KVm4Bo1MqHxDIp08DY1r4ayklG0JW9pAPcVZv9oXhtmxZ9dx5fRRjd/FYdRNiUyCVsoBILAgEjMBooIvbW/d4DS/TK6nneY4nXLRfl91HgtU81T+lOb/ADH2v3KviVdXjmj/AJkTq6jrlYMB7x+dTWa5ro3aOBHfkrHGsPfUsbJF8zd3EcOv7pl8oOOTGzQyQZu9EokDAqUKtIQrXFif4h4XvakcIp30kb45NzjbmCBn4LPMoqqc9E1hFyCSQQBbaHroqUEWVQLk2AFz4AAfAAAcgAOVOk3N1s6SlZTRCJm7xPFUNpM0jrBEMzuwGUcyT3V9+vhUjC1jTI82A8lnvaCuvalZ1u9B69y6pi9x1+YwwRlRNACVc6B2bWVW5hXbXwIXjaxyEWMuFW+V/wAjt3ADS3MDvzVXSTPpXh7NR4jeFznHTdi5jmDRSLxRhr6WuGHiCRWqitK0PjNwd61Lcaoy27nWPAg38AV83W2UdoY5VysYU/mEEiygG2o4Mx0A48TyNcV9T7pTkj5joNbnq32GaytfV++VO224aBYdXHtuuu7pbpYfA5hEXJkK5ncgmwvlHdAAAuTw1v5Wx9TiD6+RgmIa2+7dfU5lQNYGA2Wg21unHiYjFMFkQ66ggg8irA3U+Iq7hwKppn9JBML9WvXmVAZmuFnBUdl7rxbPhKxLlS+ZjdnZj1OlzoLWFQVmEYlVSbTy1x0FjbzAXvvEUbSTfuv5KGbe9Yoz2WWRr+y11t1OUi51tppV57P4bXQOMFSwhmoORF94yJtfXr61T1+LQCPbhILuBuPAhYrerb2IxMEySSEK0b91e6vsnkOOuut62Bo4mRmw3FZ5uKVEkzSXZXGQy3rJYnEzmVFiACZVZ2I014i58OQ11rEsZEIy5+udgvrcs1SZmsiFm2BJt3+HBVHxnbYqNkF44jlLcruCP0+BphtM5lK9xHD7JCSvjlxGJjToSBzyz7NFPvif7P5sB8Cf0pehH6vYU/i5tTj+oJngxYyr0kb4qrf81T4w3Zq3diS9ln7WGs7fNR7V2gIVDZSxLBQAbakE8fSk6eAzO2QVbVtY2lj2yL528z6JRtzCzyL2jxCNYkkNu0DH2dOA6gVoKfC5acFzvTdfmVh672hp657Y266b87kcgtGotpWZK+hgWFkgw0EmK+cK0xVVcoFyrbibX0vyHjWmw/Do5WbYyIA8QvnuNY9UU83RHNpJyy0B6k0xMqxQdgSWcQle6jN9EqrHKDlBI5+PSrmWeOniEcjgDayytPR1FbUOngYS3aueWd0kjxhfExyojMsQCa90Z2DAAnWw1vwv3TpVBQj3VpleLgXOXMWC2mMEYi9tNEbFwAz5G5NlDhEMU75yM0cDaLqAFVcuuhJt4D40rKWyRAs0LvVWFO2SCpcJSLtjOnIBPt0I7YVPEsf8RA+ArWUItCO3zXzbGHXqiOAA8FosBiZI3DRMyvyy8fK3MeFMSMY5tn6JKCSWN4MRN+S6hu1taaZbTwPGw+nlyq3o2oPvHlwqiqIWMPwOBWwoamaVv6rC08dx9U+pZPooQqO0cTbur7R6ch+9UWM4g6JvQQ3L3cMyB9Tu71NEy/xHRUYdnOeWUeP7Vn6bAauXNwDRz17h62U7p2jRfcbhBGBqSSf60rrFMLjoomWcS4nqFgM8uu28oikLyVUqjUyqbV2cmIiaKQXVhy4gg3VgeTAgEHqKnp6h8EgkZqPy3UV7mDcahch29syTBsFntlJISUew/wD0Nbip8bEgXrb0dXHVtvHrvG8fUc/JaekxmJ7Q2c7LvA877uopecSgF862+8Kb2TwVi6spwNoyNt/UPqqWI2nchIQXdtBYE6/ZUasfKuxHYbT8gFS12PsaNimzPHcPqfDrXSPk53JOG/tOJH9oYHKp17MHiSf94QbHoCRzNZXGcWE/6EJ+DeeP2His0xhvtv1K6BGtyB1IHvqjgi6WVsfEgd5UrjYEqvtbZETnJPFHKBw7RFceYzA2puojqcPmLA4jgQSLjiuGlsgurGxcIkbIkaKii9lRQoGnQC1TYU581fG55JOZzN9xXktgw2TbF7PDarofga0WI4HFUXfF8LvA9fDrHbdLxzFuR0VjCE5QG0I0PpVnQmXoGiUWcMj2b+3VRvtfJTU2uVBicJHILSIrj7Shvzrpr3N0Nlw+NjxZwB61zf5SfmMOHnSKIGfs3AyMVCEqQMwBte59m3nanmPqDE55d8NjrvVPNHRCoZE1vxkjTK2e/d2LnW05Z1KLAgb6zG2nQC5Hj8KykLYTcylfSquSqZstp234k/3VPak4EmGD5e2zpny9DoQfC5BF+hqaFpLJNm+zY2SlY9olg2wOk2he24aKXe1LweTBrdeI068ajoTaTsU+MN2qfqI+nqr+FcGSYqbhmRwRzBiQX/w07jljU7Q0ICqfZDaFCY3DNriEv3p9mH/zk/I0vhv+b+cQnvaAfww6z/2lONuMBA99Acq6/aYL+tbOvds07zyXyjB49uuiH+oeGapy7aw68ZU9Dm/K9YIU0p/avtDq+mH7x2Z+Sq7qTKZcSFNwXDg9QxbrWvwckMLTrYL5h7UAGUSNzBLvQq9s85gzn2nZifDKSqr+EC3nfrWZxOZ0tS4u3ZLf+z1LHT0EYZvFyeZS3esBUSWwzK4H3hYkqfd6UYe8h5bqOCMbiaYg8ZOvYHfmD5aqGfZCkTPG3ZqO0TXM5YISGzMz8CV5DhbjTtZURsqOiYzIHiVU4XRTS0XvMsubmm+Q0/AumfJAuExGHRXhHaKDlzsWzBTY6aKSCL8OB8DVu+SRsLXMJDdO0c+azEUMDqqRkoBfr1g56XIy0XUsPhUQWRFQdFAX8qRc4uzJVsxjWCzQB1KavF2ihCKELyqgcuNchjWkkDXxRdeq6Ql+0MMzsAOAHE+J/wBKzuL4fPWzsazJoGp5nvOn3U8UjWA3XvD7OVePePjw91T0eBU0HxP+N3PTu+t14+ZztMkrxY77eZrI4mLVko/1FNR/IFXlwyyAxsodW0KsAwPgQdCKXgEjpGiK+1fKy6da2azmL+TzZ5Y5sKFPMK8iD+6jgfCrN2LYhA4xufmOIB8SFGIozmAmuythYfDfyII4ydCVXvHwLHvH1NIT1dRU5SPJ4D7aLtrWt0C0eL2dpdOIGo6+IrRYjgPwB9PqBmOPMc+W/r1Xjnzs5VdnreRfC59wqowaMurmA7rnuB9VNMbMKbYzDB1tz5GtliNAysi2DqNDwP0O9JxvLDdLtmRkSkHiAf0/eszgdO+Ovcx4sWtPp9UzM4FlwnNbZJooQihC+MLi1CEn2lsLB9jIssMYjKnOQuU24nvLZgfEG9Sbcknwkk3UAihhvIGgWzvYLiWN2LEzsUfEIhJyp2zGwvoCTcnTxqxbhFOALjPs+io5PaauJIa7LdmfqvmF2FCgJEd811LMSxPUXPD0puOkhZkAq2bEquUhznHW+WWfqvC7v4fMWKZifrsz/BifjXjKGBujV1JjFZIPif27+/VGIw7RuXijDKVUZFIUgqW1ANgQQ3UcOd6q8Vwt9Q5rorZC1loPZz2iiomPjqLm5vfXvSzakU86FBhyuoIYyJoRzsD50hT4PURu2vp9VdV/tRQzx7H1/wDX1WhiBZB2ijNYZhxF+dvWtW0FzRtjNfOHuDJD0Ry3HTJfcNglUfw41UAXOVQLeJsOp+NeNYxmQAC9fNNLcucT2kqWu7KG5XzHbsYhYxiIjlSTvHu51BBtci4KE248DpzvVLV0FNVSnOzvNa7DMZr8Oph8O1GfBJYtglnD4iUy5TdVC5FHpfX+r3qWmwmKE3SuIe0s9ULAW9OrIAdeZW73Q3SwWNEwxEAdlZGzBmjJzAjUxspb2ed64xKMBzXAaqXAp3OjdGScreP9ls03Mw0fZnDqcO0dshQ6adVN81+fM3NzSzKl7W7BzbwT8tDG+TpRk7iPVaJeGvGl06vtCEUIRQhFCEUIRQhFCFn8b/Mbzr5zio/jZAOPoFYRfIEz2dg8oufaPw8K1WDYX7qzpJPnPgOHXxSssm0bDReNp4W4zDiOPiKix3DemZ08Y+JuvMfUfZewyWNjol2DS7qPG/u1rMYZF0tXG3nfuz9EzKbMK0NfSFXqEYcZ8/O1qUFFEKj3gCzrWPPTPryXW2dnZUc20I1lSFmAkkDlB1yWzW8db26A9Ka2hey6bC90bpAMha/K+nkp+zF83O1qj6FnSdJb4rWvy1XFzay91KvEUIRQhFCFlN71nxBGGgUkaGVzoo+qpb/EQLn2aepDHH+o89X1VRiTZp/0IhlvO7kPXuUWx9xIks07dq31R3V/dvh5V1LiD3ZMyXFNgsTM5TtHw+/5klvykoqfN0RQqqJLBRYC5TkPKpsOJO0Ty9Upjoa0RtaLDP0SXYW7M2JsQMkf12Gn4R9L8vGmZ6tkWWp4JCjwyaoz0bxPpxS/a2CMM0kR1yMQD1H0T6ixqaGTpGB3FK1UJhldHwP9lf3X2H86kdSSoVCcw1sTot/W59DUVVUdC0EcUzh1F709wOQA8dyXbRwLwyNHILMvuPQg8wamjkbI3aalZ4HwPLHjNaP5OIQ2IkuAR2TAg6jvMvEeQNJ4ibRjrVrgbLzOJ02fMhe97d0jFeaAEx8WXiU8R1X8vLhzSVu38D9fP7rrEsK6O8sIy3jh9vLqW52Jh8mGhQ8o0B88ov8AGquZ21I53MrQ0zNiFjTuA8kg29uTHJd4LRP9X6B9B7Ppp4U3BXuZk/MeKrazB45fii+E+B+n5kl24uGkw+LkilQoWjJ14HKy8DwIsTqKmrXskiD2nelcJikp6h0cgtceR+639VS0aKEIoQihCKEIoQihCKEIoQs7vJiDhoZcVYNkZCF6qZED+uUm3Q61SR4aG1clXJnn8I7AL9fDvVhRx+8SNgva9++xt46p3gMWk0aSRnMjgMp8D+R8KugQRcJKWN0Tyx4sRkpq9XCxu/2PODgMkZs7sqp4HMGb0yqR61RMwwU1YZ2fKQcuDiRfstdXWEwCrlEb9ACT3WHiQtXs/FrNEkqey6q48mFxV4DcXVTLG6J7mO1BI7lBsrasc/admb9lI0TfeU6+njXjXA6LuenfDs7Y+YAjqK5T8p21W/8AyI7NipgVApHJj3yR/eUelLSn48ty1+BUzfcjti4eT3afVdF3L3kXGwBtBKlhKo5HkwH1Wtceo5UxG/aCzOJUDqObZ/adDy+o39+9Sb17zRYGLO/ec3yRg6sf0Uc2/M2FD3hozXNBh8lZJssyG88PvwCbYKUtGjG12VSbcLkAm1dDRKSNDXkDcVNXq4RQhFCEUIS3H7EimlWSVc+QWCn2eN7kc/XSpWTvY0tabXS0tJFK8PeL27kxAtUSZXOPlIwWWdJBwkWx80/0K+6rnDn3YW8PVZbHYdmVsg3jxCffJ5gcmHMh9qVr/hW4X45j60nXy7UuzwVlg0HR0+2dXeW785phvPsBcVHbRZF9hv8AlP2T8OPnFTVBhdfdvTNdRNqmW3jQ/m5Z75OsI0cuJV1KsgRSDyuW/anMQeHNYW6G/oqzBInRvka8WIt6rd1VrQooQihC+FRobcOFCF9oQihCKEIoQihC+XoQvtCEUIWY23vamExkcM2kUkYbP9RszDvfZNhry8uETpNl1jorSlwx9TTOlj+Zp04i27n5+fv5QbHZuII1GRTp99TXsnyFc4RlWx9foVivkq3k7N/mkh7jm8RPJzxXybiPH71Qwvsdkq+9oMP22+8sGY16uPZ5dScb2b1HDbUgBP8ACWO0vlK2pt9nIje8V1JJsvCQw/DfeKCRw+YnL/aPW5CRfK7tPtMRHCpusSZjY/Sk1/yhT+KuZjnZWXs5T7ELpTq427B9/JNdxN5RHsyfMe9hc2UHmHuYx6uSvoK6jfZh5JLFsPL69gbpJbw18M1mvk32983xeWRv4c/dck/SvdGJ8yR+LwqOJ1nZq1xuiE9NtMGbMx1bx69iz+2Mb208sv8AvJGYeRJyj0FhXBNzdWdLD0MLI+AA7d/ipN3dq4jDO2Kg1CXUxnhKo/mDTW4Ps/aU9as6ahc6EyjXdzG9YL2i9oYxXtojmwfMd4ceHVoVX2ntV8S5mkfOzi9+VuQUclHSqt18ydVvKOKGOJoh+XXr59a/QoxccMSGR0jAVdXYKNAOZNP3AGa+cdG+R5DASb7hdI8f8oGBiuO17QjlGpb/ABaL8a4MrQn4cErZP2W6zbw18E03d2x87i7YRPGhPcz2zMBxawvYX4a62PK1/WO2hdKVlL7tJ0ZcCRrbdyTQ12UqqUePsxV9COfI/tVDFjIjmNPVZEG19x4HlcdnUpjFcbTVdBq9BBFwoV4xEwRSx5UvV1LaaF0rtAumtLjYJDvps04jDjJqwdCv4jlPp3r+lWNBUNDg8H4SPuFWYpTGeHZGoI+nqr2zrI4iX2VQIPwD/wC6zUOIGXFZWHQi3a3M+bu5WrYRHA0DcmlXqjXhYlDFgBmIAJ5kC9r+Vz769ubWXmyL33oSQEm3I2NQxzMkLg0/KbHrtf1XRBC91KvEUISfbm8uHwtlkbNIRdYkGeRvEKOC3+k1lHMiuXvawXcbBeEgC5VfdTeX52ZlePsnjKkJnzkxuDkckAAElXBAuAV4njXEUzZW7TV4x4cLhaCpV0ihCKEIoQlW8WxFxUWUko4uY5F0ZG6gjWx5jn7iOXN2gmqSqdTybQFxvB0IXKJt5dpYGUwyylivKQdoGHJg5GYqfPz1FK7b2m11sGYfh9bGJY22vwytytpfsTvZ3yrsLCfDg9Wia3+Br/5q7E53hIzezQ1ik7x6j6LOb/7eixk8csWYKIgpDixBzsSNCRwI4GuJHhxuFZ4PRSUkTmSWvtXy4WCj2fvVIuDmwkl3jdLRnmhuCB4ppw5V415DS3cupsMY6pZUsyIOfPn1+azna2ItmzcVC3LacxbUW015V7HE+Q7LBcqevr6Wjj26lwA57+zer+1Z8TiZWmkj77Bb95RfKoXgGIFwL8edP/4XUOzNu9ZCH20wmlaIYw8tF87cTfiqMszFrSBg9ho/GygKLEEhgAANCbaUnNTyQmzxZaXC8Yoa9v8ACuGW7Qi+Zy61LHiGVXUEhXsGHXKbrfyNQK0dG1zg4jMXtyvkVFQu0UIU+zMX2bZGPcY90/VZjw+6xOnQnxFrvC6236L+z6L5f7aezuyTXwDI/MPX6qrJD2crx/RP8RPuse8PRr+hFKYjB0UxtoVeexWKGqo+hefiZ5fmfapJGLG7EsepNz7zVetm0Bos0WC0G5G7Zxs9iD2KWMh4ackB6t8Bc9K7YzaKrMVxAUcNx850+vZ5ru0UYUBVAAAAAGgAHAAdKdXz8kk3Oq90LxI96Jlhiad75UHesLk/VAHNie6BzJArNY7hzpnsljGZ+E+h6hndMQyBoIKzOE32ZD/2XEgeJhI+E9/dStFHVUeUcrC3+U7Vuz4cvy6ifVQP1TKXfLDTZY8zROTbLMjR3PIK7AK58FJNT41LLUU7RG02vd1rG1tNN2d+xd072F2RTzZ2KsrA/RBI8un9da5wTEg2nfHIfkBI/p4dh813NH8QI3qjDLZwx63P61naWpMdS2Z381z26+BKYc27bJptLF5bAceJ8h+9a7GsT92DY2fMSCeTQfXTvSkMe1mV7x+KyLpxPD96YxbERSQ/D8ztPr2ea8ij2iodjHut5/pSPs0bwPv/ADegXdR8wUG2N5cPhjllfvWuqKC7trbuoupAuLtwF9SKuBWxmV8f8oFzuud3WoHDZbtFY/am9OJxGif2WI9CGmI8X1SPmCFzHmGFLT4gPljHaUo+o/lWP2jtnD4U5AC8zkfw0u8jsdAXY3JY9WJY8r0tHBNUnaOnE+ijax8uZTDczbssUss80JM2Xs44Y3GVQTd/nD2IVwVUWBLi7fwxc3sG9DSNsTn+bkwAyIZlarYO8WJkx0SzyIElEqCJFsoYLnU5jdmYKj63AP1RXtNV9M8i1hZEcu2SLLfU6pkUIRQhFCFn98N2ExsWU2WVbmN+h6Hqp5++o5Iw4Kww7EH0cm0M2nUcfuuGY/BvDI0UqlXQ2YH+tQeIPMUoQQbFfQIZmTMEkZuCqEueyFDdpJCiJbTKtwzk8bXF9ORFWTKEOiaf3OOXVxWFrfayaKvmjYG9FGM+JPDvUjYIPKI8Pk/gi0sh4sxBFjbVuBJGgvzFqdkpGSnoorDZ1PNZahxueif77UFznPJs25tbnyz7hzU2yXK4lka11DoSBa/sMptc20J01rygj6CpdFyTXtHXnFMLhq3CxDiDbmPtbsT95ALXIFzYXNrnoOpq5LgNSsK1jnX2Reyqbaw2eF7e0oLoejKCR7+B8Cagq4hJE4FPYVVyUtWyRhsbjxSWCTMqt1APvFY8ixsv0LBKJYmyDeAe9SV4pUUIUfzPPC8guzqzAx/ZXilvrEd8HxXlVxDRNfS7bT8Wv2XzDEvaKeDGjFM20Xylp0IO/t4qPEYrPHG5N2iIBb60cugbzzZb+IvzFE0nvNNc/M3VeUVP/g2MN2D+jLm08ju7L37FYqnX1BdL3K31wWGgWFkkiPF3tnDMfaYle95aaAAVPHK1osspieEVk8plBDuAvaw3DPLxW+2btzDz/wAmaNz0DDN6rxHuqcPadCs7NSTwf5jCOseuiYmuibJdYDf3aYlliwym6paeXxNyIFNxr3g79QY061V1NbHJD+kb3Nu7VRVJLG24pFVSq9eZIwwKsAVIsQRcEdCDxFAJBuF6mm6WJYNJhySVRUeMk3IViwaO51IUrcX5OB9GqvFIgNmZuRdcG3Zn23z6uauqKYyMs7ctJVMnV9diTc1LNK+Z2283P0yXgAAsF9kkLG56Ae6up6iSd2083NgOwIa0NFgrOFxWRGtxJFvdxq0w/ERSUkgb85OXdr2eaikj23DguUbNny4nFwSIUmWVnuzZ2kRjeNjIQC9gQNeAyjjerh3xwRytNwR1WO/LcSczzuqirYQ+5Um8MbtCRHKYTmQM4F8qFgJG4jgpLaEHu8RRTua193NvkcuJtl36KKCxeAV4x+7WHwMuGiTtD26zB3bi7LkYBpBYhSM/8MWVud7VzRYpUVUcjjYW2bAbgbj6Zqwq2dGy7UzjQKAFAAAsABYAdABwqMm+ZVUveHmCYjCyH6OIiH/FJh//AK05QG0wHG6mpz8a63V8nkUIRQhFCFlN9MXtGJc2ESN47a2UtIviFJsw8gT4VFIXjNqtsNioZDs1BIPXYHt1HgOa4xtzbE0xaWdy7qp1IAsBc2sAANb6UtcuOa2jIYaSFxiFgAT4c162rmiwgVGK5RGjMOIBIDHwOvGtTUl0VNZm4BfCsNbHVYgOn0c4nx8bZr5u5hwpkyiwGRPUAsfU5xS2ENJY553nyV77c9HFUx00QsGN8SfNQTjLtBfthT/gkX9Frt42a5p4j0+yr6d3SYHK3+VzT4//AKXreYBpcOhFwe1JB8FAH51HjDrNaOv0T/sPTtlrDtC49LO+ytjF2wfaMbkRak8zlsPefzp0S/wu27+X0WekpQMSMLNA8jsB+iXbL2dMY0FhGAoF3BJ4fUBGnmQfCqiHCpJPicbDxW9n9t4aOFkFOzbc0AEk2F7Z9auy7IkA7sik9GXKD+IHu+40w/Bm2+F2fNV9P/8A0GqEn60TS3lcFLpUfsnl1BjezRkcAPbLdTYhhY2sBxvSow+0Dnn5ge781VnL7YSPxGNkeURG/ff6ZjrUuzXaKSJrlo51C3NtHAOhtpfMCB94j6Ip6lb0DmlvyPHcVl8XqX4gyQVH+dETpvZf03KntbC9m0kY0BBZPuyaMno+oH3KTqozBUHZGTvVXuFVDMSwkxyuAfCdoE8Br3jzVmFj7LAq4ALKRY68/EXvr4Gq2aF8TrOFlvMKxOnr4A6J4JFgevf2c1awmFeVwkaM7ngqi5/0HjwqLkrCWVkTS95sOa6Tux8mQGWTGG54iJToPvuOPkumnE1O2D+ZZav9oSbspshxPoN3b4LpMaBQAAAALADkBwFMrMEkm5XK/lA2JC21IZhrIsJdx3QBrlhYgLmLH+JqTp2YqurXCKMtb+4/3/O1QVD7Mslm2gxhZULKXsmdVLlAxAdwq6kqtyALa21HGqqEgOuRe2dr2vwGfFKxBu2NrRVN2sFJCjrJK8q5yUaQZWy2GpUsxXW+hPDXS9qkqZGyEENANs7Z59wv3LqctLvhWj3KYStNiFN4zlhQ8m7MsZHB5gs+X/0z1qmxh2wGQnXMnttYdwv2qzoIixhJ3p5tLbEMFhK4DEXCAF3I6rGgLEeIFVkFJNP/AJbcuOg7zkm3yNZm4pTNvQ5v2WGY9DNIIgfEBBI3vANWDMJ/+SQdgJ89kJR9fGNM1EdvYk/QgXw77fHu/lUowynGrneA+qhOJcGr6u8OIBF4YnHPLIyH0BRgfVhXhwuE/K8jrAPkR5LpuIje1ZzfPGxuYsbErxz4fSaJwAzwMbORlJWQIWvdSQuYk20p/DYZIdqmksWO0I0Dh4i/MZ2yXcrmTsu0pjKiyIVOqOpHmrD9Qa7BLHX3hU+YKRb3bTxRiwrzGMdjJGzLGCxJRG7Ry55FQ/dAFr2uxsamoKWBkkgjv8QOvAnIW67Z+SsnVHT3Zbcme2drxYaPtJScpNhYXJNiQByGgPEgVxDA+V2y1V7GF5sFJurs/HY6eJ2wxw+CV1dmkOWR8hzJlBFwMwU+za17NVvBQtiO0TcpyOANz3rdYzfyJXZI4J5SjvGWARFDRuVYXdwSMwIuAeFTSVUUZs45rp0rW6lRQ7+BlU9gRcA2z8Ljh7NTtO0AQpBmtlXqEUIVLa21IsNGZJnCKOvEnoo4sfAV45waLlTQU8k79iMXP53Lhu/G2Y8dIzJCsSkFSw0ke4td7d29uHEjqaUc+7rgLc0OGuhp3QyvJ2gRbcL8L5/miQRygPMZyCkyAMVB0KLYWGpuRf1Aq3pq1kj39LkHDyyXz/GvZiooYoXUx29lxtlmATfPko1nkjw+GIJBklDueF15A/eUDTwqZhMMEYbvdfsVRORXV1Q+WxIZbPiG69llf2ylsVhW6llPwI/Wmalv8RE7mVWYfJ/BVDOQP53BWdqbLaWRHD5Qqsp0ue9bVeQOnP411V0fvBbc2AXWD42/DA90bbuIsDw5r6uRpFhW2SEKzDlf/ZKfKxbzC+NSfC54jGjdfQevclPjjiM7vmkJA6v3Ht070hxu0mmLMXKQqbKBfvakA2UgyM1iQtwABc+NZNO+ZxO1ssHitLQ0UNExm1F0kzswDkAOJ32vkAMyb6ggIhkMQ7SIkZSuZCuT2jZSwDMrKx0uNVNRRvMY6WF5IGoKsquJs7hR19O2N7hdj2ceBTqfFKJIn4x4hQhv1teO/mCVP4elWzpGh7XfteLfT6LFxwvdE9n74zcdWju4gHvU+Awy4aIqzjIGJBbSwY6Aknjc8eddxRtgjsTldQ1M762bba07RAvbO5AzPcqW9SWWKQWzJKlgfpXIOX3qD6GoMQsGtk3gp/AduSV9ONHtse3Iear7RxPayxMqMuVXDlrD2rWXQ62I8qq8Rqopw3Y1W49k8DxDDqpxnbZvXrr5m3ctNuJvL8ynu/8AJkssmlytjo456X1HMeIFVsb9krX4vh/vcPw/M3Tny7dy7mjggFSCCLgg6G/A36U31LAkEGxVHFSTDgot9nvH4/tWfr58Vbfo2C3FvxHxt/2qZjYjqVyzam0xnxWKkYlQ7AX4hYBksOt3V2H36iYJZBGx5JdYXvxOfZYEC3JV1UduXZaqeC2iMXBnw75CdLsoYqRbQrex0I58DXb4jBJsyC/qoC3YdZyo7D3SxONz/PMYRGjlHijGUtYAi5AChSrAg2bQ8je3NZicVJYQx3cRcE/hNweruVnTwMeNpq0rbUGRYMDaLDoMolUXuByhBuCOsrXvyBvmFdHRkvM1Xm852/8Ab/1HbwRUVgj+CNZnH7w4fCkogMszHVUu7M325Dcs3nmbwq5jpZZRc5N7h2D+wSAjfL8Tj3pRidu42S+sWFXnfvsNL97Rsn4glMtpqdvFx7vpfxUrYWcCUtbEZiO0x8zMTYBGNieVuxMg16WB8Km2bfLEPzr2VKI+AHn6KWLGSxFmw+IllaMpnhlzNmDsFAAdVa+YqLZQe8LE8K5LGPAEjQAb2Ituz3XHiuXMBOyQOxbSWJMXhlPASIGU81LL+xII4EEg6GqwOdBKRwPekwTG9UtycSWw3Zv7cLNE34Tp7gbelSVzAJdoaOF13O2zrjfmmG3MP2kWU2sWRTf6rsEkP9xmqGF+w6/I+AuPEIpzaQKDZLvJh8NIMoljyN/EUsA6Ao91BBJ9rmNeddTtaHvYb7J4ZZHML1r+hlJsr+IxkiywSyzyOwniUAvkUdpIEYLGtl0VzqbtYcaiF2wvZFcDZJ1N8hfXXdyHJTxVD5JRtaL1ChWTEA3JGJnOvHvyF/8Amrwuc5jHPvfZbr1KGrFpTZWNm7PzQxtY95EPvUGtNH8g6gm26BdZrterxMGynIQGtoWFxfxAIuPC4oXrbXz0WA2x8nk+KkMk+OzNyHY6KOijtLAf0b0uYXE3LvD7rRU2OQ0zNiKG3+7Xr+FZDe/dFMCqXxPaSOe6giy6DixPaGw5cNT62jfHsb1dYbij61xAjsBqb36hoFksRfK2XjY2rltri6saoyCF5iF3WNuu2SuLthVkSKNQ8eWMAg6i7FQMtuVhcG1telac1jWyMjaLg2XwtmDSyU81RI7Zcwm4P5qSVb2rHdoG+rMPcVYfnamKgfEw/wCr6quon2ZK3iw+BBUG3cbIjRJGQvaCS7FcxGUKRbW19TxvS+IVT4GjY339Fb+zOEQ4lUGOUkWt5E+nEKtsaDKmIVbliL3JuSSrak9Sb0vhri+GQ7/srL2tpI6SugiZ8oaPPNJMPH/BhawKI93Deyc0ceQseSnKVv1NKMNoWvAuGuNx3JyWHpK0wOfsGSNmy46DI3/5Kd75J5DlCurIoTVczsmVVNhmIyliQOJ867Y7aEkxFgRbt+y4q4RAaehbIJHscXEg3sLWtfmdytY9b4XCKdbyL/dyv+hFS1RtRs/NxS2DMEuOSN1BNjz+IX9VeacS4aWOVgGVdWPMD2JPeBcdQeoqeGoZU0xDzmBn6FJYphM2EYm0RglpN28wdR2JbhkLrE7Fu6vdQ8FvxtpfwF+VqopaiR4DHHIL6bhWC0kTxWMbZzxe24E8N/G3Wm0OzJ3UMkMrKeDLGxB8iBY0vY8FeOqYWHZc9oPMj6r6dk4j/cTf8Nv2r2x4Lz3un/8Akb/9h9V0f5MdtzJbCYiOQLr2TsjADmYySNBzW/l0FTwuI+ErL45SROPvELh/qAI7/r38Vuts7QXDwSzNwjjd/wC6pP6VK+RjLbRtcgdp0CzYF1x+P+EMKsivIFdDJlUuSY0LgkDTWVU1Nhrqazku1KJC0gEg2ztqbHwuk4Ht6Xbdop8FhwGlkEYi7aQyGNbELdVFtNMxy5jbTMzWuNa5JIY1hdtbItfj9tw5BcVEokfcaKqjtLLiIhpAeyWQ3/mFQxMf3bOM3WwXhmrt0bGhkh+YXtyvbPryy4a8F22YxxbI1Pkke8u23ctDh2CIt1kmvYDLbOqkclBGYjmyqNWALtNTtbZ8guToPI9u7v3L2KIAbTllonCraImKInL2lryzHTuqAdF1HdBAFxmLEgGwIufizPDcPzj3JjU55ny/P7JrsLZ3bSRRxRAsxsDK2YqB7b5PaCLYnMOy5DU8VaqcRRue92Q4b+Avpc/7uK6aNp2zr+fm9NsSixy9j86V43Xs8yqyKLkGSUM8rlxEqkh+bd1STmsrG9z4ukMZB1sSCeQsALbR3cMyvHtbthrdxzKaYzbhnxrTKmsYCxqwA74zGBH55gxM7j6CxIONwVIqPoKUQk/Nmer9xHZ8I4kk6Lt0oLukOg05ppgsMIo0jXgiqo8lFv0ryR5e4uO9VJNzdJdjwdniXaxC4lZpB96HEyIxt4qynxpiWQPj2d7CB/8AZoPndNTMIiYVY2nPJLKMHDE7GRV7SUDuxJISpfzADEAkXI51w3o4ozPI4C17D+Yjd29qKaAvIcOKt4GPJLiovqYmQjyltKP/AJCPSodvpIo5OLR4Zei8rG7MpTfcDdmGXGzY2R5Glgl7ONM3cUHDxEta1zftDzt4X1q5pDE6IRm17Xt2mx7wp4BaMEKDaj5cVjSeCzk/+zE360nXj9bsCVqPnW63S2aFwOEVx3lw8IbzEag/GryyeT+hCKELy7WBIF/Ac/DXShAXGt4t2tp4id5pMOSW4BZEYKo9lR3r2HlqbnnSjmPJuQtvRYhh1PCImP05HM7zosjisO0bsjjK6mzA8j00qMiyu45GyND2G4KrmIXDC4YahhoeFuPlXccr4ztNNik67DKWtZsTsuO7yXwqe0jZndiJI7ZmJAu4Hs8OfSnqaqlknZtuvmsrjmAUFFhk0lPHZ1te0K9vKthC/wBWUA+TqR+dqtMWZeEHgVifY6cRYk0Hf/b1UGCn7OUMdFcBGPQg3QnwuWH4hVbhdQI5Cx2h81svbrCn1FO2pjFyzX+k/RfZNlywuWhuVN7BStwCblCr91lBJIN7i9vN6SknhkL6fQ7llKXF8Oq6VtNibXXZ8r262XldkyzOGnJCjgpK38QFTQX+sSTbhbiOm0s87gag5DcFDLieHUTHNw5ri4/udu6hx/LXUOMxAmnBX+XCCqkcCx9q3gBYUjidSHu2G6Baf2Iwl7L1Ugz9fsCSesbwiWFWtmUG3C4vVUCRovoMtPFNbpGg20uLrXbs7mNjcK8scgWRJCmVvZYBEb2hqpux6jhwrpkZeCQqyuxYUdQI3tu0tBuNRmR26LWfJviZsNI+BxSNGTd4c3A2/mKrcGH0tPtVNES07JVPjTIqhoq4DcaO5cCRu4dy6JU6zaKELOfKJME2dOW9khFYngFeRVYnwAYmo5Rdhy/uvDexsufnHRWzdomXjfOLe+9qzfRvvax7lW7LtLJHtDecNmjwY7eUKzFh7EaqLs7MdCAPTle+haZS7AD5zsi9uZJ3JiKmc4/ErqRGHB2DWcRktIeTNq8h/ES1RlwfNe2V9OQ0HooxZ8navOF2BA+MeBmAhwwtHCbHtGRQQG+vZmMpX6RmF9BaoH1kzKVsrR8TzmeAPll8IO63FWrWtMpB3LN7D29DEwxCiPtsqqDiArmIgWcovboTmbMxbLmux6mrOqo3zDoiTs5/Llfhc7J04XsoY3ObuBVLFnNI81iXkzEyS9xSG45UKgsttCojfjxqeMBrBGNBbIZ6c/W46lyXXOZv1fn0VbZ2Glmc/Nw0knBsRJoF+5xym1tdWtwC1JI9jG/qZDgN/X+W43XLiGj4u78/st9sLYq4dAL5ntYtw46tYcrkAk8TYX0CgU89QZTwCTllL+pWNp4lkULGLzSMI4l6u2gJ+yvtE8gDUcbW5uf8ozPUPU6BEUZkcAr+9Gz1gGz8l8sTmC51OV4W1J8WiU361X4bO6Z8+1+4bXcfoVa1rAIstys7sC2Km+1DD/gkm/664xT/ACGf1O8Q36KLDTk4KjtaPJtGbpLDDJ6qZEb4BPhTNA7ao2/6XOHfY/VR4i34gU03LNjitbfx1P8A+vCP0pPFXlj4nNNiG/8Ak5M0GcVjxSPbqmR8Yt7NNMIgftSJFEp95FXVK985idJmSBfvPokp2j3iwXZEQAADgBYelaNML1QhFCEUISHfTb4weGaQW7Ru7GOrEcSOgGp8rc64kfstT+G0Rq5wzcMz1ffRcMwmFlnkyxq8sjG5sCxNzqSeWp1JpMAk5L6BJLFAy7yGtHZ2D6L7tPASQStFKAHXLmAINsyhgLjS9iOFBFjYognZPGJI9DfwNlSlB0txDKw/Cwa3wruF/RyNfwKVxWjNZRyU7Tm4WHWrO18fHLBIpJR7ZlD93vKcygN7JNxyNaKSqhqYXNBztoV8bbg+IYVVsfKw2B1GYzyvcKrGwdQeIYX9CKzRFjZfb4pGzRB+5wB7wpYpZEFkkYDkGAYDyJF/S9PRYlPGLXv1rL1nsVhlQ8vALSf5Tl3L5jIpWsJXkysAwW3ZqwPPugFgfMivJcQnkFickUPshhkDtoXcQd50PZoe5aL5OMCj46KNlBTLLdSNCDEwtb8VKxjadmrXFiKehIi+Gxba2VswfRW9+dzWwbGSO7YdjoeJjJ4K3h0b0Otrj4y3qXOE4s2rHRyZPH/LmOfEdo5bD5HP+yS/+ef/AI46kp9D1+gVL7Sf9S3+keblupIgbXANjcXF7Ecx0NMLPgkaL3QvEUISneLAriYXw8kZkSQWYagcQRqCDe4B0PKqzEKmpYNimYS7juHfa5/DwUjGtObisDF8jGDzZispH1WlFveq5vjSbZMZe22yxvX9rhd/pDeU5x27cWGwk0GHjRM8Mgsg4kowBZjqx8TeqSsbUQ1kRqZNp1weoX7Oe7cpmFpadkLJbMxKzwRvoVkQXB14izKfW4NWkrDHIW7wVn3AtdZJJ92XEkjpIsiyZcyTXPsiy94XDWFhd1Y6dSTTTatuwGkWtwt+dxCZFQD84Qm7830Whi8UU5venZfEV6apm+56/vdBnZ/L3lWcPunCDmlLTHic9gt+uRQAfxXqN1bJazcvzio3VDjkMk8jjCgKoAA4ACwHkBwpQkk3KhJuqW19rxYdM0h1PsoNWY9FXnUsMD5TZvfwXTIy82Cabm7ClL/PcWuWZlKxRcRCh43/APEbmeIGmnAVWKVzCPdoD8I1P8x+gV3TU4jF0w36X+yhvqT4Zv8A30U/BjS2EH+Jtxa4f8SfRdVQvEVW3eP9rI6wn4SL/wBVN4n/ANOP6vQpPDf3Kj8oCzpPhpcNA07lJoiq30uYmUsQNB3Txtx411gr4eikZK8NF2nPtCYq4eksFrfkz2ZNHhmkxShJ5XLMgykKF7iAFS3FVB4nU1qKRlM9gkis4Z2Ns9eq+qgDDGNlZfd+VcVtMoGUmPFYqaReNlhldIr9CXMTC/JTXrYiapzyMrZdyhDD0pcus06pkUIRQhFCFldsboDGYjtcTITEgyxwppp9Is/G7HktrAAXNROj2jcq1psUNJDsQN+I6uOfVYcud960GztnRQJkhjWNeii3qep8TUgAGir5ppJnbUjiTzXKNsbs4jHbRxJjW0YkAMraKMqqCB9Y6cB62pUsLnmy19LiMFHQxh5u62g1zJPYPwXTTebciDCbOlZAZJl7MmRuNs6hso4KLE+PUmu3xBrMtUpRYvNU1zA42ab5DqNr8VzKl1rE6xW688eEjxZX+G/IcVU+wzfZb9utdlhA2lXx4lA+pdTA5jxO8Dq+qS1wrBdy2Zu/DiNnYaKdAR2MZB4MpKgkq3I6+vO9NtYCwAr59NWywVskkRt8R6iL70k3Y3KlwW0A9+0hyPlfgQTaysvW19RofDhXLIy1/JP1+Lx1dHsWs+4uO/MfTzW/nhV1KsAysCCCLgg8QQeIqdZ1ri0hzTYhKt2t30waypGTkeQyKDxW6qMt+YGXQ9Dztc8MYG3snK2tfVlrn6gW68yb+Kc12kkUIRQhFCEUISiXCSO5a1tdLnly4VjanCq2tqHykBoJyudwyGQv6JtsrGNAXHt5dlz7Gmdghl2fKxdSv+xZjqn2RfhfQi2oN76GSkMjGh7ht2tf+ayQmiEmYyXvCb1YSQXEyr4P3P8ANofQ1Xvo5m/t7s0mYHjcrLbewo/7xD/xFP5GuPdpv5D3Lzon8CqGM3ywkf8AtM56IpP+I2X41Mygndut1roQPKiw2Ox+N0weGMSH/bT6C3UXFj+EPXMvudL/AJ8lzwGf522TUVGTrmtbutuPHh37eZzicV/vH4L9xSTa31jr0yg2qirsXkqWmKIbLOA1PWeH4bqyjhaxa2qZTJVvXhJJMHMsS5nK9wdWUhlHEcwKfw/9OZkz8mbViez6FRyjaaWqhuFu7iwJJ8WY+1ayIiH2E0LA27pJYDm3DjV3VU4r4v4LNrSb3yJNsiOw8ktCxsGRGq08kTL7QIrOT0s0B/VYR16d+iba4O0Kx+0NsTSvJGkrxQI7JaJsjOy92QmQd5QGBUBSPZJJNwBpcPfJS0wa05u+LquMgOzPtVXWVBD9lu5eNx8OMNj17IN/as4mzMXJKq0iylnJa+a6nXUy3NyARcUNTJK4tfnkooJHOJBXVqskwihCKEIoQihCKEL4BQhKt7YM+CxKjUmGS3mFJHxFcSC7Sm6B+xVRu/1DzXIdwN2/nk93H8COzP8Aa+rH68/AHqKWjZtHktnjGIe6Q2b87tOXE/Tn1LuMkKspVgCpFipFwQRYgjpanFgg4g3BzXE9/t0Dg2MkYJw7HQ8ShP0GPTofQ68U5WbOY0W7wjFRVN2JPnHjz+o7ertOCiyRov1VUe4AU2NFhpHbTi7iVNXq4RQhFCEUIRQhFCEUIRQhFCEq22b5VOo1uPh+9ZT2mlIMTBzPkB6pmnGpWRl+TrA4lrthUXXVoy0XwjIBNQYVNiVQbMkOyNSQD2C+p/CupRG3UZqrivks2bG38hiOIvNJ68HFT4tiFdSTbLX/AAkZfC3t3fl1zFGx4zCabI3VwkTr2OGiRvrBAWHXvG5+NU8VRV10zYXSONzx3bzbTIKYtYwXsn20MLkNx7J+HhU+MYZ7rJtxj4D4Hh9O5cwybQsdVNsmC+Ynh7P7/pT3s7Rte2SV4uD8P19FxUPtYBUsRDkYr7vLlVDXUrqWd0R3acxuP5vU7HbTbpvgsOOzAI4i59a2uG0TBQtikF9oXPbn4ZdyTkf8dwvmCw5RmHFTYg/mK5wygfRSyM1YbEHvuDz060SPDwDvVsirggEWKiXCt4cTi8FjMRE2DlmjeaSWF4laxWVi+XuoQSCxB5+FIT0DZHXabdnBQyQ7Z2rrafJjsnElnxmLi7FmXs4Ij7SISGkZr6gsVQWIBATgL0xT07YRYLqOMMGS6FTCkRQhFCEUIRQhFCEUIXiaPMpU8CCPeKF6DYgpbuzsVMHh0hTWwuzWtmY+039cAAOVcsYGiyZrat9VMZXb9OQ3BNa6SqhxeGSVGjkUMjCxU8CK8IuumPcxwc02IU1erlFCEUIRQhFCEUIRQhFCEUIRQhUZ8HnkufZAA8/6vVFV4Uayr6SU2YABbjqewZ9fmpmy7DbDVXEUAWAsKumRtjaGsFgFETfMqttOHMl+a6/vVVjdJ7xTEgfE3Meo7vRSQu2XKtseHi3oP1qs9m6X5qg9Q9T5DvUlQ79qYyxhgQeBrTTwMnjMcguClwSDcLzhocihelRUVK2lhbE3d4r17to3UOPwme3UHXyPGkcVwwVmwRqCL82k5/VdxSbF1bFXAUSKEIoQihCKEIoQihCKEIoQihCKEIoQihCKEIoQihCKEIoQihCKEIoQihCKEIoQihCKEIoQihCDQhR4dAFAAsKgpomRRhjBYD6r1xJNypKnXiKEIoQihCKEIoQihCKEIoQv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67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Polar Lipids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Polar lipids means one part is polar: hydrophilic, prefers being around 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  <a:p>
            <a:r>
              <a:rPr lang="en-US" dirty="0" smtClean="0"/>
              <a:t>These would be molecules whose parts have –OH groups (especially large molecules like carbohydrates) or have charged groups –COO</a:t>
            </a:r>
            <a:r>
              <a:rPr lang="en-US" baseline="30000" dirty="0" smtClean="0"/>
              <a:t>–</a:t>
            </a:r>
            <a:r>
              <a:rPr lang="en-US" dirty="0"/>
              <a:t>,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–NH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+</a:t>
            </a:r>
          </a:p>
          <a:p>
            <a:endParaRPr lang="en-US" baseline="30000" dirty="0"/>
          </a:p>
          <a:p>
            <a:r>
              <a:rPr lang="en-US" dirty="0"/>
              <a:t>Phospholipids </a:t>
            </a:r>
            <a:r>
              <a:rPr lang="en-US" dirty="0" smtClean="0"/>
              <a:t>and glycolipids are among the major polar lipids</a:t>
            </a:r>
            <a:endParaRPr lang="en-US" dirty="0"/>
          </a:p>
          <a:p>
            <a:r>
              <a:rPr lang="en-US" dirty="0" smtClean="0"/>
              <a:t>Cholesterol has minor polarity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0A54-58A4-4322-ACF4-2921E16651B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0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1415" y="383855"/>
            <a:ext cx="8407400" cy="762000"/>
          </a:xfrm>
        </p:spPr>
        <p:txBody>
          <a:bodyPr/>
          <a:lstStyle/>
          <a:p>
            <a:r>
              <a:rPr lang="en-US" dirty="0" smtClean="0"/>
              <a:t>Phospholipids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differ from triglycerides (TGs) in that only two fatty acids are esterified to glycerol</a:t>
            </a:r>
          </a:p>
          <a:p>
            <a:r>
              <a:rPr lang="en-US" dirty="0" smtClean="0"/>
              <a:t>The other glycerol –OH is </a:t>
            </a:r>
            <a:r>
              <a:rPr lang="en-US" dirty="0" err="1" smtClean="0"/>
              <a:t>esterifed</a:t>
            </a:r>
            <a:r>
              <a:rPr lang="en-US" dirty="0" smtClean="0"/>
              <a:t> to a phosphate molecule (–OPO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Because the phosphate is negatively charged, if only a phosphate is on the molecule, the phospholipid will be negatively charged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12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Phospholipid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in fact, other groups are added to the –OPO</a:t>
            </a:r>
            <a:r>
              <a:rPr lang="en-US" baseline="-25000" dirty="0" smtClean="0"/>
              <a:t>2</a:t>
            </a:r>
            <a:r>
              <a:rPr lang="en-US" dirty="0" smtClean="0"/>
              <a:t>– group that is already attached to glycerol</a:t>
            </a:r>
          </a:p>
          <a:p>
            <a:r>
              <a:rPr lang="en-US" dirty="0" smtClean="0"/>
              <a:t>These are serine, choline, ethanolamine, inositol</a:t>
            </a:r>
            <a:endParaRPr lang="en-US" dirty="0"/>
          </a:p>
        </p:txBody>
      </p:sp>
      <p:sp>
        <p:nvSpPr>
          <p:cNvPr id="2" name="AutoShape 2" descr="https://lh6.googleusercontent.com/DDjxzldC7wxXaaDXCplqHWHSxqdkoj-QyFNg-A_MVPBbUkpySV7y3rCvG3kvsf65gaa25byHUEop2ixZn4rPuwG525rmgZRBNlrSQ7I5f4oFMM4VKMe0Q2a4TOw4ErQyZ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28" y="2645004"/>
            <a:ext cx="5849216" cy="390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0374" y="2826328"/>
            <a:ext cx="21759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Ethanolamine and choline mask the phosphate negative charge and puts a positive charge at the end</a:t>
            </a:r>
          </a:p>
          <a:p>
            <a:r>
              <a:rPr lang="en-US" sz="1600" dirty="0" smtClean="0"/>
              <a:t>The serine still leaves a net negative charge, as does the inositol form. The inositol form is important precursor in calcium-regulated cell activation</a:t>
            </a:r>
          </a:p>
        </p:txBody>
      </p:sp>
    </p:spTree>
    <p:extLst>
      <p:ext uri="{BB962C8B-B14F-4D97-AF65-F5344CB8AC3E}">
        <p14:creationId xmlns:p14="http://schemas.microsoft.com/office/powerpoint/2010/main" val="1968448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1192" y="275847"/>
            <a:ext cx="8473863" cy="762000"/>
          </a:xfrm>
        </p:spPr>
        <p:txBody>
          <a:bodyPr/>
          <a:lstStyle/>
          <a:p>
            <a:r>
              <a:rPr lang="en-US" dirty="0" smtClean="0"/>
              <a:t>Phosphatidylcholine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7" y="1052186"/>
            <a:ext cx="8482754" cy="5394334"/>
          </a:xfrm>
        </p:spPr>
        <p:txBody>
          <a:bodyPr/>
          <a:lstStyle/>
          <a:p>
            <a:r>
              <a:rPr lang="en-US" dirty="0" smtClean="0"/>
              <a:t>The figure below shows the </a:t>
            </a:r>
            <a:r>
              <a:rPr lang="en-US" dirty="0" err="1" smtClean="0"/>
              <a:t>phospholip</a:t>
            </a:r>
            <a:r>
              <a:rPr lang="en-US" dirty="0" smtClean="0"/>
              <a:t> phosphatidylcholine in three ways: schematic, chemical structure, and a space-filling model</a:t>
            </a:r>
          </a:p>
          <a:p>
            <a:r>
              <a:rPr lang="en-US" dirty="0" smtClean="0"/>
              <a:t>Notice how the cis-fatty acid would make it difficult for the membrane to pack tightly, giving it fluidity</a:t>
            </a:r>
            <a:endParaRPr lang="en-US" dirty="0"/>
          </a:p>
        </p:txBody>
      </p:sp>
      <p:pic>
        <p:nvPicPr>
          <p:cNvPr id="8194" name="Picture 2" descr="http://4.bp.blogspot.com/_wtSI6kjllok/TUnL-1Q1wLI/AAAAAAAAAB8/sAh3FLS-j58/s1600/ch10f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959" y="3057199"/>
            <a:ext cx="6255489" cy="365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540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Phospholipid Bilayer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7" y="1270660"/>
            <a:ext cx="8390466" cy="5035137"/>
          </a:xfrm>
        </p:spPr>
        <p:txBody>
          <a:bodyPr/>
          <a:lstStyle/>
          <a:p>
            <a:r>
              <a:rPr lang="en-US" dirty="0" smtClean="0"/>
              <a:t>The ability of the </a:t>
            </a:r>
            <a:r>
              <a:rPr lang="en-US" dirty="0" err="1" smtClean="0"/>
              <a:t>phosholipids</a:t>
            </a:r>
            <a:r>
              <a:rPr lang="en-US" dirty="0" smtClean="0"/>
              <a:t> to associate in opposite facing sheets (bilayer) makes them a natural chemical to form lipophilic membranes that compartmentalize aqueous solutions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0A54-58A4-4322-ACF4-2921E16651B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224655" y="3132116"/>
            <a:ext cx="4352290" cy="293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3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8667" y="349736"/>
            <a:ext cx="8407400" cy="762000"/>
          </a:xfrm>
        </p:spPr>
        <p:txBody>
          <a:bodyPr/>
          <a:lstStyle/>
          <a:p>
            <a:r>
              <a:rPr lang="en-US" dirty="0" smtClean="0"/>
              <a:t>Objectives              </a:t>
            </a:r>
            <a:r>
              <a:rPr lang="en-US" sz="2000" dirty="0" smtClean="0"/>
              <a:t>1 of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7" y="1130158"/>
            <a:ext cx="8390466" cy="4999710"/>
          </a:xfrm>
        </p:spPr>
        <p:txBody>
          <a:bodyPr/>
          <a:lstStyle/>
          <a:p>
            <a:r>
              <a:rPr lang="en-US" sz="2200" dirty="0" smtClean="0"/>
              <a:t>Know names of 3 </a:t>
            </a:r>
            <a:r>
              <a:rPr lang="en-US" sz="2200" dirty="0"/>
              <a:t>lipid </a:t>
            </a:r>
            <a:r>
              <a:rPr lang="en-US" sz="2200" dirty="0" smtClean="0"/>
              <a:t>classes, their function and purpose</a:t>
            </a:r>
            <a:endParaRPr lang="en-US" sz="2200" dirty="0"/>
          </a:p>
          <a:p>
            <a:r>
              <a:rPr lang="en-US" sz="2200" dirty="0" smtClean="0"/>
              <a:t>Know </a:t>
            </a:r>
            <a:r>
              <a:rPr lang="en-US" sz="2200" dirty="0"/>
              <a:t>the structure of the fatty </a:t>
            </a:r>
            <a:r>
              <a:rPr lang="en-US" sz="2200" dirty="0" smtClean="0"/>
              <a:t>acid &amp; its chemistry and meaning of examples like C16:0 and C18:1 </a:t>
            </a:r>
            <a:endParaRPr lang="en-US" sz="2200" dirty="0"/>
          </a:p>
          <a:p>
            <a:r>
              <a:rPr lang="en-US" sz="2200" dirty="0" smtClean="0"/>
              <a:t>What is an unsaturated </a:t>
            </a:r>
            <a:r>
              <a:rPr lang="en-US" sz="2200" dirty="0"/>
              <a:t>and saturated </a:t>
            </a:r>
            <a:r>
              <a:rPr lang="en-US" sz="2200" dirty="0" smtClean="0"/>
              <a:t>fatty acid and how does it affect </a:t>
            </a:r>
            <a:r>
              <a:rPr lang="en-US" sz="2200" dirty="0"/>
              <a:t>cell </a:t>
            </a:r>
            <a:r>
              <a:rPr lang="en-US" sz="2200" dirty="0" smtClean="0"/>
              <a:t>membrane fluidity</a:t>
            </a:r>
            <a:endParaRPr lang="en-US" sz="2200" dirty="0"/>
          </a:p>
          <a:p>
            <a:r>
              <a:rPr lang="en-US" sz="2200" dirty="0" smtClean="0"/>
              <a:t>What triglycerides are and role of glycerol</a:t>
            </a:r>
          </a:p>
          <a:p>
            <a:r>
              <a:rPr lang="en-US" sz="2200" dirty="0" smtClean="0"/>
              <a:t>What a phospholipid is: structure &amp; function in cell membrane bilayer</a:t>
            </a:r>
          </a:p>
          <a:p>
            <a:r>
              <a:rPr lang="en-US" sz="2200" dirty="0" smtClean="0"/>
              <a:t>What is a micelle </a:t>
            </a:r>
            <a:r>
              <a:rPr lang="en-US" sz="2200" dirty="0"/>
              <a:t>and </a:t>
            </a:r>
            <a:r>
              <a:rPr lang="en-US" sz="2200" dirty="0" smtClean="0"/>
              <a:t>liposome</a:t>
            </a:r>
            <a:endParaRPr lang="en-US" sz="2200" dirty="0"/>
          </a:p>
          <a:p>
            <a:r>
              <a:rPr lang="en-US" sz="2200" dirty="0" smtClean="0"/>
              <a:t>What cholesterol </a:t>
            </a:r>
            <a:r>
              <a:rPr lang="en-US" sz="2200" dirty="0"/>
              <a:t>does </a:t>
            </a:r>
            <a:r>
              <a:rPr lang="en-US" sz="2200" dirty="0" smtClean="0"/>
              <a:t>in animal </a:t>
            </a:r>
            <a:r>
              <a:rPr lang="en-US" sz="2200" dirty="0"/>
              <a:t>cell </a:t>
            </a:r>
            <a:r>
              <a:rPr lang="en-US" sz="2200" dirty="0" smtClean="0"/>
              <a:t>membranes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23108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Micelles &amp; Liposomes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Polar lipids (including phospholipids) can form </a:t>
            </a:r>
            <a:r>
              <a:rPr lang="en-US" sz="2200" dirty="0" smtClean="0">
                <a:solidFill>
                  <a:srgbClr val="00FF00"/>
                </a:solidFill>
              </a:rPr>
              <a:t>micelles</a:t>
            </a:r>
            <a:r>
              <a:rPr lang="en-US" sz="2200" dirty="0" smtClean="0"/>
              <a:t>: spheres in which the hydrophobic tails are directed towards the center and the polar heads are oriented to the surface to make contact with water</a:t>
            </a:r>
          </a:p>
          <a:p>
            <a:r>
              <a:rPr lang="en-US" sz="2200" dirty="0" smtClean="0"/>
              <a:t>Liposomes are spheres where</a:t>
            </a:r>
            <a:br>
              <a:rPr lang="en-US" sz="2200" dirty="0" smtClean="0"/>
            </a:br>
            <a:r>
              <a:rPr lang="en-US" sz="2200" dirty="0" smtClean="0"/>
              <a:t>the phospholipid bilayer sheet</a:t>
            </a:r>
            <a:br>
              <a:rPr lang="en-US" sz="2200" dirty="0" smtClean="0"/>
            </a:br>
            <a:r>
              <a:rPr lang="en-US" sz="2200" dirty="0" smtClean="0"/>
              <a:t>forms a sphere with an interior</a:t>
            </a:r>
            <a:br>
              <a:rPr lang="en-US" sz="2200" dirty="0" smtClean="0"/>
            </a:br>
            <a:r>
              <a:rPr lang="en-US" sz="2200" dirty="0" smtClean="0"/>
              <a:t>that is composed of the outer</a:t>
            </a:r>
            <a:br>
              <a:rPr lang="en-US" sz="2200" dirty="0" smtClean="0"/>
            </a:br>
            <a:r>
              <a:rPr lang="en-US" sz="2200" dirty="0" smtClean="0"/>
              <a:t>solution during liposome formation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99FF"/>
                </a:solidFill>
                <a:latin typeface="+mj-lt"/>
              </a:rPr>
              <a:t>Liposomes can be formed by </a:t>
            </a:r>
            <a:r>
              <a:rPr lang="en-US" sz="1800" dirty="0" err="1" smtClean="0">
                <a:solidFill>
                  <a:srgbClr val="FF99FF"/>
                </a:solidFill>
                <a:latin typeface="+mj-lt"/>
              </a:rPr>
              <a:t>ultrasonication</a:t>
            </a:r>
            <a:r>
              <a:rPr lang="en-US" sz="1800" dirty="0" smtClean="0">
                <a:solidFill>
                  <a:srgbClr val="FF99FF"/>
                </a:solidFill>
                <a:latin typeface="+mj-lt"/>
              </a:rPr>
              <a:t/>
            </a:r>
            <a:br>
              <a:rPr lang="en-US" sz="1800" dirty="0" smtClean="0">
                <a:solidFill>
                  <a:srgbClr val="FF99FF"/>
                </a:solidFill>
                <a:latin typeface="+mj-lt"/>
              </a:rPr>
            </a:br>
            <a:r>
              <a:rPr lang="en-US" sz="1800" dirty="0" smtClean="0">
                <a:solidFill>
                  <a:srgbClr val="FF99FF"/>
                </a:solidFill>
                <a:latin typeface="+mj-lt"/>
              </a:rPr>
              <a:t>with a phospholipid solution containing </a:t>
            </a:r>
            <a:br>
              <a:rPr lang="en-US" sz="1800" dirty="0" smtClean="0">
                <a:solidFill>
                  <a:srgbClr val="FF99FF"/>
                </a:solidFill>
                <a:latin typeface="+mj-lt"/>
              </a:rPr>
            </a:br>
            <a:r>
              <a:rPr lang="en-US" sz="1800" dirty="0" smtClean="0">
                <a:solidFill>
                  <a:srgbClr val="FF99FF"/>
                </a:solidFill>
                <a:latin typeface="+mj-lt"/>
              </a:rPr>
              <a:t>a drug or useful toxicant, along with perhaps</a:t>
            </a:r>
            <a:br>
              <a:rPr lang="en-US" sz="1800" dirty="0" smtClean="0">
                <a:solidFill>
                  <a:srgbClr val="FF99FF"/>
                </a:solidFill>
                <a:latin typeface="+mj-lt"/>
              </a:rPr>
            </a:br>
            <a:r>
              <a:rPr lang="en-US" sz="1800" dirty="0" smtClean="0">
                <a:solidFill>
                  <a:srgbClr val="FF99FF"/>
                </a:solidFill>
                <a:latin typeface="+mj-lt"/>
              </a:rPr>
              <a:t>a membrane protein that targets a tissue or type</a:t>
            </a:r>
            <a:br>
              <a:rPr lang="en-US" sz="1800" dirty="0" smtClean="0">
                <a:solidFill>
                  <a:srgbClr val="FF99FF"/>
                </a:solidFill>
                <a:latin typeface="+mj-lt"/>
              </a:rPr>
            </a:br>
            <a:r>
              <a:rPr lang="en-US" sz="1800" dirty="0" smtClean="0">
                <a:solidFill>
                  <a:srgbClr val="FF99FF"/>
                </a:solidFill>
                <a:latin typeface="+mj-lt"/>
              </a:rPr>
              <a:t>of cell.  They are then rinsed (dialyzed), then</a:t>
            </a:r>
            <a:br>
              <a:rPr lang="en-US" sz="1800" dirty="0" smtClean="0">
                <a:solidFill>
                  <a:srgbClr val="FF99FF"/>
                </a:solidFill>
                <a:latin typeface="+mj-lt"/>
              </a:rPr>
            </a:br>
            <a:r>
              <a:rPr lang="en-US" sz="1800" dirty="0" smtClean="0">
                <a:solidFill>
                  <a:srgbClr val="FF99FF"/>
                </a:solidFill>
                <a:latin typeface="+mj-lt"/>
              </a:rPr>
              <a:t>injected where they might dissolve/release their</a:t>
            </a:r>
            <a:br>
              <a:rPr lang="en-US" sz="1800" dirty="0" smtClean="0">
                <a:solidFill>
                  <a:srgbClr val="FF99FF"/>
                </a:solidFill>
                <a:latin typeface="+mj-lt"/>
              </a:rPr>
            </a:br>
            <a:r>
              <a:rPr lang="en-US" sz="1800" dirty="0" smtClean="0">
                <a:solidFill>
                  <a:srgbClr val="FF99FF"/>
                </a:solidFill>
                <a:latin typeface="+mj-lt"/>
              </a:rPr>
              <a:t>contents only at the target tissue or cells</a:t>
            </a:r>
          </a:p>
          <a:p>
            <a:endParaRPr lang="en-US" sz="2200" dirty="0" smtClean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0A54-58A4-4322-ACF4-2921E16651B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AutoShape 2" descr="data:image/jpeg;base64,/9j/4AAQSkZJRgABAQAAAQABAAD/2wCEAAkGBxQTEhUUExQWFBUXGCEZGBgYGB0gIBwiIh8hGyEgHSEbICggHCEoICAcITEhJSksLi4uHyMzODMsNyktLisBCgoKDg0OGxAQGywkHyYsMCwsLCw0LCw0LDQsMCwuLCwsLy0sLCwsNCwsNywsLCwsLCwsNTcsLCw0LCwsLywsLP/AABEIAMkA+gMBIgACEQEDEQH/xAAbAAACAgMBAAAAAAAAAAAAAAAABAMFAQIGB//EAEQQAAICAAUCBAQEAwYCCQUBAAECAxEABBIhMRNBBSJRYQYycYEjQpGhFFKxM2JygsHRkvAVFiRDg6LC0uFTY3OT8TT/xAAaAQEBAAMBAQAAAAAAAAAAAAAAAQIDBQQG/8QALxEBAAIBAwICCAYDAAAAAAAAAAECEQMSIQQxUfATQWGBobHB0SIycZHh8QUUI//aAAwDAQACEQMRAD8A9xwYMGAMGDBgDBgwYAwYMGAMGDBgDBgwYAwYMGAMGDBgDBjV3AFkgD3xEMxd6AGA5N/sPfAT4MV0+ZbpGRWqgdqFCuR62PXj2wn4nnY1EelvM7KAtklwaJBHJ8tnAXKzKbpga53G31xgZhfWtr3229d+R74oc/45C8sUcbq7iSiARYoB2X66d9PfGk3jqTSxJGDdl/MNNhG0sF1csDsQOL3rGFtSte8rh0IzC3V133BH9cZSdSaB37dr+l8/bHMr8RLmHKpGwEJ1SF6AFPIhAN77xt7evBA2n+I4ZdJGrpqomkZhpCxnUAxLVs2lvqAcPS08YMS6VJVPDA16HG+KGbxmCR1CSCkNyMp+QadVMfy2CvNcjDwcGRVjYDyktW+23bi9xvjPKLDBhVZHDFR5wANztXsaG/rxjeLNqdrAN0QSLv0wE+DBgwBgwYMAYMGFJprF0dA3JB3PvtvXf1O2AllzKrfJrmgT/wDGIZ8yw03QViBqBur47Vvtvim8S+IYsu7R6x5k1LqahZP8zbb887ffFA3isrRx6mTTG2o9LVIkgG9rMqFU0nkOPykGlIfGu+rSneViMu06v4vSZiRpLCtjsQDZWvUVVd+cR5fMqZHRnsJWm2rm9jvbVX745Xw1FkjaLMGS5Q0ImZvMatdDadkk77WsmzAkGhPOtxhZEXXBmIw+kmn1lVDgk6h84Ygkm0K2w3Plt11YnERLLY6XJSh2kXWSqNQAY3xe5uz7ff2qSAkqx6lKCaO10PUm73vHMfFgTprlUUqZQV/DVtWkg2I6IBkbtqalGp2sIQVJ/E1QsC4XbSMvBMjkb+Z5C9AEkqoAsknbUWoKddW0cxJNHa/xDqoZ1HawCb39BXPtf64nSYE139CCP645Lw/xLOWjSoGS7ZmAjCiqpFJMjtRrzBb3NL8uLrKZ+KcuwazGdGkEgqSAaNdzYP0r7+qmrS/5ZYzEwt8GFMvMy0snJJ0m7vuAfev6c4bxsQYMGDAGIpZSNlGpquv97wZiTSNqs7C+L9/bFH4/4kuWiMjbNVq4NliOx9fpxV8YBrP54RKJWb5DTBqFXV/Q1wb/AK45fN/FjdaUwJa0AWkOhdmotR85WtuoFKbi2ABIpvEviWKeSTUdhTA26KtHZi4Bsg8oYyOxDDfDUeURlYPGrNqXScnGjKxsWXa+ixrvJHGRuV7EeLV6rbxWPeziqPOTNJlvxjICmosA+iGUka9LMraotVDRIGZVbbW1lWYlyaFg2iCR1Ued/wANpFb+yWQMFMbkkBJkvzhtl1EYw2WRaWNG6kYsnU6yk3uzoPO2w09SMyahsQ4GnDfg/hLygayY4gCqkrVh/Ma0BUIJq7DI1KQEOoY8udTVnjMrxCBhIysRIbAjZZJAQzN0ykXUAHl1MRqYgaXQ7UVp3LKZOhGrjQXaVQVBddDpJ+IOxV+pESp31Kd98PP4fl8vE4q3RBGwLEh1ssF0fIFssAoA0gkLQxPn87G8sSwgOwNvoHCdwa7e3c42/wCjaY5mE3Ocy2U6o09ML/CIDHpQ6nCSyjQrMx1owjjNN3piPMtSZwtKy3MpMkcX4kYu10t0yQNy7ZhmZQPKFjJ8u99Lm/EElkjVAzBWt2APlFb2f2rmsTymCSWNFK2lsCtWNtND0sMfteLPRTmZif0NzjpkMnlfSNUkvlamjVi4GrzbSSCSo41bTZ6jAUAohljRRHoK5caiF6JZiCts5LAAZmYkqoQ6gG1N5yNujzPwwl64mZNKskYLMxJJNnVfUWzqJ0sC3LE0K59stIriOSNzQCaQNAManVptdP4YvTTP0wKDGV2KnVfS1NLn1excxJ+Lx6bLhjp0wqQrPmHttXlWgy3ravKFXXbHdgRRu/CvHIcxGsamme1Iat6BLFSCQ9+ovnf0xyrZKKQRu6SS6GGqWECQ86bEhVdgCfJAvkN6SDREWbcQuGZYkBa0Uaopn/lZwNcrDareSMNRDCjR2aXV2jieUmr0UOytQ1SKBRurB9jtfv8A8jDMUgYAg2DjivhX4vinqJpATbEHgv8Am01Z35OxshTsBjpy3SYGlRDsVB4s7GuPW6/esdCtotGYYLHBgwYyEOaJ00OSQOa+u/ba8c58S5zpxqsWjW50KUVzQPNiMM1UCb9ax0OeA0WRYBBP0B3+u17d+MVvjWS60QOohvmRRY35AtKciuaI78Yls4nHccf4e3RVmicIF+cLneqT2Gtc4qlD7Bl97wSZ8FhKsrBj5XMSwBn9FJMxjY+lqxG9VZxvmPDnDG2kd1W7rOeSx6tmSp+gYfUYVyvh88yqschk1G3YyMQqXddXSQxPGgFxyCzDzHiT3mZ9+f5bSPSjSyHkdCdJhkjBZqA8twyKpAH5aKhaGkUDi+8NzLM8bSHQUYIjSLpklUA2j0WWTSPxNYIpgLVbJJmcpDAdlWScEF9IcRR90HSQ07XWlN3J81gCxtOj6ZesTaCKNg1XoldHmdjZAUW6BQfKIjuQRWM23QpbxKNi7lgrygN1FDNN81MkZhjpjGAAp1PGjN5mU2CIIs3K6EusgAHkSFM1AvGwAhFAn+9Ky/4cWniiE/iyM2vLTiOR1NeRtJEg/KhRZFZjVFVkUghttPEvDJIV1IiyVv1owI5NJB1CVY0KyDvYjYHYdMVrxItGIgUiSMxrzFq4lEsrR33VXkzCo9fmZd/5aNYfgzJUq4kpo90SedIFv/DFAhdeRT2BdhbxrlvAkkKLrayNSJNo0sP5oTltMJX8xBRjuCQt4cyPhL2UMYVlIDsmuJgD+cPl1WOceilUIqjzjbWc2jb3R07sHi1IU1EBlJPmJqwb7HvXp+mLTLS6kVv5lB/UXim8UnEUKqpDow0Kuwo8CqArfm/9MXOVi0Iqj8qgfoKx2mpLgwYMArPu/ApRdtwCbF+52+2/rjzn46zI/iArpGyoA9MYzGS1izrjkogDsAfc0Rj0OZh1aq2KjTfHLbn3Axwfx9kCJRKBGysuhvmjpgSR50BIu2sMdJoDYnzatbOycLHch4MxlZokhhkZluMl5Asem7NMFIJBAtI09CzbVcfw0rR6YVldRuCIwi3/AJ5o5HG/qAexxynhMmhzeXXagBP5RztTRxuyUa0tpBvbYkXbZdJHAE0at59OnokrZs1CM1mACxNnWY7O9jHJvHLYtvD8vJJKsUoZoh5iJepsV82pWljLIdVbiaTjaucXHj0zUsUQFuCCRdaa3JHsN7F3x7Y5zwPKPDmA1SOkZoovTYbjhull40RgSGIRm+Uc7Y7XP5LrLpDHXVh7NLdgEDg/T0746HR7dk47sLOeECRyjnMSo2t2J20hbur0iu3fjD8mZkUzSAxo+yiP5idrG68sSeN8RfwJ1BdLCAAAAGg5og+b0IoE0L2rjdgOiJUbJqjGqPStltQNWPmJrY99gb3oetixkZxGelHIHLW0rsDSsa/4b4Cn09cSLfR0IglBZgHUgWQSSTvYIN/t640ZUOqMTHpvbTMVHzbDTdUpPob2GNpW1LrXdmWl6XAB2BKnYkjtzttxeAlhcJvE5aNQRXLLdMzWd9geDvZPsMQeP5dXi1BYiy+YBt7rfe9nrmjdEA8gYniy7OSWADAU4Pl1j177enpx2Bwj8Q5gyR9OPW3UW9hqZKIBO93W+2/GML42zu7LCkSHMykEiZzwf7Qbdq1nLRLXG0bmuT3wzIheQdWKWU1+JG8Sjyj1PWETDftr72MUsXhxAd5BrKHT+KuXkCE1XUWSLLSLyNOiQqR34wTSyqzh4o3UUoEwnDA3sF808cwG5C2ps7cb8Xb4NjfPZ/MB2UvKF2GlEy/l4NhEYSp7Bnbsd+Md5kpDLApKgF1thIKYnvYqxvdf0x5NHAqsAkZA4CyM4ez2EbuxcX/K+/pj1LLQLl8qFIjZUTzhFrerJAJPeyB++Oh0kYzjsxstvDZC0SEm20gN9Rsf3vDOFPCYtMMYIo6RY9zub97vDePawaSpYIGx7fXkYr4iU85BIsrpXfTvXl2sgkcfShtizxWZyLTJr1UPmFk0SBVH7XVb881gIp8tFNGWkUMWPyt2Ibyij3Brkc4j8QyEjdNDI2nfWIrRm2/mBtVB3Omidt+x3kWNmLTr022K23YDnymiQfX0GMoJQBN1FktfKtV81HmzZ47AY1amhTU/NCxMwrhkSssaLHpjhJlABLvK7K6Gye3mJLM2otXAHmVfKH/o+ZNBbMSQv1FAtmkKb3W53IA7AUBtWLoZmWLVJKg8xAAQ2RXF7C7J7XjTK5h4+pLLGV6jCq3IA2AavU2Rzz2x5p6CkzxMst6IqRmQ6qWWSMpJXYqbUsO2xdb9dIPas+BRukbR6DpiYqhsAFb1KACbBVSFogcbbYlhzTp1JXjYK5FDuK7sORd/tvWNUmmjDuyAdRhSlvl/KNVbe+14kf4/T9czJvkrJ4YghdnpoS/U6dUYz+bQw3U6rbbcEmiBVO5nPLDIqpbBwbUWxvYA+voPuMKvk9+lNN5KLsAKvfdbJ439Lr0wmpuO1UIjSbznfyhtu+o77enfHrppUp+WGMzlquUWSaMSFg5lNx2KUAau3rtZ9yBjssUHwzk93nPmLmlYjci+fYE8AdgObxf42IMGDBgEfEoidJXZt1B9Ca3+mxBGIWVZ0ZGBRF2YcEGr2J4AFEMPsdt381FrQrdEjY+h7H9cU0Hn0x+ZZALZ/wArVvR7E2dxyN+MBy/j3hEqElI0ih4V06cRG3Mhq0AI+azz/ZNtivE8KsdDLOdo2lK3FbUjABFaSYkHSsTudTaQBQ1D0RswHfRItAC6JBBP/N0D9a22Ri8FQtJLFoQkEIQgOkgm2F8eYk13Is848Wr0vrp+zOLOSkRx+G5Krq3XTpWKMkAyBK0WQCiqwWjrYCU7Gfw7OPCtRyRxxNqYqVdmChmRFPmLdaSidIUadBQLYvE2byUscesJ0I6I6itrc2pDTNYBaSvKmosBrLG604hy6PFIpEbxh9JWKPpc0UiRSx0ErEGaUhqFIqlhsfJ/00ue3n9l4l0EPjbTHpSZd4yFR5BYYKGLeUnbcKosD+ba+Tvm/F4HliSNwWDEEr+UDZ/oNwCR/piigzDZbL5hHaiqMbUgOZGLMiBz/aTGIxre51AHe8a5KXpSSuECx5ZJG6dnc9SQGQsbYswtmJJNFTuSQN0dbfE5iPYm2HSeKZiHUiKVJZvMq1uorVqA5AsX9R64i8Q8chE0UcZ1SawtKOAVLUTwAVBrsTtztik8OgMc2WBjCzlVaVhVkyiRpEahpChokKkH8tcfMjmJuo7lxpBcoszOUUktmXiEmnjTpgKPQYFxRslcWeunnEG1aZ7x2aV9UajLr+JEksu46iyaNLqKKhqBUki9xsQNVIIRq1AB5WVWUbqXtmWSGU6jokWjTrpJqgr9Mg2H4nnlfWAUEMxjCArJrIZpVfaQBTFTDVahqFGjjKZCUt/ZsZX1liSBd+SWNjYcRtpVopR6Lq3AD6ba2pq8fCFxEFBmLfzukpIVVMqsr6WuNh1ANUDcrbUGksaY9Wy8vgnTlPSkl6jGmyrOg1ChTwqhjjcUN+OCW1Uyt02W+G+oxE1JIn50Pmm9JHAACvYo0WuyDsaw7lRDDl2XZWiJGoUDdXa0Nrv5QAOQBWNul0t55nhJsS+FfhoZc250SgHSoCEADa9Wm2JFErso2pRVljxKc5gBQdFHQzAc22mh68E+1VjbNyNIV69wBI9R3Fk1RqrobnnfjGfA4+q8bFQqRpsu/PG49zbC7O198dCtYrGIYOkRaAA4ArG2DBjIGI54Q6lWFgijiTBgKWdjGfxqlXhfL61vvsTfb6e9KZqOJgit1Uc0So1ALuLY1sAOb4x0jLYo7g4q5fDGQl4W8xFVISRXoPQf7D7gvmMl1JVVpyVA16RQOxFWe+5vgcYxJHJPIUaRQkZUsU+Y9xzsvHvhVsq8auOjqZjs2mj9unqpR6Ejv9g6dIiTSlbvMCQL72bvUa+U+ntgG3R5yyM6iNGpivLbA99l598LzqZIzI83lQnSAAN1OxPN7jjbfEU8isEVItIB4s24vtp8xU86j2s74nMEjODFAqhfKuoAL/iN0duxCnnAQzywq4YjreUtLqAbT6dqG+23vjbI5OSc+fywB9Wivm76b408XW25GH/DvAwu8ja2LaqGy366e9e+LjAGDBgwBgwYMAYqs7Bpa7pGOth3BAAtSPbcj0B9axa4hzeWEilW4P7ehGArYQqRv5TLGzE70xseWiO+42rETqEgan6XOpABsfQen9O/fET5qi/V1K6EfKPKxABFjfk/S/qDTWY0a9WYjSq8p+Ybck7bciicBH4kkzCOPpqwtdfmFECiQAfUA87e+IfEfEVlkjiCvswZzpI0gdyew7X74by8pK9VZLUagFb09zz2u/684hjmlj1zyKCrAUqm2UCzvdXzwP3wEfikcYng06VbVVqBwQQfpewv3GN/EIYo5EC6UMp0P/eBvm+Tudz3ONshIEEjzRiIu2wNbrQABra7s17418PaFUZ5F0sdXz86b2rVwtVjC2nS3eFzJfOxR5eaERnSX0wtZJOhb07sSfKWJB9zhnxGCGLSoUKHanA4YH5tXrtZJ+uFcnLl0jaSQU51fPdlSTWnV2IrjGfAcwiRgyqVlOrTrB1FSbFX7UKG+2J6KnhBmWuez0YnhWABqNuEG2kDuB6bEe4GJ3zzSzI8KMUjBLMQVB2I0gnk3v8AbEWVzjRBkXLtrcllACixzvxXPBxtkFzKqYDoVqL6iSdibIAreifUYzwiSpHDZgsIxopBzsaJ1e+w2HvhKJkYQLEv4zsrl3G4PzGzXoCABhjLZGPpvDIxYoSANRtrFjyg+pIoc4lkd2iTbS8TKDdWzADYcje+f2xQnmobLyS+aSN1oAWAopia797v0FYv/CssUQk/M7F2+/H02AGEcjl9cjMC3T1WQfzMu2/+w22H0F3gDBgwYAwYMGAMRZmdY0Z3NKilmPoALJ234xLhLxvKtLl5o0rU8Tot8WykC/azgFv+seW6eXk6vkzLKkJ0t5mbgVVrxR1AUdjRxZQSh1sXW48ylTsa4YA9vvzxjjV+E5hJzH045o5IBqa1DTRz5jUKq9SeT2JG1nEkXw5MJEZ0jmArRqkYdEieSRnUgXbRuooVfTCnysSA6vO5xIlDSHSC6IDRPmdxGo29WZRfAvfbGcpmklXUh1LbLdEbqxU8+jAjHE5D4SnVSDWrqZdncsv4pizCSu5CxgliimmclrNcCzmf4TnLITTBSxSmUdJjO8usFo2IJRlFpRta4NgO7wYMGAMGDBgDBgwYAwYMGAS8QyOunWhIu6n19j99/wDkjFPHmGj1E6hJwAEYqLry0dhvXm43r69LhfNZNJPmG/Y/v9/obGApZogyhHTrM1nWhqxdkldVmgeDd7fTGMx0neOMTto50gjYDjzcgXXP0wT+GNFrMabncOgqv8QLX72D3O2NcvPfkiZXMl6mfcH6js1bVxgGJC80vT6iVHpc6RuTdix2FjfnEsokmcCkURMCbN2eQB6D3P6YWVQEMUQ0hT5pa06CeSQKs/TaudsEi6yEiASjbSBtm7kA7kk++4G/1B1265BQAGJ9y1cgA0Kv1G+MuTKVdRp6bH5u5Fgjbtzv+2IsuqkAQgqEJ1+b5udrs2bs6vWxfOMB1JBRTVV07pmvuQD6dzzZwGzu0iCcFUKAlRzvuDqO23OwxDmZLVZQzFxRYJtSg2ynfbvybusbM1FpFVSPzDSdtOwC3Vvfb2A27xLLbaFbqAiyi6Sb5s7gC7O10KHrgJpPw5g26KVogDU3IomgeTsPriCPKmUlfy2WMlea741cEgemwI71RcyHhVKuramLaQT71ZBqxfYDFmiACgKGAxFGFAVQABwBjfBgwBgwYMAYMGDAGDBgwBgwYMAYMGDAGDBgwBgwYMAYMGDAGDBgwBgwYMAYXzWSSQeZQf8AccH0P3wxjmfGs+sPiGWaR+nEcvOCSaXVrg032utVffAPP4Hv5ZGVe6+vfsQKvegO5xr/ANFSadJZWF2FPyr9gBq9ewvFNP400b6erHl0eScmRlu9GjTVsBZ1ffgUSMR5T4lzTNHrURyM2XH8MVOplkSNpZASbAjLSD0HSN/MKDo2yDkAEhtIoXVj/DQocDkH/fI8Ocm2c6u7AkGv5dq299u+wJvHLZL4onYEO6KNcYklCeSIN1NRsttuiJokVWQuC1ggY3n8fzhgeRCoMcE0o/CJ6pjlZIz81hZEAahv5hRFbh1MfhKDnzWbO32+o+l+vrh6OMKKAoY43P8AjmZiZo2ZdK5gIZigUBTl+sL1HQPxPKGO1eX5iDjqPB53kgieQASNGrOFurIBNagGAv1F4BzBgwYAwYMGAMGDBgDBgwYAwYXeYmwlEjkk7A/a98LRzFj+EbYbOHO33q6Pfbb9sBY4MVyTFjUZt1PnDHb7169tI+vpgWYk6VJ6qnzAnavtwD2IF/vgLHBiu6xJKg/jDcgny1/7e3Gr+uBpjZS6m5Avy1/qvY7X+2AscGK55jekkiU7qAdvtfIHex9O2B5iDpc1IR5Qp2P0v9TqBwFjgxXPMQQsppyPLoOxPtdb96O1ffA0xWhKaJ2XQdif23P6YCxwYrnmZa6xoHYFTye18bnjba/tgeZkAMxpeAQd/bVVb9vLtf7BY4MVzTMguU1HfIO+/Gqv/ScDSso1Oajvm/MB21ew9jfHvYWODFc0rAFifwubvzV+nHfnV/TAZWosDcXN35q717d9zf7UFjgxXCViCyHVFzd+b3032PucCSsw1RHVGRyTv/lv9PNgHHy6l1cjzKCFPoGqx99I/TEuK6OZm80RtK3s73/dsHftR2v74I5mfeE2OG1Hg+3O4/TAWODFdFMW3iN1s4c8H7XR77bV9sEcxY/hm2U04c7feuD32wFjgxXJMWNISZFPnDHb71xfah9fTAJiTpU/ij5gTtX+x7UL/fAWODFcZiSVB/GG9X5a/wDb241f1wNMbKWRLyBe1f6j1sX+2AscGF48z5tDUrVdXsfphjAGDBgwBhaW3sKQADRve/UbEUO3642zjUovZb8x9v8Aa6v2xV53NxiRFQ8/Po/l967XW+JMxHcMKDNRSo9B0na79V2ry13/AKEYBcuyVGY20kgXR9BVbEEb+/rwv4hmo1aNYzRJ82j+X8112rvg8SzUa6BF85YfJzp/NxztZwm0QGK6lolRtGd2AuvTTxyOb/fAfPcS0jpR1AXV8EepNHa/W77r+J5qNVXpV1CRp0cn/fbm8HiWajWO4iOofkr5if6n3v74ZgMEarhAAdfNr9PRvXVd9/e8B3JhIBetWv8A9Xrd1tf39IM/mYlitSNf5SPmLf1u+2Mz5mJYdTEa63P5tX9bvsMMwJuD0WAZ2F6q59SR2I2oD9uwPKRE1OzjZiOa51c8D/kYhGZjEOqQjXp89/MGrf6UeK+2MZfMx9HVNWuvPqrUD/phmBOLjqN6kZ9gx712N3sB39vU7ijpUrVIXOlTVfRd78td/wCuIMjmYzFqlrVW+vkD8vPHlo/r3xjw3MxtHqlNnetfOm/LV9iKN4bokMAGGtVPqOldq03wou9r7/6DYI6PmemBNAAfJfZb5F/T9ABhfwvMxspaQ3udGv8Ak7EX253+ntg8MzUbay58oY9PVxp9Vv8Avah9K7VhugTuvRuR6K38oHyXzp9f0H+mMyKYtUrVo50fy+pHqft61ybX8PzUbM+o+QH8PVx/e0+tHb27Yxk81G0j2fwwQEv5dX5q7beX9TXfDdAZeMpcprT83T9Pe+NVe3374DGf7UVpI1aPX0Ynsa7V/QELZbNRtK4v8IVX8urv96o19+cEeajM5UH8IDf+XX2HpdWa+nthugMhC/4y1oIvQR83cE+h+x/2FXq1KlBSPlI+f/FXG/1/esLHNRmfSD+HXnr5dX5b7b7/AFoe2MzZqPrKqnyV+JXy/wB3V6b/AK/TDdAYUGapEpV3BBHzVsQaPAI97+h3FBmpkpNJKna9VbFdq8t9/wCmFs1moxKioaX/ALzTxp7aq96F/X3xnPZqMOixmrPn0fy97rt74boDCgzfJUZQ6Sefqoqtq7+/YjYAMvlSozGaLAXR5ocbEEfr+i/iGajUxiM0xO+j+X8112q//wC4PEc1GoQREayRWirr83HO14TaIDFdS41qNoz8wF16afr3v98BGvVEtIyUdQ3q+CO5Jo7X23vuv4nmo1QdKuoSNGnkn/X3vGfEs1GsdxkdQ/JXzFu3uT6398MwJyNVw0A4GrX/AOr11X7+94O5hIBcjVr9fVj6G62v6V2gzuZiWKwfP2P5tX9bvasEuZiWHU5Gutz+bV/UG+K+2GYE42PRandheojmuSw9tqA/bDEEpRljc6iV2bi65sWd+9/XCCZmMQ6pSOpp89/MG7/SjxWDK5mPo6pa115tfzD0+m1YRaJF1gwr4XIzRIWuyO/Ndr96rDWKFPF51SCV3BKhGJA5O3A9zwMc98KwCJJg+kOrgS1wCsUYH2KgN/mPri+8byxkglQEKxU6SeAw3Un1AIBxzWemDx50FRGDlld2JLAMyPatpB+VVQmrJDccY5v+RzO2PV/TOjHwfD0wi1p/7Hl2YejU6k/cAA/4frg+HFCvliAAZsoXbajatGwP36zX9sPSIZJszGCF1ZeNRtuNRm8181ewHaj64xlGBlyrMmlzBItBgQu8RZdrB3Ubg/lPPbmzbOfb9mwn8NoOsTQB0y2f5v8AtEgs/oD/AJsaeAqozAJHncZgFq+YpmKNn2DbD0uthtL4NEBJlFQsyx5aSNmO24eJAGF8ko++9aW9dzwuQKuTcrbSySXv/ZtIJJmB+hUpvvde+Lae/nxRHDS5lGAB15uWINte8BkO/Jp42Wu32wPHebU6bf8Ai92PZBlWYAe1mq9WJxJlmCLltaClzMiszD5JGMiK3PDlyoO99RfWxr4kmlpGUguM7lytA2uoQxPyAN4jILF0pPexhnn3Y+IxnhqzyH8gkjjY1+cRzygX2+aLfuaGM+PqDLK1eaOGJwfQiVmH66dx3G2JPEFEbzWupXmy8i70dZkWOtt6HTRvQ2RxeMeKto/iapi7warHyI7LESbGkhQHf23usInt58AfEmW6sjja1ykpsi9JZk0H9Ub9DiD4pYSIrEc5WdgD+UlY/MPdQSL98WOdyty5gMLWbLBdiA3kMgYDvxItGiOb7Wr4hPG0YkYEh8lIdAF2tIxAPruBVb37YlZ7Kx8X5bWApXX+BPoFX+JoGkj309SvrhrxVUlOT4ZWltdtiDBLv9KN/pjKo3XyySGysDsf7zfhoT9gzf8AEMKeGsS+RbTpQZeSMqCSFkHSpbO5oRzCz6e+ETxHsz9RoovK5IPRRZI0lHrpuNa9ut0z9LwIobIQrV9V06a7bBpOoo37Im59lNYny7BsvlidMfTlRXXeg4JjK9/znYnbg33xHHEelqjo9HNsY79NZjdd6qg8qr6UuLn5o1Cj/owigCykEf33chhX/wCQkV9sR+KArkvE0j20iURgdmaFXAHuZHND3rE8zp0idlRc6oF2QzNOoPANHqsQOwKjgbjGcjaSHMkfMmZWUqNKk9FopNJJoW6xjdjVOLNYRPPv+wnCBGzsa0i6FkBAAC6kKccbdIN98QeARVFmFiURmkCKBsp/h46/c19sSeMwpIuei3GvKi2ADbMsqbLtdUTV732xjN5xk/jp4henLqy7Hd1R34G58pjG307YmZmP2+isfCKxqGEQCo0cMigd1aIKG970EfbEHwoqoYAo8suUBUjusTgKxPcssqm+9HE8mUEYMEAGo5LRC1//AE/KB6D+0U33s+mGcjOnVhpaR8uOiSCDtRZDfB06Dpq/K3phac59v0Fd8NhTKjLQKpmBMf5pP4gKT7gNHLXoCANsHwlGOtK1VrjEkflryST5iQHjnT0wR2peL3kySrqy+ghiZczG5F/Lqk13YG4lWME+t1YNmbwc6ZMvGy26Qypqv8sckcYJry+bZhe43H82Lae/nxQv4QgE0bgbtJm1J9R1iRfrWkUfQn1xmKMdZZlrfOOhNbsvSKEA+zoPsp9bxv4S2l8lEKZRl5bfSd2QxJtqFjUGdq5OnvRxvDHoWEON4821Uwrz9QKWq/yyg6TRsj7pnnz7RCiA52+4zJGruR/CA6PpbFq9ReMSxj+MDsBqGaC6q4Q5Y6RfYdQn/McTSqvVjVbZxnSSdPyEwMxv1BjOkH++BjE70J5CoYjNRAqSRpVTEL25pSZK73WGflgR+MRjrySAAlP4UkntUz6gD66Dx7j1wfEKAzHULJSFYT/KWzAVm+xMJ+2N822j+LZ1sLmIpWvtGFitxx8uh2r+4djwdviFFH8SzPX/AGQsKvUvTLPrXarBKkd7A2xaWxas+fUS6/BjSEnSNWzULr1743x9E0q34kiZsrMqgsShtRyw/MosgWVsCyNzjn/4pVizzrpdDUi2KUhoIwA3ttZPYH2x1HiqBoZVYsoZGW0vULBHlrct6VveOc8IR/OJoukZIIgUry6tBDha2arC1ztxjn9fSZiLRGf7hnQxkIiMxpssIYEjLHlmYkm/cBVP+c++EPC2DnLKvzJLPJIewppYnH/7XoDuFPpiT4d1qwMqSRXlYFOscuvVDjYnzAab9RpqxjPg8LxyRl0aMaJQ7MKBczagR6avxH3rkY506V4zmJ4+0s8w18InIeJQ2zPmVZPZZm/E+gal/wDEGMpOWMK2STnJSt7kKnUsn0UEUDwNSDuBjXwjLSRvlS6NGqZZ45C3DSF4tJvnfTKwJq9fqcbZTKuma1mNhEGlEbmq0yiCQ97AMoerH5fSsWdK2Z4ntn5mWmbkJkaA6rkzse/ICrGuY78AiJk27nG+dzDJLMygFzNlkAO9xs6qzfUBpv8AgGMS5duuJDG9DNh1k/KE/hjHZ3vTbMvFamvjcY8TgkZ3IVgGny5WQDyiOIiVr776ZUuvzr64saV8xG2e2fkZaZpazLM3zpmYZF90kQ5cfozTGvXfvjHjadRc8u46iR5MVzcgoP8AQdcf8BweOwyNI7Ro7LryZLKp2CZrU9HlgEstVgb3ziXxiBmkkZEZw0cWllWxqjm1WT7a1I52Dehwrp3nHE9vsZOeKZhY8xHLIaRIJmJ+hjY/+VWP2xXQ5QpHlY3boEZWVSVIHS8qHY8Ug2B42GJfieCSVXMSNIP4SdV0UadghWrO5IBr/wCcb+OQtJ1SkbTA5SRBprZjRK7kbv5fpp3ra5TSvivE8+fqTMJYM7I4yLt+G0i9SVNwAOkSwN+khTnf98L5VyIcs9kIcwWPusjSCP7Fnjw54lA0giKKZGUlXqvlZGVgdVfmC7c2B74iVHeHKrpZ2VojKtbjSOWvipAp/wAp9MSNK0xH4Z5/kyWPmyokPE2ajk27KZ00f+QJZ7bnG+ZmZkR2oxx5xuoAOVV3VDX92bpsT/cJ5wRQucrHGqMSJkJQAalQThgGBoCkqx6A1eNZIWOWdQj6zmOosYB1f/6BIA3orbFr2CsfTFjSv4T3wZYq8rHDtvmukGPbpzswb2ao9j/OVwyoZo888YBZ2dYx6lIxHv8A51I+gGIZYmOWzCiNi4mkkWPT5jpl6gKj3I1KeLI3xKI5OnnEQFJHZ+iCKNtGKP0Mmo39cSdK/hPf7GUeWKysTEfw1ygTV66wGS/8KjV/4n1xJ4HmrNFiU/h4pCD+QlSCPawoNc3Z7jC8uUYw5yNI2QyRgRxnyk3CEoEHbgLd7EHisWOTWpZtSFFdUpCPm8tGgLvYqpHbThbSvieJ84MkPAZGY5LqEmRclqlsgkF+lWojayVf66W9MY8KkMjZZTZMRmdyf50doK37EtIQfRRiXwHLvFIwlVl/CRF1G9QSSZRwTbaDHfc2MR+EwPHLGXjePy5jWW4YtOGBFE3dOwHoeN8W2leN3E8fyZHhk7ghRQd8xmQwobAO5Ru9bCIn113iP4ZVVkVgDbZVY3B3IaCSRW+pLyPZvfTffEmShkWWMyIyHrZh2cgUVLFY12PJQxt/4ZxF4VFIk8LOjxxhM0pLKQDeYjaMt6Myhm81E2T64ttK8ZjH6/EyPDE1nI8/97nNuAHDKI/oP4jb/wDHgzdFpo6uSXOxab48qRS6r/uxxMw/vLXfEnhsDJMhaN0CtmV1FSF0ySpIgH1BSvdWHIIxiSCUZhH0MEOcLs9CihyjID6ga9C8DcYeivunie2fjkyxmZ2SaRkJ1fxsK6AfnDwxxsD66EZpqH/0weLxJ4tKSM2tkg9KNR/9xq4+zRn05PrjX+HcSRsY20rnHkaXbSUaCRVY72VAZI9xyL4AOJM9lnE5kVGMeuJywqgwLxuedX9noBIFV98PRXzH4Z7fYy18ezLI84BppYEjhvcB2kaKyL7NLFfqMHjr9Esy7dLJTFLXV8ug7j81Uu3ezjPjmXd3kZY2cdOMRsBYVxNqJ9diI2JF7IfTB8R5dpRJojaRWyssSleNUhQbkb+hsA0A3piU0r5rxPnBMw65eN8ZxpE1qCDdjn198b4+gaUOZU0Cu5BsD17V++K6VJpZFOjQsZ1eYg6jxQ0k19cW+DAVGYSaVlGjpqhDWxBsjcAaSe9b4M2k0xVen01BDFmIN0bAABJNmvTbFvgwFRnkmmqPp6FJ8zkgivYA2fuBgz4mlXpdPSG2ZyQQB3oXZ9hX1rFvgwFTnes69JY6vYvY0getXf2rGcx1gnSSO9tIewFriyLv7Vi1wYCpYTJGIkj1UoUPYAoCrO9j3oHAqyxRiNY+oQKDAqB9wTY/fFtjl/inxmaLMQwxGupDLJtA0p1I0SqKVhS+c2T7bjAWUKzQxhBH1DubUgCybN6iO5P2wZZJoY9OjqEksSpAok2R5iOCecVHhHxRKZHjzMJQiWOK0KlUdstHOysdWpqdnGoCq0+5wx/1yjEfUaKVVaNZo7C+eNmVdWzeQDWjNrrSrWeDQPZRJokNp1GcljpIFE9vMRewG+DJpNErMU1tI2oqpFqaAAskA7Afe8It8Yx6S4ikZFhE7upjKqhZ11WHp/kZvJdjj0xHlfi3T1P4hGVFknVZABpIh1NVBi16FJuqJB9rCyyiTJrkZNRkNlQRa1sNyaP67e+DKpMrPKyWXoaARYAut7o8mxfphKX4kYukYjaKTqQ60k0nySlwCCjEXaOOdivoQTHB8XqEBaORwsEc8sgVFCpIXUEqXJ26bEhb2HfjAWOXSYO0zJuwChLFgDe7urs8X/tghSbqGYpW2kJY1Vdk3ddhtfritzfxQVilMcbzSoMw1BVAUQu0e4L+bzChRtgCaHGHPE/F5YzkwidQzsVZVq9oXk2LMAu6jc/Tk4CaNJmk6pTSFUqqEizdWbBocCt/XjAEmeQSFNIQHSpItr2PBIG36+2K3/rPrKmKwGOXtXUWolleNhYY2w0EcUCOWvaaH4xiZmXQ40uilgUYDqSGJSSjGhrAB9LF8GgcZJpJFcpoWOyAxFsarsTWxO/rWCZJpXU6NCodXmIOo9gNJNfXCMnxnCCo0Obs/kB0iQxB1Ba3DFWYBQSVF1uAbTwfxUZjqFY3RUkeLU2mnMbtGxWmJq1PIHOAhzKTSso0dNVYMSxBsjcAaSe9b4M4k0xCdPQoIJZiDwboAGzZ+mLfBgKjPrNMOn09Cn5nJBFewBs/cDGc+JpFMQj0htmexQHcgXZ9hX6YtsGAqs4ZmXpLHVitdjSB61d/av8AfBN1ggiSO6GkPYC1xZ3sfQDFrgwFSRNHGIkj10oUNagcVZs2PegcCLLFGI1j6hAoMCoH3BNjf64tsGAW8Oy5SNVY2w5I4smzXtZwzgwYAwYMGAMGDBgDBgwYAwYMGAMLvkkMqzFfxERkVrOysVLCuNyi/phjBgET4RDqZ9HmaUTE2d3VBGG5/kUCuNsKwfDGXRSqq4FBRUsloqtqVYzquNQa8q0NgOAALjBgOdHwfl+oW83TMYjMYdwG/EeVi51fiamckhrve71EYsW8DgOxjBGp3okkXIGD2CaOoMwo7b4scGAqsr8O5dNwjFtSNqeR3byWEGp2J0rZpbq2Y1ZJKg+EYOqWOrp9KKJYg7haiaRxqpvxAS42a/l7hiMdBgwFRmfhrLSAq0Zo9TVpkddQlbXIG0sCys25U7e2Gc94RFKIw4b8I3GVd1KnSUsFCD8pI54Jw9gwFZF4Bl1rTGBpEYHmb/uiWTvvRZjfe97wlL8JQdCaGLVH1Yejq1u+hN9IQOxChdRKgUBtjoMGArH8AgPTAQqI0WNQjuo0KQVVgpAZRWwa+44JBbyWTSJSsY0gu7kWT5ncyMd/VmY1wL22wxgwBgwYMAYMGDAGDBgwBgwYMAYMGD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10" y="2814306"/>
            <a:ext cx="2838326" cy="349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219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Sterols &amp; Steroids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Cholesterol</a:t>
            </a:r>
          </a:p>
          <a:p>
            <a:r>
              <a:rPr lang="en-US" dirty="0" smtClean="0"/>
              <a:t>Molecules derived from cholesterol</a:t>
            </a:r>
          </a:p>
          <a:p>
            <a:pPr lvl="1"/>
            <a:r>
              <a:rPr lang="en-US" dirty="0" smtClean="0"/>
              <a:t>Mineralocorticoids</a:t>
            </a:r>
          </a:p>
          <a:p>
            <a:pPr lvl="2"/>
            <a:r>
              <a:rPr lang="en-US" dirty="0" smtClean="0"/>
              <a:t>aldosterone</a:t>
            </a:r>
          </a:p>
          <a:p>
            <a:pPr lvl="1"/>
            <a:r>
              <a:rPr lang="en-US" dirty="0" smtClean="0"/>
              <a:t>Glucocorticoids</a:t>
            </a:r>
          </a:p>
          <a:p>
            <a:pPr lvl="2"/>
            <a:r>
              <a:rPr lang="en-US" dirty="0" smtClean="0"/>
              <a:t>cortisol</a:t>
            </a:r>
          </a:p>
          <a:p>
            <a:pPr lvl="1"/>
            <a:r>
              <a:rPr lang="en-US" dirty="0" smtClean="0"/>
              <a:t>Sex Hormones</a:t>
            </a:r>
          </a:p>
          <a:p>
            <a:pPr lvl="2"/>
            <a:r>
              <a:rPr lang="en-US" dirty="0" smtClean="0"/>
              <a:t>Testosterone</a:t>
            </a:r>
          </a:p>
          <a:p>
            <a:pPr lvl="2"/>
            <a:r>
              <a:rPr lang="en-US" dirty="0" smtClean="0"/>
              <a:t>Estrogen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0A54-58A4-4322-ACF4-2921E16651B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61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Cholesterol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4-ringed molecule whose chemical structure is entirely hydrophobic except for a hydroxyl (–OH) group at the end of the molecule, which may extend out from the membrane interior</a:t>
            </a:r>
            <a:endParaRPr lang="en-US" dirty="0"/>
          </a:p>
          <a:p>
            <a:r>
              <a:rPr lang="en-US" dirty="0" smtClean="0"/>
              <a:t>Cholesterol is a fundamental component of cell membranes</a:t>
            </a:r>
          </a:p>
          <a:p>
            <a:r>
              <a:rPr lang="en-US" dirty="0" smtClean="0"/>
              <a:t>Starting point for biosynthesis of steroid hormones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0A54-58A4-4322-ACF4-2921E16651B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361" y="4203771"/>
            <a:ext cx="10572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23" y="4403516"/>
            <a:ext cx="4655477" cy="21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002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Steroids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8521" y="1397530"/>
            <a:ext cx="2340332" cy="504899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+mj-lt"/>
              </a:rPr>
              <a:t>Many of these structures differ by only one functional group or atom or slight arrangement of atoms.  For example, cortisol and aldosterone differ in two ways structurally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But this difference has a large effect  physiologically: cortisol regulates glucose metabolism and aldosterone regulates electrolyte balance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0A54-58A4-4322-ACF4-2921E16651B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074" name="Picture 2" descr="http://oregonstate.edu/dept/biochem/hhmi/hhmiclasses/bb450/winter2002/AB/ALDOST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853" y="796656"/>
            <a:ext cx="29718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doping.chuv.ch/en/lad-cortiso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33" y="1328118"/>
            <a:ext cx="2993188" cy="242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leehayward.com/blog/wp-content/uploads/2012/02/0198529171.testosterone.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672" y="3577956"/>
            <a:ext cx="2915629" cy="281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7477" y="3752601"/>
            <a:ext cx="1068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cortisol</a:t>
            </a:r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48" y="4110341"/>
            <a:ext cx="3159417" cy="195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88768" y="6068966"/>
            <a:ext cx="1211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estrogen</a:t>
            </a:r>
          </a:p>
        </p:txBody>
      </p:sp>
    </p:spTree>
    <p:extLst>
      <p:ext uri="{BB962C8B-B14F-4D97-AF65-F5344CB8AC3E}">
        <p14:creationId xmlns:p14="http://schemas.microsoft.com/office/powerpoint/2010/main" val="3717911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Lipid Transport In Blood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"gobs of grease" do not mix with water in blood plasma, the body has a system for transporting lipids called </a:t>
            </a:r>
            <a:r>
              <a:rPr lang="en-US" dirty="0" smtClean="0">
                <a:solidFill>
                  <a:srgbClr val="00FF00"/>
                </a:solidFill>
              </a:rPr>
              <a:t>lipoproteins</a:t>
            </a:r>
          </a:p>
          <a:p>
            <a:r>
              <a:rPr lang="en-US" dirty="0" smtClean="0"/>
              <a:t>Lipoproteins appear as 5 types:</a:t>
            </a:r>
          </a:p>
          <a:p>
            <a:pPr lvl="1"/>
            <a:r>
              <a:rPr lang="en-US" dirty="0" smtClean="0"/>
              <a:t>Chylomicrons</a:t>
            </a:r>
          </a:p>
          <a:p>
            <a:pPr lvl="1"/>
            <a:r>
              <a:rPr lang="en-US" dirty="0" smtClean="0"/>
              <a:t>Very Low-Density Lipoproteins (VLDLs)</a:t>
            </a:r>
          </a:p>
          <a:p>
            <a:pPr lvl="1"/>
            <a:r>
              <a:rPr lang="en-US" dirty="0" smtClean="0"/>
              <a:t>Intermediate-Density Lipoprotein (IDLs)</a:t>
            </a:r>
          </a:p>
          <a:p>
            <a:pPr lvl="1"/>
            <a:r>
              <a:rPr lang="en-US" dirty="0" smtClean="0"/>
              <a:t>Low-Density Lipoprotein (LDLs)</a:t>
            </a:r>
          </a:p>
          <a:p>
            <a:pPr lvl="1"/>
            <a:r>
              <a:rPr lang="en-US" dirty="0" smtClean="0"/>
              <a:t>High-Density Lipoprotein Cholesterol (</a:t>
            </a:r>
            <a:r>
              <a:rPr lang="en-US" dirty="0" smtClean="0"/>
              <a:t>HDLs)</a:t>
            </a:r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000" dirty="0" smtClean="0"/>
              <a:t>Note that in the past, they used to put "cholesterol" after the name:  </a:t>
            </a:r>
            <a:r>
              <a:rPr lang="en-US" sz="2000" u="sng" dirty="0" smtClean="0">
                <a:solidFill>
                  <a:srgbClr val="FFFF00"/>
                </a:solidFill>
              </a:rPr>
              <a:t>low-density lipoprotein cholesterol</a:t>
            </a:r>
            <a:r>
              <a:rPr lang="en-US" sz="2000" dirty="0" smtClean="0"/>
              <a:t>, and abbreviate it </a:t>
            </a:r>
            <a:r>
              <a:rPr lang="en-US" sz="2000" dirty="0" smtClean="0"/>
              <a:t>LDL.  </a:t>
            </a:r>
            <a:r>
              <a:rPr lang="en-US" sz="2000" dirty="0" smtClean="0"/>
              <a:t>That's why it things are called "good" and "bad" </a:t>
            </a:r>
            <a:r>
              <a:rPr lang="en-US" sz="2000" dirty="0" err="1" smtClean="0"/>
              <a:t>cholestrol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0A54-58A4-4322-ACF4-2921E16651B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12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Apolipoproteins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protein part of the lipoproteins are referred to as </a:t>
            </a:r>
            <a:r>
              <a:rPr lang="en-US" dirty="0" err="1" smtClean="0"/>
              <a:t>apolipoproteins</a:t>
            </a:r>
            <a:endParaRPr lang="en-US" dirty="0" smtClean="0"/>
          </a:p>
          <a:p>
            <a:r>
              <a:rPr lang="en-US" dirty="0" smtClean="0"/>
              <a:t>The "</a:t>
            </a:r>
            <a:r>
              <a:rPr lang="en-US" dirty="0" err="1" smtClean="0"/>
              <a:t>apo</a:t>
            </a:r>
            <a:r>
              <a:rPr lang="en-US" dirty="0" smtClean="0"/>
              <a:t>" means that the protein is not assembled or bonded to other things that make it totally function or which identify it</a:t>
            </a:r>
          </a:p>
          <a:p>
            <a:r>
              <a:rPr lang="en-US" dirty="0" err="1" smtClean="0"/>
              <a:t>Apolipoprotein</a:t>
            </a:r>
            <a:r>
              <a:rPr lang="en-US" dirty="0" smtClean="0"/>
              <a:t> AI &amp; AII</a:t>
            </a:r>
          </a:p>
          <a:p>
            <a:pPr marL="228600" lvl="1" indent="0">
              <a:buNone/>
            </a:pPr>
            <a:r>
              <a:rPr lang="en-US" dirty="0" smtClean="0"/>
              <a:t>these protein are associated with HDL in support of its function</a:t>
            </a:r>
          </a:p>
          <a:p>
            <a:r>
              <a:rPr lang="en-US" dirty="0" err="1" smtClean="0"/>
              <a:t>Apolipoprotein</a:t>
            </a:r>
            <a:r>
              <a:rPr lang="en-US" dirty="0" smtClean="0"/>
              <a:t> B</a:t>
            </a:r>
          </a:p>
          <a:p>
            <a:pPr lvl="1"/>
            <a:r>
              <a:rPr lang="en-US" dirty="0" smtClean="0"/>
              <a:t>this protein is associated with all lipoprotein forms except HDL</a:t>
            </a:r>
          </a:p>
          <a:p>
            <a:pPr lvl="1"/>
            <a:r>
              <a:rPr lang="en-US" dirty="0" smtClean="0"/>
              <a:t>It binds to cells with LDL receptors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0A54-58A4-4322-ACF4-2921E16651B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12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Apolipoproteins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Apolipoprotein</a:t>
            </a:r>
            <a:r>
              <a:rPr lang="en-US" dirty="0" smtClean="0"/>
              <a:t> C</a:t>
            </a:r>
          </a:p>
          <a:p>
            <a:pPr marL="228600" lvl="1" indent="0">
              <a:buNone/>
            </a:pPr>
            <a:r>
              <a:rPr lang="en-US" dirty="0" smtClean="0"/>
              <a:t>The protein moves to HDL when it has been a long time between meals and to chylomicrons and VLDL after a fatty meal</a:t>
            </a:r>
          </a:p>
          <a:p>
            <a:r>
              <a:rPr lang="en-US" dirty="0" err="1" smtClean="0"/>
              <a:t>Apolipoprotein</a:t>
            </a:r>
            <a:r>
              <a:rPr lang="en-US" dirty="0" smtClean="0"/>
              <a:t> E</a:t>
            </a:r>
          </a:p>
          <a:p>
            <a:pPr lvl="1"/>
            <a:r>
              <a:rPr lang="en-US" dirty="0" smtClean="0"/>
              <a:t>Associates with chylomicrons and IDL</a:t>
            </a:r>
          </a:p>
          <a:p>
            <a:pPr lvl="1"/>
            <a:r>
              <a:rPr lang="en-US" dirty="0" smtClean="0"/>
              <a:t>Very important in cholesterol regulation: mutations can cause </a:t>
            </a:r>
            <a:r>
              <a:rPr lang="en-US" dirty="0" err="1" smtClean="0"/>
              <a:t>hypocholesterolemia</a:t>
            </a:r>
            <a:endParaRPr lang="en-US" dirty="0" smtClean="0"/>
          </a:p>
          <a:p>
            <a:pPr lvl="1"/>
            <a:r>
              <a:rPr lang="en-US" dirty="0" smtClean="0"/>
              <a:t>Presence of an E4 variant indicates a high risk for Alzheimer's disease</a:t>
            </a:r>
          </a:p>
          <a:p>
            <a:r>
              <a:rPr lang="en-US" dirty="0" err="1" smtClean="0"/>
              <a:t>Apolipoprotein</a:t>
            </a:r>
            <a:r>
              <a:rPr lang="en-US" dirty="0" smtClean="0"/>
              <a:t> (a)</a:t>
            </a:r>
          </a:p>
          <a:p>
            <a:pPr lvl="1"/>
            <a:r>
              <a:rPr lang="en-US" dirty="0" smtClean="0"/>
              <a:t>when part of LDL (bonded to </a:t>
            </a:r>
            <a:r>
              <a:rPr lang="en-US" dirty="0" err="1" smtClean="0"/>
              <a:t>ApoB</a:t>
            </a:r>
            <a:r>
              <a:rPr lang="en-US" dirty="0" smtClean="0"/>
              <a:t>), there is an abnormal metabolism of fats causing severe atherosclerosis</a:t>
            </a:r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0A54-58A4-4322-ACF4-2921E16651B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1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9147" y="233467"/>
            <a:ext cx="8407400" cy="762000"/>
          </a:xfrm>
        </p:spPr>
        <p:txBody>
          <a:bodyPr/>
          <a:lstStyle/>
          <a:p>
            <a:r>
              <a:rPr lang="en-US" dirty="0" smtClean="0"/>
              <a:t>Density?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0A54-58A4-4322-ACF4-2921E16651B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021080"/>
            <a:ext cx="8390466" cy="5288280"/>
          </a:xfrm>
        </p:spPr>
        <p:txBody>
          <a:bodyPr/>
          <a:lstStyle/>
          <a:p>
            <a:r>
              <a:rPr lang="en-US" sz="2200" dirty="0" smtClean="0"/>
              <a:t>Oil/fat floats on water: therefore it has a lower density than water</a:t>
            </a:r>
          </a:p>
          <a:p>
            <a:r>
              <a:rPr lang="en-US" sz="2200" dirty="0" smtClean="0"/>
              <a:t>When the amount of fat/lipid that makes up something increases, it lowers the density of that substance</a:t>
            </a:r>
          </a:p>
          <a:p>
            <a:r>
              <a:rPr lang="en-US" sz="2200" dirty="0" smtClean="0"/>
              <a:t>So the lower the of density a ball of cholesterol, fat, and protein, the more fat/lipid it has</a:t>
            </a:r>
          </a:p>
          <a:p>
            <a:r>
              <a:rPr lang="en-US" sz="2200" dirty="0" smtClean="0"/>
              <a:t>Look at the table below to see the relationship between lower density forms of lipoprotein and their lipid content</a:t>
            </a:r>
            <a:endParaRPr lang="en-US" sz="2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414" y="3971926"/>
            <a:ext cx="6237312" cy="279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666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9147" y="233467"/>
            <a:ext cx="8407400" cy="76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0A54-58A4-4322-ACF4-2921E16651B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Classification of lipoproteins according to density from low to high: chylomicrons, VLDL, LDL, HDL, VHD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83" y="397192"/>
            <a:ext cx="6927215" cy="5813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7015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8667" y="249554"/>
            <a:ext cx="8407400" cy="762000"/>
          </a:xfrm>
        </p:spPr>
        <p:txBody>
          <a:bodyPr/>
          <a:lstStyle/>
          <a:p>
            <a:r>
              <a:rPr lang="en-US" dirty="0" smtClean="0"/>
              <a:t>Lipoprotein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7" y="1188720"/>
            <a:ext cx="8390466" cy="4941147"/>
          </a:xfrm>
        </p:spPr>
        <p:txBody>
          <a:bodyPr/>
          <a:lstStyle/>
          <a:p>
            <a:r>
              <a:rPr lang="en-US" sz="2200" dirty="0" smtClean="0"/>
              <a:t>There are 3 layers to the spheroid</a:t>
            </a:r>
            <a:br>
              <a:rPr lang="en-US" sz="2200" dirty="0" smtClean="0"/>
            </a:br>
            <a:r>
              <a:rPr lang="en-US" sz="2200" dirty="0" smtClean="0"/>
              <a:t>that makes up lipoproteins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Innermost layer are the most</a:t>
            </a:r>
            <a:br>
              <a:rPr lang="en-US" sz="2200" dirty="0" smtClean="0"/>
            </a:br>
            <a:r>
              <a:rPr lang="en-US" sz="2200" dirty="0" smtClean="0"/>
              <a:t>lipophilic molecules:</a:t>
            </a:r>
            <a:br>
              <a:rPr lang="en-US" sz="2200" dirty="0" smtClean="0"/>
            </a:br>
            <a:r>
              <a:rPr lang="en-US" sz="2200" dirty="0" smtClean="0"/>
              <a:t>triglycerides and esterified</a:t>
            </a:r>
            <a:br>
              <a:rPr lang="en-US" sz="2200" dirty="0" smtClean="0"/>
            </a:br>
            <a:r>
              <a:rPr lang="en-US" sz="2200" dirty="0" smtClean="0"/>
              <a:t>cholesterol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Middle:  Phospholipids and </a:t>
            </a:r>
            <a:r>
              <a:rPr lang="en-US" sz="2200" dirty="0" err="1" smtClean="0"/>
              <a:t>unesterified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cholesterol, lipophilic parts oriented</a:t>
            </a:r>
            <a:br>
              <a:rPr lang="en-US" sz="2200" dirty="0" smtClean="0"/>
            </a:br>
            <a:r>
              <a:rPr lang="en-US" sz="2200" dirty="0" smtClean="0"/>
              <a:t>inward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Outermost layer are the proteins that</a:t>
            </a:r>
            <a:br>
              <a:rPr lang="en-US" sz="2200" dirty="0" smtClean="0"/>
            </a:br>
            <a:r>
              <a:rPr lang="en-US" sz="2200" dirty="0" smtClean="0"/>
              <a:t>contain the ball, and help it to be</a:t>
            </a:r>
            <a:br>
              <a:rPr lang="en-US" sz="2200" dirty="0" smtClean="0"/>
            </a:br>
            <a:r>
              <a:rPr lang="en-US" sz="2200" dirty="0" smtClean="0"/>
              <a:t>targeted to the right tissues in</a:t>
            </a:r>
            <a:br>
              <a:rPr lang="en-US" sz="2200" dirty="0" smtClean="0"/>
            </a:br>
            <a:r>
              <a:rPr lang="en-US" sz="2200" dirty="0" smtClean="0"/>
              <a:t>transport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The bottom figure at right shows how the protein part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(multi-colored) wraps around the middle layer</a:t>
            </a:r>
            <a:endParaRPr lang="en-US" sz="20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0A54-58A4-4322-ACF4-2921E16651BC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057" y="3415665"/>
            <a:ext cx="2122151" cy="2929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423" y="1011554"/>
            <a:ext cx="3244786" cy="202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97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8667" y="349736"/>
            <a:ext cx="8407400" cy="762000"/>
          </a:xfrm>
        </p:spPr>
        <p:txBody>
          <a:bodyPr/>
          <a:lstStyle/>
          <a:p>
            <a:r>
              <a:rPr lang="en-US" dirty="0" smtClean="0"/>
              <a:t>Objectives              </a:t>
            </a:r>
            <a:r>
              <a:rPr lang="en-US" sz="2000" dirty="0" smtClean="0"/>
              <a:t>2 of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7" y="1130158"/>
            <a:ext cx="8390466" cy="4999710"/>
          </a:xfrm>
        </p:spPr>
        <p:txBody>
          <a:bodyPr/>
          <a:lstStyle/>
          <a:p>
            <a:r>
              <a:rPr lang="en-US" sz="2200" dirty="0" smtClean="0"/>
              <a:t>Lipoproteins</a:t>
            </a:r>
            <a:r>
              <a:rPr lang="en-US" sz="2200" dirty="0"/>
              <a:t>: </a:t>
            </a:r>
            <a:r>
              <a:rPr lang="en-US" sz="2200" dirty="0" smtClean="0"/>
              <a:t>types (</a:t>
            </a:r>
            <a:r>
              <a:rPr lang="en-US" sz="2200" dirty="0"/>
              <a:t>chylomicron, VLDL, …, </a:t>
            </a:r>
            <a:r>
              <a:rPr lang="en-US" sz="2200" dirty="0" smtClean="0"/>
              <a:t>HDL), structure &amp; function/role in lipid metabolism, concept of density</a:t>
            </a:r>
          </a:p>
          <a:p>
            <a:r>
              <a:rPr lang="en-US" sz="2200" dirty="0" smtClean="0"/>
              <a:t>What atherosclerosis is and the theory on how it occurs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7197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Chylomicrons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transport triglycerides after absorption in mucosa to the liver</a:t>
            </a:r>
          </a:p>
          <a:p>
            <a:r>
              <a:rPr lang="en-US" dirty="0" smtClean="0"/>
              <a:t>The liver will process these into VLDL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0A54-58A4-4322-ACF4-2921E16651BC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Picture 6" descr="https://cardiologydoc.files.wordpress.com/2012/05/chylomicron-structure-pic.jpg?w=266&amp;h=30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83" y="2758438"/>
            <a:ext cx="3223009" cy="3637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5795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VLDL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in the liver and exported from it, these travel in the blood</a:t>
            </a:r>
          </a:p>
          <a:p>
            <a:r>
              <a:rPr lang="en-US" dirty="0" smtClean="0"/>
              <a:t>During passage through the blood, the enzyme </a:t>
            </a:r>
            <a:r>
              <a:rPr lang="en-US" dirty="0" smtClean="0">
                <a:solidFill>
                  <a:srgbClr val="00FF00"/>
                </a:solidFill>
              </a:rPr>
              <a:t>lipoprotein lipase </a:t>
            </a:r>
            <a:r>
              <a:rPr lang="en-US" dirty="0" smtClean="0"/>
              <a:t>on the surface of some cells removes fat (TGs) and cholesterol esters (along with some lipoproteins</a:t>
            </a:r>
          </a:p>
          <a:p>
            <a:r>
              <a:rPr lang="en-US" dirty="0" smtClean="0"/>
              <a:t>The VLDL particles become LDL by this process of trimming fat off VLDL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0A54-58A4-4322-ACF4-2921E16651B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13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LDL is made in the liver from chylomicron processing and exported for capture by body cells</a:t>
            </a:r>
          </a:p>
          <a:p>
            <a:r>
              <a:rPr lang="en-US" dirty="0" smtClean="0"/>
              <a:t>A receptor (the LDL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receptor) must be</a:t>
            </a:r>
            <a:br>
              <a:rPr lang="en-US" dirty="0" smtClean="0"/>
            </a:br>
            <a:r>
              <a:rPr lang="en-US" dirty="0" smtClean="0"/>
              <a:t>on the surface of</a:t>
            </a:r>
            <a:br>
              <a:rPr lang="en-US" dirty="0" smtClean="0"/>
            </a:br>
            <a:r>
              <a:rPr lang="en-US" dirty="0" smtClean="0"/>
              <a:t>the cells for LDL to</a:t>
            </a:r>
            <a:br>
              <a:rPr lang="en-US" dirty="0" smtClean="0"/>
            </a:br>
            <a:r>
              <a:rPr lang="en-US" dirty="0" smtClean="0"/>
              <a:t>be imported into</a:t>
            </a:r>
            <a:br>
              <a:rPr lang="en-US" dirty="0" smtClean="0"/>
            </a:br>
            <a:r>
              <a:rPr lang="en-US" dirty="0" smtClean="0"/>
              <a:t>the cell</a:t>
            </a:r>
          </a:p>
          <a:p>
            <a:r>
              <a:rPr lang="en-US" dirty="0" smtClean="0"/>
              <a:t>Adipose tissue cells</a:t>
            </a:r>
            <a:br>
              <a:rPr lang="en-US" dirty="0" smtClean="0"/>
            </a:br>
            <a:r>
              <a:rPr lang="en-US" dirty="0" smtClean="0"/>
              <a:t>have lots of LDL</a:t>
            </a:r>
            <a:br>
              <a:rPr lang="en-US" dirty="0" smtClean="0"/>
            </a:br>
            <a:r>
              <a:rPr lang="en-US" dirty="0" smtClean="0"/>
              <a:t>receptors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0A54-58A4-4322-ACF4-2921E16651BC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122" name="Picture 2" descr="https://cardiologydoc.files.wordpress.com/2012/05/ldl-stru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240" y="2368391"/>
            <a:ext cx="5154294" cy="386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156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HDL is synthesized in liver and intestine</a:t>
            </a:r>
          </a:p>
          <a:p>
            <a:r>
              <a:rPr lang="en-US" dirty="0" smtClean="0"/>
              <a:t>It plays a role in transporting cholesterol to the steroid-producing organs (gonads, adrenal cortex)</a:t>
            </a:r>
          </a:p>
          <a:p>
            <a:pPr marL="4843463" indent="1588"/>
            <a:r>
              <a:rPr lang="en-US" dirty="0"/>
              <a:t> </a:t>
            </a:r>
            <a:r>
              <a:rPr lang="en-US" sz="2200" dirty="0" smtClean="0"/>
              <a:t>More importantly, HDL collects excess lipids (TGs, cholesterol) from cells and the blood and transports them to the liver, where the liver excretes the excess into the bile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0A54-58A4-4322-ACF4-2921E16651BC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1268" name="Picture 4" descr="http://healthy-ojas.com/assets/chol/HD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95" y="2721456"/>
            <a:ext cx="4597072" cy="385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 rot="16200000">
            <a:off x="-2090717" y="4340869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bg2">
                    <a:lumMod val="75000"/>
                  </a:schemeClr>
                </a:solidFill>
              </a:rPr>
              <a:t>http://healthy-ojas.com/assets/chol/HDL.jpg</a:t>
            </a:r>
          </a:p>
        </p:txBody>
      </p:sp>
    </p:spTree>
    <p:extLst>
      <p:ext uri="{BB962C8B-B14F-4D97-AF65-F5344CB8AC3E}">
        <p14:creationId xmlns:p14="http://schemas.microsoft.com/office/powerpoint/2010/main" val="3699908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Atherosclerosis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Atherosclerosis ("hardening of the arteries") is a cardiovascular disease that involves formation of a atheroma (plaque) in the walls of blood vessels</a:t>
            </a:r>
          </a:p>
          <a:p>
            <a:r>
              <a:rPr lang="en-US" dirty="0" smtClean="0"/>
              <a:t>Build up can block coronary blood flow to the heart (heart attack) or other places (ischemia), or plaques get loose and travel to brain blood vessels, causing a stroke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0A54-58A4-4322-ACF4-2921E16651BC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412" y="4221480"/>
            <a:ext cx="2485386" cy="246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34" y="4221480"/>
            <a:ext cx="3072778" cy="246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27520" y="4221480"/>
            <a:ext cx="2148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Which is the clogged drain/waste pipe from a sink, and which is the clogged artery?</a:t>
            </a:r>
          </a:p>
        </p:txBody>
      </p:sp>
    </p:spTree>
    <p:extLst>
      <p:ext uri="{BB962C8B-B14F-4D97-AF65-F5344CB8AC3E}">
        <p14:creationId xmlns:p14="http://schemas.microsoft.com/office/powerpoint/2010/main" val="1927729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DDD00A54-58A4-4322-ACF4-2921E16651BC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 descr="Atherosclerosis: building up of plaque on the artery wall, narrowing the artery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1134732"/>
            <a:ext cx="4930775" cy="49453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6419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8667" y="279187"/>
            <a:ext cx="8407400" cy="762000"/>
          </a:xfrm>
        </p:spPr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7" y="1158240"/>
            <a:ext cx="8390466" cy="4971627"/>
          </a:xfrm>
        </p:spPr>
        <p:txBody>
          <a:bodyPr/>
          <a:lstStyle/>
          <a:p>
            <a:pPr marL="365125" indent="-365125">
              <a:buFont typeface="+mj-lt"/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Endothelial cells </a:t>
            </a:r>
            <a:r>
              <a:rPr lang="en-US" dirty="0" smtClean="0"/>
              <a:t>(they line the blood vessel wall) get "injured"</a:t>
            </a:r>
          </a:p>
          <a:p>
            <a:pPr marL="365125" indent="-365125">
              <a:buFont typeface="+mj-lt"/>
              <a:buAutoNum type="arabicPeriod"/>
            </a:pPr>
            <a:r>
              <a:rPr lang="en-US" dirty="0" smtClean="0"/>
              <a:t>A bunch of repair cells along with immune cells come to the injury site.  Immune cells tend to take the </a:t>
            </a:r>
            <a:r>
              <a:rPr lang="en-US" dirty="0" smtClean="0">
                <a:solidFill>
                  <a:srgbClr val="FFFF00"/>
                </a:solidFill>
              </a:rPr>
              <a:t>"burn it all down</a:t>
            </a:r>
            <a:r>
              <a:rPr lang="en-US" dirty="0" smtClean="0"/>
              <a:t>" approach (</a:t>
            </a:r>
            <a:r>
              <a:rPr lang="en-US" sz="1400" dirty="0" smtClean="0"/>
              <a:t>often how they work</a:t>
            </a:r>
            <a:r>
              <a:rPr lang="en-US" dirty="0" smtClean="0"/>
              <a:t>), releasing harsh chemicals (peroxides usually)</a:t>
            </a:r>
          </a:p>
          <a:p>
            <a:pPr marL="365125" indent="-365125">
              <a:buFont typeface="+mj-lt"/>
              <a:buAutoNum type="arabicPeriod"/>
            </a:pPr>
            <a:r>
              <a:rPr lang="en-US" dirty="0" smtClean="0"/>
              <a:t>These peroxides react with everything, and especially LDL that is passing by constantly</a:t>
            </a:r>
          </a:p>
          <a:p>
            <a:pPr marL="365125" indent="-365125">
              <a:buFont typeface="+mj-lt"/>
              <a:buAutoNum type="arabicPeriod"/>
            </a:pPr>
            <a:r>
              <a:rPr lang="en-US" dirty="0" smtClean="0"/>
              <a:t>So LDL gets oxidized and becomes abnormal</a:t>
            </a:r>
          </a:p>
          <a:p>
            <a:pPr marL="365125" indent="-365125">
              <a:buFont typeface="+mj-lt"/>
              <a:buAutoNum type="arabicPeriod"/>
            </a:pPr>
            <a:r>
              <a:rPr lang="en-US" dirty="0" smtClean="0"/>
              <a:t>Its altered chemical state can cause it to adhere to the blood vessel wall</a:t>
            </a:r>
          </a:p>
          <a:p>
            <a:pPr marL="0" indent="0">
              <a:buNone/>
            </a:pPr>
            <a:r>
              <a:rPr lang="en-US" dirty="0" smtClean="0"/>
              <a:t>You can see where I'm going with the rest of this, right?  This is called the </a:t>
            </a:r>
            <a:r>
              <a:rPr lang="en-US" dirty="0" smtClean="0">
                <a:solidFill>
                  <a:srgbClr val="FFFF00"/>
                </a:solidFill>
              </a:rPr>
              <a:t>injury hypothesis</a:t>
            </a:r>
            <a:r>
              <a:rPr lang="en-US" dirty="0" smtClean="0"/>
              <a:t>, </a:t>
            </a:r>
            <a:r>
              <a:rPr lang="en-US" sz="2000" dirty="0" smtClean="0"/>
              <a:t>by the way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0A54-58A4-4322-ACF4-2921E16651B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191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8667" y="279187"/>
            <a:ext cx="8407400" cy="762000"/>
          </a:xfrm>
        </p:spPr>
        <p:txBody>
          <a:bodyPr/>
          <a:lstStyle/>
          <a:p>
            <a:r>
              <a:rPr lang="en-US" dirty="0" smtClean="0"/>
              <a:t>Risking Atherosclerosis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0A54-58A4-4322-ACF4-2921E16651B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risk of clogged arteries should be higher for those with higher levels of circulating LDL</a:t>
            </a:r>
          </a:p>
          <a:p>
            <a:r>
              <a:rPr lang="en-US" dirty="0" smtClean="0"/>
              <a:t>Diet and lifestyle have an effect on those circulating LDL levels</a:t>
            </a:r>
          </a:p>
          <a:p>
            <a:r>
              <a:rPr lang="en-US" dirty="0" smtClean="0"/>
              <a:t>If the diet is too high in fats (and saturated generally considered more "evil"), one risks that higher LDL level</a:t>
            </a:r>
          </a:p>
          <a:p>
            <a:r>
              <a:rPr lang="en-US" dirty="0" smtClean="0"/>
              <a:t>If one is too sedentary and not physically active or engaging in fitness activities, that too increases the risk of higher LDL levels</a:t>
            </a:r>
          </a:p>
          <a:p>
            <a:r>
              <a:rPr lang="en-US" dirty="0" smtClean="0"/>
              <a:t>To some degree, genetics also has something to say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50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0A54-58A4-4322-ACF4-2921E16651BC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57325"/>
            <a:ext cx="83820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457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0A54-58A4-4322-ACF4-2921E16651BC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695325"/>
            <a:ext cx="7800975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12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Lipids  ("Fats")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Lipid classes</a:t>
            </a:r>
          </a:p>
          <a:p>
            <a:r>
              <a:rPr lang="en-US" dirty="0" smtClean="0"/>
              <a:t>Triglycerides:  storage lipids</a:t>
            </a:r>
          </a:p>
          <a:p>
            <a:pPr lvl="1"/>
            <a:r>
              <a:rPr lang="en-US" dirty="0" smtClean="0"/>
              <a:t>a nonpolar lipid used as "food"</a:t>
            </a:r>
          </a:p>
          <a:p>
            <a:pPr lvl="1"/>
            <a:r>
              <a:rPr lang="en-US" dirty="0" smtClean="0"/>
              <a:t>catabolized to yield calories for ATP for other processes</a:t>
            </a:r>
          </a:p>
          <a:p>
            <a:r>
              <a:rPr lang="en-US" dirty="0" smtClean="0"/>
              <a:t>Phospholipids</a:t>
            </a:r>
          </a:p>
          <a:p>
            <a:pPr marL="228600" lvl="1" indent="0">
              <a:buNone/>
            </a:pPr>
            <a:r>
              <a:rPr lang="en-US" dirty="0" smtClean="0"/>
              <a:t>a polar lipid which is the "skeleton" of cell membranes</a:t>
            </a:r>
          </a:p>
          <a:p>
            <a:r>
              <a:rPr lang="en-US" dirty="0" smtClean="0"/>
              <a:t>Glycolipids</a:t>
            </a:r>
          </a:p>
          <a:p>
            <a:pPr marL="228600" lvl="1" indent="0">
              <a:buNone/>
            </a:pPr>
            <a:r>
              <a:rPr lang="en-US" dirty="0" smtClean="0"/>
              <a:t>another polar lipid with special properties</a:t>
            </a:r>
          </a:p>
          <a:p>
            <a:r>
              <a:rPr lang="en-US" dirty="0" smtClean="0"/>
              <a:t>Steroids</a:t>
            </a:r>
          </a:p>
          <a:p>
            <a:pPr lvl="1"/>
            <a:r>
              <a:rPr lang="en-US" dirty="0" smtClean="0"/>
              <a:t>help in membrane rigidity</a:t>
            </a:r>
          </a:p>
          <a:p>
            <a:pPr lvl="1"/>
            <a:r>
              <a:rPr lang="en-US" dirty="0" smtClean="0"/>
              <a:t>many hormones derived</a:t>
            </a:r>
          </a:p>
          <a:p>
            <a:r>
              <a:rPr lang="en-US" dirty="0" smtClean="0"/>
              <a:t>Other lipids:  terpenes, used to make vitamins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0A54-58A4-4322-ACF4-2921E16651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69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(Sources)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Marieb</a:t>
            </a:r>
            <a:r>
              <a:rPr lang="en-US" dirty="0" smtClean="0"/>
              <a:t>: Chapter 2: pp 45-49</a:t>
            </a:r>
          </a:p>
          <a:p>
            <a:r>
              <a:rPr lang="en-US" dirty="0" smtClean="0"/>
              <a:t>Becker's </a:t>
            </a:r>
            <a:r>
              <a:rPr lang="en-US" dirty="0" err="1" smtClean="0"/>
              <a:t>WotC</a:t>
            </a:r>
            <a:r>
              <a:rPr lang="en-US" dirty="0" smtClean="0"/>
              <a:t>:  Chapter 3: pp 66-70</a:t>
            </a:r>
          </a:p>
          <a:p>
            <a:r>
              <a:rPr lang="en-US" dirty="0" smtClean="0"/>
              <a:t>Raven:  Chap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0A54-58A4-4322-ACF4-2921E16651B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2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/ Definitions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Lipophilic ("fat-loving") and Hydrophobic ("water-fearing) generally have the same meaning</a:t>
            </a:r>
          </a:p>
          <a:p>
            <a:r>
              <a:rPr lang="en-US" dirty="0" smtClean="0"/>
              <a:t>Lipids are insoluble in 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  <a:p>
            <a:pPr marL="228600" lvl="1" indent="0">
              <a:buNone/>
            </a:pPr>
            <a:r>
              <a:rPr lang="en-US" dirty="0" smtClean="0"/>
              <a:t>"oil and water do not mix"</a:t>
            </a:r>
          </a:p>
          <a:p>
            <a:r>
              <a:rPr lang="en-US" dirty="0" smtClean="0"/>
              <a:t>Lipids readily are soluble (dissolve in) organic solvents</a:t>
            </a:r>
          </a:p>
          <a:p>
            <a:pPr lvl="1"/>
            <a:r>
              <a:rPr lang="en-US" dirty="0" smtClean="0"/>
              <a:t>alcohol </a:t>
            </a:r>
            <a:r>
              <a:rPr lang="en-US" dirty="0" smtClean="0">
                <a:solidFill>
                  <a:srgbClr val="FF99FF"/>
                </a:solidFill>
              </a:rPr>
              <a:t>(ethanol, CH</a:t>
            </a:r>
            <a:r>
              <a:rPr lang="en-US" baseline="-25000" dirty="0" smtClean="0">
                <a:solidFill>
                  <a:srgbClr val="FF99FF"/>
                </a:solidFill>
              </a:rPr>
              <a:t>3</a:t>
            </a:r>
            <a:r>
              <a:rPr lang="en-US" dirty="0" smtClean="0">
                <a:solidFill>
                  <a:srgbClr val="FF99FF"/>
                </a:solidFill>
              </a:rPr>
              <a:t>CH</a:t>
            </a:r>
            <a:r>
              <a:rPr lang="en-US" baseline="-25000" dirty="0" smtClean="0">
                <a:solidFill>
                  <a:srgbClr val="FF99FF"/>
                </a:solidFill>
              </a:rPr>
              <a:t>2</a:t>
            </a:r>
            <a:r>
              <a:rPr lang="en-US" dirty="0" smtClean="0">
                <a:solidFill>
                  <a:srgbClr val="FF99FF"/>
                </a:solidFill>
              </a:rPr>
              <a:t>OH, </a:t>
            </a:r>
            <a:r>
              <a:rPr lang="en-US" dirty="0" err="1" smtClean="0">
                <a:solidFill>
                  <a:srgbClr val="FF99FF"/>
                </a:solidFill>
              </a:rPr>
              <a:t>EtOH</a:t>
            </a:r>
            <a:r>
              <a:rPr lang="en-US" dirty="0" smtClean="0">
                <a:solidFill>
                  <a:srgbClr val="FF99FF"/>
                </a:solidFill>
              </a:rPr>
              <a:t>)</a:t>
            </a:r>
          </a:p>
          <a:p>
            <a:pPr lvl="1"/>
            <a:r>
              <a:rPr lang="en-US" dirty="0" smtClean="0"/>
              <a:t>ether </a:t>
            </a:r>
            <a:r>
              <a:rPr lang="en-US" dirty="0" smtClean="0">
                <a:solidFill>
                  <a:srgbClr val="FF99FF"/>
                </a:solidFill>
              </a:rPr>
              <a:t>(diethyl ether, CH</a:t>
            </a:r>
            <a:r>
              <a:rPr lang="en-US" baseline="-25000" dirty="0" smtClean="0">
                <a:solidFill>
                  <a:srgbClr val="FF99FF"/>
                </a:solidFill>
              </a:rPr>
              <a:t>3</a:t>
            </a:r>
            <a:r>
              <a:rPr lang="en-US" dirty="0" smtClean="0">
                <a:solidFill>
                  <a:srgbClr val="FF99FF"/>
                </a:solidFill>
              </a:rPr>
              <a:t>CH</a:t>
            </a:r>
            <a:r>
              <a:rPr lang="en-US" baseline="-25000" dirty="0" smtClean="0">
                <a:solidFill>
                  <a:srgbClr val="FF99FF"/>
                </a:solidFill>
              </a:rPr>
              <a:t>2</a:t>
            </a:r>
            <a:r>
              <a:rPr lang="en-US" dirty="0" smtClean="0">
                <a:solidFill>
                  <a:srgbClr val="FF99FF"/>
                </a:solidFill>
              </a:rPr>
              <a:t>–O–CH</a:t>
            </a:r>
            <a:r>
              <a:rPr lang="en-US" baseline="-25000" dirty="0" smtClean="0">
                <a:solidFill>
                  <a:srgbClr val="FF99FF"/>
                </a:solidFill>
              </a:rPr>
              <a:t>2</a:t>
            </a:r>
            <a:r>
              <a:rPr lang="en-US" dirty="0" smtClean="0">
                <a:solidFill>
                  <a:srgbClr val="FF99FF"/>
                </a:solidFill>
              </a:rPr>
              <a:t>CH</a:t>
            </a:r>
            <a:r>
              <a:rPr lang="en-US" baseline="-25000" dirty="0" smtClean="0">
                <a:solidFill>
                  <a:srgbClr val="FF99FF"/>
                </a:solidFill>
              </a:rPr>
              <a:t>3</a:t>
            </a:r>
            <a:r>
              <a:rPr lang="en-US" dirty="0" smtClean="0">
                <a:solidFill>
                  <a:srgbClr val="FF99FF"/>
                </a:solidFill>
              </a:rPr>
              <a:t>)</a:t>
            </a:r>
          </a:p>
          <a:p>
            <a:pPr lvl="1"/>
            <a:r>
              <a:rPr lang="en-US" dirty="0"/>
              <a:t>acetone </a:t>
            </a:r>
            <a:r>
              <a:rPr lang="en-US" dirty="0">
                <a:solidFill>
                  <a:srgbClr val="FF99FF"/>
                </a:solidFill>
              </a:rPr>
              <a:t>(2-propanone)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0A54-58A4-4322-ACF4-2921E16651B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AutoShape 2" descr="Image result for acetone stru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261" y="4353338"/>
            <a:ext cx="1545695" cy="1328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07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Fatty Acid (FA)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parts in the chemical structure</a:t>
            </a:r>
          </a:p>
          <a:p>
            <a:pPr marL="749300" lvl="1" indent="-457200">
              <a:buFont typeface="+mj-lt"/>
              <a:buAutoNum type="arabicPeriod"/>
            </a:pPr>
            <a:r>
              <a:rPr lang="en-US" dirty="0" smtClean="0"/>
              <a:t>a long alkyl (–CH</a:t>
            </a:r>
            <a:r>
              <a:rPr lang="en-US" baseline="-25000" dirty="0" smtClean="0"/>
              <a:t>2</a:t>
            </a:r>
            <a:r>
              <a:rPr lang="en-US" dirty="0" smtClean="0"/>
              <a:t>–) chain that is hydrophobic (lipophilic): doesn't interact with 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  <a:p>
            <a:pPr marL="749300" lvl="1" indent="-457200">
              <a:buFont typeface="+mj-lt"/>
              <a:buAutoNum type="arabicPeriod"/>
            </a:pPr>
            <a:r>
              <a:rPr lang="en-US" dirty="0" smtClean="0"/>
              <a:t>an acidic moiety that forms a negative (anionic) charge in water</a:t>
            </a:r>
          </a:p>
          <a:p>
            <a:pPr marL="457200" indent="-457200"/>
            <a:r>
              <a:rPr lang="en-US" dirty="0" smtClean="0"/>
              <a:t>Structure is:  CH</a:t>
            </a:r>
            <a:r>
              <a:rPr lang="en-US" baseline="-25000" dirty="0" smtClean="0"/>
              <a:t>3</a:t>
            </a:r>
            <a:r>
              <a:rPr lang="en-US" dirty="0" smtClean="0"/>
              <a:t>(CH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en-US" baseline="-25000" dirty="0" err="1" smtClean="0"/>
              <a:t>n</a:t>
            </a:r>
            <a:r>
              <a:rPr lang="en-US" dirty="0" err="1" smtClean="0"/>
              <a:t>COOH</a:t>
            </a:r>
            <a:r>
              <a:rPr lang="en-US" dirty="0" smtClean="0"/>
              <a:t> for the saturated fatty acids</a:t>
            </a:r>
          </a:p>
          <a:p>
            <a:pPr marL="457200" indent="-457200"/>
            <a:r>
              <a:rPr lang="en-US" dirty="0" smtClean="0"/>
              <a:t>Saturated vs. Unsaturated Fatty Acids</a:t>
            </a:r>
          </a:p>
          <a:p>
            <a:pPr marL="749300" lvl="1" indent="-457200"/>
            <a:r>
              <a:rPr lang="en-US" dirty="0" smtClean="0"/>
              <a:t>Saturated means that all the hydrogen (H) atoms that can possibly bond to carbon (C) atom do bond</a:t>
            </a:r>
          </a:p>
          <a:p>
            <a:pPr marL="749300" lvl="1" indent="-457200"/>
            <a:r>
              <a:rPr lang="en-US" dirty="0" smtClean="0"/>
              <a:t>Unsaturated means that not all the possible H atom bonding is done to carbon, and this is indicated by double bonds between carbon atoms (C=C)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0A54-58A4-4322-ACF4-2921E16651B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7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Saturated Fatty Acids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6" y="1397530"/>
            <a:ext cx="3517595" cy="4732337"/>
          </a:xfrm>
        </p:spPr>
        <p:txBody>
          <a:bodyPr/>
          <a:lstStyle/>
          <a:p>
            <a:r>
              <a:rPr lang="en-US" dirty="0" smtClean="0"/>
              <a:t>C16:0</a:t>
            </a:r>
            <a:br>
              <a:rPr lang="en-US" dirty="0" smtClean="0"/>
            </a:br>
            <a:r>
              <a:rPr lang="en-US" dirty="0" err="1" smtClean="0"/>
              <a:t>Palmitic</a:t>
            </a:r>
            <a:r>
              <a:rPr lang="en-US" dirty="0" smtClean="0"/>
              <a:t> acid</a:t>
            </a:r>
          </a:p>
          <a:p>
            <a:r>
              <a:rPr lang="en-US" dirty="0" smtClean="0"/>
              <a:t>C18:0</a:t>
            </a:r>
            <a:br>
              <a:rPr lang="en-US" dirty="0" smtClean="0"/>
            </a:br>
            <a:r>
              <a:rPr lang="en-US" dirty="0" smtClean="0"/>
              <a:t>Stearic acid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99FF"/>
                </a:solidFill>
              </a:rPr>
              <a:t>C12:0</a:t>
            </a:r>
            <a:br>
              <a:rPr lang="en-US" dirty="0" smtClean="0">
                <a:solidFill>
                  <a:srgbClr val="FF99FF"/>
                </a:solidFill>
              </a:rPr>
            </a:br>
            <a:r>
              <a:rPr lang="en-US" dirty="0" err="1" smtClean="0">
                <a:solidFill>
                  <a:srgbClr val="FF99FF"/>
                </a:solidFill>
              </a:rPr>
              <a:t>Lauric</a:t>
            </a:r>
            <a:r>
              <a:rPr lang="en-US" dirty="0" smtClean="0">
                <a:solidFill>
                  <a:srgbClr val="FF99FF"/>
                </a:solidFill>
              </a:rPr>
              <a:t> Acid</a:t>
            </a:r>
            <a:br>
              <a:rPr lang="en-US" dirty="0" smtClean="0">
                <a:solidFill>
                  <a:srgbClr val="FF99FF"/>
                </a:solidFill>
              </a:rPr>
            </a:br>
            <a:r>
              <a:rPr lang="en-US" dirty="0" smtClean="0">
                <a:solidFill>
                  <a:srgbClr val="FF99FF"/>
                </a:solidFill>
              </a:rPr>
              <a:t>C14:0</a:t>
            </a:r>
            <a:br>
              <a:rPr lang="en-US" dirty="0" smtClean="0">
                <a:solidFill>
                  <a:srgbClr val="FF99FF"/>
                </a:solidFill>
              </a:rPr>
            </a:br>
            <a:r>
              <a:rPr lang="en-US" dirty="0" err="1" smtClean="0">
                <a:solidFill>
                  <a:srgbClr val="FF99FF"/>
                </a:solidFill>
              </a:rPr>
              <a:t>Myristic</a:t>
            </a:r>
            <a:r>
              <a:rPr lang="en-US" dirty="0" smtClean="0">
                <a:solidFill>
                  <a:srgbClr val="FF99FF"/>
                </a:solidFill>
              </a:rPr>
              <a:t> Acid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175" y="1933304"/>
            <a:ext cx="5298825" cy="392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0A54-58A4-4322-ACF4-2921E16651B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8823" y="5274878"/>
            <a:ext cx="3056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C16:0 means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total of 16 carbons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0 double bonds</a:t>
            </a:r>
          </a:p>
        </p:txBody>
      </p:sp>
    </p:spTree>
    <p:extLst>
      <p:ext uri="{BB962C8B-B14F-4D97-AF65-F5344CB8AC3E}">
        <p14:creationId xmlns:p14="http://schemas.microsoft.com/office/powerpoint/2010/main" val="72857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Unsaturated Fatty Acids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6" y="1188523"/>
            <a:ext cx="8497994" cy="2355321"/>
          </a:xfrm>
        </p:spPr>
        <p:txBody>
          <a:bodyPr numCol="2"/>
          <a:lstStyle/>
          <a:p>
            <a:r>
              <a:rPr lang="en-US" sz="2200" dirty="0" smtClean="0">
                <a:solidFill>
                  <a:srgbClr val="FF99FF"/>
                </a:solidFill>
              </a:rPr>
              <a:t>C16:1  </a:t>
            </a:r>
            <a:r>
              <a:rPr lang="en-US" sz="2200" dirty="0" smtClean="0">
                <a:solidFill>
                  <a:srgbClr val="FF99FF"/>
                </a:solidFill>
                <a:latin typeface="Symbol" panose="05050102010706020507" pitchFamily="18" charset="2"/>
              </a:rPr>
              <a:t>D</a:t>
            </a:r>
            <a:r>
              <a:rPr lang="en-US" sz="2200" baseline="30000" dirty="0" smtClean="0">
                <a:solidFill>
                  <a:srgbClr val="FF99FF"/>
                </a:solidFill>
              </a:rPr>
              <a:t>9</a:t>
            </a:r>
            <a:r>
              <a:rPr lang="en-US" sz="2200" dirty="0" smtClean="0">
                <a:solidFill>
                  <a:srgbClr val="FF99FF"/>
                </a:solidFill>
              </a:rPr>
              <a:t/>
            </a:r>
            <a:br>
              <a:rPr lang="en-US" sz="2200" dirty="0" smtClean="0">
                <a:solidFill>
                  <a:srgbClr val="FF99FF"/>
                </a:solidFill>
              </a:rPr>
            </a:br>
            <a:r>
              <a:rPr lang="en-US" sz="2200" dirty="0" err="1" smtClean="0">
                <a:solidFill>
                  <a:srgbClr val="FF99FF"/>
                </a:solidFill>
              </a:rPr>
              <a:t>Palmitioleic</a:t>
            </a:r>
            <a:r>
              <a:rPr lang="en-US" sz="2200" dirty="0" smtClean="0">
                <a:solidFill>
                  <a:srgbClr val="FF99FF"/>
                </a:solidFill>
              </a:rPr>
              <a:t> acid</a:t>
            </a:r>
          </a:p>
          <a:p>
            <a:r>
              <a:rPr lang="en-US" sz="2200" dirty="0" smtClean="0"/>
              <a:t>C18:1  </a:t>
            </a:r>
            <a:r>
              <a:rPr lang="en-US" sz="2200" dirty="0" smtClean="0">
                <a:latin typeface="Symbol" panose="05050102010706020507" pitchFamily="18" charset="2"/>
              </a:rPr>
              <a:t>D</a:t>
            </a:r>
            <a:r>
              <a:rPr lang="en-US" sz="2200" baseline="30000" dirty="0" smtClean="0"/>
              <a:t>9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Oleic acid</a:t>
            </a:r>
          </a:p>
          <a:p>
            <a:r>
              <a:rPr lang="en-US" sz="2200" dirty="0" smtClean="0"/>
              <a:t>C18:2  </a:t>
            </a:r>
            <a:r>
              <a:rPr lang="en-US" sz="2200" dirty="0" smtClean="0">
                <a:latin typeface="Symbol" panose="05050102010706020507" pitchFamily="18" charset="2"/>
              </a:rPr>
              <a:t>D</a:t>
            </a:r>
            <a:r>
              <a:rPr lang="en-US" sz="2200" baseline="30000" dirty="0" smtClean="0"/>
              <a:t>9,12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Linoleic Acid</a:t>
            </a:r>
          </a:p>
          <a:p>
            <a:r>
              <a:rPr lang="en-US" sz="2200" dirty="0" smtClean="0">
                <a:solidFill>
                  <a:srgbClr val="FF99FF"/>
                </a:solidFill>
              </a:rPr>
              <a:t>C18:3  </a:t>
            </a:r>
            <a:r>
              <a:rPr lang="en-US" sz="2200" dirty="0" smtClean="0">
                <a:solidFill>
                  <a:srgbClr val="FF99FF"/>
                </a:solidFill>
                <a:latin typeface="Symbol" panose="05050102010706020507" pitchFamily="18" charset="2"/>
              </a:rPr>
              <a:t>D</a:t>
            </a:r>
            <a:r>
              <a:rPr lang="en-US" sz="2200" baseline="30000" dirty="0" smtClean="0">
                <a:solidFill>
                  <a:srgbClr val="FF99FF"/>
                </a:solidFill>
              </a:rPr>
              <a:t>9,12,15</a:t>
            </a:r>
            <a:r>
              <a:rPr lang="en-US" sz="2200" dirty="0" smtClean="0">
                <a:solidFill>
                  <a:srgbClr val="FF99FF"/>
                </a:solidFill>
              </a:rPr>
              <a:t/>
            </a:r>
            <a:br>
              <a:rPr lang="en-US" sz="2200" dirty="0" smtClean="0">
                <a:solidFill>
                  <a:srgbClr val="FF99FF"/>
                </a:solidFill>
              </a:rPr>
            </a:br>
            <a:r>
              <a:rPr lang="en-US" sz="2200" dirty="0" smtClean="0">
                <a:solidFill>
                  <a:srgbClr val="FF99FF"/>
                </a:solidFill>
                <a:latin typeface="Symbol" panose="05050102010706020507" pitchFamily="18" charset="2"/>
              </a:rPr>
              <a:t>a</a:t>
            </a:r>
            <a:r>
              <a:rPr lang="en-US" sz="2200" dirty="0" smtClean="0">
                <a:solidFill>
                  <a:srgbClr val="FF99FF"/>
                </a:solidFill>
              </a:rPr>
              <a:t>-Linoleic Acid</a:t>
            </a:r>
          </a:p>
          <a:p>
            <a:r>
              <a:rPr lang="en-US" sz="2200" dirty="0" smtClean="0">
                <a:solidFill>
                  <a:srgbClr val="FF99FF"/>
                </a:solidFill>
              </a:rPr>
              <a:t>C20:4  </a:t>
            </a:r>
            <a:r>
              <a:rPr lang="en-US" sz="2200" dirty="0" smtClean="0">
                <a:solidFill>
                  <a:srgbClr val="FF99FF"/>
                </a:solidFill>
                <a:latin typeface="Symbol" panose="05050102010706020507" pitchFamily="18" charset="2"/>
              </a:rPr>
              <a:t>D</a:t>
            </a:r>
            <a:r>
              <a:rPr lang="en-US" sz="2200" baseline="30000" dirty="0" smtClean="0">
                <a:solidFill>
                  <a:srgbClr val="FF99FF"/>
                </a:solidFill>
              </a:rPr>
              <a:t>5,8,11,14</a:t>
            </a:r>
            <a:r>
              <a:rPr lang="en-US" sz="2200" dirty="0" smtClean="0">
                <a:solidFill>
                  <a:srgbClr val="FF99FF"/>
                </a:solidFill>
              </a:rPr>
              <a:t/>
            </a:r>
            <a:br>
              <a:rPr lang="en-US" sz="2200" dirty="0" smtClean="0">
                <a:solidFill>
                  <a:srgbClr val="FF99FF"/>
                </a:solidFill>
              </a:rPr>
            </a:br>
            <a:r>
              <a:rPr lang="en-US" sz="2200" dirty="0" smtClean="0">
                <a:solidFill>
                  <a:srgbClr val="FF99FF"/>
                </a:solidFill>
              </a:rPr>
              <a:t>Arachidonic Acid</a:t>
            </a:r>
            <a:endParaRPr lang="en-US" sz="2200" dirty="0">
              <a:solidFill>
                <a:srgbClr val="FF99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0A54-58A4-4322-ACF4-2921E16651B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644" y="2916828"/>
            <a:ext cx="5488535" cy="323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6571" y="3814354"/>
            <a:ext cx="27465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Symbol" panose="05050102010706020507" pitchFamily="18" charset="2"/>
              </a:rPr>
              <a:t>D</a:t>
            </a:r>
            <a:r>
              <a:rPr lang="en-US" sz="1600" baseline="30000" dirty="0" smtClean="0">
                <a:solidFill>
                  <a:schemeClr val="bg1"/>
                </a:solidFill>
              </a:rPr>
              <a:t>9</a:t>
            </a:r>
            <a:r>
              <a:rPr lang="en-US" sz="1600" dirty="0" smtClean="0">
                <a:solidFill>
                  <a:schemeClr val="bg1"/>
                </a:solidFill>
              </a:rPr>
              <a:t> means a double bond starts at carbon #9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With more than one C=C (carbon-carbon double bond), there is a single intervening carbon not involved in the double bond</a:t>
            </a:r>
          </a:p>
        </p:txBody>
      </p:sp>
    </p:spTree>
    <p:extLst>
      <p:ext uri="{BB962C8B-B14F-4D97-AF65-F5344CB8AC3E}">
        <p14:creationId xmlns:p14="http://schemas.microsoft.com/office/powerpoint/2010/main" val="277548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C=C Double Bonds: </a:t>
            </a:r>
            <a:r>
              <a:rPr lang="en-US" i="1" dirty="0" smtClean="0"/>
              <a:t>cis</a:t>
            </a:r>
            <a:r>
              <a:rPr lang="en-US" dirty="0" smtClean="0"/>
              <a:t> vs </a:t>
            </a:r>
            <a:r>
              <a:rPr lang="en-US" i="1" dirty="0" smtClean="0"/>
              <a:t>trans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Carbon-carbon double bonds can have two possible geometries</a:t>
            </a:r>
          </a:p>
          <a:p>
            <a:pPr lvl="1"/>
            <a:r>
              <a:rPr lang="en-US" i="1" dirty="0" smtClean="0"/>
              <a:t>cis</a:t>
            </a:r>
            <a:r>
              <a:rPr lang="en-US" dirty="0" smtClean="0"/>
              <a:t>: the carbon chain continues on the "same side" of the double bond</a:t>
            </a:r>
          </a:p>
          <a:p>
            <a:pPr lvl="1"/>
            <a:r>
              <a:rPr lang="en-US" i="1" dirty="0" smtClean="0"/>
              <a:t>trans</a:t>
            </a:r>
            <a:r>
              <a:rPr lang="en-US" dirty="0" smtClean="0"/>
              <a:t>: the carbon chain continues on the "opposite side" of the double bond</a:t>
            </a:r>
          </a:p>
          <a:p>
            <a:pPr marL="0" indent="0">
              <a:buNone/>
            </a:pPr>
            <a:r>
              <a:rPr lang="en-US" dirty="0" smtClean="0"/>
              <a:t>In fatty acids, the C=C bond(s) is/are </a:t>
            </a:r>
            <a:r>
              <a:rPr lang="en-US" i="1" dirty="0" smtClean="0"/>
              <a:t>cis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i="1" dirty="0" smtClean="0"/>
              <a:t>cis</a:t>
            </a:r>
            <a:r>
              <a:rPr lang="en-US" dirty="0" smtClean="0"/>
              <a:t> double bond can make the FA have a "kink" to it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00A54-58A4-4322-ACF4-2921E16651B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 descr="http://images.tutorvista.com/cms/images/81/oleic-ac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28" y="4486206"/>
            <a:ext cx="2616413" cy="217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733" y="5214665"/>
            <a:ext cx="25431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553361"/>
      </p:ext>
    </p:extLst>
  </p:cSld>
  <p:clrMapOvr>
    <a:masterClrMapping/>
  </p:clrMapOvr>
</p:sld>
</file>

<file path=ppt/theme/theme1.xml><?xml version="1.0" encoding="utf-8"?>
<a:theme xmlns:a="http://schemas.openxmlformats.org/drawingml/2006/main" name="4_LightOnDark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34671</TotalTime>
  <Words>1959</Words>
  <Application>Microsoft Office PowerPoint</Application>
  <PresentationFormat>On-screen Show (4:3)</PresentationFormat>
  <Paragraphs>245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4_LightOnDark</vt:lpstr>
      <vt:lpstr>Chemistry Review: Lipids</vt:lpstr>
      <vt:lpstr>Objectives              1 of 2</vt:lpstr>
      <vt:lpstr>Objectives              2 of 2</vt:lpstr>
      <vt:lpstr>Lipids  ("Fats")</vt:lpstr>
      <vt:lpstr>Terms / Definitions</vt:lpstr>
      <vt:lpstr>The Fatty Acid (FA)</vt:lpstr>
      <vt:lpstr>Saturated Fatty Acids</vt:lpstr>
      <vt:lpstr>Unsaturated Fatty Acids</vt:lpstr>
      <vt:lpstr>C=C Double Bonds: cis vs trans</vt:lpstr>
      <vt:lpstr>Saturated vs Unsaturated</vt:lpstr>
      <vt:lpstr>Glycerol</vt:lpstr>
      <vt:lpstr>The Fatty Acid Ester</vt:lpstr>
      <vt:lpstr>Triglyceride Formation</vt:lpstr>
      <vt:lpstr>Triglycerides Role/Function</vt:lpstr>
      <vt:lpstr>Polar Lipids</vt:lpstr>
      <vt:lpstr>Phospholipids</vt:lpstr>
      <vt:lpstr>Other Phospholipid Types</vt:lpstr>
      <vt:lpstr>Phosphatidylcholine</vt:lpstr>
      <vt:lpstr>Phospholipid Bilayer</vt:lpstr>
      <vt:lpstr>Micelles &amp; Liposomes</vt:lpstr>
      <vt:lpstr>Sterols &amp; Steroids</vt:lpstr>
      <vt:lpstr>Cholesterol</vt:lpstr>
      <vt:lpstr>Steroids</vt:lpstr>
      <vt:lpstr>Lipid Transport In Blood</vt:lpstr>
      <vt:lpstr>Apolipoproteins</vt:lpstr>
      <vt:lpstr>Apolipoproteins</vt:lpstr>
      <vt:lpstr>Density?</vt:lpstr>
      <vt:lpstr>PowerPoint Presentation</vt:lpstr>
      <vt:lpstr>Lipoprotein Structure</vt:lpstr>
      <vt:lpstr>Chylomicrons</vt:lpstr>
      <vt:lpstr>VLDL</vt:lpstr>
      <vt:lpstr>LDL</vt:lpstr>
      <vt:lpstr>HDL</vt:lpstr>
      <vt:lpstr>Atherosclerosis</vt:lpstr>
      <vt:lpstr>PowerPoint Presentation</vt:lpstr>
      <vt:lpstr>How It Works</vt:lpstr>
      <vt:lpstr>Risking Atherosclerosis</vt:lpstr>
      <vt:lpstr>PowerPoint Presentation</vt:lpstr>
      <vt:lpstr>PowerPoint Presentation</vt:lpstr>
      <vt:lpstr>Reading (Sources)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 M Halloran</cp:lastModifiedBy>
  <cp:revision>1682</cp:revision>
  <dcterms:created xsi:type="dcterms:W3CDTF">2005-12-08T13:54:14Z</dcterms:created>
  <dcterms:modified xsi:type="dcterms:W3CDTF">2015-06-04T14:57:56Z</dcterms:modified>
</cp:coreProperties>
</file>