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40"/>
  </p:notesMasterIdLst>
  <p:sldIdLst>
    <p:sldId id="504" r:id="rId2"/>
    <p:sldId id="688" r:id="rId3"/>
    <p:sldId id="539" r:id="rId4"/>
    <p:sldId id="640" r:id="rId5"/>
    <p:sldId id="657" r:id="rId6"/>
    <p:sldId id="641" r:id="rId7"/>
    <p:sldId id="672" r:id="rId8"/>
    <p:sldId id="639" r:id="rId9"/>
    <p:sldId id="673" r:id="rId10"/>
    <p:sldId id="674" r:id="rId11"/>
    <p:sldId id="656" r:id="rId12"/>
    <p:sldId id="671" r:id="rId13"/>
    <p:sldId id="655" r:id="rId14"/>
    <p:sldId id="642" r:id="rId15"/>
    <p:sldId id="647" r:id="rId16"/>
    <p:sldId id="645" r:id="rId17"/>
    <p:sldId id="643" r:id="rId18"/>
    <p:sldId id="681" r:id="rId19"/>
    <p:sldId id="653" r:id="rId20"/>
    <p:sldId id="680" r:id="rId21"/>
    <p:sldId id="682" r:id="rId22"/>
    <p:sldId id="684" r:id="rId23"/>
    <p:sldId id="683" r:id="rId24"/>
    <p:sldId id="651" r:id="rId25"/>
    <p:sldId id="652" r:id="rId26"/>
    <p:sldId id="678" r:id="rId27"/>
    <p:sldId id="685" r:id="rId28"/>
    <p:sldId id="687" r:id="rId29"/>
    <p:sldId id="686" r:id="rId30"/>
    <p:sldId id="679" r:id="rId31"/>
    <p:sldId id="677" r:id="rId32"/>
    <p:sldId id="658" r:id="rId33"/>
    <p:sldId id="659" r:id="rId34"/>
    <p:sldId id="660" r:id="rId35"/>
    <p:sldId id="661" r:id="rId36"/>
    <p:sldId id="654" r:id="rId37"/>
    <p:sldId id="650" r:id="rId38"/>
    <p:sldId id="638" r:id="rId3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99FF"/>
    <a:srgbClr val="FFFF00"/>
    <a:srgbClr val="FFFF99"/>
    <a:srgbClr val="FFFFCC"/>
    <a:srgbClr val="800080"/>
    <a:srgbClr val="006600"/>
    <a:srgbClr val="00CC00"/>
    <a:srgbClr val="66CCFF"/>
    <a:srgbClr val="66FF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771" autoAdjust="0"/>
    <p:restoredTop sz="94660" autoAdjust="0"/>
  </p:normalViewPr>
  <p:slideViewPr>
    <p:cSldViewPr snapToGrid="0">
      <p:cViewPr varScale="1">
        <p:scale>
          <a:sx n="90" d="100"/>
          <a:sy n="90" d="100"/>
        </p:scale>
        <p:origin x="-120" y="-666"/>
      </p:cViewPr>
      <p:guideLst>
        <p:guide orient="horz"/>
        <p:guide/>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0" d="100"/>
        <a:sy n="80" d="100"/>
      </p:scale>
      <p:origin x="0" y="321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endParaRPr lang="en-US"/>
          </a:p>
        </p:txBody>
      </p:sp>
      <p:sp>
        <p:nvSpPr>
          <p:cNvPr id="4099"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endParaRPr lang="en-US"/>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102"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endParaRPr lang="en-US"/>
          </a:p>
        </p:txBody>
      </p:sp>
      <p:sp>
        <p:nvSpPr>
          <p:cNvPr id="4103"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F80B39F9-9779-49E4-9061-3C452DBF8DE4}" type="slidenum">
              <a:rPr lang="en-US"/>
              <a:pPr/>
              <a:t>‹#›</a:t>
            </a:fld>
            <a:endParaRPr lang="en-US"/>
          </a:p>
        </p:txBody>
      </p:sp>
    </p:spTree>
    <p:extLst>
      <p:ext uri="{BB962C8B-B14F-4D97-AF65-F5344CB8AC3E}">
        <p14:creationId xmlns:p14="http://schemas.microsoft.com/office/powerpoint/2010/main" val="308734555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698500" y="1617663"/>
            <a:ext cx="77724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98500" y="4059238"/>
            <a:ext cx="77724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60900" y="1617663"/>
            <a:ext cx="3810000" cy="22891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60900" y="4059238"/>
            <a:ext cx="3810000" cy="229076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lvl3pPr marL="804863" indent="-347663">
              <a:buFont typeface="Courier New" panose="02070309020205020404" pitchFamily="49" charset="0"/>
              <a:buChar char="o"/>
              <a:defRPr/>
            </a:lvl3pPr>
            <a:lvl4pPr marL="973138" indent="-287338">
              <a:buFont typeface="Wingdings" panose="05000000000000000000" pitchFamily="2" charset="2"/>
              <a:buChar char="q"/>
              <a:defRPr/>
            </a:lvl4pPr>
            <a:lvl5pPr marL="1143000" indent="-228600">
              <a:buFont typeface="Wingdings" panose="05000000000000000000" pitchFamily="2" charset="2"/>
              <a:buChar char="Ø"/>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p>
            <a:fld id="{0CB34C3B-C01D-4774-8EF1-7F8FFAFB597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formational Slide">
    <p:bg>
      <p:bgPr>
        <a:gradFill rotWithShape="0">
          <a:gsLst>
            <a:gs pos="0">
              <a:srgbClr val="FFFF00"/>
            </a:gs>
            <a:gs pos="100000">
              <a:srgbClr val="FFFFCC"/>
            </a:gs>
          </a:gsLst>
          <a:lin ang="27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8666" y="401107"/>
            <a:ext cx="8473863" cy="76200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64067" y="1397530"/>
            <a:ext cx="8482754" cy="5048990"/>
          </a:xfrm>
        </p:spPr>
        <p:txBody>
          <a:bodyPr/>
          <a:lstStyle>
            <a:lvl1pPr>
              <a:defRPr>
                <a:solidFill>
                  <a:schemeClr val="tx1"/>
                </a:solidFill>
              </a:defRPr>
            </a:lvl1pPr>
            <a:lvl2pPr>
              <a:defRPr>
                <a:solidFill>
                  <a:schemeClr val="tx1"/>
                </a:solidFill>
              </a:defRPr>
            </a:lvl2pPr>
            <a:lvl3pPr marL="804863" indent="-347663">
              <a:buFont typeface="Courier New" panose="02070309020205020404" pitchFamily="49" charset="0"/>
              <a:buChar char="o"/>
              <a:defRPr>
                <a:solidFill>
                  <a:schemeClr val="tx1"/>
                </a:solidFill>
              </a:defRPr>
            </a:lvl3pPr>
            <a:lvl4pPr marL="973138" indent="-287338">
              <a:buFont typeface="Wingdings" panose="05000000000000000000" pitchFamily="2" charset="2"/>
              <a:buChar char="q"/>
              <a:defRPr>
                <a:solidFill>
                  <a:schemeClr val="tx1"/>
                </a:solidFill>
              </a:defRPr>
            </a:lvl4pPr>
            <a:lvl5pPr marL="1143000" indent="-228600">
              <a:buFont typeface="Wingdings" panose="05000000000000000000" pitchFamily="2" charset="2"/>
              <a:buChar char="Ø"/>
              <a:defRPr>
                <a:solidFill>
                  <a:schemeClr val="tx1"/>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Slide Number Placeholder 3"/>
          <p:cNvSpPr>
            <a:spLocks noGrp="1"/>
          </p:cNvSpPr>
          <p:nvPr>
            <p:ph type="sldNum" sz="quarter" idx="10"/>
          </p:nvPr>
        </p:nvSpPr>
        <p:spPr/>
        <p:txBody>
          <a:bodyPr/>
          <a:lstStyle>
            <a:lvl1pPr>
              <a:defRPr>
                <a:solidFill>
                  <a:schemeClr val="tx1"/>
                </a:solidFill>
              </a:defRPr>
            </a:lvl1pPr>
          </a:lstStyle>
          <a:p>
            <a:fld id="{0CB34C3B-C01D-4774-8EF1-7F8FFAFB5973}" type="slidenum">
              <a:rPr lang="en-US" smtClean="0"/>
              <a:pPr/>
              <a:t>‹#›</a:t>
            </a:fld>
            <a:endParaRPr lang="en-US"/>
          </a:p>
        </p:txBody>
      </p:sp>
    </p:spTree>
    <p:extLst>
      <p:ext uri="{BB962C8B-B14F-4D97-AF65-F5344CB8AC3E}">
        <p14:creationId xmlns:p14="http://schemas.microsoft.com/office/powerpoint/2010/main" val="891005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ubtitle + Content">
    <p:spTree>
      <p:nvGrpSpPr>
        <p:cNvPr id="1" name=""/>
        <p:cNvGrpSpPr/>
        <p:nvPr/>
      </p:nvGrpSpPr>
      <p:grpSpPr>
        <a:xfrm>
          <a:off x="0" y="0"/>
          <a:ext cx="0" cy="0"/>
          <a:chOff x="0" y="0"/>
          <a:chExt cx="0" cy="0"/>
        </a:xfrm>
      </p:grpSpPr>
      <p:sp>
        <p:nvSpPr>
          <p:cNvPr id="2" name="Title 1"/>
          <p:cNvSpPr>
            <a:spLocks noGrp="1"/>
          </p:cNvSpPr>
          <p:nvPr>
            <p:ph type="title"/>
          </p:nvPr>
        </p:nvSpPr>
        <p:spPr>
          <a:xfrm>
            <a:off x="313267" y="236007"/>
            <a:ext cx="8407400" cy="762000"/>
          </a:xfrm>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364067" y="1625600"/>
            <a:ext cx="8390466" cy="4504267"/>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Box 3"/>
          <p:cNvSpPr txBox="1"/>
          <p:nvPr userDrawn="1"/>
        </p:nvSpPr>
        <p:spPr>
          <a:xfrm>
            <a:off x="635000" y="1181100"/>
            <a:ext cx="4356100" cy="338554"/>
          </a:xfrm>
          <a:prstGeom prst="rect">
            <a:avLst/>
          </a:prstGeom>
          <a:noFill/>
        </p:spPr>
        <p:txBody>
          <a:bodyPr wrap="square" rtlCol="0">
            <a:spAutoFit/>
          </a:bodyPr>
          <a:lstStyle/>
          <a:p>
            <a:endParaRPr lang="en-US" sz="1600" dirty="0" smtClean="0">
              <a:solidFill>
                <a:schemeClr val="bg1"/>
              </a:solidFill>
            </a:endParaRPr>
          </a:p>
        </p:txBody>
      </p:sp>
      <p:sp>
        <p:nvSpPr>
          <p:cNvPr id="8" name="Text Placeholder 7"/>
          <p:cNvSpPr>
            <a:spLocks noGrp="1"/>
          </p:cNvSpPr>
          <p:nvPr>
            <p:ph type="body" sz="quarter" idx="10"/>
          </p:nvPr>
        </p:nvSpPr>
        <p:spPr>
          <a:xfrm>
            <a:off x="317500" y="1016000"/>
            <a:ext cx="8432800" cy="571500"/>
          </a:xfrm>
        </p:spPr>
        <p:txBody>
          <a:bodyPr/>
          <a:lstStyle>
            <a:lvl1pPr>
              <a:buNone/>
              <a:defRPr b="0" i="1">
                <a:solidFill>
                  <a:srgbClr val="CCFFFF"/>
                </a:solidFill>
                <a:latin typeface="Times New Roman" pitchFamily="18" charset="0"/>
                <a:cs typeface="Times New Roman" pitchFamily="18" charset="0"/>
              </a:defRPr>
            </a:lvl1pPr>
          </a:lstStyle>
          <a:p>
            <a:pPr lvl="0"/>
            <a:r>
              <a:rPr lang="en-US" dirty="0" smtClean="0"/>
              <a:t>Click to edit Master text styles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0426" y="954017"/>
            <a:ext cx="7772400" cy="1815882"/>
          </a:xfrm>
        </p:spPr>
        <p:txBody>
          <a:bodyPr anchor="t"/>
          <a:lstStyle>
            <a:lvl1pPr algn="l">
              <a:defRPr sz="5600" b="1" cap="none" baseline="0">
                <a:latin typeface="Tahoma" panose="020B0604030504040204" pitchFamily="34" charset="0"/>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667722" y="4421614"/>
            <a:ext cx="7772400" cy="1500187"/>
          </a:xfrm>
        </p:spPr>
        <p:txBody>
          <a:bodyPr anchor="b"/>
          <a:lstStyle>
            <a:lvl1pPr marL="0" indent="0">
              <a:buNone/>
              <a:defRPr sz="3200" baseline="0">
                <a:solidFill>
                  <a:srgbClr val="00FFFF"/>
                </a:solidFill>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38667" y="401107"/>
            <a:ext cx="8407400" cy="762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smtClean="0"/>
              <a:t>This is the Master supraTitle</a:t>
            </a:r>
          </a:p>
        </p:txBody>
      </p:sp>
      <p:sp>
        <p:nvSpPr>
          <p:cNvPr id="38915" name="Rectangle 3"/>
          <p:cNvSpPr>
            <a:spLocks noGrp="1" noChangeArrowheads="1"/>
          </p:cNvSpPr>
          <p:nvPr>
            <p:ph type="body" idx="1"/>
          </p:nvPr>
        </p:nvSpPr>
        <p:spPr bwMode="auto">
          <a:xfrm>
            <a:off x="364067" y="1397530"/>
            <a:ext cx="8390466" cy="4732337"/>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2" name="Slide Number Placeholder 1"/>
          <p:cNvSpPr>
            <a:spLocks noGrp="1"/>
          </p:cNvSpPr>
          <p:nvPr>
            <p:ph type="sldNum" sz="quarter" idx="4"/>
          </p:nvPr>
        </p:nvSpPr>
        <p:spPr>
          <a:xfrm>
            <a:off x="6814457" y="6330225"/>
            <a:ext cx="2133600" cy="365125"/>
          </a:xfrm>
          <a:prstGeom prst="rect">
            <a:avLst/>
          </a:prstGeom>
        </p:spPr>
        <p:txBody>
          <a:bodyPr vert="horz" lIns="91440" tIns="45720" rIns="91440" bIns="45720" rtlCol="0" anchor="ctr"/>
          <a:lstStyle>
            <a:lvl1pPr algn="r">
              <a:defRPr sz="1400" b="1">
                <a:solidFill>
                  <a:schemeClr val="bg1"/>
                </a:solidFill>
              </a:defRPr>
            </a:lvl1pPr>
          </a:lstStyle>
          <a:p>
            <a:fld id="{0CB34C3B-C01D-4774-8EF1-7F8FFAFB59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5" r:id="rId1"/>
    <p:sldLayoutId id="2147483666" r:id="rId2"/>
    <p:sldLayoutId id="2147483802" r:id="rId3"/>
    <p:sldLayoutId id="2147483801"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797" r:id="rId14"/>
    <p:sldLayoutId id="2147483799" r:id="rId15"/>
    <p:sldLayoutId id="2147483800" r:id="rId16"/>
  </p:sldLayoutIdLst>
  <p:hf hdr="0" ftr="0" dt="0"/>
  <p:txStyles>
    <p:titleStyle>
      <a:lvl1pPr algn="l" rtl="0" eaLnBrk="0" fontAlgn="base" hangingPunct="0">
        <a:spcBef>
          <a:spcPct val="0"/>
        </a:spcBef>
        <a:spcAft>
          <a:spcPct val="0"/>
        </a:spcAft>
        <a:defRPr sz="4400">
          <a:solidFill>
            <a:srgbClr val="FFFF99"/>
          </a:solidFill>
          <a:latin typeface="+mj-lt"/>
          <a:ea typeface="+mj-ea"/>
          <a:cs typeface="+mj-cs"/>
        </a:defRPr>
      </a:lvl1pPr>
      <a:lvl2pPr algn="l" rtl="0" eaLnBrk="0" fontAlgn="base" hangingPunct="0">
        <a:spcBef>
          <a:spcPct val="0"/>
        </a:spcBef>
        <a:spcAft>
          <a:spcPct val="0"/>
        </a:spcAft>
        <a:defRPr sz="4400">
          <a:solidFill>
            <a:srgbClr val="FFFF99"/>
          </a:solidFill>
          <a:latin typeface="Arial" charset="0"/>
        </a:defRPr>
      </a:lvl2pPr>
      <a:lvl3pPr algn="l" rtl="0" eaLnBrk="0" fontAlgn="base" hangingPunct="0">
        <a:spcBef>
          <a:spcPct val="0"/>
        </a:spcBef>
        <a:spcAft>
          <a:spcPct val="0"/>
        </a:spcAft>
        <a:defRPr sz="4400">
          <a:solidFill>
            <a:srgbClr val="FFFF99"/>
          </a:solidFill>
          <a:latin typeface="Arial" charset="0"/>
        </a:defRPr>
      </a:lvl3pPr>
      <a:lvl4pPr algn="l" rtl="0" eaLnBrk="0" fontAlgn="base" hangingPunct="0">
        <a:spcBef>
          <a:spcPct val="0"/>
        </a:spcBef>
        <a:spcAft>
          <a:spcPct val="0"/>
        </a:spcAft>
        <a:defRPr sz="4400">
          <a:solidFill>
            <a:srgbClr val="FFFF99"/>
          </a:solidFill>
          <a:latin typeface="Arial" charset="0"/>
        </a:defRPr>
      </a:lvl4pPr>
      <a:lvl5pPr algn="l" rtl="0" eaLnBrk="0" fontAlgn="base" hangingPunct="0">
        <a:spcBef>
          <a:spcPct val="0"/>
        </a:spcBef>
        <a:spcAft>
          <a:spcPct val="0"/>
        </a:spcAft>
        <a:defRPr sz="4400">
          <a:solidFill>
            <a:srgbClr val="FFFF99"/>
          </a:solidFill>
          <a:latin typeface="Arial" charset="0"/>
        </a:defRPr>
      </a:lvl5pPr>
      <a:lvl6pPr marL="457200" algn="l" rtl="0" eaLnBrk="0" fontAlgn="base" hangingPunct="0">
        <a:spcBef>
          <a:spcPct val="0"/>
        </a:spcBef>
        <a:spcAft>
          <a:spcPct val="0"/>
        </a:spcAft>
        <a:defRPr sz="4400">
          <a:solidFill>
            <a:srgbClr val="FFFF99"/>
          </a:solidFill>
          <a:latin typeface="Arial" charset="0"/>
        </a:defRPr>
      </a:lvl6pPr>
      <a:lvl7pPr marL="914400" algn="l" rtl="0" eaLnBrk="0" fontAlgn="base" hangingPunct="0">
        <a:spcBef>
          <a:spcPct val="0"/>
        </a:spcBef>
        <a:spcAft>
          <a:spcPct val="0"/>
        </a:spcAft>
        <a:defRPr sz="4400">
          <a:solidFill>
            <a:srgbClr val="FFFF99"/>
          </a:solidFill>
          <a:latin typeface="Arial" charset="0"/>
        </a:defRPr>
      </a:lvl7pPr>
      <a:lvl8pPr marL="1371600" algn="l" rtl="0" eaLnBrk="0" fontAlgn="base" hangingPunct="0">
        <a:spcBef>
          <a:spcPct val="0"/>
        </a:spcBef>
        <a:spcAft>
          <a:spcPct val="0"/>
        </a:spcAft>
        <a:defRPr sz="4400">
          <a:solidFill>
            <a:srgbClr val="FFFF99"/>
          </a:solidFill>
          <a:latin typeface="Arial" charset="0"/>
        </a:defRPr>
      </a:lvl8pPr>
      <a:lvl9pPr marL="1828800" algn="l" rtl="0" eaLnBrk="0" fontAlgn="base" hangingPunct="0">
        <a:spcBef>
          <a:spcPct val="0"/>
        </a:spcBef>
        <a:spcAft>
          <a:spcPct val="0"/>
        </a:spcAft>
        <a:defRPr sz="4400">
          <a:solidFill>
            <a:srgbClr val="FFFF99"/>
          </a:solidFill>
          <a:latin typeface="Arial" charset="0"/>
        </a:defRPr>
      </a:lvl9pPr>
    </p:titleStyle>
    <p:body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q"/>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40426" y="954017"/>
            <a:ext cx="7772400" cy="1815882"/>
          </a:xfrm>
        </p:spPr>
        <p:txBody>
          <a:bodyPr/>
          <a:lstStyle/>
          <a:p>
            <a:r>
              <a:rPr lang="en-US" dirty="0" smtClean="0"/>
              <a:t>Cell Signaling &amp; Receptors</a:t>
            </a:r>
            <a:endParaRPr lang="en-US" b="0" dirty="0"/>
          </a:p>
        </p:txBody>
      </p:sp>
      <p:sp>
        <p:nvSpPr>
          <p:cNvPr id="5" name="Text Placeholder 4"/>
          <p:cNvSpPr>
            <a:spLocks noGrp="1"/>
          </p:cNvSpPr>
          <p:nvPr>
            <p:ph type="body" idx="1"/>
          </p:nvPr>
        </p:nvSpPr>
        <p:spPr/>
        <p:txBody>
          <a:bodyPr/>
          <a:lstStyle/>
          <a:p>
            <a:r>
              <a:rPr lang="en-US" dirty="0" smtClean="0"/>
              <a:t>Lecture 7</a:t>
            </a:r>
            <a:endParaRPr lang="en-US" dirty="0"/>
          </a:p>
        </p:txBody>
      </p:sp>
    </p:spTree>
    <p:extLst>
      <p:ext uri="{BB962C8B-B14F-4D97-AF65-F5344CB8AC3E}">
        <p14:creationId xmlns:p14="http://schemas.microsoft.com/office/powerpoint/2010/main" val="4346140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Receptors</a:t>
            </a:r>
            <a:endParaRPr lang="en-US" dirty="0"/>
          </a:p>
        </p:txBody>
      </p:sp>
      <p:sp>
        <p:nvSpPr>
          <p:cNvPr id="3" name="Content Placeholder 2"/>
          <p:cNvSpPr>
            <a:spLocks noGrp="1"/>
          </p:cNvSpPr>
          <p:nvPr>
            <p:ph idx="1"/>
          </p:nvPr>
        </p:nvSpPr>
        <p:spPr/>
        <p:txBody>
          <a:bodyPr/>
          <a:lstStyle/>
          <a:p>
            <a:r>
              <a:rPr lang="en-US" sz="2200" dirty="0" smtClean="0"/>
              <a:t>The signal, or agonist or hormone or ligand, will fit like </a:t>
            </a:r>
            <a:r>
              <a:rPr lang="en-US" sz="2200" dirty="0" smtClean="0">
                <a:solidFill>
                  <a:srgbClr val="FFFF00"/>
                </a:solidFill>
              </a:rPr>
              <a:t>key-into-lock</a:t>
            </a:r>
            <a:r>
              <a:rPr lang="en-US" sz="2200" dirty="0" smtClean="0"/>
              <a:t> with a receptor</a:t>
            </a:r>
          </a:p>
          <a:p>
            <a:r>
              <a:rPr lang="en-US" sz="2200" dirty="0" smtClean="0"/>
              <a:t>Receptors are invariably </a:t>
            </a:r>
            <a:r>
              <a:rPr lang="en-US" sz="2200" dirty="0" smtClean="0">
                <a:solidFill>
                  <a:schemeClr val="accent1">
                    <a:lumMod val="60000"/>
                    <a:lumOff val="40000"/>
                  </a:schemeClr>
                </a:solidFill>
              </a:rPr>
              <a:t>proteins</a:t>
            </a:r>
            <a:r>
              <a:rPr lang="en-US" sz="2200" dirty="0" smtClean="0"/>
              <a:t> that </a:t>
            </a:r>
            <a:r>
              <a:rPr lang="en-US" sz="2200" dirty="0" smtClean="0">
                <a:solidFill>
                  <a:srgbClr val="FFFF00"/>
                </a:solidFill>
              </a:rPr>
              <a:t>bind</a:t>
            </a:r>
            <a:r>
              <a:rPr lang="en-US" sz="2200" dirty="0" smtClean="0"/>
              <a:t> to the signal and generate a </a:t>
            </a:r>
            <a:r>
              <a:rPr lang="en-US" sz="2200" dirty="0" smtClean="0">
                <a:solidFill>
                  <a:srgbClr val="FFFF00"/>
                </a:solidFill>
              </a:rPr>
              <a:t>response</a:t>
            </a:r>
          </a:p>
          <a:p>
            <a:r>
              <a:rPr lang="en-US" sz="2200" dirty="0" smtClean="0"/>
              <a:t>Responses can involve</a:t>
            </a:r>
          </a:p>
          <a:p>
            <a:pPr lvl="1"/>
            <a:r>
              <a:rPr lang="en-US" sz="2200" dirty="0" smtClean="0">
                <a:solidFill>
                  <a:srgbClr val="FFFF00"/>
                </a:solidFill>
              </a:rPr>
              <a:t>activation</a:t>
            </a:r>
            <a:r>
              <a:rPr lang="en-US" sz="2200" dirty="0" smtClean="0"/>
              <a:t> </a:t>
            </a:r>
            <a:r>
              <a:rPr lang="en-US" sz="2200" dirty="0" smtClean="0"/>
              <a:t>of one or more </a:t>
            </a:r>
            <a:r>
              <a:rPr lang="en-US" sz="2200" dirty="0" smtClean="0">
                <a:solidFill>
                  <a:srgbClr val="FFFF00"/>
                </a:solidFill>
              </a:rPr>
              <a:t>metabolic pathways </a:t>
            </a:r>
            <a:r>
              <a:rPr lang="en-US" sz="2200" dirty="0" smtClean="0"/>
              <a:t>or </a:t>
            </a:r>
            <a:r>
              <a:rPr lang="en-US" sz="2200" dirty="0" smtClean="0">
                <a:solidFill>
                  <a:srgbClr val="FFFF00"/>
                </a:solidFill>
              </a:rPr>
              <a:t>cellular functions</a:t>
            </a:r>
          </a:p>
          <a:p>
            <a:pPr lvl="1"/>
            <a:r>
              <a:rPr lang="en-US" sz="2200" dirty="0" smtClean="0">
                <a:solidFill>
                  <a:schemeClr val="accent1">
                    <a:lumMod val="60000"/>
                    <a:lumOff val="40000"/>
                  </a:schemeClr>
                </a:solidFill>
              </a:rPr>
              <a:t>simultaneous</a:t>
            </a:r>
            <a:r>
              <a:rPr lang="en-US" sz="2200" dirty="0" smtClean="0"/>
              <a:t> </a:t>
            </a:r>
            <a:r>
              <a:rPr lang="en-US" sz="2200" dirty="0" smtClean="0">
                <a:solidFill>
                  <a:srgbClr val="FFFF00"/>
                </a:solidFill>
              </a:rPr>
              <a:t>inactivation</a:t>
            </a:r>
            <a:r>
              <a:rPr lang="en-US" sz="2200" dirty="0" smtClean="0"/>
              <a:t> of other pathways, particularly those that work at cross purposes</a:t>
            </a:r>
          </a:p>
          <a:p>
            <a:pPr lvl="1"/>
            <a:endParaRPr lang="en-US" sz="1600" dirty="0"/>
          </a:p>
          <a:p>
            <a:r>
              <a:rPr lang="en-US" sz="2200" dirty="0" smtClean="0"/>
              <a:t>Receptors </a:t>
            </a:r>
            <a:r>
              <a:rPr lang="en-US" sz="2200" dirty="0" smtClean="0"/>
              <a:t>often are </a:t>
            </a:r>
            <a:r>
              <a:rPr lang="en-US" sz="2200" dirty="0" smtClean="0">
                <a:solidFill>
                  <a:srgbClr val="FFFF00"/>
                </a:solidFill>
              </a:rPr>
              <a:t>membrane proteins</a:t>
            </a:r>
            <a:r>
              <a:rPr lang="en-US" sz="2200" dirty="0" smtClean="0"/>
              <a:t>, located on surface waiting for signal to bind</a:t>
            </a:r>
          </a:p>
          <a:p>
            <a:r>
              <a:rPr lang="en-US" sz="2200" dirty="0" smtClean="0"/>
              <a:t>Can be located </a:t>
            </a:r>
            <a:r>
              <a:rPr lang="en-US" sz="2200" dirty="0" err="1" smtClean="0">
                <a:solidFill>
                  <a:schemeClr val="accent1">
                    <a:lumMod val="60000"/>
                    <a:lumOff val="40000"/>
                  </a:schemeClr>
                </a:solidFill>
              </a:rPr>
              <a:t>intracellularly</a:t>
            </a:r>
            <a:r>
              <a:rPr lang="en-US" sz="2200" dirty="0" smtClean="0"/>
              <a:t>, with </a:t>
            </a:r>
            <a:r>
              <a:rPr lang="en-US" sz="2200" dirty="0" smtClean="0">
                <a:solidFill>
                  <a:srgbClr val="FFFF00"/>
                </a:solidFill>
              </a:rPr>
              <a:t>lipophilic signal </a:t>
            </a:r>
            <a:r>
              <a:rPr lang="en-US" sz="2200" dirty="0" smtClean="0">
                <a:solidFill>
                  <a:schemeClr val="accent1">
                    <a:lumMod val="60000"/>
                    <a:lumOff val="40000"/>
                  </a:schemeClr>
                </a:solidFill>
              </a:rPr>
              <a:t>passing</a:t>
            </a:r>
            <a:r>
              <a:rPr lang="en-US" sz="2200" dirty="0" smtClean="0"/>
              <a:t> through </a:t>
            </a:r>
            <a:r>
              <a:rPr lang="en-US" sz="2200" dirty="0" smtClean="0">
                <a:solidFill>
                  <a:srgbClr val="FFFF00"/>
                </a:solidFill>
              </a:rPr>
              <a:t>cell</a:t>
            </a:r>
            <a:r>
              <a:rPr lang="en-US" sz="2200" dirty="0" smtClean="0"/>
              <a:t> </a:t>
            </a:r>
            <a:r>
              <a:rPr lang="en-US" sz="2200" dirty="0" smtClean="0">
                <a:solidFill>
                  <a:srgbClr val="FFFF00"/>
                </a:solidFill>
              </a:rPr>
              <a:t>membrane</a:t>
            </a:r>
          </a:p>
        </p:txBody>
      </p:sp>
      <p:sp>
        <p:nvSpPr>
          <p:cNvPr id="4" name="Slide Number Placeholder 3"/>
          <p:cNvSpPr>
            <a:spLocks noGrp="1"/>
          </p:cNvSpPr>
          <p:nvPr>
            <p:ph type="sldNum" sz="quarter" idx="10"/>
          </p:nvPr>
        </p:nvSpPr>
        <p:spPr/>
        <p:txBody>
          <a:bodyPr/>
          <a:lstStyle/>
          <a:p>
            <a:fld id="{0CB34C3B-C01D-4774-8EF1-7F8FFAFB5973}" type="slidenum">
              <a:rPr lang="en-US" smtClean="0"/>
              <a:pPr/>
              <a:t>10</a:t>
            </a:fld>
            <a:endParaRPr lang="en-US"/>
          </a:p>
        </p:txBody>
      </p:sp>
    </p:spTree>
    <p:extLst>
      <p:ext uri="{BB962C8B-B14F-4D97-AF65-F5344CB8AC3E}">
        <p14:creationId xmlns:p14="http://schemas.microsoft.com/office/powerpoint/2010/main" val="19888563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Cell Membrane Receptors</a:t>
            </a:r>
            <a:endParaRPr lang="en-US" dirty="0"/>
          </a:p>
        </p:txBody>
      </p:sp>
      <p:sp>
        <p:nvSpPr>
          <p:cNvPr id="5" name="Content Placeholder 4"/>
          <p:cNvSpPr>
            <a:spLocks noGrp="1"/>
          </p:cNvSpPr>
          <p:nvPr>
            <p:ph idx="1"/>
          </p:nvPr>
        </p:nvSpPr>
        <p:spPr>
          <a:xfrm>
            <a:off x="364067" y="1228300"/>
            <a:ext cx="8390466" cy="4901568"/>
          </a:xfrm>
        </p:spPr>
        <p:txBody>
          <a:bodyPr/>
          <a:lstStyle/>
          <a:p>
            <a:r>
              <a:rPr lang="en-US" dirty="0" smtClean="0"/>
              <a:t> Transmembrane proteins typically with more than one subunit (polypeptide)</a:t>
            </a:r>
          </a:p>
          <a:p>
            <a:r>
              <a:rPr lang="en-US" dirty="0" smtClean="0"/>
              <a:t> </a:t>
            </a:r>
            <a:r>
              <a:rPr lang="en-US" dirty="0" smtClean="0">
                <a:solidFill>
                  <a:schemeClr val="accent1">
                    <a:lumMod val="60000"/>
                    <a:lumOff val="40000"/>
                  </a:schemeClr>
                </a:solidFill>
              </a:rPr>
              <a:t>Extracellular domain</a:t>
            </a:r>
            <a:r>
              <a:rPr lang="en-US" dirty="0" smtClean="0"/>
              <a:t>:  Receptors bind to ligand / agonist / hormone on the outside of the cell (extracellular side)</a:t>
            </a:r>
          </a:p>
          <a:p>
            <a:r>
              <a:rPr lang="en-US" dirty="0" smtClean="0"/>
              <a:t> </a:t>
            </a:r>
            <a:r>
              <a:rPr lang="en-US" dirty="0" smtClean="0">
                <a:solidFill>
                  <a:schemeClr val="accent1">
                    <a:lumMod val="60000"/>
                    <a:lumOff val="40000"/>
                  </a:schemeClr>
                </a:solidFill>
              </a:rPr>
              <a:t>Transmembrane domain </a:t>
            </a:r>
            <a:r>
              <a:rPr lang="en-US" dirty="0" smtClean="0"/>
              <a:t>has segments pass through the binding</a:t>
            </a:r>
          </a:p>
          <a:p>
            <a:r>
              <a:rPr lang="en-US" dirty="0" smtClean="0"/>
              <a:t> </a:t>
            </a:r>
            <a:r>
              <a:rPr lang="en-US" dirty="0" smtClean="0">
                <a:solidFill>
                  <a:schemeClr val="accent1">
                    <a:lumMod val="60000"/>
                    <a:lumOff val="40000"/>
                  </a:schemeClr>
                </a:solidFill>
              </a:rPr>
              <a:t>Intracellular domain</a:t>
            </a:r>
            <a:r>
              <a:rPr lang="en-US" dirty="0" smtClean="0"/>
              <a:t>: it might be an enzymatic part (with catalytic activity) or it might bind to another molecule (protein or otherwise) for the purpose of initiating </a:t>
            </a:r>
            <a:endParaRPr lang="en-US" dirty="0"/>
          </a:p>
          <a:p>
            <a:r>
              <a:rPr lang="en-US" sz="1800" dirty="0" smtClean="0"/>
              <a:t>A </a:t>
            </a:r>
            <a:r>
              <a:rPr lang="en-US" sz="1800" dirty="0" smtClean="0">
                <a:solidFill>
                  <a:schemeClr val="accent1">
                    <a:lumMod val="60000"/>
                    <a:lumOff val="40000"/>
                  </a:schemeClr>
                </a:solidFill>
              </a:rPr>
              <a:t>domain</a:t>
            </a:r>
            <a:r>
              <a:rPr lang="en-US" sz="1800" dirty="0" smtClean="0"/>
              <a:t> of a protein is a functionally (and usually structurally) distinct part of a protein that fits into the whole of the function of the protein</a:t>
            </a:r>
            <a:endParaRPr lang="en-US" sz="1800" dirty="0"/>
          </a:p>
        </p:txBody>
      </p:sp>
      <p:sp>
        <p:nvSpPr>
          <p:cNvPr id="2" name="Slide Number Placeholder 1"/>
          <p:cNvSpPr>
            <a:spLocks noGrp="1"/>
          </p:cNvSpPr>
          <p:nvPr>
            <p:ph type="sldNum" sz="quarter" idx="10"/>
          </p:nvPr>
        </p:nvSpPr>
        <p:spPr/>
        <p:txBody>
          <a:bodyPr/>
          <a:lstStyle/>
          <a:p>
            <a:fld id="{0CB34C3B-C01D-4774-8EF1-7F8FFAFB5973}" type="slidenum">
              <a:rPr lang="en-US" smtClean="0"/>
              <a:pPr/>
              <a:t>11</a:t>
            </a:fld>
            <a:endParaRPr lang="en-US"/>
          </a:p>
        </p:txBody>
      </p:sp>
    </p:spTree>
    <p:extLst>
      <p:ext uri="{BB962C8B-B14F-4D97-AF65-F5344CB8AC3E}">
        <p14:creationId xmlns:p14="http://schemas.microsoft.com/office/powerpoint/2010/main" val="53503083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Membrane Receptor Domains</a:t>
            </a:r>
            <a:endParaRPr lang="en-US" dirty="0"/>
          </a:p>
        </p:txBody>
      </p:sp>
      <p:sp>
        <p:nvSpPr>
          <p:cNvPr id="2" name="Content Placeholder 1"/>
          <p:cNvSpPr>
            <a:spLocks noGrp="1"/>
          </p:cNvSpPr>
          <p:nvPr>
            <p:ph idx="1"/>
          </p:nvPr>
        </p:nvSpPr>
        <p:spPr>
          <a:xfrm>
            <a:off x="4348137" y="1397530"/>
            <a:ext cx="4406395" cy="4732337"/>
          </a:xfrm>
        </p:spPr>
        <p:txBody>
          <a:bodyPr/>
          <a:lstStyle/>
          <a:p>
            <a:r>
              <a:rPr lang="en-US" sz="2000" dirty="0" smtClean="0"/>
              <a:t>This happens to be a model for a classical membrane receptor, where the extracellular domain binds a growth factor and the intracellular domain has enzymatic activity as a protein tyrosine kinase (it phosphorylates tyrosine side chain –OH group of proteins)</a:t>
            </a:r>
          </a:p>
          <a:p>
            <a:r>
              <a:rPr lang="en-US" sz="2000" dirty="0" smtClean="0"/>
              <a:t>Growth factors are mitogens (cause a signal to induce mitosis &amp; cell proliferation)</a:t>
            </a:r>
          </a:p>
        </p:txBody>
      </p:sp>
      <p:pic>
        <p:nvPicPr>
          <p:cNvPr id="31746" name="Picture 2" descr="http://www.biooncology.com/research-education/her/images/Section_1-1A_HER-receptor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813" y="1732365"/>
            <a:ext cx="4124325" cy="3790950"/>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0"/>
          </p:nvPr>
        </p:nvSpPr>
        <p:spPr/>
        <p:txBody>
          <a:bodyPr/>
          <a:lstStyle/>
          <a:p>
            <a:fld id="{0CB34C3B-C01D-4774-8EF1-7F8FFAFB5973}" type="slidenum">
              <a:rPr lang="en-US" smtClean="0"/>
              <a:pPr/>
              <a:t>12</a:t>
            </a:fld>
            <a:endParaRPr lang="en-US"/>
          </a:p>
        </p:txBody>
      </p:sp>
    </p:spTree>
    <p:extLst>
      <p:ext uri="{BB962C8B-B14F-4D97-AF65-F5344CB8AC3E}">
        <p14:creationId xmlns:p14="http://schemas.microsoft.com/office/powerpoint/2010/main" val="426322951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019" y="250982"/>
            <a:ext cx="8407400" cy="762000"/>
          </a:xfrm>
        </p:spPr>
        <p:txBody>
          <a:bodyPr/>
          <a:lstStyle/>
          <a:p>
            <a:r>
              <a:rPr lang="en-US" dirty="0" smtClean="0"/>
              <a:t>Membrane Receptor Types</a:t>
            </a:r>
            <a:endParaRPr lang="en-US" dirty="0"/>
          </a:p>
        </p:txBody>
      </p:sp>
      <p:sp>
        <p:nvSpPr>
          <p:cNvPr id="3" name="Content Placeholder 2"/>
          <p:cNvSpPr>
            <a:spLocks noGrp="1"/>
          </p:cNvSpPr>
          <p:nvPr>
            <p:ph idx="1"/>
          </p:nvPr>
        </p:nvSpPr>
        <p:spPr>
          <a:xfrm>
            <a:off x="364067" y="1201004"/>
            <a:ext cx="8390466" cy="4928864"/>
          </a:xfrm>
        </p:spPr>
        <p:txBody>
          <a:bodyPr/>
          <a:lstStyle/>
          <a:p>
            <a:r>
              <a:rPr lang="en-US" sz="2000" dirty="0" smtClean="0"/>
              <a:t>Receptor Channel/Transporter/Pump/Carrier</a:t>
            </a:r>
          </a:p>
          <a:p>
            <a:pPr lvl="1"/>
            <a:r>
              <a:rPr lang="en-US" sz="1800" dirty="0" smtClean="0"/>
              <a:t>A receptor protein that functions as a pore permitting usually a specific substance (ion: Na</a:t>
            </a:r>
            <a:r>
              <a:rPr lang="en-US" sz="1800" baseline="30000" dirty="0" smtClean="0"/>
              <a:t>+</a:t>
            </a:r>
            <a:r>
              <a:rPr lang="en-US" sz="1800" dirty="0" smtClean="0"/>
              <a:t>, Cl</a:t>
            </a:r>
            <a:r>
              <a:rPr lang="en-US" sz="1800" baseline="30000" dirty="0" smtClean="0"/>
              <a:t>–</a:t>
            </a:r>
            <a:r>
              <a:rPr lang="en-US" sz="1800" dirty="0" smtClean="0"/>
              <a:t>, K</a:t>
            </a:r>
            <a:r>
              <a:rPr lang="en-US" sz="1800" baseline="30000" dirty="0" smtClean="0"/>
              <a:t>+</a:t>
            </a:r>
            <a:r>
              <a:rPr lang="en-US" sz="1800" dirty="0" smtClean="0"/>
              <a:t>)</a:t>
            </a:r>
          </a:p>
          <a:p>
            <a:pPr lvl="1"/>
            <a:r>
              <a:rPr lang="en-US" sz="1600" dirty="0" smtClean="0">
                <a:solidFill>
                  <a:srgbClr val="FF99FF"/>
                </a:solidFill>
              </a:rPr>
              <a:t>But note that in most cases, receptors will start an intracellular response that changes function of channel/transporter/pump membrane proteins downstream (i.e., many membrane protein functions not directly integrated within a receptor in the same protein)</a:t>
            </a:r>
          </a:p>
          <a:p>
            <a:r>
              <a:rPr lang="en-US" sz="2000" dirty="0" smtClean="0"/>
              <a:t>Receptor Enzyme</a:t>
            </a:r>
          </a:p>
          <a:p>
            <a:pPr marL="228600" lvl="1" indent="0">
              <a:buNone/>
            </a:pPr>
            <a:r>
              <a:rPr lang="en-US" sz="1800" dirty="0" smtClean="0"/>
              <a:t>The receptor has an intracellular domain that has catalytic activity (is an enzyme)</a:t>
            </a:r>
          </a:p>
          <a:p>
            <a:r>
              <a:rPr lang="en-US" sz="2000" dirty="0" smtClean="0"/>
              <a:t>G-protein-Coupled Receptor (model)</a:t>
            </a:r>
          </a:p>
          <a:p>
            <a:pPr marL="228600" lvl="1" indent="0">
              <a:buNone/>
            </a:pPr>
            <a:r>
              <a:rPr lang="en-US" sz="1800" dirty="0" smtClean="0"/>
              <a:t>The hormone-receptor complex binds to other proteins that help propagate the signal </a:t>
            </a:r>
          </a:p>
          <a:p>
            <a:r>
              <a:rPr lang="en-US" sz="2000" dirty="0" smtClean="0"/>
              <a:t>Integrin/Cell Adhesion Molecule (CAM)-Type Receptor</a:t>
            </a:r>
          </a:p>
          <a:p>
            <a:pPr marL="228600" lvl="1" indent="0">
              <a:buNone/>
            </a:pPr>
            <a:r>
              <a:rPr lang="en-US" sz="1600" dirty="0" smtClean="0"/>
              <a:t>Transmembrane proteins that typically bind ligands on membrane surface of other cells or to </a:t>
            </a:r>
            <a:r>
              <a:rPr lang="en-US" sz="1600" dirty="0" err="1" smtClean="0"/>
              <a:t>to</a:t>
            </a:r>
            <a:r>
              <a:rPr lang="en-US" sz="1600" dirty="0" smtClean="0"/>
              <a:t> extracellular matrix molecules outside and connect with cytoskeletal elements inside (typically)</a:t>
            </a:r>
            <a:endParaRPr lang="en-US" sz="1600" dirty="0"/>
          </a:p>
        </p:txBody>
      </p:sp>
      <p:sp>
        <p:nvSpPr>
          <p:cNvPr id="4" name="Slide Number Placeholder 3"/>
          <p:cNvSpPr>
            <a:spLocks noGrp="1"/>
          </p:cNvSpPr>
          <p:nvPr>
            <p:ph type="sldNum" sz="quarter" idx="10"/>
          </p:nvPr>
        </p:nvSpPr>
        <p:spPr/>
        <p:txBody>
          <a:bodyPr/>
          <a:lstStyle/>
          <a:p>
            <a:fld id="{0CB34C3B-C01D-4774-8EF1-7F8FFAFB5973}" type="slidenum">
              <a:rPr lang="en-US" smtClean="0"/>
              <a:pPr/>
              <a:t>13</a:t>
            </a:fld>
            <a:endParaRPr lang="en-US"/>
          </a:p>
        </p:txBody>
      </p:sp>
    </p:spTree>
    <p:extLst>
      <p:ext uri="{BB962C8B-B14F-4D97-AF65-F5344CB8AC3E}">
        <p14:creationId xmlns:p14="http://schemas.microsoft.com/office/powerpoint/2010/main" val="19329796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Transduction</a:t>
            </a:r>
            <a:endParaRPr lang="en-US" dirty="0"/>
          </a:p>
        </p:txBody>
      </p:sp>
      <p:sp>
        <p:nvSpPr>
          <p:cNvPr id="5" name="Content Placeholder 4"/>
          <p:cNvSpPr>
            <a:spLocks noGrp="1"/>
          </p:cNvSpPr>
          <p:nvPr>
            <p:ph idx="1"/>
          </p:nvPr>
        </p:nvSpPr>
        <p:spPr/>
        <p:txBody>
          <a:bodyPr/>
          <a:lstStyle/>
          <a:p>
            <a:r>
              <a:rPr lang="en-US" dirty="0" smtClean="0"/>
              <a:t>etymology: "act of leading or carrying over"</a:t>
            </a:r>
          </a:p>
          <a:p>
            <a:r>
              <a:rPr lang="en-US" dirty="0" smtClean="0"/>
              <a:t>a signal transduction has the effect of using an intermediary (in biology, receptor)</a:t>
            </a:r>
            <a:r>
              <a:rPr lang="en-US" dirty="0"/>
              <a:t> </a:t>
            </a:r>
            <a:r>
              <a:rPr lang="en-US" dirty="0" smtClean="0"/>
              <a:t>that</a:t>
            </a:r>
            <a:br>
              <a:rPr lang="en-US" dirty="0" smtClean="0"/>
            </a:br>
            <a:r>
              <a:rPr lang="en-US" dirty="0" smtClean="0"/>
              <a:t>converts the</a:t>
            </a:r>
            <a:br>
              <a:rPr lang="en-US" dirty="0" smtClean="0"/>
            </a:br>
            <a:r>
              <a:rPr lang="en-US" dirty="0" smtClean="0"/>
              <a:t>extracellular stimulus</a:t>
            </a:r>
            <a:br>
              <a:rPr lang="en-US" dirty="0" smtClean="0"/>
            </a:br>
            <a:r>
              <a:rPr lang="en-US" dirty="0" smtClean="0"/>
              <a:t>to an intracellular form</a:t>
            </a:r>
            <a:br>
              <a:rPr lang="en-US" dirty="0" smtClean="0"/>
            </a:br>
            <a:r>
              <a:rPr lang="en-US" dirty="0" smtClean="0"/>
              <a:t>of the stimulus,</a:t>
            </a:r>
            <a:r>
              <a:rPr lang="en-US" dirty="0"/>
              <a:t/>
            </a:r>
            <a:br>
              <a:rPr lang="en-US" dirty="0"/>
            </a:br>
            <a:r>
              <a:rPr lang="en-US" dirty="0" smtClean="0"/>
              <a:t>eliciting the response</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61101" y="2784355"/>
            <a:ext cx="4388681" cy="36710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0CB34C3B-C01D-4774-8EF1-7F8FFAFB5973}" type="slidenum">
              <a:rPr lang="en-US" smtClean="0"/>
              <a:pPr/>
              <a:t>14</a:t>
            </a:fld>
            <a:endParaRPr lang="en-US"/>
          </a:p>
        </p:txBody>
      </p:sp>
    </p:spTree>
    <p:extLst>
      <p:ext uri="{BB962C8B-B14F-4D97-AF65-F5344CB8AC3E}">
        <p14:creationId xmlns:p14="http://schemas.microsoft.com/office/powerpoint/2010/main" val="36996414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6375" y="332868"/>
            <a:ext cx="8407400" cy="762000"/>
          </a:xfrm>
        </p:spPr>
        <p:txBody>
          <a:bodyPr/>
          <a:lstStyle/>
          <a:p>
            <a:r>
              <a:rPr lang="en-US" dirty="0" smtClean="0"/>
              <a:t>Signal Amplification</a:t>
            </a:r>
            <a:endParaRPr lang="en-US" dirty="0"/>
          </a:p>
        </p:txBody>
      </p:sp>
      <p:sp>
        <p:nvSpPr>
          <p:cNvPr id="3" name="Content Placeholder 2"/>
          <p:cNvSpPr>
            <a:spLocks noGrp="1"/>
          </p:cNvSpPr>
          <p:nvPr>
            <p:ph idx="1"/>
          </p:nvPr>
        </p:nvSpPr>
        <p:spPr>
          <a:xfrm>
            <a:off x="364067" y="1269242"/>
            <a:ext cx="8390466" cy="4860625"/>
          </a:xfrm>
        </p:spPr>
        <p:txBody>
          <a:bodyPr/>
          <a:lstStyle/>
          <a:p>
            <a:r>
              <a:rPr lang="en-US" sz="2200" dirty="0" smtClean="0"/>
              <a:t>A few single molecules as signals (hormones) would </a:t>
            </a:r>
            <a:r>
              <a:rPr lang="en-US" sz="2200" dirty="0" smtClean="0">
                <a:solidFill>
                  <a:schemeClr val="accent1">
                    <a:lumMod val="60000"/>
                    <a:lumOff val="40000"/>
                  </a:schemeClr>
                </a:solidFill>
              </a:rPr>
              <a:t>take too long </a:t>
            </a:r>
            <a:r>
              <a:rPr lang="en-US" sz="2200" dirty="0" smtClean="0"/>
              <a:t>to take a </a:t>
            </a:r>
            <a:r>
              <a:rPr lang="en-US" sz="2200" dirty="0" smtClean="0">
                <a:solidFill>
                  <a:srgbClr val="FFFF00"/>
                </a:solidFill>
              </a:rPr>
              <a:t>tour of a cell </a:t>
            </a:r>
            <a:r>
              <a:rPr lang="en-US" sz="2200" dirty="0" smtClean="0"/>
              <a:t>to cause it to change its function/physiology, which must involve </a:t>
            </a:r>
            <a:r>
              <a:rPr lang="en-US" sz="2200" dirty="0" smtClean="0">
                <a:solidFill>
                  <a:srgbClr val="FFFF00"/>
                </a:solidFill>
              </a:rPr>
              <a:t>hundreds to thousands of molecules </a:t>
            </a:r>
            <a:r>
              <a:rPr lang="en-US" sz="2200" dirty="0" smtClean="0"/>
              <a:t>being mobilized within seconds</a:t>
            </a:r>
          </a:p>
          <a:p>
            <a:r>
              <a:rPr lang="en-US" dirty="0" smtClean="0"/>
              <a:t>A system in place that creates a </a:t>
            </a:r>
            <a:r>
              <a:rPr lang="en-US" dirty="0" smtClean="0">
                <a:solidFill>
                  <a:srgbClr val="00FF00"/>
                </a:solidFill>
              </a:rPr>
              <a:t>cascade</a:t>
            </a:r>
            <a:r>
              <a:rPr lang="en-US" dirty="0" smtClean="0"/>
              <a:t> of molecules stimulating/interacting with other</a:t>
            </a:r>
          </a:p>
          <a:p>
            <a:pPr marL="4749800" indent="0">
              <a:buNone/>
            </a:pPr>
            <a:r>
              <a:rPr lang="en-US" dirty="0" smtClean="0"/>
              <a:t>molecules on a </a:t>
            </a:r>
            <a:r>
              <a:rPr lang="en-US" dirty="0" smtClean="0">
                <a:solidFill>
                  <a:srgbClr val="FFFF00"/>
                </a:solidFill>
              </a:rPr>
              <a:t>multiple series of levels</a:t>
            </a:r>
            <a:r>
              <a:rPr lang="en-US" dirty="0" smtClean="0"/>
              <a:t> does a much better job of </a:t>
            </a:r>
            <a:r>
              <a:rPr lang="en-US" dirty="0" smtClean="0">
                <a:solidFill>
                  <a:srgbClr val="00FF00"/>
                </a:solidFill>
              </a:rPr>
              <a:t>amplifying</a:t>
            </a:r>
            <a:r>
              <a:rPr lang="en-US" dirty="0" smtClean="0"/>
              <a:t> the response within the required time frame</a:t>
            </a:r>
            <a:endParaRPr lang="en-US" dirty="0"/>
          </a:p>
        </p:txBody>
      </p:sp>
      <p:pic>
        <p:nvPicPr>
          <p:cNvPr id="8196"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40995" y="3807726"/>
            <a:ext cx="2514378" cy="273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9"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5373" y="3807726"/>
            <a:ext cx="2356212" cy="273012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0CB34C3B-C01D-4774-8EF1-7F8FFAFB5973}" type="slidenum">
              <a:rPr lang="en-US" smtClean="0"/>
              <a:pPr/>
              <a:t>15</a:t>
            </a:fld>
            <a:endParaRPr lang="en-US"/>
          </a:p>
        </p:txBody>
      </p:sp>
    </p:spTree>
    <p:extLst>
      <p:ext uri="{BB962C8B-B14F-4D97-AF65-F5344CB8AC3E}">
        <p14:creationId xmlns:p14="http://schemas.microsoft.com/office/powerpoint/2010/main" val="22935943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The 2</a:t>
            </a:r>
            <a:r>
              <a:rPr lang="en-US" baseline="30000" dirty="0" smtClean="0"/>
              <a:t>nd</a:t>
            </a:r>
            <a:r>
              <a:rPr lang="en-US" dirty="0" smtClean="0"/>
              <a:t> Messenger</a:t>
            </a:r>
            <a:endParaRPr lang="en-US" dirty="0"/>
          </a:p>
        </p:txBody>
      </p:sp>
      <p:sp>
        <p:nvSpPr>
          <p:cNvPr id="5" name="Content Placeholder 4"/>
          <p:cNvSpPr>
            <a:spLocks noGrp="1"/>
          </p:cNvSpPr>
          <p:nvPr>
            <p:ph idx="1"/>
          </p:nvPr>
        </p:nvSpPr>
        <p:spPr>
          <a:xfrm>
            <a:off x="364067" y="1397530"/>
            <a:ext cx="8390466" cy="5101241"/>
          </a:xfrm>
        </p:spPr>
        <p:txBody>
          <a:bodyPr/>
          <a:lstStyle/>
          <a:p>
            <a:r>
              <a:rPr lang="en-US" sz="2200" dirty="0" smtClean="0"/>
              <a:t>1</a:t>
            </a:r>
            <a:r>
              <a:rPr lang="en-US" sz="2200" baseline="30000" dirty="0" smtClean="0"/>
              <a:t>st</a:t>
            </a:r>
            <a:r>
              <a:rPr lang="en-US" sz="2200" dirty="0" smtClean="0"/>
              <a:t> messenger = hormone/agonist interacting with receptor outside cell</a:t>
            </a:r>
          </a:p>
          <a:p>
            <a:r>
              <a:rPr lang="en-US" sz="2200" dirty="0" smtClean="0"/>
              <a:t>2</a:t>
            </a:r>
            <a:r>
              <a:rPr lang="en-US" sz="2200" baseline="30000" dirty="0" smtClean="0"/>
              <a:t>nd</a:t>
            </a:r>
            <a:r>
              <a:rPr lang="en-US" sz="2200" dirty="0" smtClean="0"/>
              <a:t> messenger = biomolecule formed or activated by activated receptor that moves through intracellular space interacting with "downstream" cell components</a:t>
            </a:r>
          </a:p>
          <a:p>
            <a:r>
              <a:rPr lang="en-US" sz="2200" dirty="0" smtClean="0"/>
              <a:t>The interaction of downstream components with the 2</a:t>
            </a:r>
            <a:r>
              <a:rPr lang="en-US" sz="2200" baseline="30000" dirty="0" smtClean="0"/>
              <a:t>nd</a:t>
            </a:r>
            <a:r>
              <a:rPr lang="en-US" sz="2200" dirty="0" smtClean="0"/>
              <a:t> messenger might turn them on or off</a:t>
            </a:r>
          </a:p>
          <a:p>
            <a:r>
              <a:rPr lang="en-US" sz="2200" dirty="0" smtClean="0"/>
              <a:t>The purpose is to achieve an altered physiological state in the cell</a:t>
            </a:r>
          </a:p>
          <a:p>
            <a:endParaRPr lang="en-US" sz="2200" dirty="0"/>
          </a:p>
          <a:p>
            <a:r>
              <a:rPr lang="en-US" sz="2200" dirty="0" smtClean="0"/>
              <a:t>Note, not all signaling requires or involves a clear 2</a:t>
            </a:r>
            <a:r>
              <a:rPr lang="en-US" sz="2200" baseline="30000" dirty="0" smtClean="0"/>
              <a:t>nd</a:t>
            </a:r>
            <a:r>
              <a:rPr lang="en-US" sz="2200" dirty="0" smtClean="0"/>
              <a:t> messenger</a:t>
            </a:r>
          </a:p>
          <a:p>
            <a:pPr lvl="1"/>
            <a:r>
              <a:rPr lang="en-US" sz="1800" dirty="0" smtClean="0"/>
              <a:t>Nerve impulse conduction!</a:t>
            </a:r>
          </a:p>
          <a:p>
            <a:pPr lvl="1"/>
            <a:r>
              <a:rPr lang="en-US" sz="1800" dirty="0" smtClean="0"/>
              <a:t>Insulin release from pancreatic beta cells?</a:t>
            </a:r>
          </a:p>
          <a:p>
            <a:endParaRPr lang="en-US" sz="2200" dirty="0"/>
          </a:p>
        </p:txBody>
      </p:sp>
      <p:sp>
        <p:nvSpPr>
          <p:cNvPr id="2" name="Slide Number Placeholder 1"/>
          <p:cNvSpPr>
            <a:spLocks noGrp="1"/>
          </p:cNvSpPr>
          <p:nvPr>
            <p:ph type="sldNum" sz="quarter" idx="10"/>
          </p:nvPr>
        </p:nvSpPr>
        <p:spPr/>
        <p:txBody>
          <a:bodyPr/>
          <a:lstStyle/>
          <a:p>
            <a:fld id="{0CB34C3B-C01D-4774-8EF1-7F8FFAFB5973}" type="slidenum">
              <a:rPr lang="en-US" smtClean="0"/>
              <a:pPr/>
              <a:t>16</a:t>
            </a:fld>
            <a:endParaRPr lang="en-US"/>
          </a:p>
        </p:txBody>
      </p:sp>
    </p:spTree>
    <p:extLst>
      <p:ext uri="{BB962C8B-B14F-4D97-AF65-F5344CB8AC3E}">
        <p14:creationId xmlns:p14="http://schemas.microsoft.com/office/powerpoint/2010/main" val="16959305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01620" y="305572"/>
            <a:ext cx="8407400" cy="762000"/>
          </a:xfrm>
        </p:spPr>
        <p:txBody>
          <a:bodyPr/>
          <a:lstStyle/>
          <a:p>
            <a:r>
              <a:rPr lang="en-US" dirty="0" smtClean="0"/>
              <a:t>Modes of Response(s)</a:t>
            </a:r>
            <a:endParaRPr lang="en-US" dirty="0"/>
          </a:p>
        </p:txBody>
      </p:sp>
      <p:sp>
        <p:nvSpPr>
          <p:cNvPr id="5" name="Content Placeholder 4"/>
          <p:cNvSpPr>
            <a:spLocks noGrp="1"/>
          </p:cNvSpPr>
          <p:nvPr>
            <p:ph idx="1"/>
          </p:nvPr>
        </p:nvSpPr>
        <p:spPr>
          <a:xfrm>
            <a:off x="364067" y="1146412"/>
            <a:ext cx="8506978" cy="5227092"/>
          </a:xfrm>
        </p:spPr>
        <p:txBody>
          <a:bodyPr/>
          <a:lstStyle/>
          <a:p>
            <a:r>
              <a:rPr lang="en-US" sz="2000" dirty="0" smtClean="0"/>
              <a:t>A single cell stimulus can lead to just one observable response, often through one pathway (cell A in figure)</a:t>
            </a:r>
          </a:p>
          <a:p>
            <a:r>
              <a:rPr lang="en-US" sz="2000" dirty="0" smtClean="0"/>
              <a:t>Or it might lead to two responses, possibly stimulating two pathways to achieve these (cell B)</a:t>
            </a:r>
          </a:p>
          <a:p>
            <a:r>
              <a:rPr lang="en-US" sz="2000" dirty="0" smtClean="0"/>
              <a:t>If there are two external stimuli, the 2</a:t>
            </a:r>
            <a:r>
              <a:rPr lang="en-US" sz="2000" baseline="30000" dirty="0" smtClean="0"/>
              <a:t>nd</a:t>
            </a:r>
            <a:r>
              <a:rPr lang="en-US" sz="2000" dirty="0" smtClean="0"/>
              <a:t> stimulus might augment/activate/modulate up the stimulus of another responsible for response generation. Or it might inhibit or modulate down the response (cell C)</a:t>
            </a:r>
          </a:p>
          <a:p>
            <a:pPr marL="6186488"/>
            <a:r>
              <a:rPr lang="en-US" sz="2000" dirty="0" smtClean="0"/>
              <a:t>The hormone may also bind to a 2</a:t>
            </a:r>
            <a:r>
              <a:rPr lang="en-US" sz="2000" baseline="30000" dirty="0" smtClean="0"/>
              <a:t>nd</a:t>
            </a:r>
            <a:r>
              <a:rPr lang="en-US" sz="2000" dirty="0" smtClean="0"/>
              <a:t> receptor type that produces an entirely different response in the cell (cell D)</a:t>
            </a:r>
          </a:p>
        </p:txBody>
      </p:sp>
      <p:grpSp>
        <p:nvGrpSpPr>
          <p:cNvPr id="2" name="Group 1"/>
          <p:cNvGrpSpPr/>
          <p:nvPr/>
        </p:nvGrpSpPr>
        <p:grpSpPr>
          <a:xfrm>
            <a:off x="220207" y="3903259"/>
            <a:ext cx="6057764" cy="2587679"/>
            <a:chOff x="1121310" y="3377589"/>
            <a:chExt cx="6741429" cy="3087379"/>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1310" y="3377589"/>
              <a:ext cx="3384010" cy="30873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5320" y="3397398"/>
              <a:ext cx="3357419" cy="30675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 name="Slide Number Placeholder 2"/>
          <p:cNvSpPr>
            <a:spLocks noGrp="1"/>
          </p:cNvSpPr>
          <p:nvPr>
            <p:ph type="sldNum" sz="quarter" idx="10"/>
          </p:nvPr>
        </p:nvSpPr>
        <p:spPr/>
        <p:txBody>
          <a:bodyPr/>
          <a:lstStyle/>
          <a:p>
            <a:fld id="{0CB34C3B-C01D-4774-8EF1-7F8FFAFB5973}" type="slidenum">
              <a:rPr lang="en-US" smtClean="0"/>
              <a:pPr/>
              <a:t>17</a:t>
            </a:fld>
            <a:endParaRPr lang="en-US"/>
          </a:p>
        </p:txBody>
      </p:sp>
    </p:spTree>
    <p:extLst>
      <p:ext uri="{BB962C8B-B14F-4D97-AF65-F5344CB8AC3E}">
        <p14:creationId xmlns:p14="http://schemas.microsoft.com/office/powerpoint/2010/main" val="17186943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 Protein-Based Signaling</a:t>
            </a:r>
            <a:endParaRPr lang="en-US" dirty="0"/>
          </a:p>
        </p:txBody>
      </p:sp>
      <p:sp>
        <p:nvSpPr>
          <p:cNvPr id="3" name="Content Placeholder 2"/>
          <p:cNvSpPr>
            <a:spLocks noGrp="1"/>
          </p:cNvSpPr>
          <p:nvPr>
            <p:ph idx="1"/>
          </p:nvPr>
        </p:nvSpPr>
        <p:spPr/>
        <p:txBody>
          <a:bodyPr/>
          <a:lstStyle/>
          <a:p>
            <a:r>
              <a:rPr lang="en-US" dirty="0" smtClean="0"/>
              <a:t>The description of the G protein-based system is somewhat involved because it is first necessary to describe the components before how it works</a:t>
            </a:r>
          </a:p>
          <a:p>
            <a:pPr marL="0" indent="0">
              <a:buNone/>
            </a:pPr>
            <a:r>
              <a:rPr lang="en-US" i="1" dirty="0" smtClean="0"/>
              <a:t>The components are</a:t>
            </a:r>
          </a:p>
          <a:p>
            <a:r>
              <a:rPr lang="en-US" dirty="0" smtClean="0"/>
              <a:t>the receptor</a:t>
            </a:r>
          </a:p>
          <a:p>
            <a:r>
              <a:rPr lang="en-US" dirty="0" smtClean="0"/>
              <a:t>the G proteins</a:t>
            </a:r>
          </a:p>
          <a:p>
            <a:r>
              <a:rPr lang="en-US" dirty="0" smtClean="0"/>
              <a:t>the targets</a:t>
            </a:r>
          </a:p>
          <a:p>
            <a:pPr marL="0" indent="0">
              <a:buNone/>
            </a:pPr>
            <a:endParaRPr lang="en-US" dirty="0" smtClean="0"/>
          </a:p>
          <a:p>
            <a:pPr marL="0" indent="0">
              <a:buNone/>
            </a:pPr>
            <a:r>
              <a:rPr lang="en-US" dirty="0" smtClean="0"/>
              <a:t>Their descriptions follow</a:t>
            </a:r>
            <a:endParaRPr lang="en-US" dirty="0"/>
          </a:p>
        </p:txBody>
      </p:sp>
      <p:sp>
        <p:nvSpPr>
          <p:cNvPr id="4" name="Slide Number Placeholder 3"/>
          <p:cNvSpPr>
            <a:spLocks noGrp="1"/>
          </p:cNvSpPr>
          <p:nvPr>
            <p:ph type="sldNum" sz="quarter" idx="10"/>
          </p:nvPr>
        </p:nvSpPr>
        <p:spPr/>
        <p:txBody>
          <a:bodyPr/>
          <a:lstStyle/>
          <a:p>
            <a:fld id="{0CB34C3B-C01D-4774-8EF1-7F8FFAFB5973}" type="slidenum">
              <a:rPr lang="en-US" smtClean="0"/>
              <a:pPr/>
              <a:t>18</a:t>
            </a:fld>
            <a:endParaRPr lang="en-US"/>
          </a:p>
        </p:txBody>
      </p:sp>
    </p:spTree>
    <p:extLst>
      <p:ext uri="{BB962C8B-B14F-4D97-AF65-F5344CB8AC3E}">
        <p14:creationId xmlns:p14="http://schemas.microsoft.com/office/powerpoint/2010/main" val="754472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G Protein-Coupled Receptors</a:t>
            </a:r>
            <a:endParaRPr lang="en-US" dirty="0"/>
          </a:p>
        </p:txBody>
      </p:sp>
      <p:sp>
        <p:nvSpPr>
          <p:cNvPr id="5" name="Content Placeholder 4"/>
          <p:cNvSpPr>
            <a:spLocks noGrp="1"/>
          </p:cNvSpPr>
          <p:nvPr>
            <p:ph idx="1"/>
          </p:nvPr>
        </p:nvSpPr>
        <p:spPr>
          <a:xfrm>
            <a:off x="364067" y="1397530"/>
            <a:ext cx="8390466" cy="5101241"/>
          </a:xfrm>
        </p:spPr>
        <p:txBody>
          <a:bodyPr/>
          <a:lstStyle/>
          <a:p>
            <a:pPr marL="0" indent="0">
              <a:buNone/>
            </a:pPr>
            <a:r>
              <a:rPr lang="en-US" sz="2200" dirty="0" smtClean="0"/>
              <a:t>Several separate proteins (polypeptides) are involved in the signaling using GPCRs</a:t>
            </a:r>
          </a:p>
          <a:p>
            <a:pPr marL="0" indent="0">
              <a:buNone/>
            </a:pPr>
            <a:r>
              <a:rPr lang="en-US" sz="2200" i="1" dirty="0" smtClean="0">
                <a:solidFill>
                  <a:schemeClr val="accent1">
                    <a:lumMod val="60000"/>
                    <a:lumOff val="40000"/>
                  </a:schemeClr>
                </a:solidFill>
              </a:rPr>
              <a:t>The receptor</a:t>
            </a:r>
          </a:p>
          <a:p>
            <a:r>
              <a:rPr lang="en-US" sz="2200" dirty="0" smtClean="0"/>
              <a:t>a transmembrane protein with 7 transmembrane (TM) segments, all alpha helices</a:t>
            </a:r>
          </a:p>
          <a:p>
            <a:r>
              <a:rPr lang="en-US" sz="2200" dirty="0" smtClean="0"/>
              <a:t>N-terminal side outside cell, C-terminal side inside cell</a:t>
            </a:r>
          </a:p>
          <a:p>
            <a:r>
              <a:rPr lang="en-US" sz="2200" dirty="0" smtClean="0"/>
              <a:t>Loops of the polypeptide interact with certain G proteins</a:t>
            </a:r>
          </a:p>
          <a:p>
            <a:r>
              <a:rPr lang="en-US" sz="2200" dirty="0" smtClean="0"/>
              <a:t>If the G protein-binding loops of the activated receptor are phosphorylated, then the receptor won't bind the G protein (turning off the receptor from continuing the transduction)</a:t>
            </a:r>
          </a:p>
        </p:txBody>
      </p:sp>
      <p:sp>
        <p:nvSpPr>
          <p:cNvPr id="2" name="Slide Number Placeholder 1"/>
          <p:cNvSpPr>
            <a:spLocks noGrp="1"/>
          </p:cNvSpPr>
          <p:nvPr>
            <p:ph type="sldNum" sz="quarter" idx="10"/>
          </p:nvPr>
        </p:nvSpPr>
        <p:spPr/>
        <p:txBody>
          <a:bodyPr/>
          <a:lstStyle/>
          <a:p>
            <a:fld id="{0CB34C3B-C01D-4774-8EF1-7F8FFAFB5973}" type="slidenum">
              <a:rPr lang="en-US" smtClean="0"/>
              <a:pPr/>
              <a:t>19</a:t>
            </a:fld>
            <a:endParaRPr lang="en-US"/>
          </a:p>
        </p:txBody>
      </p:sp>
    </p:spTree>
    <p:extLst>
      <p:ext uri="{BB962C8B-B14F-4D97-AF65-F5344CB8AC3E}">
        <p14:creationId xmlns:p14="http://schemas.microsoft.com/office/powerpoint/2010/main" val="139747131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p:txBody>
          <a:bodyPr/>
          <a:lstStyle/>
          <a:p>
            <a:r>
              <a:rPr lang="en-US" dirty="0" smtClean="0"/>
              <a:t>Understanding of 5 “communication </a:t>
            </a:r>
            <a:r>
              <a:rPr lang="en-US" dirty="0"/>
              <a:t>paradigms” in </a:t>
            </a:r>
            <a:r>
              <a:rPr lang="en-US" dirty="0" smtClean="0"/>
              <a:t>cell signaling</a:t>
            </a:r>
          </a:p>
          <a:p>
            <a:r>
              <a:rPr lang="en-US" dirty="0" smtClean="0"/>
              <a:t>The nature of signals or hormones</a:t>
            </a:r>
          </a:p>
          <a:p>
            <a:r>
              <a:rPr lang="en-US" dirty="0" smtClean="0"/>
              <a:t>Features of receptors, membrane or not; domains</a:t>
            </a:r>
          </a:p>
          <a:p>
            <a:r>
              <a:rPr lang="en-US" dirty="0" smtClean="0"/>
              <a:t>Signal amplification and 2</a:t>
            </a:r>
            <a:r>
              <a:rPr lang="en-US" baseline="30000" dirty="0" smtClean="0"/>
              <a:t>nd</a:t>
            </a:r>
            <a:r>
              <a:rPr lang="en-US" dirty="0" smtClean="0"/>
              <a:t> messengers</a:t>
            </a:r>
          </a:p>
          <a:p>
            <a:r>
              <a:rPr lang="en-US" dirty="0" smtClean="0"/>
              <a:t>Examples of signaling systems</a:t>
            </a:r>
          </a:p>
          <a:p>
            <a:pPr lvl="1"/>
            <a:r>
              <a:rPr lang="en-US" dirty="0" smtClean="0"/>
              <a:t>G-protein coupled receptors</a:t>
            </a:r>
          </a:p>
          <a:p>
            <a:pPr lvl="1"/>
            <a:r>
              <a:rPr lang="en-US" dirty="0" smtClean="0"/>
              <a:t>Tyrosine kinase-based receptors</a:t>
            </a:r>
          </a:p>
          <a:p>
            <a:pPr lvl="1"/>
            <a:r>
              <a:rPr lang="en-US" dirty="0" smtClean="0"/>
              <a:t>Steroid receptors</a:t>
            </a:r>
          </a:p>
          <a:p>
            <a:r>
              <a:rPr lang="en-US" dirty="0" smtClean="0"/>
              <a:t>Phosphorylation role in signaling</a:t>
            </a:r>
          </a:p>
          <a:p>
            <a:endParaRPr lang="en-US" dirty="0"/>
          </a:p>
        </p:txBody>
      </p:sp>
      <p:sp>
        <p:nvSpPr>
          <p:cNvPr id="4" name="Slide Number Placeholder 3"/>
          <p:cNvSpPr>
            <a:spLocks noGrp="1"/>
          </p:cNvSpPr>
          <p:nvPr>
            <p:ph type="sldNum" sz="quarter" idx="10"/>
          </p:nvPr>
        </p:nvSpPr>
        <p:spPr/>
        <p:txBody>
          <a:bodyPr/>
          <a:lstStyle/>
          <a:p>
            <a:fld id="{0CB34C3B-C01D-4774-8EF1-7F8FFAFB5973}" type="slidenum">
              <a:rPr lang="en-US" smtClean="0"/>
              <a:pPr/>
              <a:t>2</a:t>
            </a:fld>
            <a:endParaRPr lang="en-US"/>
          </a:p>
        </p:txBody>
      </p:sp>
    </p:spTree>
    <p:extLst>
      <p:ext uri="{BB962C8B-B14F-4D97-AF65-F5344CB8AC3E}">
        <p14:creationId xmlns:p14="http://schemas.microsoft.com/office/powerpoint/2010/main" val="3318333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730" y="179038"/>
            <a:ext cx="8407400" cy="762000"/>
          </a:xfrm>
        </p:spPr>
        <p:txBody>
          <a:bodyPr/>
          <a:lstStyle/>
          <a:p>
            <a:r>
              <a:rPr lang="en-US" dirty="0" smtClean="0"/>
              <a:t>The G Proteins &amp; Targets</a:t>
            </a:r>
            <a:endParaRPr lang="en-US" dirty="0"/>
          </a:p>
        </p:txBody>
      </p:sp>
      <p:sp>
        <p:nvSpPr>
          <p:cNvPr id="5" name="Content Placeholder 4"/>
          <p:cNvSpPr>
            <a:spLocks noGrp="1"/>
          </p:cNvSpPr>
          <p:nvPr>
            <p:ph idx="1"/>
          </p:nvPr>
        </p:nvSpPr>
        <p:spPr>
          <a:xfrm>
            <a:off x="364067" y="1084218"/>
            <a:ext cx="8390466" cy="5414554"/>
          </a:xfrm>
        </p:spPr>
        <p:txBody>
          <a:bodyPr/>
          <a:lstStyle/>
          <a:p>
            <a:pPr marL="0" indent="0">
              <a:buNone/>
            </a:pPr>
            <a:r>
              <a:rPr lang="en-US" sz="2200" i="1" dirty="0" smtClean="0">
                <a:solidFill>
                  <a:schemeClr val="accent1">
                    <a:lumMod val="60000"/>
                    <a:lumOff val="40000"/>
                  </a:schemeClr>
                </a:solidFill>
              </a:rPr>
              <a:t>The G Proteins</a:t>
            </a:r>
          </a:p>
          <a:p>
            <a:r>
              <a:rPr lang="en-US" sz="2200" dirty="0" smtClean="0"/>
              <a:t>These are two classes of these</a:t>
            </a:r>
          </a:p>
          <a:p>
            <a:pPr lvl="1"/>
            <a:r>
              <a:rPr lang="en-US" dirty="0" smtClean="0"/>
              <a:t>Multi-subunit proteins:  actually 3 subunits called </a:t>
            </a:r>
            <a:r>
              <a:rPr lang="en-US" dirty="0" smtClean="0">
                <a:solidFill>
                  <a:srgbClr val="FFFF00"/>
                </a:solidFill>
              </a:rPr>
              <a:t>alpha</a:t>
            </a:r>
            <a:r>
              <a:rPr lang="en-US" dirty="0" smtClean="0"/>
              <a:t> (G</a:t>
            </a:r>
            <a:r>
              <a:rPr lang="en-US" baseline="-25000" dirty="0" smtClean="0">
                <a:latin typeface="Symbol" panose="05050102010706020507" pitchFamily="18" charset="2"/>
              </a:rPr>
              <a:t>a</a:t>
            </a:r>
            <a:r>
              <a:rPr lang="en-US" dirty="0" smtClean="0"/>
              <a:t>), </a:t>
            </a:r>
            <a:r>
              <a:rPr lang="en-US" dirty="0" smtClean="0">
                <a:solidFill>
                  <a:srgbClr val="FFFF00"/>
                </a:solidFill>
              </a:rPr>
              <a:t>beta</a:t>
            </a:r>
            <a:r>
              <a:rPr lang="en-US" dirty="0" smtClean="0"/>
              <a:t> (G</a:t>
            </a:r>
            <a:r>
              <a:rPr lang="en-US" baseline="-25000" dirty="0" smtClean="0">
                <a:latin typeface="Symbol" panose="05050102010706020507" pitchFamily="18" charset="2"/>
              </a:rPr>
              <a:t>b</a:t>
            </a:r>
            <a:r>
              <a:rPr lang="en-US" dirty="0" smtClean="0"/>
              <a:t>), and </a:t>
            </a:r>
            <a:r>
              <a:rPr lang="en-US" dirty="0" smtClean="0">
                <a:solidFill>
                  <a:srgbClr val="FFFF00"/>
                </a:solidFill>
              </a:rPr>
              <a:t>gamma</a:t>
            </a:r>
            <a:r>
              <a:rPr lang="en-US" dirty="0" smtClean="0"/>
              <a:t> (</a:t>
            </a:r>
            <a:r>
              <a:rPr lang="en-US" dirty="0" err="1" smtClean="0"/>
              <a:t>G</a:t>
            </a:r>
            <a:r>
              <a:rPr lang="en-US" baseline="-25000" dirty="0" err="1" smtClean="0">
                <a:latin typeface="Symbol" panose="05050102010706020507" pitchFamily="18" charset="2"/>
              </a:rPr>
              <a:t>g</a:t>
            </a:r>
            <a:r>
              <a:rPr lang="en-US" dirty="0" smtClean="0"/>
              <a:t>).  They come together to form a </a:t>
            </a:r>
            <a:r>
              <a:rPr lang="en-US" dirty="0" err="1" smtClean="0">
                <a:solidFill>
                  <a:schemeClr val="accent1">
                    <a:lumMod val="60000"/>
                    <a:lumOff val="40000"/>
                  </a:schemeClr>
                </a:solidFill>
              </a:rPr>
              <a:t>heterotrimer</a:t>
            </a:r>
            <a:r>
              <a:rPr lang="en-US" dirty="0" smtClean="0">
                <a:solidFill>
                  <a:schemeClr val="accent1">
                    <a:lumMod val="60000"/>
                    <a:lumOff val="40000"/>
                  </a:schemeClr>
                </a:solidFill>
              </a:rPr>
              <a:t> </a:t>
            </a:r>
            <a:r>
              <a:rPr lang="en-US" dirty="0" smtClean="0"/>
              <a:t>(</a:t>
            </a:r>
            <a:r>
              <a:rPr lang="en-US" i="1" dirty="0" smtClean="0">
                <a:solidFill>
                  <a:srgbClr val="FFFF00"/>
                </a:solidFill>
              </a:rPr>
              <a:t>hetero</a:t>
            </a:r>
            <a:r>
              <a:rPr lang="en-US" dirty="0" smtClean="0">
                <a:solidFill>
                  <a:srgbClr val="FFFF00"/>
                </a:solidFill>
              </a:rPr>
              <a:t> </a:t>
            </a:r>
            <a:r>
              <a:rPr lang="en-US" dirty="0" smtClean="0"/>
              <a:t>"different" </a:t>
            </a:r>
            <a:r>
              <a:rPr lang="en-US" i="1" dirty="0" smtClean="0">
                <a:solidFill>
                  <a:srgbClr val="FFFF00"/>
                </a:solidFill>
              </a:rPr>
              <a:t>tri</a:t>
            </a:r>
            <a:r>
              <a:rPr lang="en-US" dirty="0" smtClean="0">
                <a:solidFill>
                  <a:srgbClr val="FFFF00"/>
                </a:solidFill>
              </a:rPr>
              <a:t> </a:t>
            </a:r>
            <a:r>
              <a:rPr lang="en-US" dirty="0" smtClean="0"/>
              <a:t>"three" </a:t>
            </a:r>
            <a:r>
              <a:rPr lang="en-US" i="1" dirty="0" err="1" smtClean="0">
                <a:solidFill>
                  <a:srgbClr val="FFFF00"/>
                </a:solidFill>
              </a:rPr>
              <a:t>mer</a:t>
            </a:r>
            <a:r>
              <a:rPr lang="en-US" dirty="0" smtClean="0">
                <a:solidFill>
                  <a:srgbClr val="FFFF00"/>
                </a:solidFill>
              </a:rPr>
              <a:t> </a:t>
            </a:r>
            <a:r>
              <a:rPr lang="en-US" dirty="0" smtClean="0"/>
              <a:t>"parts")</a:t>
            </a:r>
          </a:p>
          <a:p>
            <a:pPr lvl="1"/>
            <a:r>
              <a:rPr lang="en-US" dirty="0" err="1" smtClean="0"/>
              <a:t>Ras</a:t>
            </a:r>
            <a:r>
              <a:rPr lang="en-US" dirty="0" smtClean="0"/>
              <a:t>:  this is a single polypeptide (monomer)</a:t>
            </a:r>
          </a:p>
          <a:p>
            <a:r>
              <a:rPr lang="en-US" sz="2200" dirty="0" smtClean="0"/>
              <a:t>These two classes both bind GTP or GDP (hence the name G proteins):  the </a:t>
            </a:r>
            <a:r>
              <a:rPr lang="en-US" sz="2200" dirty="0"/>
              <a:t>G</a:t>
            </a:r>
            <a:r>
              <a:rPr lang="en-US" sz="2200" baseline="-25000" dirty="0">
                <a:latin typeface="Symbol" panose="05050102010706020507" pitchFamily="18" charset="2"/>
              </a:rPr>
              <a:t>a</a:t>
            </a:r>
            <a:r>
              <a:rPr lang="en-US" sz="2200" dirty="0" smtClean="0"/>
              <a:t> subunit bind the GTP in the </a:t>
            </a:r>
            <a:r>
              <a:rPr lang="en-US" sz="2200" dirty="0" err="1" smtClean="0"/>
              <a:t>multisubunit</a:t>
            </a:r>
            <a:r>
              <a:rPr lang="en-US" sz="2200" dirty="0" smtClean="0"/>
              <a:t> protein, not the beta &amp; gamma</a:t>
            </a:r>
          </a:p>
          <a:p>
            <a:r>
              <a:rPr lang="en-US" sz="2200" dirty="0" smtClean="0"/>
              <a:t>To make it more complicated, the </a:t>
            </a:r>
            <a:r>
              <a:rPr lang="en-US" sz="2200" dirty="0" err="1" smtClean="0"/>
              <a:t>G</a:t>
            </a:r>
            <a:r>
              <a:rPr lang="en-US" sz="2200" baseline="-25000" dirty="0" err="1" smtClean="0">
                <a:latin typeface="Symbol" panose="05050102010706020507" pitchFamily="18" charset="2"/>
              </a:rPr>
              <a:t>abg</a:t>
            </a:r>
            <a:r>
              <a:rPr lang="en-US" sz="2200" dirty="0" smtClean="0"/>
              <a:t> complex can have two types: </a:t>
            </a:r>
            <a:r>
              <a:rPr lang="en-US" sz="2200" dirty="0" err="1" smtClean="0"/>
              <a:t>G</a:t>
            </a:r>
            <a:r>
              <a:rPr lang="en-US" sz="2200" i="1" baseline="-25000" dirty="0" err="1" smtClean="0"/>
              <a:t>s</a:t>
            </a:r>
            <a:r>
              <a:rPr lang="en-US" sz="2200" dirty="0" smtClean="0"/>
              <a:t> for stimulating G proteins and </a:t>
            </a:r>
            <a:r>
              <a:rPr lang="en-US" sz="2200" dirty="0" err="1" smtClean="0"/>
              <a:t>G</a:t>
            </a:r>
            <a:r>
              <a:rPr lang="en-US" sz="2200" i="1" baseline="-25000" dirty="0" err="1" smtClean="0"/>
              <a:t>i</a:t>
            </a:r>
            <a:r>
              <a:rPr lang="en-US" sz="2200" dirty="0" smtClean="0"/>
              <a:t> for inhibiting G proteins</a:t>
            </a:r>
          </a:p>
          <a:p>
            <a:pPr marL="0" indent="0">
              <a:buNone/>
            </a:pPr>
            <a:r>
              <a:rPr lang="en-US" sz="2200" i="1" dirty="0" smtClean="0">
                <a:solidFill>
                  <a:schemeClr val="accent1">
                    <a:lumMod val="60000"/>
                    <a:lumOff val="40000"/>
                  </a:schemeClr>
                </a:solidFill>
              </a:rPr>
              <a:t>Targets</a:t>
            </a:r>
          </a:p>
          <a:p>
            <a:r>
              <a:rPr lang="en-US" sz="2200" dirty="0" smtClean="0"/>
              <a:t>generally other membrane proteins</a:t>
            </a:r>
          </a:p>
        </p:txBody>
      </p:sp>
      <p:sp>
        <p:nvSpPr>
          <p:cNvPr id="2" name="Slide Number Placeholder 1"/>
          <p:cNvSpPr>
            <a:spLocks noGrp="1"/>
          </p:cNvSpPr>
          <p:nvPr>
            <p:ph type="sldNum" sz="quarter" idx="10"/>
          </p:nvPr>
        </p:nvSpPr>
        <p:spPr/>
        <p:txBody>
          <a:bodyPr/>
          <a:lstStyle/>
          <a:p>
            <a:fld id="{0CB34C3B-C01D-4774-8EF1-7F8FFAFB5973}" type="slidenum">
              <a:rPr lang="en-US" smtClean="0"/>
              <a:pPr/>
              <a:t>20</a:t>
            </a:fld>
            <a:endParaRPr lang="en-US"/>
          </a:p>
        </p:txBody>
      </p:sp>
    </p:spTree>
    <p:extLst>
      <p:ext uri="{BB962C8B-B14F-4D97-AF65-F5344CB8AC3E}">
        <p14:creationId xmlns:p14="http://schemas.microsoft.com/office/powerpoint/2010/main" val="284231449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730" y="179038"/>
            <a:ext cx="8407400" cy="762000"/>
          </a:xfrm>
        </p:spPr>
        <p:txBody>
          <a:bodyPr/>
          <a:lstStyle/>
          <a:p>
            <a:r>
              <a:rPr lang="en-US" dirty="0" smtClean="0"/>
              <a:t>How GPCR Signaling Works</a:t>
            </a:r>
            <a:endParaRPr lang="en-US" dirty="0"/>
          </a:p>
        </p:txBody>
      </p:sp>
      <p:sp>
        <p:nvSpPr>
          <p:cNvPr id="2" name="Content Placeholder 1"/>
          <p:cNvSpPr>
            <a:spLocks noGrp="1"/>
          </p:cNvSpPr>
          <p:nvPr>
            <p:ph idx="1"/>
          </p:nvPr>
        </p:nvSpPr>
        <p:spPr>
          <a:xfrm>
            <a:off x="364067" y="1188720"/>
            <a:ext cx="8390466" cy="5212080"/>
          </a:xfrm>
        </p:spPr>
        <p:txBody>
          <a:bodyPr/>
          <a:lstStyle/>
          <a:p>
            <a:pPr marL="457200" indent="-457200">
              <a:buFont typeface="+mj-lt"/>
              <a:buAutoNum type="arabicPeriod"/>
            </a:pPr>
            <a:r>
              <a:rPr lang="en-US" sz="2200" dirty="0" smtClean="0"/>
              <a:t>Hormone/ligand binds the receptor</a:t>
            </a:r>
          </a:p>
          <a:p>
            <a:pPr marL="457200" indent="-457200">
              <a:buFont typeface="+mj-lt"/>
              <a:buAutoNum type="arabicPeriod"/>
            </a:pPr>
            <a:r>
              <a:rPr lang="en-US" sz="2200" dirty="0" smtClean="0"/>
              <a:t>Receptor changes its conformation</a:t>
            </a:r>
          </a:p>
          <a:p>
            <a:pPr marL="457200" indent="-457200">
              <a:buFont typeface="+mj-lt"/>
              <a:buAutoNum type="arabicPeriod"/>
            </a:pPr>
            <a:r>
              <a:rPr lang="en-US" sz="2200" dirty="0" smtClean="0"/>
              <a:t>Changed conformation leads to G protein complex binding the receptor</a:t>
            </a:r>
          </a:p>
          <a:p>
            <a:pPr marL="457200" indent="-457200">
              <a:buFont typeface="+mj-lt"/>
              <a:buAutoNum type="arabicPeriod"/>
            </a:pPr>
            <a:r>
              <a:rPr lang="en-US" sz="2200" dirty="0" smtClean="0"/>
              <a:t>The G</a:t>
            </a:r>
            <a:r>
              <a:rPr lang="en-US" sz="2200" baseline="-25000" dirty="0" smtClean="0">
                <a:latin typeface="Symbol" panose="05050102010706020507" pitchFamily="18" charset="2"/>
              </a:rPr>
              <a:t>a</a:t>
            </a:r>
            <a:r>
              <a:rPr lang="en-US" sz="2200" dirty="0" smtClean="0"/>
              <a:t> subunit, which already has a bound GDP from a previous signaling, releases the GDP</a:t>
            </a:r>
          </a:p>
          <a:p>
            <a:pPr marL="457200" indent="-457200">
              <a:buFont typeface="+mj-lt"/>
              <a:buAutoNum type="arabicPeriod"/>
            </a:pPr>
            <a:r>
              <a:rPr lang="en-US" sz="2200" dirty="0" smtClean="0"/>
              <a:t>The </a:t>
            </a:r>
            <a:r>
              <a:rPr lang="en-US" sz="2200" dirty="0"/>
              <a:t>G</a:t>
            </a:r>
            <a:r>
              <a:rPr lang="en-US" sz="2200" baseline="-25000" dirty="0">
                <a:latin typeface="Symbol" panose="05050102010706020507" pitchFamily="18" charset="2"/>
              </a:rPr>
              <a:t>a</a:t>
            </a:r>
            <a:r>
              <a:rPr lang="en-US" sz="2200" dirty="0"/>
              <a:t> </a:t>
            </a:r>
            <a:r>
              <a:rPr lang="en-US" sz="2200" dirty="0" smtClean="0"/>
              <a:t>subunit now binds a GTP</a:t>
            </a:r>
          </a:p>
          <a:p>
            <a:pPr marL="292100" lvl="1" indent="0">
              <a:buNone/>
            </a:pPr>
            <a:r>
              <a:rPr lang="en-US" sz="1800" dirty="0" smtClean="0">
                <a:solidFill>
                  <a:srgbClr val="FF99FF"/>
                </a:solidFill>
              </a:rPr>
              <a:t>sometimes steps 4 and 5 are called a GDP-GTP "exchange"</a:t>
            </a:r>
          </a:p>
          <a:p>
            <a:pPr marL="457200" indent="-457200">
              <a:buFont typeface="+mj-lt"/>
              <a:buAutoNum type="arabicPeriod"/>
            </a:pPr>
            <a:r>
              <a:rPr lang="en-US" sz="2200" dirty="0" smtClean="0"/>
              <a:t>The subunits beta and gamma subunits are now unbound </a:t>
            </a:r>
            <a:r>
              <a:rPr lang="en-US" sz="2200" dirty="0"/>
              <a:t>complex </a:t>
            </a:r>
            <a:r>
              <a:rPr lang="en-US" sz="2200" dirty="0" err="1"/>
              <a:t>G</a:t>
            </a:r>
            <a:r>
              <a:rPr lang="en-US" sz="2200" baseline="-25000" dirty="0" err="1">
                <a:latin typeface="Symbol" panose="05050102010706020507" pitchFamily="18" charset="2"/>
              </a:rPr>
              <a:t>bg</a:t>
            </a:r>
            <a:r>
              <a:rPr lang="en-US" sz="2200" baseline="-25000" dirty="0">
                <a:latin typeface="Symbol" panose="05050102010706020507" pitchFamily="18" charset="2"/>
              </a:rPr>
              <a:t> </a:t>
            </a:r>
            <a:r>
              <a:rPr lang="en-US" sz="2200" dirty="0" smtClean="0"/>
              <a:t>from G</a:t>
            </a:r>
            <a:r>
              <a:rPr lang="en-US" sz="2200" baseline="-25000" dirty="0" smtClean="0">
                <a:latin typeface="Symbol" panose="05050102010706020507" pitchFamily="18" charset="2"/>
              </a:rPr>
              <a:t>a</a:t>
            </a:r>
            <a:endParaRPr lang="en-US" dirty="0"/>
          </a:p>
          <a:p>
            <a:pPr marL="457200" indent="-457200">
              <a:buFont typeface="+mj-lt"/>
              <a:buAutoNum type="arabicPeriod"/>
            </a:pPr>
            <a:r>
              <a:rPr lang="en-US" dirty="0" smtClean="0"/>
              <a:t>The G</a:t>
            </a:r>
            <a:r>
              <a:rPr lang="en-US" baseline="-25000" dirty="0" smtClean="0">
                <a:latin typeface="Symbol" panose="05050102010706020507" pitchFamily="18" charset="2"/>
              </a:rPr>
              <a:t>a</a:t>
            </a:r>
            <a:r>
              <a:rPr lang="en-US" dirty="0" smtClean="0"/>
              <a:t>-GTP and/or the </a:t>
            </a:r>
            <a:r>
              <a:rPr lang="en-US" dirty="0" err="1" smtClean="0"/>
              <a:t>G</a:t>
            </a:r>
            <a:r>
              <a:rPr lang="en-US" baseline="-25000" dirty="0" err="1" smtClean="0">
                <a:latin typeface="Symbol" panose="05050102010706020507" pitchFamily="18" charset="2"/>
              </a:rPr>
              <a:t>bg</a:t>
            </a:r>
            <a:r>
              <a:rPr lang="en-US" baseline="-25000" dirty="0">
                <a:latin typeface="Symbol" panose="05050102010706020507" pitchFamily="18" charset="2"/>
              </a:rPr>
              <a:t> </a:t>
            </a:r>
            <a:r>
              <a:rPr lang="en-US" dirty="0" smtClean="0"/>
              <a:t>can bind targets, and separately initiate </a:t>
            </a:r>
            <a:r>
              <a:rPr lang="en-US" dirty="0" err="1" smtClean="0"/>
              <a:t>signalling</a:t>
            </a:r>
            <a:r>
              <a:rPr lang="en-US" dirty="0" smtClean="0"/>
              <a:t> events</a:t>
            </a:r>
            <a:endParaRPr lang="en-US" i="1" dirty="0"/>
          </a:p>
          <a:p>
            <a:pPr marL="457200" indent="-457200">
              <a:buFont typeface="+mj-lt"/>
              <a:buAutoNum type="arabicPeriod"/>
            </a:pPr>
            <a:endParaRPr lang="en-US" sz="2200" dirty="0"/>
          </a:p>
        </p:txBody>
      </p:sp>
      <p:sp>
        <p:nvSpPr>
          <p:cNvPr id="3" name="Slide Number Placeholder 2"/>
          <p:cNvSpPr>
            <a:spLocks noGrp="1"/>
          </p:cNvSpPr>
          <p:nvPr>
            <p:ph type="sldNum" sz="quarter" idx="10"/>
          </p:nvPr>
        </p:nvSpPr>
        <p:spPr/>
        <p:txBody>
          <a:bodyPr/>
          <a:lstStyle/>
          <a:p>
            <a:fld id="{0CB34C3B-C01D-4774-8EF1-7F8FFAFB5973}" type="slidenum">
              <a:rPr lang="en-US" smtClean="0"/>
              <a:pPr/>
              <a:t>21</a:t>
            </a:fld>
            <a:endParaRPr lang="en-US"/>
          </a:p>
        </p:txBody>
      </p:sp>
    </p:spTree>
    <p:extLst>
      <p:ext uri="{BB962C8B-B14F-4D97-AF65-F5344CB8AC3E}">
        <p14:creationId xmlns:p14="http://schemas.microsoft.com/office/powerpoint/2010/main" val="290274240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730" y="179038"/>
            <a:ext cx="8407400" cy="762000"/>
          </a:xfrm>
        </p:spPr>
        <p:txBody>
          <a:bodyPr/>
          <a:lstStyle/>
          <a:p>
            <a:r>
              <a:rPr lang="en-US" dirty="0" err="1" smtClean="0"/>
              <a:t>Adenyl</a:t>
            </a:r>
            <a:r>
              <a:rPr lang="en-US" dirty="0" smtClean="0"/>
              <a:t> Cyclase</a:t>
            </a:r>
            <a:endParaRPr lang="en-US" dirty="0"/>
          </a:p>
        </p:txBody>
      </p:sp>
      <p:sp>
        <p:nvSpPr>
          <p:cNvPr id="2" name="Content Placeholder 1"/>
          <p:cNvSpPr>
            <a:spLocks noGrp="1"/>
          </p:cNvSpPr>
          <p:nvPr>
            <p:ph idx="1"/>
          </p:nvPr>
        </p:nvSpPr>
        <p:spPr>
          <a:xfrm>
            <a:off x="364067" y="1188720"/>
            <a:ext cx="8390466" cy="5212080"/>
          </a:xfrm>
        </p:spPr>
        <p:txBody>
          <a:bodyPr/>
          <a:lstStyle/>
          <a:p>
            <a:r>
              <a:rPr lang="en-US" sz="2200" dirty="0" err="1" smtClean="0"/>
              <a:t>Adenyl</a:t>
            </a:r>
            <a:r>
              <a:rPr lang="en-US" sz="2200" dirty="0" smtClean="0"/>
              <a:t> cyclase is a very important membrane protein that catalyzes the reaction of forming cyclic AMP (</a:t>
            </a:r>
            <a:r>
              <a:rPr lang="en-US" sz="2200" dirty="0" err="1" smtClean="0"/>
              <a:t>cAMP</a:t>
            </a:r>
            <a:r>
              <a:rPr lang="en-US" sz="2200" dirty="0" smtClean="0"/>
              <a:t>) from ATP</a:t>
            </a:r>
          </a:p>
          <a:p>
            <a:r>
              <a:rPr lang="en-US" sz="2200" dirty="0" err="1" smtClean="0"/>
              <a:t>Adenyl</a:t>
            </a:r>
            <a:r>
              <a:rPr lang="en-US" sz="2200" dirty="0" smtClean="0"/>
              <a:t> cyclase is activated by a G protein (G</a:t>
            </a:r>
            <a:r>
              <a:rPr lang="en-US" sz="2200" baseline="-25000" dirty="0" smtClean="0">
                <a:latin typeface="Symbol" panose="05050102010706020507" pitchFamily="18" charset="2"/>
              </a:rPr>
              <a:t>a</a:t>
            </a:r>
            <a:r>
              <a:rPr lang="en-US" sz="2200" dirty="0" smtClean="0"/>
              <a:t>-GTP) complex, discussed on previous slides</a:t>
            </a:r>
          </a:p>
          <a:p>
            <a:r>
              <a:rPr lang="en-US" sz="2200" dirty="0" smtClean="0"/>
              <a:t>The </a:t>
            </a:r>
            <a:r>
              <a:rPr lang="en-US" sz="2200" dirty="0" err="1" smtClean="0"/>
              <a:t>cAMP</a:t>
            </a:r>
            <a:r>
              <a:rPr lang="en-US" sz="2200" dirty="0" smtClean="0"/>
              <a:t> will go on to activate a protein kinase called the </a:t>
            </a:r>
            <a:r>
              <a:rPr lang="en-US" sz="2200" dirty="0" err="1" smtClean="0"/>
              <a:t>cAMP</a:t>
            </a:r>
            <a:r>
              <a:rPr lang="en-US" sz="2200" dirty="0" smtClean="0"/>
              <a:t>-dependent protein kinase, or protein kinase A (PK-A): two </a:t>
            </a:r>
            <a:r>
              <a:rPr lang="en-US" sz="2200" dirty="0" err="1" smtClean="0"/>
              <a:t>cAMP</a:t>
            </a:r>
            <a:r>
              <a:rPr lang="en-US" sz="2200" dirty="0" smtClean="0"/>
              <a:t> molecules will each bind to two regulatory (R) subunits and release the two catalytic (C) subunits of PK-A, which will phosphorylate many proteins</a:t>
            </a:r>
          </a:p>
          <a:p>
            <a:r>
              <a:rPr lang="en-US" sz="2200" dirty="0" smtClean="0"/>
              <a:t>This series of activations/reactions is described because of the historical importance of identifying PK-A and its role as a protein in cell signaling; G protein details were discovered much later</a:t>
            </a:r>
          </a:p>
        </p:txBody>
      </p:sp>
      <p:sp>
        <p:nvSpPr>
          <p:cNvPr id="3" name="Slide Number Placeholder 2"/>
          <p:cNvSpPr>
            <a:spLocks noGrp="1"/>
          </p:cNvSpPr>
          <p:nvPr>
            <p:ph type="sldNum" sz="quarter" idx="10"/>
          </p:nvPr>
        </p:nvSpPr>
        <p:spPr/>
        <p:txBody>
          <a:bodyPr/>
          <a:lstStyle/>
          <a:p>
            <a:fld id="{0CB34C3B-C01D-4774-8EF1-7F8FFAFB5973}" type="slidenum">
              <a:rPr lang="en-US" smtClean="0"/>
              <a:pPr/>
              <a:t>22</a:t>
            </a:fld>
            <a:endParaRPr lang="en-US"/>
          </a:p>
        </p:txBody>
      </p:sp>
    </p:spTree>
    <p:extLst>
      <p:ext uri="{BB962C8B-B14F-4D97-AF65-F5344CB8AC3E}">
        <p14:creationId xmlns:p14="http://schemas.microsoft.com/office/powerpoint/2010/main" val="265242953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51730" y="179038"/>
            <a:ext cx="8407400" cy="762000"/>
          </a:xfrm>
        </p:spPr>
        <p:txBody>
          <a:bodyPr/>
          <a:lstStyle/>
          <a:p>
            <a:r>
              <a:rPr lang="en-US" dirty="0" smtClean="0"/>
              <a:t>Turning The Signaling Off</a:t>
            </a:r>
            <a:endParaRPr lang="en-US" dirty="0"/>
          </a:p>
        </p:txBody>
      </p:sp>
      <p:sp>
        <p:nvSpPr>
          <p:cNvPr id="2" name="Content Placeholder 1"/>
          <p:cNvSpPr>
            <a:spLocks noGrp="1"/>
          </p:cNvSpPr>
          <p:nvPr>
            <p:ph idx="1"/>
          </p:nvPr>
        </p:nvSpPr>
        <p:spPr>
          <a:xfrm>
            <a:off x="364067" y="1188720"/>
            <a:ext cx="8390466" cy="5212080"/>
          </a:xfrm>
        </p:spPr>
        <p:txBody>
          <a:bodyPr/>
          <a:lstStyle/>
          <a:p>
            <a:r>
              <a:rPr lang="en-US" sz="2200" dirty="0" smtClean="0"/>
              <a:t>The signaling is active while the G</a:t>
            </a:r>
            <a:r>
              <a:rPr lang="en-US" sz="2200" baseline="-25000" dirty="0" smtClean="0">
                <a:latin typeface="Symbol" panose="05050102010706020507" pitchFamily="18" charset="2"/>
              </a:rPr>
              <a:t>a</a:t>
            </a:r>
            <a:r>
              <a:rPr lang="en-US" sz="2200" dirty="0" smtClean="0"/>
              <a:t> has a GTP bound to it</a:t>
            </a:r>
          </a:p>
          <a:p>
            <a:r>
              <a:rPr lang="en-US" sz="2200" dirty="0" smtClean="0"/>
              <a:t>When the GTP is hydrolyzed to form GDP and phosphate, with the GDP remaining bound to G</a:t>
            </a:r>
            <a:r>
              <a:rPr lang="en-US" sz="2200" baseline="-25000" dirty="0" smtClean="0">
                <a:latin typeface="Symbol" panose="05050102010706020507" pitchFamily="18" charset="2"/>
              </a:rPr>
              <a:t>a</a:t>
            </a:r>
            <a:r>
              <a:rPr lang="en-US" sz="2200" dirty="0" smtClean="0"/>
              <a:t>, then </a:t>
            </a:r>
            <a:r>
              <a:rPr lang="en-US" sz="2200" dirty="0" err="1" smtClean="0"/>
              <a:t>G</a:t>
            </a:r>
            <a:r>
              <a:rPr lang="en-US" sz="2200" baseline="-25000" dirty="0" err="1" smtClean="0">
                <a:latin typeface="Symbol" panose="05050102010706020507" pitchFamily="18" charset="2"/>
              </a:rPr>
              <a:t>bg</a:t>
            </a:r>
            <a:r>
              <a:rPr lang="en-US" sz="2200" dirty="0" smtClean="0"/>
              <a:t> re-associates with G</a:t>
            </a:r>
            <a:r>
              <a:rPr lang="en-US" sz="2200" baseline="-25000" dirty="0" smtClean="0">
                <a:latin typeface="Symbol" panose="05050102010706020507" pitchFamily="18" charset="2"/>
              </a:rPr>
              <a:t>a</a:t>
            </a:r>
            <a:r>
              <a:rPr lang="en-US" sz="2200" dirty="0" smtClean="0"/>
              <a:t>-GDP and their separate activities are shut down</a:t>
            </a:r>
          </a:p>
          <a:p>
            <a:r>
              <a:rPr lang="en-US" sz="2200" dirty="0" smtClean="0"/>
              <a:t>The </a:t>
            </a:r>
            <a:r>
              <a:rPr lang="en-US" sz="2200" dirty="0" smtClean="0"/>
              <a:t>G</a:t>
            </a:r>
            <a:r>
              <a:rPr lang="en-US" sz="2200" baseline="-25000" dirty="0" smtClean="0">
                <a:latin typeface="Symbol" panose="05050102010706020507" pitchFamily="18" charset="2"/>
              </a:rPr>
              <a:t>a</a:t>
            </a:r>
            <a:r>
              <a:rPr lang="en-US" sz="2200" dirty="0" smtClean="0"/>
              <a:t> subunit has </a:t>
            </a:r>
            <a:r>
              <a:rPr lang="en-US" sz="2200" dirty="0" smtClean="0"/>
              <a:t>its own catalytic </a:t>
            </a:r>
            <a:r>
              <a:rPr lang="en-US" sz="2200" dirty="0" smtClean="0"/>
              <a:t>activity to hydrolyze </a:t>
            </a:r>
            <a:r>
              <a:rPr lang="en-US" sz="2200" dirty="0" smtClean="0"/>
              <a:t>GTP (to GDP + P</a:t>
            </a:r>
            <a:r>
              <a:rPr lang="en-US" sz="2200" baseline="-25000" dirty="0" smtClean="0"/>
              <a:t>i</a:t>
            </a:r>
            <a:r>
              <a:rPr lang="en-US" sz="2200" dirty="0" smtClean="0"/>
              <a:t>), </a:t>
            </a:r>
            <a:r>
              <a:rPr lang="en-US" sz="2200" dirty="0" smtClean="0"/>
              <a:t>but does it slowly.  Some proteins </a:t>
            </a:r>
            <a:r>
              <a:rPr lang="en-US" sz="2200" dirty="0" smtClean="0"/>
              <a:t>can associate </a:t>
            </a:r>
            <a:r>
              <a:rPr lang="en-US" sz="2200" dirty="0" smtClean="0"/>
              <a:t>with </a:t>
            </a:r>
            <a:r>
              <a:rPr lang="en-US" sz="2200" dirty="0"/>
              <a:t>G</a:t>
            </a:r>
            <a:r>
              <a:rPr lang="en-US" sz="2200" baseline="-25000" dirty="0">
                <a:latin typeface="Symbol" panose="05050102010706020507" pitchFamily="18" charset="2"/>
              </a:rPr>
              <a:t>a</a:t>
            </a:r>
            <a:r>
              <a:rPr lang="en-US" sz="2200" dirty="0" smtClean="0"/>
              <a:t> </a:t>
            </a:r>
            <a:r>
              <a:rPr lang="en-US" sz="2200" dirty="0" smtClean="0"/>
              <a:t>to </a:t>
            </a:r>
            <a:r>
              <a:rPr lang="en-US" sz="2200" dirty="0" smtClean="0"/>
              <a:t>increase the GTP hydrolysis activity</a:t>
            </a:r>
            <a:endParaRPr lang="en-US" sz="2200" dirty="0" smtClean="0"/>
          </a:p>
          <a:p>
            <a:r>
              <a:rPr lang="en-US" sz="2200" dirty="0" smtClean="0"/>
              <a:t>The </a:t>
            </a:r>
            <a:r>
              <a:rPr lang="en-US" sz="2200" dirty="0" smtClean="0"/>
              <a:t>type of </a:t>
            </a:r>
            <a:r>
              <a:rPr lang="en-US" sz="2200" dirty="0" smtClean="0"/>
              <a:t>activations by the G protein subunits </a:t>
            </a:r>
            <a:r>
              <a:rPr lang="en-US" sz="2200" dirty="0" smtClean="0"/>
              <a:t>and the period </a:t>
            </a:r>
            <a:r>
              <a:rPr lang="en-US" sz="2200" dirty="0" smtClean="0"/>
              <a:t>the activations last </a:t>
            </a:r>
            <a:r>
              <a:rPr lang="en-US" sz="2200" dirty="0" smtClean="0"/>
              <a:t>depend on the cell type and functions to be </a:t>
            </a:r>
            <a:r>
              <a:rPr lang="en-US" sz="2200" dirty="0" smtClean="0"/>
              <a:t>deployed</a:t>
            </a:r>
            <a:endParaRPr lang="en-US" sz="2200" dirty="0"/>
          </a:p>
        </p:txBody>
      </p:sp>
      <p:sp>
        <p:nvSpPr>
          <p:cNvPr id="3" name="Slide Number Placeholder 2"/>
          <p:cNvSpPr>
            <a:spLocks noGrp="1"/>
          </p:cNvSpPr>
          <p:nvPr>
            <p:ph type="sldNum" sz="quarter" idx="10"/>
          </p:nvPr>
        </p:nvSpPr>
        <p:spPr/>
        <p:txBody>
          <a:bodyPr/>
          <a:lstStyle/>
          <a:p>
            <a:fld id="{0CB34C3B-C01D-4774-8EF1-7F8FFAFB5973}" type="slidenum">
              <a:rPr lang="en-US" smtClean="0"/>
              <a:pPr/>
              <a:t>23</a:t>
            </a:fld>
            <a:endParaRPr lang="en-US"/>
          </a:p>
        </p:txBody>
      </p:sp>
    </p:spTree>
    <p:extLst>
      <p:ext uri="{BB962C8B-B14F-4D97-AF65-F5344CB8AC3E}">
        <p14:creationId xmlns:p14="http://schemas.microsoft.com/office/powerpoint/2010/main" val="111957508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AutoShape 2" descr="https://www.betacell.org/services/fetch/name/EB7T0b9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0375" y="1176154"/>
            <a:ext cx="7964322" cy="51303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Slide Number Placeholder 4"/>
          <p:cNvSpPr>
            <a:spLocks noGrp="1"/>
          </p:cNvSpPr>
          <p:nvPr>
            <p:ph type="sldNum" sz="quarter" idx="10"/>
          </p:nvPr>
        </p:nvSpPr>
        <p:spPr/>
        <p:txBody>
          <a:bodyPr/>
          <a:lstStyle/>
          <a:p>
            <a:fld id="{0CB34C3B-C01D-4774-8EF1-7F8FFAFB5973}" type="slidenum">
              <a:rPr lang="en-US" smtClean="0"/>
              <a:pPr/>
              <a:t>24</a:t>
            </a:fld>
            <a:endParaRPr lang="en-US"/>
          </a:p>
        </p:txBody>
      </p:sp>
    </p:spTree>
    <p:extLst>
      <p:ext uri="{BB962C8B-B14F-4D97-AF65-F5344CB8AC3E}">
        <p14:creationId xmlns:p14="http://schemas.microsoft.com/office/powerpoint/2010/main" val="369684864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4067" y="391886"/>
            <a:ext cx="8390466" cy="6021977"/>
          </a:xfrm>
        </p:spPr>
        <p:txBody>
          <a:bodyPr/>
          <a:lstStyle/>
          <a:p>
            <a:r>
              <a:rPr lang="en-US" dirty="0" smtClean="0"/>
              <a:t>G protein-coupled activation is responsible for many other important signaling pathways well-known to cell biologists which are not covered in this course.  The one below is for Ca</a:t>
            </a:r>
            <a:r>
              <a:rPr lang="en-US" baseline="30000" dirty="0" smtClean="0"/>
              <a:t>2+</a:t>
            </a:r>
            <a:r>
              <a:rPr lang="en-US" dirty="0" smtClean="0"/>
              <a:t>-activated proteins and its role as a 2</a:t>
            </a:r>
            <a:r>
              <a:rPr lang="en-US" baseline="30000" dirty="0" smtClean="0"/>
              <a:t>nd</a:t>
            </a:r>
            <a:r>
              <a:rPr lang="en-US" dirty="0" smtClean="0"/>
              <a:t> messenger</a:t>
            </a:r>
            <a:endParaRPr lang="en-US" dirty="0"/>
          </a:p>
        </p:txBody>
      </p:sp>
      <p:sp>
        <p:nvSpPr>
          <p:cNvPr id="4" name="AutoShape 2" descr="https://www.betacell.org/services/fetch/name/EB7T0b9L.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810" y="2468879"/>
            <a:ext cx="6421768" cy="37118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0CB34C3B-C01D-4774-8EF1-7F8FFAFB5973}" type="slidenum">
              <a:rPr lang="en-US" smtClean="0"/>
              <a:pPr/>
              <a:t>25</a:t>
            </a:fld>
            <a:endParaRPr lang="en-US"/>
          </a:p>
        </p:txBody>
      </p:sp>
    </p:spTree>
    <p:extLst>
      <p:ext uri="{BB962C8B-B14F-4D97-AF65-F5344CB8AC3E}">
        <p14:creationId xmlns:p14="http://schemas.microsoft.com/office/powerpoint/2010/main" val="304543509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Receptor Tyrosine Kinases</a:t>
            </a:r>
            <a:endParaRPr lang="en-US" dirty="0"/>
          </a:p>
        </p:txBody>
      </p:sp>
      <p:sp>
        <p:nvSpPr>
          <p:cNvPr id="5" name="Content Placeholder 4"/>
          <p:cNvSpPr>
            <a:spLocks noGrp="1"/>
          </p:cNvSpPr>
          <p:nvPr>
            <p:ph idx="1"/>
          </p:nvPr>
        </p:nvSpPr>
        <p:spPr>
          <a:xfrm>
            <a:off x="364067" y="1397530"/>
            <a:ext cx="8390466" cy="5101241"/>
          </a:xfrm>
        </p:spPr>
        <p:txBody>
          <a:bodyPr/>
          <a:lstStyle/>
          <a:p>
            <a:pPr marL="0" indent="0">
              <a:buNone/>
            </a:pPr>
            <a:r>
              <a:rPr lang="en-US" sz="2200" dirty="0" smtClean="0"/>
              <a:t>The receptor is a transmembrane protein with three domains as described in a previous slide</a:t>
            </a:r>
          </a:p>
          <a:p>
            <a:pPr marL="457200" indent="-457200">
              <a:buFont typeface="+mj-lt"/>
              <a:buAutoNum type="arabicPeriod"/>
            </a:pPr>
            <a:r>
              <a:rPr lang="en-US" sz="2200" dirty="0" smtClean="0">
                <a:solidFill>
                  <a:schemeClr val="accent1">
                    <a:lumMod val="60000"/>
                    <a:lumOff val="40000"/>
                  </a:schemeClr>
                </a:solidFill>
              </a:rPr>
              <a:t>Extracellular domain</a:t>
            </a:r>
            <a:r>
              <a:rPr lang="en-US" sz="2200" dirty="0" smtClean="0"/>
              <a:t>: this is the part that binds the </a:t>
            </a:r>
            <a:r>
              <a:rPr lang="en-US" sz="2200" dirty="0" smtClean="0"/>
              <a:t>ligands; </a:t>
            </a:r>
            <a:r>
              <a:rPr lang="en-US" sz="1800" dirty="0" smtClean="0"/>
              <a:t>RTK ligands are typically proteins called </a:t>
            </a:r>
            <a:r>
              <a:rPr lang="en-US" sz="1800" dirty="0" smtClean="0">
                <a:solidFill>
                  <a:srgbClr val="00FF00"/>
                </a:solidFill>
              </a:rPr>
              <a:t>growth factors</a:t>
            </a:r>
          </a:p>
          <a:p>
            <a:pPr marL="292100" lvl="1" indent="0">
              <a:buNone/>
            </a:pPr>
            <a:r>
              <a:rPr lang="en-US" sz="1800" dirty="0" smtClean="0"/>
              <a:t>Growth factors are small polypeptides, typically dimeric, with identical subunits.  They induce </a:t>
            </a:r>
            <a:r>
              <a:rPr lang="en-US" sz="1800" dirty="0" err="1" smtClean="0"/>
              <a:t>mitogenesis</a:t>
            </a:r>
            <a:r>
              <a:rPr lang="en-US" sz="1800" dirty="0" smtClean="0"/>
              <a:t>, which means the receptor tyrosine kinases are </a:t>
            </a:r>
            <a:r>
              <a:rPr lang="en-US" sz="1800" dirty="0" smtClean="0"/>
              <a:t>usually involved </a:t>
            </a:r>
            <a:r>
              <a:rPr lang="en-US" sz="1800" dirty="0" smtClean="0"/>
              <a:t>in cell proliferation</a:t>
            </a:r>
          </a:p>
          <a:p>
            <a:pPr marL="457200" indent="-457200">
              <a:buFont typeface="+mj-lt"/>
              <a:buAutoNum type="arabicPeriod"/>
            </a:pPr>
            <a:r>
              <a:rPr lang="en-US" sz="2200" dirty="0" smtClean="0">
                <a:solidFill>
                  <a:schemeClr val="accent1">
                    <a:lumMod val="60000"/>
                    <a:lumOff val="40000"/>
                  </a:schemeClr>
                </a:solidFill>
              </a:rPr>
              <a:t>Transmembrane segment</a:t>
            </a:r>
            <a:r>
              <a:rPr lang="en-US" sz="2200" dirty="0" smtClean="0"/>
              <a:t>: a single spanning segment connecting the domains on both sides of the cell membrane</a:t>
            </a:r>
          </a:p>
          <a:p>
            <a:pPr marL="457200" indent="-457200">
              <a:buFont typeface="+mj-lt"/>
              <a:buAutoNum type="arabicPeriod"/>
            </a:pPr>
            <a:r>
              <a:rPr lang="en-US" sz="2200" dirty="0" smtClean="0">
                <a:solidFill>
                  <a:schemeClr val="accent1">
                    <a:lumMod val="60000"/>
                    <a:lumOff val="40000"/>
                  </a:schemeClr>
                </a:solidFill>
              </a:rPr>
              <a:t>Intracellular domain</a:t>
            </a:r>
            <a:r>
              <a:rPr lang="en-US" sz="2200" dirty="0" smtClean="0"/>
              <a:t>:  this has an enzymatic (catalytic) activity as a protein kinase that phosphorylates tyrosine residues (the hydroxyl groups of the Tyr side chain) of target proteins</a:t>
            </a:r>
          </a:p>
        </p:txBody>
      </p:sp>
      <p:sp>
        <p:nvSpPr>
          <p:cNvPr id="2" name="Slide Number Placeholder 1"/>
          <p:cNvSpPr>
            <a:spLocks noGrp="1"/>
          </p:cNvSpPr>
          <p:nvPr>
            <p:ph type="sldNum" sz="quarter" idx="10"/>
          </p:nvPr>
        </p:nvSpPr>
        <p:spPr/>
        <p:txBody>
          <a:bodyPr/>
          <a:lstStyle/>
          <a:p>
            <a:fld id="{0CB34C3B-C01D-4774-8EF1-7F8FFAFB5973}" type="slidenum">
              <a:rPr lang="en-US" smtClean="0"/>
              <a:pPr/>
              <a:t>26</a:t>
            </a:fld>
            <a:endParaRPr lang="en-US"/>
          </a:p>
        </p:txBody>
      </p:sp>
    </p:spTree>
    <p:extLst>
      <p:ext uri="{BB962C8B-B14F-4D97-AF65-F5344CB8AC3E}">
        <p14:creationId xmlns:p14="http://schemas.microsoft.com/office/powerpoint/2010/main" val="25238847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RTK Activation &amp; Function</a:t>
            </a:r>
            <a:endParaRPr lang="en-US" dirty="0"/>
          </a:p>
        </p:txBody>
      </p:sp>
      <p:sp>
        <p:nvSpPr>
          <p:cNvPr id="5" name="Content Placeholder 4"/>
          <p:cNvSpPr>
            <a:spLocks noGrp="1"/>
          </p:cNvSpPr>
          <p:nvPr>
            <p:ph idx="1"/>
          </p:nvPr>
        </p:nvSpPr>
        <p:spPr>
          <a:xfrm>
            <a:off x="364067" y="1397530"/>
            <a:ext cx="8390466" cy="5101241"/>
          </a:xfrm>
        </p:spPr>
        <p:txBody>
          <a:bodyPr/>
          <a:lstStyle/>
          <a:p>
            <a:pPr marL="352425" indent="-352425">
              <a:buFont typeface="+mj-lt"/>
              <a:buAutoNum type="arabicPeriod"/>
            </a:pPr>
            <a:r>
              <a:rPr lang="en-US" sz="2200" dirty="0" smtClean="0"/>
              <a:t>The ligand growth factor binds a </a:t>
            </a:r>
            <a:r>
              <a:rPr lang="en-US" sz="2200" dirty="0" smtClean="0"/>
              <a:t>receptor</a:t>
            </a:r>
            <a:endParaRPr lang="en-US" sz="2200" dirty="0" smtClean="0"/>
          </a:p>
          <a:p>
            <a:pPr marL="352425" indent="-352425">
              <a:buFont typeface="+mj-lt"/>
              <a:buAutoNum type="arabicPeriod"/>
            </a:pPr>
            <a:r>
              <a:rPr lang="en-US" sz="2200" dirty="0" smtClean="0"/>
              <a:t>The dimeric nature of the growth factor means that only one of the monomers binds.  The other one waits for another receptor molecule to traverse the membrane and bind to it.</a:t>
            </a:r>
          </a:p>
          <a:p>
            <a:pPr marL="352425" indent="-352425">
              <a:buFont typeface="+mj-lt"/>
              <a:buAutoNum type="arabicPeriod"/>
            </a:pPr>
            <a:r>
              <a:rPr lang="en-US" sz="2200" dirty="0" smtClean="0"/>
              <a:t>The 2</a:t>
            </a:r>
            <a:r>
              <a:rPr lang="en-US" sz="2200" baseline="30000" dirty="0" smtClean="0"/>
              <a:t>nd</a:t>
            </a:r>
            <a:r>
              <a:rPr lang="en-US" sz="2200" dirty="0" smtClean="0"/>
              <a:t> receptor molecule now aggregated with the proteins, the tyrosine kinase starts to phosphorylate Tyr residues on the protein kinase's own intracellular domain (this is called </a:t>
            </a:r>
            <a:r>
              <a:rPr lang="en-US" sz="2200" dirty="0" err="1" smtClean="0">
                <a:solidFill>
                  <a:srgbClr val="00FF00"/>
                </a:solidFill>
              </a:rPr>
              <a:t>autophosphorylation</a:t>
            </a:r>
            <a:r>
              <a:rPr lang="en-US" sz="2200" dirty="0" smtClean="0"/>
              <a:t>)</a:t>
            </a:r>
          </a:p>
          <a:p>
            <a:pPr marL="352425" indent="-352425">
              <a:buFont typeface="+mj-lt"/>
              <a:buAutoNum type="arabicPeriod"/>
            </a:pPr>
            <a:r>
              <a:rPr lang="en-US" sz="2200" dirty="0" smtClean="0"/>
              <a:t>When </a:t>
            </a:r>
            <a:r>
              <a:rPr lang="en-US" sz="2200" dirty="0" err="1" smtClean="0"/>
              <a:t>autophosphorylation</a:t>
            </a:r>
            <a:r>
              <a:rPr lang="en-US" sz="2200" dirty="0" smtClean="0"/>
              <a:t> is complete, there are several P-Tyr (</a:t>
            </a:r>
            <a:r>
              <a:rPr lang="en-US" sz="2200" dirty="0" err="1" smtClean="0"/>
              <a:t>phosphotyrosine</a:t>
            </a:r>
            <a:r>
              <a:rPr lang="en-US" sz="2200" dirty="0" smtClean="0"/>
              <a:t>) residues</a:t>
            </a:r>
          </a:p>
        </p:txBody>
      </p:sp>
      <p:sp>
        <p:nvSpPr>
          <p:cNvPr id="2" name="Slide Number Placeholder 1"/>
          <p:cNvSpPr>
            <a:spLocks noGrp="1"/>
          </p:cNvSpPr>
          <p:nvPr>
            <p:ph type="sldNum" sz="quarter" idx="10"/>
          </p:nvPr>
        </p:nvSpPr>
        <p:spPr/>
        <p:txBody>
          <a:bodyPr/>
          <a:lstStyle/>
          <a:p>
            <a:fld id="{0CB34C3B-C01D-4774-8EF1-7F8FFAFB5973}" type="slidenum">
              <a:rPr lang="en-US" smtClean="0"/>
              <a:pPr/>
              <a:t>27</a:t>
            </a:fld>
            <a:endParaRPr lang="en-US"/>
          </a:p>
        </p:txBody>
      </p:sp>
    </p:spTree>
    <p:extLst>
      <p:ext uri="{BB962C8B-B14F-4D97-AF65-F5344CB8AC3E}">
        <p14:creationId xmlns:p14="http://schemas.microsoft.com/office/powerpoint/2010/main" val="327688307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RTK Activation &amp; Function</a:t>
            </a:r>
            <a:endParaRPr lang="en-US" dirty="0"/>
          </a:p>
        </p:txBody>
      </p:sp>
      <p:sp>
        <p:nvSpPr>
          <p:cNvPr id="5" name="Content Placeholder 4"/>
          <p:cNvSpPr>
            <a:spLocks noGrp="1"/>
          </p:cNvSpPr>
          <p:nvPr>
            <p:ph idx="1"/>
          </p:nvPr>
        </p:nvSpPr>
        <p:spPr>
          <a:xfrm>
            <a:off x="364067" y="1397530"/>
            <a:ext cx="8390466" cy="5101241"/>
          </a:xfrm>
        </p:spPr>
        <p:txBody>
          <a:bodyPr/>
          <a:lstStyle/>
          <a:p>
            <a:pPr marL="457200" indent="-457200">
              <a:buFont typeface="+mj-lt"/>
              <a:buAutoNum type="arabicPeriod" startAt="5"/>
            </a:pPr>
            <a:r>
              <a:rPr lang="en-US" sz="2200" dirty="0"/>
              <a:t>Each of these </a:t>
            </a:r>
            <a:r>
              <a:rPr lang="en-US" sz="2200" dirty="0" smtClean="0"/>
              <a:t>P-Tyr on the RTK can </a:t>
            </a:r>
            <a:r>
              <a:rPr lang="en-US" sz="2200" dirty="0"/>
              <a:t>bind different proteins floating around in the cytosol.  The P-Tyr-binding portion of </a:t>
            </a:r>
            <a:r>
              <a:rPr lang="en-US" sz="2200" dirty="0" smtClean="0"/>
              <a:t>the cytosolic proteins are called</a:t>
            </a:r>
            <a:br>
              <a:rPr lang="en-US" sz="2200" dirty="0" smtClean="0"/>
            </a:br>
            <a:r>
              <a:rPr lang="en-US" sz="2200" dirty="0" smtClean="0"/>
              <a:t>SH2 domains.  When one protein binds to the RTK P-Tyr, it becomes activated, and initiates a pathway that might generate a 2</a:t>
            </a:r>
            <a:r>
              <a:rPr lang="en-US" sz="2200" baseline="30000" dirty="0" smtClean="0"/>
              <a:t>nd</a:t>
            </a:r>
            <a:r>
              <a:rPr lang="en-US" sz="2200" dirty="0" smtClean="0"/>
              <a:t> messenger (or not) that causes a metabolic change</a:t>
            </a:r>
          </a:p>
          <a:p>
            <a:pPr marL="457200" indent="-457200">
              <a:buFont typeface="+mj-lt"/>
              <a:buAutoNum type="arabicPeriod" startAt="5"/>
            </a:pPr>
            <a:endParaRPr lang="en-US" sz="2200" dirty="0"/>
          </a:p>
          <a:p>
            <a:r>
              <a:rPr lang="en-US" sz="2200" dirty="0" smtClean="0"/>
              <a:t>Because several different proteins can bind to each of the P-Tyr residues of RTKs, they can start several different pathways</a:t>
            </a:r>
          </a:p>
          <a:p>
            <a:r>
              <a:rPr lang="en-US" sz="2200" dirty="0" smtClean="0"/>
              <a:t>Overlap:  RTKs also activate pathways that G-proteins activate by their receptor system</a:t>
            </a:r>
            <a:endParaRPr lang="en-US" sz="2200" dirty="0"/>
          </a:p>
        </p:txBody>
      </p:sp>
      <p:sp>
        <p:nvSpPr>
          <p:cNvPr id="2" name="Slide Number Placeholder 1"/>
          <p:cNvSpPr>
            <a:spLocks noGrp="1"/>
          </p:cNvSpPr>
          <p:nvPr>
            <p:ph type="sldNum" sz="quarter" idx="10"/>
          </p:nvPr>
        </p:nvSpPr>
        <p:spPr/>
        <p:txBody>
          <a:bodyPr/>
          <a:lstStyle/>
          <a:p>
            <a:fld id="{0CB34C3B-C01D-4774-8EF1-7F8FFAFB5973}" type="slidenum">
              <a:rPr lang="en-US" smtClean="0"/>
              <a:pPr/>
              <a:t>28</a:t>
            </a:fld>
            <a:endParaRPr lang="en-US"/>
          </a:p>
        </p:txBody>
      </p:sp>
    </p:spTree>
    <p:extLst>
      <p:ext uri="{BB962C8B-B14F-4D97-AF65-F5344CB8AC3E}">
        <p14:creationId xmlns:p14="http://schemas.microsoft.com/office/powerpoint/2010/main" val="38536271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37941" y="404754"/>
            <a:ext cx="8390466" cy="2255592"/>
          </a:xfrm>
        </p:spPr>
        <p:txBody>
          <a:bodyPr/>
          <a:lstStyle/>
          <a:p>
            <a:r>
              <a:rPr lang="en-US" dirty="0" smtClean="0"/>
              <a:t>The figure shows how RTKs, such as the epidermal growth factor (EGF) receptor, binds to EGF and how receptor molecules </a:t>
            </a:r>
            <a:r>
              <a:rPr lang="en-US" dirty="0" err="1" smtClean="0"/>
              <a:t>dimerize</a:t>
            </a:r>
            <a:r>
              <a:rPr lang="en-US" dirty="0" smtClean="0"/>
              <a:t>, then </a:t>
            </a:r>
            <a:r>
              <a:rPr lang="en-US" dirty="0" err="1" smtClean="0"/>
              <a:t>autophosphorylate</a:t>
            </a:r>
            <a:r>
              <a:rPr lang="en-US" dirty="0" smtClean="0"/>
              <a:t> to produce an active protein kinase</a:t>
            </a:r>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5474" y="2660345"/>
            <a:ext cx="6913789" cy="383107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Slide Number Placeholder 1"/>
          <p:cNvSpPr>
            <a:spLocks noGrp="1"/>
          </p:cNvSpPr>
          <p:nvPr>
            <p:ph type="sldNum" sz="quarter" idx="10"/>
          </p:nvPr>
        </p:nvSpPr>
        <p:spPr/>
        <p:txBody>
          <a:bodyPr/>
          <a:lstStyle/>
          <a:p>
            <a:fld id="{0CB34C3B-C01D-4774-8EF1-7F8FFAFB5973}" type="slidenum">
              <a:rPr lang="en-US" smtClean="0"/>
              <a:pPr/>
              <a:t>29</a:t>
            </a:fld>
            <a:endParaRPr lang="en-US"/>
          </a:p>
        </p:txBody>
      </p:sp>
    </p:spTree>
    <p:extLst>
      <p:ext uri="{BB962C8B-B14F-4D97-AF65-F5344CB8AC3E}">
        <p14:creationId xmlns:p14="http://schemas.microsoft.com/office/powerpoint/2010/main" val="271920323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Topics</a:t>
            </a:r>
            <a:endParaRPr lang="en-US" dirty="0"/>
          </a:p>
        </p:txBody>
      </p:sp>
      <p:sp>
        <p:nvSpPr>
          <p:cNvPr id="5" name="Content Placeholder 4"/>
          <p:cNvSpPr>
            <a:spLocks noGrp="1"/>
          </p:cNvSpPr>
          <p:nvPr>
            <p:ph idx="1"/>
          </p:nvPr>
        </p:nvSpPr>
        <p:spPr/>
        <p:txBody>
          <a:bodyPr/>
          <a:lstStyle/>
          <a:p>
            <a:r>
              <a:rPr lang="en-US" dirty="0" smtClean="0"/>
              <a:t>General features of signaling</a:t>
            </a:r>
          </a:p>
          <a:p>
            <a:pPr lvl="1"/>
            <a:r>
              <a:rPr lang="en-US" dirty="0" smtClean="0"/>
              <a:t>Hormones / Ligands / (Neuro)transmitters</a:t>
            </a:r>
          </a:p>
          <a:p>
            <a:pPr lvl="1"/>
            <a:r>
              <a:rPr lang="en-US" dirty="0" smtClean="0"/>
              <a:t>Receptors</a:t>
            </a:r>
          </a:p>
          <a:p>
            <a:pPr lvl="1"/>
            <a:r>
              <a:rPr lang="en-US" dirty="0" smtClean="0"/>
              <a:t>Signal Transduction &amp; Amplification</a:t>
            </a:r>
          </a:p>
          <a:p>
            <a:pPr lvl="1"/>
            <a:r>
              <a:rPr lang="en-US" dirty="0" smtClean="0"/>
              <a:t>2</a:t>
            </a:r>
            <a:r>
              <a:rPr lang="en-US" baseline="30000" dirty="0" smtClean="0"/>
              <a:t>nd</a:t>
            </a:r>
            <a:r>
              <a:rPr lang="en-US" dirty="0" smtClean="0"/>
              <a:t> Messengers</a:t>
            </a:r>
          </a:p>
          <a:p>
            <a:r>
              <a:rPr lang="en-US" dirty="0" smtClean="0"/>
              <a:t>Specific examples of signaling</a:t>
            </a:r>
          </a:p>
          <a:p>
            <a:pPr lvl="1"/>
            <a:r>
              <a:rPr lang="en-US" dirty="0" smtClean="0"/>
              <a:t>G protein-Coupled Receptors</a:t>
            </a:r>
          </a:p>
          <a:p>
            <a:pPr lvl="1"/>
            <a:r>
              <a:rPr lang="en-US" dirty="0" smtClean="0"/>
              <a:t>Protein Kinase Receptors (Receptor Tyrosine Kinases)</a:t>
            </a:r>
          </a:p>
          <a:p>
            <a:pPr lvl="1"/>
            <a:r>
              <a:rPr lang="en-US" dirty="0" smtClean="0"/>
              <a:t>Steroid Hormones &amp; Their Receptors</a:t>
            </a:r>
          </a:p>
          <a:p>
            <a:endParaRPr lang="en-US" dirty="0"/>
          </a:p>
        </p:txBody>
      </p:sp>
      <p:sp>
        <p:nvSpPr>
          <p:cNvPr id="2" name="Slide Number Placeholder 1"/>
          <p:cNvSpPr>
            <a:spLocks noGrp="1"/>
          </p:cNvSpPr>
          <p:nvPr>
            <p:ph type="sldNum" sz="quarter" idx="10"/>
          </p:nvPr>
        </p:nvSpPr>
        <p:spPr/>
        <p:txBody>
          <a:bodyPr/>
          <a:lstStyle/>
          <a:p>
            <a:fld id="{0CB34C3B-C01D-4774-8EF1-7F8FFAFB5973}" type="slidenum">
              <a:rPr lang="en-US" smtClean="0"/>
              <a:pPr/>
              <a:t>3</a:t>
            </a:fld>
            <a:endParaRPr lang="en-US"/>
          </a:p>
        </p:txBody>
      </p:sp>
    </p:spTree>
    <p:extLst>
      <p:ext uri="{BB962C8B-B14F-4D97-AF65-F5344CB8AC3E}">
        <p14:creationId xmlns:p14="http://schemas.microsoft.com/office/powerpoint/2010/main" val="100176980"/>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408451" y="332868"/>
            <a:ext cx="8407400" cy="762000"/>
          </a:xfrm>
        </p:spPr>
        <p:txBody>
          <a:bodyPr/>
          <a:lstStyle/>
          <a:p>
            <a:r>
              <a:rPr lang="en-US" dirty="0" smtClean="0"/>
              <a:t>Steroid Receptors &amp; Signaling</a:t>
            </a:r>
            <a:endParaRPr lang="en-US" dirty="0"/>
          </a:p>
        </p:txBody>
      </p:sp>
      <p:sp>
        <p:nvSpPr>
          <p:cNvPr id="5" name="Content Placeholder 4"/>
          <p:cNvSpPr>
            <a:spLocks noGrp="1"/>
          </p:cNvSpPr>
          <p:nvPr>
            <p:ph idx="1"/>
          </p:nvPr>
        </p:nvSpPr>
        <p:spPr>
          <a:xfrm>
            <a:off x="364067" y="1132764"/>
            <a:ext cx="8390466" cy="5366007"/>
          </a:xfrm>
        </p:spPr>
        <p:txBody>
          <a:bodyPr/>
          <a:lstStyle/>
          <a:p>
            <a:r>
              <a:rPr lang="en-US" sz="2200" dirty="0" smtClean="0"/>
              <a:t>The steroid molecule is a hormone signal which is lipophilic and can thus traverse through cell membranes</a:t>
            </a:r>
          </a:p>
          <a:p>
            <a:r>
              <a:rPr lang="en-US" sz="2000" dirty="0" smtClean="0"/>
              <a:t>The steroid binds to its receptor in one of two places:</a:t>
            </a:r>
          </a:p>
          <a:p>
            <a:pPr lvl="1"/>
            <a:r>
              <a:rPr lang="en-US" sz="1800" dirty="0" smtClean="0"/>
              <a:t>cytoplasm, after which the complex moves to nucleus</a:t>
            </a:r>
          </a:p>
          <a:p>
            <a:pPr lvl="1"/>
            <a:r>
              <a:rPr lang="en-US" sz="1800" dirty="0" smtClean="0"/>
              <a:t>nucleus, in which case hormone also traverse nuclear membrane</a:t>
            </a:r>
            <a:endParaRPr lang="en-US" sz="1800" dirty="0"/>
          </a:p>
          <a:p>
            <a:r>
              <a:rPr lang="en-US" sz="2000" dirty="0" smtClean="0">
                <a:latin typeface="+mj-lt"/>
              </a:rPr>
              <a:t>Binding of steroid hormone to</a:t>
            </a:r>
            <a:br>
              <a:rPr lang="en-US" sz="2000" dirty="0" smtClean="0">
                <a:latin typeface="+mj-lt"/>
              </a:rPr>
            </a:br>
            <a:r>
              <a:rPr lang="en-US" sz="2000" dirty="0" smtClean="0">
                <a:latin typeface="+mj-lt"/>
              </a:rPr>
              <a:t>receptor releases a group of</a:t>
            </a:r>
            <a:br>
              <a:rPr lang="en-US" sz="2000" dirty="0" smtClean="0">
                <a:latin typeface="+mj-lt"/>
              </a:rPr>
            </a:br>
            <a:r>
              <a:rPr lang="en-US" sz="2000" dirty="0" smtClean="0">
                <a:latin typeface="+mj-lt"/>
              </a:rPr>
              <a:t>proteins </a:t>
            </a:r>
            <a:r>
              <a:rPr lang="en-US" sz="1600" dirty="0" smtClean="0">
                <a:latin typeface="+mj-lt"/>
              </a:rPr>
              <a:t>(</a:t>
            </a:r>
            <a:r>
              <a:rPr lang="en-US" sz="1600" dirty="0" smtClean="0">
                <a:solidFill>
                  <a:srgbClr val="FF99FF"/>
                </a:solidFill>
                <a:latin typeface="+mj-lt"/>
              </a:rPr>
              <a:t>molecular chaperones,</a:t>
            </a:r>
            <a:br>
              <a:rPr lang="en-US" sz="1600" dirty="0" smtClean="0">
                <a:solidFill>
                  <a:srgbClr val="FF99FF"/>
                </a:solidFill>
                <a:latin typeface="+mj-lt"/>
              </a:rPr>
            </a:br>
            <a:r>
              <a:rPr lang="en-US" sz="1600" dirty="0" smtClean="0">
                <a:solidFill>
                  <a:srgbClr val="FF99FF"/>
                </a:solidFill>
                <a:latin typeface="+mj-lt"/>
              </a:rPr>
              <a:t>also called heat shock proteins</a:t>
            </a:r>
            <a:r>
              <a:rPr lang="en-US" sz="1800" dirty="0" smtClean="0">
                <a:latin typeface="+mj-lt"/>
              </a:rPr>
              <a:t>) </a:t>
            </a:r>
            <a:r>
              <a:rPr lang="en-US" sz="2000" dirty="0" smtClean="0">
                <a:latin typeface="+mj-lt"/>
              </a:rPr>
              <a:t>that</a:t>
            </a:r>
            <a:br>
              <a:rPr lang="en-US" sz="2000" dirty="0" smtClean="0">
                <a:latin typeface="+mj-lt"/>
              </a:rPr>
            </a:br>
            <a:r>
              <a:rPr lang="en-US" sz="2000" dirty="0" smtClean="0">
                <a:latin typeface="+mj-lt"/>
              </a:rPr>
              <a:t>stop the receptor from acting alone</a:t>
            </a:r>
            <a:br>
              <a:rPr lang="en-US" sz="2000" dirty="0" smtClean="0">
                <a:latin typeface="+mj-lt"/>
              </a:rPr>
            </a:br>
            <a:r>
              <a:rPr lang="en-US" sz="2000" dirty="0" smtClean="0">
                <a:latin typeface="+mj-lt"/>
              </a:rPr>
              <a:t>until the hormone is bound</a:t>
            </a:r>
          </a:p>
          <a:p>
            <a:r>
              <a:rPr lang="en-US" sz="2000" dirty="0" smtClean="0">
                <a:latin typeface="+mj-lt"/>
              </a:rPr>
              <a:t>The hormone/receptor complex</a:t>
            </a:r>
            <a:br>
              <a:rPr lang="en-US" sz="2000" dirty="0" smtClean="0">
                <a:latin typeface="+mj-lt"/>
              </a:rPr>
            </a:br>
            <a:r>
              <a:rPr lang="en-US" sz="2000" dirty="0" smtClean="0">
                <a:latin typeface="+mj-lt"/>
              </a:rPr>
              <a:t>binds directly to DNA in the cell</a:t>
            </a:r>
            <a:br>
              <a:rPr lang="en-US" sz="2000" dirty="0" smtClean="0">
                <a:latin typeface="+mj-lt"/>
              </a:rPr>
            </a:br>
            <a:r>
              <a:rPr lang="en-US" sz="2000" dirty="0" smtClean="0">
                <a:latin typeface="+mj-lt"/>
              </a:rPr>
              <a:t>genome which regulate gene</a:t>
            </a:r>
            <a:br>
              <a:rPr lang="en-US" sz="2000" dirty="0" smtClean="0">
                <a:latin typeface="+mj-lt"/>
              </a:rPr>
            </a:br>
            <a:r>
              <a:rPr lang="en-US" sz="2000" dirty="0" smtClean="0">
                <a:latin typeface="+mj-lt"/>
              </a:rPr>
              <a:t>expression, causing those genes</a:t>
            </a:r>
            <a:br>
              <a:rPr lang="en-US" sz="2000" dirty="0" smtClean="0">
                <a:latin typeface="+mj-lt"/>
              </a:rPr>
            </a:br>
            <a:r>
              <a:rPr lang="en-US" sz="2000" dirty="0" smtClean="0">
                <a:latin typeface="+mj-lt"/>
              </a:rPr>
              <a:t>to be transcribed into RNA and</a:t>
            </a:r>
            <a:br>
              <a:rPr lang="en-US" sz="2000" dirty="0" smtClean="0">
                <a:latin typeface="+mj-lt"/>
              </a:rPr>
            </a:br>
            <a:r>
              <a:rPr lang="en-US" sz="2000" dirty="0" smtClean="0">
                <a:latin typeface="+mj-lt"/>
              </a:rPr>
              <a:t>then synthesized into protein</a:t>
            </a:r>
            <a:br>
              <a:rPr lang="en-US" sz="2000" dirty="0" smtClean="0">
                <a:latin typeface="+mj-lt"/>
              </a:rPr>
            </a:br>
            <a:endParaRPr lang="en-US" sz="2000" dirty="0" smtClean="0">
              <a:latin typeface="+mj-lt"/>
            </a:endParaRPr>
          </a:p>
        </p:txBody>
      </p:sp>
      <p:pic>
        <p:nvPicPr>
          <p:cNvPr id="6" name="Picture 2" descr="http://www.sivabio.50webs.com/csig2.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417" y="3029803"/>
            <a:ext cx="4140522" cy="3198553"/>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0"/>
          </p:nvPr>
        </p:nvSpPr>
        <p:spPr/>
        <p:txBody>
          <a:bodyPr/>
          <a:lstStyle/>
          <a:p>
            <a:fld id="{0CB34C3B-C01D-4774-8EF1-7F8FFAFB5973}" type="slidenum">
              <a:rPr lang="en-US" smtClean="0"/>
              <a:pPr/>
              <a:t>30</a:t>
            </a:fld>
            <a:endParaRPr lang="en-US"/>
          </a:p>
        </p:txBody>
      </p:sp>
    </p:spTree>
    <p:extLst>
      <p:ext uri="{BB962C8B-B14F-4D97-AF65-F5344CB8AC3E}">
        <p14:creationId xmlns:p14="http://schemas.microsoft.com/office/powerpoint/2010/main" val="29493562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Time of Response</a:t>
            </a:r>
            <a:endParaRPr lang="en-US" dirty="0"/>
          </a:p>
        </p:txBody>
      </p:sp>
      <p:sp>
        <p:nvSpPr>
          <p:cNvPr id="2" name="Content Placeholder 1"/>
          <p:cNvSpPr>
            <a:spLocks noGrp="1"/>
          </p:cNvSpPr>
          <p:nvPr>
            <p:ph idx="1"/>
          </p:nvPr>
        </p:nvSpPr>
        <p:spPr/>
        <p:txBody>
          <a:bodyPr/>
          <a:lstStyle/>
          <a:p>
            <a:pPr marL="0" indent="0">
              <a:buNone/>
            </a:pPr>
            <a:r>
              <a:rPr lang="en-US" dirty="0" smtClean="0">
                <a:solidFill>
                  <a:schemeClr val="accent1">
                    <a:lumMod val="20000"/>
                    <a:lumOff val="80000"/>
                  </a:schemeClr>
                </a:solidFill>
              </a:rPr>
              <a:t>Cell signaling system is optimized for the time of response</a:t>
            </a:r>
          </a:p>
          <a:p>
            <a:r>
              <a:rPr lang="en-US" dirty="0" smtClean="0"/>
              <a:t>Synaptic transmission in order to propagate nerve impulses is on order of milliseconds</a:t>
            </a:r>
          </a:p>
          <a:p>
            <a:r>
              <a:rPr lang="en-US" dirty="0" smtClean="0"/>
              <a:t>The membrane receptors typically generate a response ranging from milliseconds to minutes</a:t>
            </a:r>
          </a:p>
          <a:p>
            <a:pPr marL="228600" lvl="1" indent="0">
              <a:buNone/>
            </a:pPr>
            <a:r>
              <a:rPr lang="en-US" dirty="0" smtClean="0"/>
              <a:t>Where multiple responses occur, this range is especially true</a:t>
            </a:r>
          </a:p>
          <a:p>
            <a:r>
              <a:rPr lang="en-US" dirty="0" smtClean="0"/>
              <a:t>The intracellular steroid receptor starts a slower response—gene expression—which can take from minutes to hours</a:t>
            </a:r>
            <a:endParaRPr lang="en-US" dirty="0"/>
          </a:p>
        </p:txBody>
      </p:sp>
      <p:sp>
        <p:nvSpPr>
          <p:cNvPr id="3" name="Slide Number Placeholder 2"/>
          <p:cNvSpPr>
            <a:spLocks noGrp="1"/>
          </p:cNvSpPr>
          <p:nvPr>
            <p:ph type="sldNum" sz="quarter" idx="10"/>
          </p:nvPr>
        </p:nvSpPr>
        <p:spPr/>
        <p:txBody>
          <a:bodyPr/>
          <a:lstStyle/>
          <a:p>
            <a:fld id="{0CB34C3B-C01D-4774-8EF1-7F8FFAFB5973}" type="slidenum">
              <a:rPr lang="en-US" smtClean="0"/>
              <a:pPr/>
              <a:t>31</a:t>
            </a:fld>
            <a:endParaRPr lang="en-US"/>
          </a:p>
        </p:txBody>
      </p:sp>
    </p:spTree>
    <p:extLst>
      <p:ext uri="{BB962C8B-B14F-4D97-AF65-F5344CB8AC3E}">
        <p14:creationId xmlns:p14="http://schemas.microsoft.com/office/powerpoint/2010/main" val="421294772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Phosphorylation </a:t>
            </a:r>
            <a:endParaRPr lang="en-US" dirty="0"/>
          </a:p>
        </p:txBody>
      </p:sp>
      <p:sp>
        <p:nvSpPr>
          <p:cNvPr id="2" name="Content Placeholder 1"/>
          <p:cNvSpPr>
            <a:spLocks noGrp="1"/>
          </p:cNvSpPr>
          <p:nvPr>
            <p:ph idx="1"/>
          </p:nvPr>
        </p:nvSpPr>
        <p:spPr/>
        <p:txBody>
          <a:bodyPr/>
          <a:lstStyle/>
          <a:p>
            <a:r>
              <a:rPr lang="en-US" dirty="0" smtClean="0"/>
              <a:t>Among the many and most important biochemical reactions in a cell involve phosphorylation</a:t>
            </a:r>
          </a:p>
          <a:p>
            <a:r>
              <a:rPr lang="en-US" dirty="0"/>
              <a:t> </a:t>
            </a:r>
            <a:r>
              <a:rPr lang="en-US" dirty="0" smtClean="0">
                <a:solidFill>
                  <a:srgbClr val="00FF00"/>
                </a:solidFill>
              </a:rPr>
              <a:t>Phosphorylation</a:t>
            </a:r>
            <a:r>
              <a:rPr lang="en-US" dirty="0" smtClean="0"/>
              <a:t> is the transfer of a phosphate molecule to another biochemical</a:t>
            </a:r>
          </a:p>
          <a:p>
            <a:r>
              <a:rPr lang="en-US" dirty="0" smtClean="0">
                <a:solidFill>
                  <a:srgbClr val="FF99FF"/>
                </a:solidFill>
              </a:rPr>
              <a:t>This bond form is called a phosphate ester (because phosphate is an acid itself)</a:t>
            </a:r>
          </a:p>
          <a:p>
            <a:r>
              <a:rPr lang="en-US" dirty="0" smtClean="0"/>
              <a:t> </a:t>
            </a:r>
            <a:r>
              <a:rPr lang="en-US" dirty="0" err="1" smtClean="0">
                <a:solidFill>
                  <a:srgbClr val="00FF00"/>
                </a:solidFill>
              </a:rPr>
              <a:t>Dephosphorylation</a:t>
            </a:r>
            <a:r>
              <a:rPr lang="en-US" dirty="0" smtClean="0"/>
              <a:t> is the removal of a phosphate molecule, usually by H</a:t>
            </a:r>
            <a:r>
              <a:rPr lang="en-US" baseline="-25000" dirty="0" smtClean="0"/>
              <a:t>2</a:t>
            </a:r>
            <a:r>
              <a:rPr lang="en-US" dirty="0" smtClean="0"/>
              <a:t>O: phosphate ester hydrolysis</a:t>
            </a:r>
            <a:endParaRPr lang="en-US" dirty="0"/>
          </a:p>
          <a:p>
            <a:endParaRPr lang="en-US" dirty="0" smtClean="0"/>
          </a:p>
          <a:p>
            <a:r>
              <a:rPr lang="en-US" dirty="0" smtClean="0"/>
              <a:t>These reactions occur inside</a:t>
            </a:r>
            <a:br>
              <a:rPr lang="en-US" dirty="0" smtClean="0"/>
            </a:br>
            <a:r>
              <a:rPr lang="en-US" dirty="0" smtClean="0"/>
              <a:t>cells, not outside them</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42756" y="4738617"/>
            <a:ext cx="2762250" cy="1447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fld id="{0CB34C3B-C01D-4774-8EF1-7F8FFAFB5973}" type="slidenum">
              <a:rPr lang="en-US" smtClean="0"/>
              <a:pPr/>
              <a:t>32</a:t>
            </a:fld>
            <a:endParaRPr lang="en-US"/>
          </a:p>
        </p:txBody>
      </p:sp>
    </p:spTree>
    <p:extLst>
      <p:ext uri="{BB962C8B-B14F-4D97-AF65-F5344CB8AC3E}">
        <p14:creationId xmlns:p14="http://schemas.microsoft.com/office/powerpoint/2010/main" val="4949666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Adenosine Triphosphate (ATP)</a:t>
            </a:r>
            <a:endParaRPr lang="en-US" dirty="0"/>
          </a:p>
        </p:txBody>
      </p:sp>
      <p:sp>
        <p:nvSpPr>
          <p:cNvPr id="2" name="Content Placeholder 1"/>
          <p:cNvSpPr>
            <a:spLocks noGrp="1"/>
          </p:cNvSpPr>
          <p:nvPr>
            <p:ph idx="1"/>
          </p:nvPr>
        </p:nvSpPr>
        <p:spPr>
          <a:xfrm>
            <a:off x="364067" y="1160060"/>
            <a:ext cx="8390466" cy="5297890"/>
          </a:xfrm>
        </p:spPr>
        <p:txBody>
          <a:bodyPr/>
          <a:lstStyle/>
          <a:p>
            <a:r>
              <a:rPr lang="en-US" dirty="0" smtClean="0"/>
              <a:t>ATP is a molecule used by the cell to store energy it derives from the metabolism of glucose</a:t>
            </a:r>
          </a:p>
          <a:p>
            <a:r>
              <a:rPr lang="en-US" dirty="0" smtClean="0"/>
              <a:t> That energy is used to drive metabolic pathways that require energy</a:t>
            </a:r>
            <a:endParaRPr lang="en-US" dirty="0"/>
          </a:p>
          <a:p>
            <a:r>
              <a:rPr lang="en-US" dirty="0" smtClean="0"/>
              <a:t>The phosphorylation (transfer of phosphate) to other biomolecules is a process requiring energy to make it happen</a:t>
            </a:r>
            <a:endParaRPr lang="en-US" dirty="0"/>
          </a:p>
        </p:txBody>
      </p:sp>
      <p:pic>
        <p:nvPicPr>
          <p:cNvPr id="1536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73319" y="3698542"/>
            <a:ext cx="4042010" cy="26502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0"/>
          </p:nvPr>
        </p:nvSpPr>
        <p:spPr/>
        <p:txBody>
          <a:bodyPr/>
          <a:lstStyle/>
          <a:p>
            <a:fld id="{0CB34C3B-C01D-4774-8EF1-7F8FFAFB5973}" type="slidenum">
              <a:rPr lang="en-US" smtClean="0"/>
              <a:pPr/>
              <a:t>33</a:t>
            </a:fld>
            <a:endParaRPr lang="en-US"/>
          </a:p>
        </p:txBody>
      </p:sp>
    </p:spTree>
    <p:extLst>
      <p:ext uri="{BB962C8B-B14F-4D97-AF65-F5344CB8AC3E}">
        <p14:creationId xmlns:p14="http://schemas.microsoft.com/office/powerpoint/2010/main" val="20164734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38667" y="250981"/>
            <a:ext cx="8407400" cy="762000"/>
          </a:xfrm>
        </p:spPr>
        <p:txBody>
          <a:bodyPr/>
          <a:lstStyle/>
          <a:p>
            <a:r>
              <a:rPr lang="en-US" dirty="0" smtClean="0"/>
              <a:t>Kinases / Phosphatases</a:t>
            </a:r>
            <a:endParaRPr lang="en-US" dirty="0"/>
          </a:p>
        </p:txBody>
      </p:sp>
      <p:sp>
        <p:nvSpPr>
          <p:cNvPr id="2" name="Content Placeholder 1"/>
          <p:cNvSpPr>
            <a:spLocks noGrp="1"/>
          </p:cNvSpPr>
          <p:nvPr>
            <p:ph idx="1"/>
          </p:nvPr>
        </p:nvSpPr>
        <p:spPr>
          <a:xfrm>
            <a:off x="364067" y="982639"/>
            <a:ext cx="8390466" cy="5475311"/>
          </a:xfrm>
        </p:spPr>
        <p:txBody>
          <a:bodyPr/>
          <a:lstStyle/>
          <a:p>
            <a:r>
              <a:rPr lang="en-US" dirty="0" smtClean="0"/>
              <a:t> </a:t>
            </a:r>
            <a:r>
              <a:rPr lang="en-US" sz="2200" dirty="0" smtClean="0">
                <a:solidFill>
                  <a:srgbClr val="00FF00"/>
                </a:solidFill>
              </a:rPr>
              <a:t>Kinases</a:t>
            </a:r>
            <a:r>
              <a:rPr lang="en-US" sz="2200" dirty="0" smtClean="0"/>
              <a:t> are names given to </a:t>
            </a:r>
            <a:r>
              <a:rPr lang="en-US" sz="2200" dirty="0" smtClean="0">
                <a:solidFill>
                  <a:srgbClr val="FFFF99"/>
                </a:solidFill>
              </a:rPr>
              <a:t>enzymes </a:t>
            </a:r>
            <a:r>
              <a:rPr lang="en-US" sz="2200" dirty="0" smtClean="0"/>
              <a:t>that catalyze </a:t>
            </a:r>
            <a:r>
              <a:rPr lang="en-US" sz="2200" dirty="0" smtClean="0">
                <a:solidFill>
                  <a:srgbClr val="FFFF00"/>
                </a:solidFill>
              </a:rPr>
              <a:t>phosphorylation</a:t>
            </a:r>
            <a:r>
              <a:rPr lang="en-US" sz="2200" dirty="0" smtClean="0"/>
              <a:t> reactions.  These enzymes transfer a </a:t>
            </a:r>
            <a:r>
              <a:rPr lang="en-US" sz="2200" dirty="0" smtClean="0">
                <a:solidFill>
                  <a:srgbClr val="FFFF00"/>
                </a:solidFill>
              </a:rPr>
              <a:t>phosphate</a:t>
            </a:r>
            <a:r>
              <a:rPr lang="en-US" sz="2200" dirty="0" smtClean="0"/>
              <a:t> from </a:t>
            </a:r>
            <a:r>
              <a:rPr lang="en-US" sz="2200" dirty="0" smtClean="0">
                <a:solidFill>
                  <a:schemeClr val="accent1">
                    <a:lumMod val="60000"/>
                    <a:lumOff val="40000"/>
                  </a:schemeClr>
                </a:solidFill>
              </a:rPr>
              <a:t>ATP</a:t>
            </a:r>
            <a:r>
              <a:rPr lang="en-US" sz="2200" dirty="0" smtClean="0"/>
              <a:t> to the substrate. </a:t>
            </a:r>
            <a:r>
              <a:rPr lang="en-US" sz="2200" dirty="0" smtClean="0">
                <a:solidFill>
                  <a:schemeClr val="accent1">
                    <a:lumMod val="60000"/>
                    <a:lumOff val="40000"/>
                  </a:schemeClr>
                </a:solidFill>
              </a:rPr>
              <a:t>Substrate</a:t>
            </a:r>
            <a:r>
              <a:rPr lang="en-US" sz="2200" dirty="0" smtClean="0"/>
              <a:t> is another name for the </a:t>
            </a:r>
            <a:r>
              <a:rPr lang="en-US" sz="2200" dirty="0" smtClean="0">
                <a:solidFill>
                  <a:srgbClr val="FFFF00"/>
                </a:solidFill>
              </a:rPr>
              <a:t>reactant</a:t>
            </a:r>
            <a:r>
              <a:rPr lang="en-US" sz="2200" dirty="0" smtClean="0"/>
              <a:t> of an enzyme catalyzing the biochemical reaction</a:t>
            </a:r>
          </a:p>
          <a:p>
            <a:pPr marL="627063" indent="0">
              <a:buNone/>
            </a:pPr>
            <a:r>
              <a:rPr lang="en-US" sz="1800" dirty="0" smtClean="0">
                <a:solidFill>
                  <a:srgbClr val="FF99FF"/>
                </a:solidFill>
              </a:rPr>
              <a:t>Kinases are more formally and understandably named </a:t>
            </a:r>
            <a:r>
              <a:rPr lang="en-US" sz="1800" u="sng" dirty="0" smtClean="0">
                <a:solidFill>
                  <a:srgbClr val="FF99FF"/>
                </a:solidFill>
              </a:rPr>
              <a:t>phosphotransferases</a:t>
            </a:r>
            <a:r>
              <a:rPr lang="en-US" sz="1800" dirty="0" smtClean="0">
                <a:solidFill>
                  <a:srgbClr val="FF99FF"/>
                </a:solidFill>
              </a:rPr>
              <a:t> (</a:t>
            </a:r>
            <a:r>
              <a:rPr lang="en-US" sz="1800" dirty="0" err="1" smtClean="0">
                <a:solidFill>
                  <a:srgbClr val="FF99FF"/>
                </a:solidFill>
              </a:rPr>
              <a:t>phospho</a:t>
            </a:r>
            <a:r>
              <a:rPr lang="en-US" sz="1800" dirty="0" smtClean="0">
                <a:solidFill>
                  <a:srgbClr val="FF99FF"/>
                </a:solidFill>
              </a:rPr>
              <a:t>-, -transfer-, -</a:t>
            </a:r>
            <a:r>
              <a:rPr lang="en-US" sz="1800" dirty="0" err="1" smtClean="0">
                <a:solidFill>
                  <a:srgbClr val="FF99FF"/>
                </a:solidFill>
              </a:rPr>
              <a:t>ase</a:t>
            </a:r>
            <a:r>
              <a:rPr lang="en-US" sz="1800" dirty="0" smtClean="0">
                <a:solidFill>
                  <a:srgbClr val="FF99FF"/>
                </a:solidFill>
              </a:rPr>
              <a:t>: enzyme that transfers phosphate) but old nomenclature has a difficult way of ending</a:t>
            </a:r>
          </a:p>
          <a:p>
            <a:r>
              <a:rPr lang="en-US" dirty="0"/>
              <a:t> </a:t>
            </a:r>
            <a:r>
              <a:rPr lang="en-US" sz="2200" dirty="0" smtClean="0">
                <a:solidFill>
                  <a:srgbClr val="00FF00"/>
                </a:solidFill>
              </a:rPr>
              <a:t>Phosphatases</a:t>
            </a:r>
            <a:r>
              <a:rPr lang="en-US" sz="2200" dirty="0" smtClean="0"/>
              <a:t> are </a:t>
            </a:r>
            <a:r>
              <a:rPr lang="en-US" sz="2200" dirty="0" smtClean="0">
                <a:solidFill>
                  <a:srgbClr val="FFFF99"/>
                </a:solidFill>
              </a:rPr>
              <a:t>enzymes</a:t>
            </a:r>
            <a:r>
              <a:rPr lang="en-US" sz="2200" dirty="0" smtClean="0"/>
              <a:t> that catalyze </a:t>
            </a:r>
            <a:r>
              <a:rPr lang="en-US" sz="2200" dirty="0" err="1" smtClean="0">
                <a:solidFill>
                  <a:srgbClr val="FFFF00"/>
                </a:solidFill>
              </a:rPr>
              <a:t>dephosphorylation</a:t>
            </a:r>
            <a:r>
              <a:rPr lang="en-US" sz="2200" dirty="0" smtClean="0">
                <a:solidFill>
                  <a:srgbClr val="FFFF00"/>
                </a:solidFill>
              </a:rPr>
              <a:t> </a:t>
            </a:r>
            <a:r>
              <a:rPr lang="en-US" sz="2200" dirty="0" smtClean="0"/>
              <a:t>reactions, usually by </a:t>
            </a:r>
            <a:r>
              <a:rPr lang="en-US" sz="2200" dirty="0" smtClean="0">
                <a:solidFill>
                  <a:schemeClr val="accent1">
                    <a:lumMod val="60000"/>
                    <a:lumOff val="40000"/>
                  </a:schemeClr>
                </a:solidFill>
              </a:rPr>
              <a:t>hydrolysis</a:t>
            </a:r>
            <a:r>
              <a:rPr lang="en-US" sz="2200" dirty="0" smtClean="0"/>
              <a:t> to remove the </a:t>
            </a:r>
            <a:r>
              <a:rPr lang="en-US" sz="2200" dirty="0" smtClean="0">
                <a:solidFill>
                  <a:srgbClr val="FFFF00"/>
                </a:solidFill>
              </a:rPr>
              <a:t>phosphate</a:t>
            </a:r>
            <a:r>
              <a:rPr lang="en-US" sz="2200" dirty="0" smtClean="0"/>
              <a:t> group</a:t>
            </a:r>
          </a:p>
          <a:p>
            <a:r>
              <a:rPr lang="en-US" sz="2200" dirty="0" smtClean="0"/>
              <a:t> </a:t>
            </a:r>
            <a:r>
              <a:rPr lang="en-US" sz="2200" dirty="0" smtClean="0">
                <a:solidFill>
                  <a:srgbClr val="00FF00"/>
                </a:solidFill>
              </a:rPr>
              <a:t>Protein kinases </a:t>
            </a:r>
            <a:r>
              <a:rPr lang="en-US" sz="2200" dirty="0" smtClean="0"/>
              <a:t>are </a:t>
            </a:r>
            <a:r>
              <a:rPr lang="en-US" sz="2200" dirty="0" smtClean="0">
                <a:solidFill>
                  <a:srgbClr val="FFFF99"/>
                </a:solidFill>
              </a:rPr>
              <a:t>enzymes</a:t>
            </a:r>
            <a:r>
              <a:rPr lang="en-US" sz="2200" dirty="0" smtClean="0"/>
              <a:t> that </a:t>
            </a:r>
            <a:r>
              <a:rPr lang="en-US" sz="2200" dirty="0" smtClean="0">
                <a:solidFill>
                  <a:srgbClr val="FFFF00"/>
                </a:solidFill>
              </a:rPr>
              <a:t>phosphorylate</a:t>
            </a:r>
            <a:r>
              <a:rPr lang="en-US" sz="2200" dirty="0" smtClean="0"/>
              <a:t> </a:t>
            </a:r>
            <a:r>
              <a:rPr lang="en-US" sz="2200" dirty="0" smtClean="0">
                <a:solidFill>
                  <a:schemeClr val="accent1">
                    <a:lumMod val="60000"/>
                    <a:lumOff val="40000"/>
                  </a:schemeClr>
                </a:solidFill>
              </a:rPr>
              <a:t>proteins</a:t>
            </a:r>
            <a:r>
              <a:rPr lang="en-US" sz="2200" dirty="0" smtClean="0"/>
              <a:t> (with ATP of course)</a:t>
            </a:r>
          </a:p>
          <a:p>
            <a:r>
              <a:rPr lang="en-US" sz="2200" dirty="0"/>
              <a:t> </a:t>
            </a:r>
            <a:r>
              <a:rPr lang="en-US" sz="2200" dirty="0" smtClean="0">
                <a:solidFill>
                  <a:srgbClr val="00FF00"/>
                </a:solidFill>
              </a:rPr>
              <a:t>Protein phosphatases </a:t>
            </a:r>
            <a:r>
              <a:rPr lang="en-US" sz="2200" dirty="0" smtClean="0"/>
              <a:t>are </a:t>
            </a:r>
            <a:r>
              <a:rPr lang="en-US" sz="2200" dirty="0" smtClean="0">
                <a:solidFill>
                  <a:srgbClr val="FFFF99"/>
                </a:solidFill>
              </a:rPr>
              <a:t>enzymes</a:t>
            </a:r>
            <a:r>
              <a:rPr lang="en-US" sz="2200" dirty="0" smtClean="0"/>
              <a:t> that </a:t>
            </a:r>
            <a:r>
              <a:rPr lang="en-US" sz="2200" dirty="0" smtClean="0">
                <a:solidFill>
                  <a:srgbClr val="FFFF00"/>
                </a:solidFill>
              </a:rPr>
              <a:t>dephosphorylate</a:t>
            </a:r>
            <a:r>
              <a:rPr lang="en-US" sz="2200" dirty="0" smtClean="0"/>
              <a:t> </a:t>
            </a:r>
            <a:r>
              <a:rPr lang="en-US" sz="2200" dirty="0" smtClean="0">
                <a:solidFill>
                  <a:schemeClr val="accent1">
                    <a:lumMod val="60000"/>
                    <a:lumOff val="40000"/>
                  </a:schemeClr>
                </a:solidFill>
              </a:rPr>
              <a:t>proteins</a:t>
            </a:r>
            <a:r>
              <a:rPr lang="en-US" sz="2200" dirty="0" smtClean="0"/>
              <a:t> (by hydrolysis of course)</a:t>
            </a:r>
            <a:endParaRPr lang="en-US" sz="2200" dirty="0"/>
          </a:p>
        </p:txBody>
      </p:sp>
      <p:sp>
        <p:nvSpPr>
          <p:cNvPr id="3" name="Slide Number Placeholder 2"/>
          <p:cNvSpPr>
            <a:spLocks noGrp="1"/>
          </p:cNvSpPr>
          <p:nvPr>
            <p:ph type="sldNum" sz="quarter" idx="10"/>
          </p:nvPr>
        </p:nvSpPr>
        <p:spPr/>
        <p:txBody>
          <a:bodyPr/>
          <a:lstStyle/>
          <a:p>
            <a:fld id="{0CB34C3B-C01D-4774-8EF1-7F8FFAFB5973}" type="slidenum">
              <a:rPr lang="en-US" smtClean="0"/>
              <a:pPr/>
              <a:t>34</a:t>
            </a:fld>
            <a:endParaRPr lang="en-US"/>
          </a:p>
        </p:txBody>
      </p:sp>
    </p:spTree>
    <p:extLst>
      <p:ext uri="{BB962C8B-B14F-4D97-AF65-F5344CB8AC3E}">
        <p14:creationId xmlns:p14="http://schemas.microsoft.com/office/powerpoint/2010/main" val="34377765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232" y="223686"/>
            <a:ext cx="8407400" cy="762000"/>
          </a:xfrm>
        </p:spPr>
        <p:txBody>
          <a:bodyPr/>
          <a:lstStyle/>
          <a:p>
            <a:r>
              <a:rPr lang="en-US" dirty="0" smtClean="0"/>
              <a:t>Proteins Being Modified</a:t>
            </a:r>
            <a:endParaRPr lang="en-US" dirty="0"/>
          </a:p>
        </p:txBody>
      </p:sp>
      <p:sp>
        <p:nvSpPr>
          <p:cNvPr id="3" name="Content Placeholder 2"/>
          <p:cNvSpPr>
            <a:spLocks noGrp="1"/>
          </p:cNvSpPr>
          <p:nvPr>
            <p:ph idx="1"/>
          </p:nvPr>
        </p:nvSpPr>
        <p:spPr>
          <a:xfrm>
            <a:off x="364067" y="1064525"/>
            <a:ext cx="8390466" cy="5065343"/>
          </a:xfrm>
        </p:spPr>
        <p:txBody>
          <a:bodyPr/>
          <a:lstStyle/>
          <a:p>
            <a:r>
              <a:rPr lang="en-US" dirty="0" smtClean="0"/>
              <a:t>These protein substrates being modified by phosphorylation and </a:t>
            </a:r>
            <a:r>
              <a:rPr lang="en-US" dirty="0" err="1" smtClean="0"/>
              <a:t>dephosphorylation</a:t>
            </a:r>
            <a:r>
              <a:rPr lang="en-US" dirty="0" smtClean="0"/>
              <a:t> are many kinds of proteins</a:t>
            </a:r>
          </a:p>
          <a:p>
            <a:pPr lvl="1"/>
            <a:r>
              <a:rPr lang="en-US" dirty="0" smtClean="0"/>
              <a:t>enzymes: changes their activity (on or off, up or down)</a:t>
            </a:r>
          </a:p>
          <a:p>
            <a:pPr lvl="1"/>
            <a:r>
              <a:rPr lang="en-US" dirty="0" smtClean="0"/>
              <a:t>structural proteins: changes structure, perhaps binding (on or off, up or down)</a:t>
            </a:r>
          </a:p>
          <a:p>
            <a:pPr lvl="1"/>
            <a:r>
              <a:rPr lang="en-US" dirty="0" smtClean="0"/>
              <a:t>membrane proteins:  open or close a pore perhaps</a:t>
            </a:r>
          </a:p>
          <a:p>
            <a:pPr lvl="1"/>
            <a:endParaRPr lang="en-US" dirty="0"/>
          </a:p>
          <a:p>
            <a:r>
              <a:rPr lang="en-US" sz="2200" dirty="0" smtClean="0"/>
              <a:t>Putting on phosphate or</a:t>
            </a:r>
            <a:br>
              <a:rPr lang="en-US" sz="2200" dirty="0" smtClean="0"/>
            </a:br>
            <a:r>
              <a:rPr lang="en-US" sz="2200" dirty="0" smtClean="0"/>
              <a:t>taking it off changes state of</a:t>
            </a:r>
            <a:br>
              <a:rPr lang="en-US" sz="2200" dirty="0" smtClean="0"/>
            </a:br>
            <a:r>
              <a:rPr lang="en-US" sz="2200" dirty="0" smtClean="0"/>
              <a:t>protein</a:t>
            </a:r>
          </a:p>
          <a:p>
            <a:r>
              <a:rPr lang="en-US" sz="2200" dirty="0" smtClean="0"/>
              <a:t>Don't assume that putting</a:t>
            </a:r>
            <a:br>
              <a:rPr lang="en-US" sz="2200" dirty="0" smtClean="0"/>
            </a:br>
            <a:r>
              <a:rPr lang="en-US" sz="2200" dirty="0" smtClean="0"/>
              <a:t>on phosphate turns on: it</a:t>
            </a:r>
            <a:br>
              <a:rPr lang="en-US" sz="2200" dirty="0" smtClean="0"/>
            </a:br>
            <a:r>
              <a:rPr lang="en-US" sz="2200" dirty="0" smtClean="0"/>
              <a:t>may turn off!</a:t>
            </a:r>
          </a:p>
          <a:p>
            <a:r>
              <a:rPr lang="en-US" sz="2200" dirty="0" smtClean="0"/>
              <a:t>It just changes state</a:t>
            </a:r>
          </a:p>
          <a:p>
            <a:endParaRPr lang="en-US" dirty="0" smtClean="0"/>
          </a:p>
          <a:p>
            <a:endParaRPr lang="en-US" dirty="0"/>
          </a:p>
        </p:txBody>
      </p:sp>
      <p:pic>
        <p:nvPicPr>
          <p:cNvPr id="18434" name="Picture 2" descr="Phosphorylation Dephosphoryl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5205" y="4036611"/>
            <a:ext cx="3556427" cy="2436812"/>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p:cNvSpPr>
            <a:spLocks noGrp="1"/>
          </p:cNvSpPr>
          <p:nvPr>
            <p:ph type="sldNum" sz="quarter" idx="10"/>
          </p:nvPr>
        </p:nvSpPr>
        <p:spPr/>
        <p:txBody>
          <a:bodyPr/>
          <a:lstStyle/>
          <a:p>
            <a:fld id="{0CB34C3B-C01D-4774-8EF1-7F8FFAFB5973}" type="slidenum">
              <a:rPr lang="en-US" smtClean="0"/>
              <a:pPr/>
              <a:t>35</a:t>
            </a:fld>
            <a:endParaRPr lang="en-US"/>
          </a:p>
        </p:txBody>
      </p:sp>
    </p:spTree>
    <p:extLst>
      <p:ext uri="{BB962C8B-B14F-4D97-AF65-F5344CB8AC3E}">
        <p14:creationId xmlns:p14="http://schemas.microsoft.com/office/powerpoint/2010/main" val="357226882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511" y="935830"/>
            <a:ext cx="3796259" cy="51844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331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007" y="793488"/>
            <a:ext cx="4018134" cy="54691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0CB34C3B-C01D-4774-8EF1-7F8FFAFB5973}" type="slidenum">
              <a:rPr lang="en-US" smtClean="0"/>
              <a:pPr/>
              <a:t>36</a:t>
            </a:fld>
            <a:endParaRPr lang="en-US"/>
          </a:p>
        </p:txBody>
      </p:sp>
    </p:spTree>
    <p:extLst>
      <p:ext uri="{BB962C8B-B14F-4D97-AF65-F5344CB8AC3E}">
        <p14:creationId xmlns:p14="http://schemas.microsoft.com/office/powerpoint/2010/main" val="82673728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4521" y="337879"/>
            <a:ext cx="7048325" cy="61684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0"/>
          </p:nvPr>
        </p:nvSpPr>
        <p:spPr/>
        <p:txBody>
          <a:bodyPr/>
          <a:lstStyle/>
          <a:p>
            <a:fld id="{0CB34C3B-C01D-4774-8EF1-7F8FFAFB5973}" type="slidenum">
              <a:rPr lang="en-US" smtClean="0"/>
              <a:pPr/>
              <a:t>37</a:t>
            </a:fld>
            <a:endParaRPr lang="en-US"/>
          </a:p>
        </p:txBody>
      </p:sp>
    </p:spTree>
    <p:extLst>
      <p:ext uri="{BB962C8B-B14F-4D97-AF65-F5344CB8AC3E}">
        <p14:creationId xmlns:p14="http://schemas.microsoft.com/office/powerpoint/2010/main" val="197024704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Reading (Sources)</a:t>
            </a:r>
            <a:endParaRPr lang="en-US" dirty="0"/>
          </a:p>
        </p:txBody>
      </p:sp>
      <p:sp>
        <p:nvSpPr>
          <p:cNvPr id="3" name="Content Placeholder 2"/>
          <p:cNvSpPr>
            <a:spLocks noGrp="1"/>
          </p:cNvSpPr>
          <p:nvPr>
            <p:ph idx="1"/>
          </p:nvPr>
        </p:nvSpPr>
        <p:spPr/>
        <p:txBody>
          <a:bodyPr/>
          <a:lstStyle/>
          <a:p>
            <a:r>
              <a:rPr lang="en-US" dirty="0"/>
              <a:t>Raven:  Chap 9</a:t>
            </a:r>
          </a:p>
          <a:p>
            <a:r>
              <a:rPr lang="en-US" dirty="0" smtClean="0"/>
              <a:t>Becker's </a:t>
            </a:r>
            <a:r>
              <a:rPr lang="en-US" dirty="0" err="1" smtClean="0"/>
              <a:t>WotC</a:t>
            </a:r>
            <a:r>
              <a:rPr lang="en-US" dirty="0" smtClean="0"/>
              <a:t>:  </a:t>
            </a:r>
            <a:r>
              <a:rPr lang="en-US" smtClean="0"/>
              <a:t>Chapter 13, 14</a:t>
            </a:r>
            <a:endParaRPr lang="en-US" dirty="0" smtClean="0"/>
          </a:p>
        </p:txBody>
      </p:sp>
      <p:sp>
        <p:nvSpPr>
          <p:cNvPr id="4" name="Slide Number Placeholder 3"/>
          <p:cNvSpPr>
            <a:spLocks noGrp="1"/>
          </p:cNvSpPr>
          <p:nvPr>
            <p:ph type="sldNum" sz="quarter" idx="10"/>
          </p:nvPr>
        </p:nvSpPr>
        <p:spPr/>
        <p:txBody>
          <a:bodyPr/>
          <a:lstStyle/>
          <a:p>
            <a:fld id="{0CB34C3B-C01D-4774-8EF1-7F8FFAFB5973}" type="slidenum">
              <a:rPr lang="en-US" smtClean="0"/>
              <a:pPr/>
              <a:t>38</a:t>
            </a:fld>
            <a:endParaRPr lang="en-US"/>
          </a:p>
        </p:txBody>
      </p:sp>
    </p:spTree>
    <p:extLst>
      <p:ext uri="{BB962C8B-B14F-4D97-AF65-F5344CB8AC3E}">
        <p14:creationId xmlns:p14="http://schemas.microsoft.com/office/powerpoint/2010/main" val="217882518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Cell Signaling</a:t>
            </a:r>
            <a:endParaRPr lang="en-US" dirty="0"/>
          </a:p>
        </p:txBody>
      </p:sp>
      <p:sp>
        <p:nvSpPr>
          <p:cNvPr id="5" name="Content Placeholder 4"/>
          <p:cNvSpPr>
            <a:spLocks noGrp="1"/>
          </p:cNvSpPr>
          <p:nvPr>
            <p:ph idx="1"/>
          </p:nvPr>
        </p:nvSpPr>
        <p:spPr/>
        <p:txBody>
          <a:bodyPr/>
          <a:lstStyle/>
          <a:p>
            <a:r>
              <a:rPr lang="en-US" dirty="0" smtClean="0"/>
              <a:t>Unicellular organisms (prokaryotes &amp; unicellular eukaryotes </a:t>
            </a:r>
            <a:r>
              <a:rPr lang="en-US" dirty="0" err="1" smtClean="0"/>
              <a:t>eg</a:t>
            </a:r>
            <a:r>
              <a:rPr lang="en-US" dirty="0" smtClean="0"/>
              <a:t> amoeba, paramecium) have the ability to signal other individuals of community</a:t>
            </a:r>
          </a:p>
          <a:p>
            <a:r>
              <a:rPr lang="en-US" dirty="0" smtClean="0"/>
              <a:t>But they act as individuals</a:t>
            </a:r>
          </a:p>
          <a:p>
            <a:endParaRPr lang="en-US" dirty="0"/>
          </a:p>
          <a:p>
            <a:r>
              <a:rPr lang="en-US" dirty="0" smtClean="0"/>
              <a:t>Multicellular organisms have tissues, organs, and systems that must coordinate </a:t>
            </a:r>
            <a:r>
              <a:rPr lang="en-US" dirty="0" smtClean="0"/>
              <a:t>physiologically</a:t>
            </a:r>
          </a:p>
          <a:p>
            <a:r>
              <a:rPr lang="en-US" dirty="0" smtClean="0"/>
              <a:t>So these cell signaling systems developed as they are now</a:t>
            </a:r>
            <a:endParaRPr lang="en-US" dirty="0" smtClean="0"/>
          </a:p>
        </p:txBody>
      </p:sp>
      <p:sp>
        <p:nvSpPr>
          <p:cNvPr id="2" name="Slide Number Placeholder 1"/>
          <p:cNvSpPr>
            <a:spLocks noGrp="1"/>
          </p:cNvSpPr>
          <p:nvPr>
            <p:ph type="sldNum" sz="quarter" idx="10"/>
          </p:nvPr>
        </p:nvSpPr>
        <p:spPr/>
        <p:txBody>
          <a:bodyPr/>
          <a:lstStyle/>
          <a:p>
            <a:fld id="{0CB34C3B-C01D-4774-8EF1-7F8FFAFB5973}" type="slidenum">
              <a:rPr lang="en-US" smtClean="0"/>
              <a:pPr/>
              <a:t>4</a:t>
            </a:fld>
            <a:endParaRPr lang="en-US"/>
          </a:p>
        </p:txBody>
      </p:sp>
    </p:spTree>
    <p:extLst>
      <p:ext uri="{BB962C8B-B14F-4D97-AF65-F5344CB8AC3E}">
        <p14:creationId xmlns:p14="http://schemas.microsoft.com/office/powerpoint/2010/main" val="371759614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Terms / Definitions / Descriptions</a:t>
            </a:r>
            <a:endParaRPr lang="en-US" dirty="0"/>
          </a:p>
        </p:txBody>
      </p:sp>
      <p:sp>
        <p:nvSpPr>
          <p:cNvPr id="5" name="Content Placeholder 4"/>
          <p:cNvSpPr>
            <a:spLocks noGrp="1"/>
          </p:cNvSpPr>
          <p:nvPr>
            <p:ph idx="1"/>
          </p:nvPr>
        </p:nvSpPr>
        <p:spPr/>
        <p:txBody>
          <a:bodyPr/>
          <a:lstStyle/>
          <a:p>
            <a:pPr marL="0" indent="0">
              <a:buNone/>
            </a:pPr>
            <a:r>
              <a:rPr lang="en-US" i="1" dirty="0" smtClean="0">
                <a:solidFill>
                  <a:schemeClr val="accent1">
                    <a:lumMod val="60000"/>
                    <a:lumOff val="40000"/>
                  </a:schemeClr>
                </a:solidFill>
              </a:rPr>
              <a:t>All terms used in cell biology</a:t>
            </a:r>
          </a:p>
          <a:p>
            <a:r>
              <a:rPr lang="en-US" dirty="0" smtClean="0"/>
              <a:t>Ligand</a:t>
            </a:r>
          </a:p>
          <a:p>
            <a:pPr marL="292100" lvl="1" indent="0">
              <a:buNone/>
            </a:pPr>
            <a:r>
              <a:rPr lang="en-US" dirty="0"/>
              <a:t> </a:t>
            </a:r>
            <a:r>
              <a:rPr lang="en-US" dirty="0" smtClean="0"/>
              <a:t>a molecule binding another, usually larger molecule</a:t>
            </a:r>
          </a:p>
          <a:p>
            <a:r>
              <a:rPr lang="en-US" dirty="0" smtClean="0"/>
              <a:t>Agonist</a:t>
            </a:r>
          </a:p>
          <a:p>
            <a:pPr marL="292100" lvl="1" indent="0">
              <a:buNone/>
            </a:pPr>
            <a:r>
              <a:rPr lang="en-US" dirty="0" smtClean="0"/>
              <a:t>a chemical binding to and activating a receptor</a:t>
            </a:r>
          </a:p>
          <a:p>
            <a:r>
              <a:rPr lang="en-US" dirty="0" smtClean="0"/>
              <a:t>Hormone</a:t>
            </a:r>
          </a:p>
          <a:p>
            <a:pPr marL="228600" lvl="1" indent="0">
              <a:buNone/>
            </a:pPr>
            <a:r>
              <a:rPr lang="en-US" dirty="0" smtClean="0"/>
              <a:t>a biochemical transported in blood or other tissue fluid which stimulates specific cells or tissues into action</a:t>
            </a:r>
          </a:p>
          <a:p>
            <a:pPr marL="0" indent="-63500">
              <a:buNone/>
            </a:pPr>
            <a:r>
              <a:rPr lang="en-US" sz="2000" dirty="0" smtClean="0">
                <a:solidFill>
                  <a:schemeClr val="accent1">
                    <a:lumMod val="20000"/>
                    <a:lumOff val="80000"/>
                  </a:schemeClr>
                </a:solidFill>
              </a:rPr>
              <a:t>you might see ligand, agonist, hormone used interchangeably</a:t>
            </a:r>
          </a:p>
        </p:txBody>
      </p:sp>
      <p:sp>
        <p:nvSpPr>
          <p:cNvPr id="2" name="Slide Number Placeholder 1"/>
          <p:cNvSpPr>
            <a:spLocks noGrp="1"/>
          </p:cNvSpPr>
          <p:nvPr>
            <p:ph type="sldNum" sz="quarter" idx="10"/>
          </p:nvPr>
        </p:nvSpPr>
        <p:spPr/>
        <p:txBody>
          <a:bodyPr/>
          <a:lstStyle/>
          <a:p>
            <a:fld id="{0CB34C3B-C01D-4774-8EF1-7F8FFAFB5973}" type="slidenum">
              <a:rPr lang="en-US" smtClean="0"/>
              <a:pPr/>
              <a:t>5</a:t>
            </a:fld>
            <a:endParaRPr lang="en-US"/>
          </a:p>
        </p:txBody>
      </p:sp>
    </p:spTree>
    <p:extLst>
      <p:ext uri="{BB962C8B-B14F-4D97-AF65-F5344CB8AC3E}">
        <p14:creationId xmlns:p14="http://schemas.microsoft.com/office/powerpoint/2010/main" val="149508451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Communication Paradigms</a:t>
            </a:r>
            <a:endParaRPr lang="en-US" dirty="0"/>
          </a:p>
        </p:txBody>
      </p:sp>
      <p:sp>
        <p:nvSpPr>
          <p:cNvPr id="5" name="Content Placeholder 4"/>
          <p:cNvSpPr>
            <a:spLocks noGrp="1"/>
          </p:cNvSpPr>
          <p:nvPr>
            <p:ph idx="1"/>
          </p:nvPr>
        </p:nvSpPr>
        <p:spPr/>
        <p:txBody>
          <a:bodyPr/>
          <a:lstStyle/>
          <a:p>
            <a:r>
              <a:rPr lang="en-US" dirty="0" smtClean="0"/>
              <a:t>Direct cell-to-cell  and cell-matrix contact</a:t>
            </a:r>
          </a:p>
          <a:p>
            <a:pPr marL="228600" lvl="1" indent="0">
              <a:buNone/>
            </a:pPr>
            <a:r>
              <a:rPr lang="en-US" dirty="0" smtClean="0"/>
              <a:t>binding of ligands on surface of one cell to the receptors on another, with no release of a freely diffusible </a:t>
            </a:r>
            <a:r>
              <a:rPr lang="en-US" dirty="0" err="1" smtClean="0"/>
              <a:t>subtance</a:t>
            </a:r>
            <a:r>
              <a:rPr lang="en-US" dirty="0" smtClean="0"/>
              <a:t>; could include formation of specialized syncytial structures</a:t>
            </a:r>
          </a:p>
          <a:p>
            <a:r>
              <a:rPr lang="en-US" dirty="0" smtClean="0"/>
              <a:t>Synaptic signaling</a:t>
            </a:r>
          </a:p>
          <a:p>
            <a:pPr marL="228600" lvl="1" indent="0">
              <a:buNone/>
            </a:pPr>
            <a:r>
              <a:rPr lang="en-US" dirty="0" smtClean="0"/>
              <a:t>release of a freely diffusible signal into an </a:t>
            </a:r>
            <a:r>
              <a:rPr lang="en-US" dirty="0" err="1" smtClean="0"/>
              <a:t>intercell</a:t>
            </a:r>
            <a:r>
              <a:rPr lang="en-US" dirty="0" smtClean="0"/>
              <a:t> gap to cause a change in state of the target cell:  e.g., serial nerve impulse transmission, stimulate muscle contraction or other function</a:t>
            </a:r>
          </a:p>
          <a:p>
            <a:r>
              <a:rPr lang="en-US" dirty="0" smtClean="0"/>
              <a:t>Paracrine signaling</a:t>
            </a:r>
          </a:p>
          <a:p>
            <a:pPr marL="228600" lvl="1" indent="0">
              <a:buNone/>
            </a:pPr>
            <a:r>
              <a:rPr lang="en-US" dirty="0" smtClean="0"/>
              <a:t>release of a freely diffusible signal traversing the interstices (cells nearby, within same tissue) to activate neighboring cells</a:t>
            </a:r>
            <a:endParaRPr lang="en-US" dirty="0"/>
          </a:p>
        </p:txBody>
      </p:sp>
      <p:sp>
        <p:nvSpPr>
          <p:cNvPr id="2" name="Slide Number Placeholder 1"/>
          <p:cNvSpPr>
            <a:spLocks noGrp="1"/>
          </p:cNvSpPr>
          <p:nvPr>
            <p:ph type="sldNum" sz="quarter" idx="10"/>
          </p:nvPr>
        </p:nvSpPr>
        <p:spPr/>
        <p:txBody>
          <a:bodyPr/>
          <a:lstStyle/>
          <a:p>
            <a:fld id="{0CB34C3B-C01D-4774-8EF1-7F8FFAFB5973}" type="slidenum">
              <a:rPr lang="en-US" smtClean="0"/>
              <a:pPr/>
              <a:t>6</a:t>
            </a:fld>
            <a:endParaRPr lang="en-US"/>
          </a:p>
        </p:txBody>
      </p:sp>
    </p:spTree>
    <p:extLst>
      <p:ext uri="{BB962C8B-B14F-4D97-AF65-F5344CB8AC3E}">
        <p14:creationId xmlns:p14="http://schemas.microsoft.com/office/powerpoint/2010/main" val="34135416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Communication Paradigms</a:t>
            </a:r>
            <a:endParaRPr lang="en-US" dirty="0"/>
          </a:p>
        </p:txBody>
      </p:sp>
      <p:sp>
        <p:nvSpPr>
          <p:cNvPr id="5" name="Content Placeholder 4"/>
          <p:cNvSpPr>
            <a:spLocks noGrp="1"/>
          </p:cNvSpPr>
          <p:nvPr>
            <p:ph idx="1"/>
          </p:nvPr>
        </p:nvSpPr>
        <p:spPr/>
        <p:txBody>
          <a:bodyPr/>
          <a:lstStyle/>
          <a:p>
            <a:r>
              <a:rPr lang="en-US" dirty="0" smtClean="0"/>
              <a:t>Autocrine signaling</a:t>
            </a:r>
          </a:p>
          <a:p>
            <a:pPr marL="228600" lvl="1" indent="0">
              <a:buNone/>
            </a:pPr>
            <a:r>
              <a:rPr lang="en-US" dirty="0" smtClean="0"/>
              <a:t>cell releases a signal that acts on itself</a:t>
            </a:r>
          </a:p>
          <a:p>
            <a:r>
              <a:rPr lang="en-US" dirty="0"/>
              <a:t>Endocrine </a:t>
            </a:r>
            <a:r>
              <a:rPr lang="en-US" dirty="0" smtClean="0"/>
              <a:t>signaling</a:t>
            </a:r>
          </a:p>
          <a:p>
            <a:pPr marL="228600" lvl="1" indent="0">
              <a:buNone/>
            </a:pPr>
            <a:r>
              <a:rPr lang="en-US" dirty="0" smtClean="0"/>
              <a:t>release of signal into the systemic circulation </a:t>
            </a:r>
            <a:endParaRPr lang="en-US" dirty="0"/>
          </a:p>
          <a:p>
            <a:endParaRPr lang="en-US" dirty="0"/>
          </a:p>
          <a:p>
            <a:endParaRPr lang="en-US" dirty="0" smtClean="0"/>
          </a:p>
        </p:txBody>
      </p:sp>
      <p:sp>
        <p:nvSpPr>
          <p:cNvPr id="2" name="Slide Number Placeholder 1"/>
          <p:cNvSpPr>
            <a:spLocks noGrp="1"/>
          </p:cNvSpPr>
          <p:nvPr>
            <p:ph type="sldNum" sz="quarter" idx="10"/>
          </p:nvPr>
        </p:nvSpPr>
        <p:spPr/>
        <p:txBody>
          <a:bodyPr/>
          <a:lstStyle/>
          <a:p>
            <a:fld id="{0CB34C3B-C01D-4774-8EF1-7F8FFAFB5973}" type="slidenum">
              <a:rPr lang="en-US" smtClean="0"/>
              <a:pPr/>
              <a:t>7</a:t>
            </a:fld>
            <a:endParaRPr lang="en-US"/>
          </a:p>
        </p:txBody>
      </p:sp>
    </p:spTree>
    <p:extLst>
      <p:ext uri="{BB962C8B-B14F-4D97-AF65-F5344CB8AC3E}">
        <p14:creationId xmlns:p14="http://schemas.microsoft.com/office/powerpoint/2010/main" val="25846986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endParaRPr lang="en-US"/>
          </a:p>
        </p:txBody>
      </p:sp>
      <p:pic>
        <p:nvPicPr>
          <p:cNvPr id="1026" name="Picture 2" descr="http://farm4.static.flickr.com/3024/2664253683_d326da26fa.jpg?v=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8548" y="1229578"/>
            <a:ext cx="6230697" cy="467302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lstStyle/>
          <a:p>
            <a:endParaRPr lang="en-US"/>
          </a:p>
        </p:txBody>
      </p:sp>
      <p:sp>
        <p:nvSpPr>
          <p:cNvPr id="3" name="Slide Number Placeholder 2"/>
          <p:cNvSpPr>
            <a:spLocks noGrp="1"/>
          </p:cNvSpPr>
          <p:nvPr>
            <p:ph type="sldNum" sz="quarter" idx="10"/>
          </p:nvPr>
        </p:nvSpPr>
        <p:spPr/>
        <p:txBody>
          <a:bodyPr/>
          <a:lstStyle/>
          <a:p>
            <a:fld id="{0CB34C3B-C01D-4774-8EF1-7F8FFAFB5973}" type="slidenum">
              <a:rPr lang="en-US" smtClean="0"/>
              <a:pPr/>
              <a:t>8</a:t>
            </a:fld>
            <a:endParaRPr lang="en-US"/>
          </a:p>
        </p:txBody>
      </p:sp>
    </p:spTree>
    <p:extLst>
      <p:ext uri="{BB962C8B-B14F-4D97-AF65-F5344CB8AC3E}">
        <p14:creationId xmlns:p14="http://schemas.microsoft.com/office/powerpoint/2010/main" val="255657253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Signals / Hormones</a:t>
            </a:r>
            <a:endParaRPr lang="en-US" dirty="0"/>
          </a:p>
        </p:txBody>
      </p:sp>
      <p:sp>
        <p:nvSpPr>
          <p:cNvPr id="3" name="Content Placeholder 2"/>
          <p:cNvSpPr>
            <a:spLocks noGrp="1"/>
          </p:cNvSpPr>
          <p:nvPr>
            <p:ph idx="1"/>
          </p:nvPr>
        </p:nvSpPr>
        <p:spPr/>
        <p:txBody>
          <a:bodyPr/>
          <a:lstStyle/>
          <a:p>
            <a:pPr marL="0" indent="0">
              <a:buNone/>
            </a:pPr>
            <a:r>
              <a:rPr lang="en-US" i="1" dirty="0" smtClean="0">
                <a:solidFill>
                  <a:schemeClr val="accent1">
                    <a:lumMod val="60000"/>
                    <a:lumOff val="40000"/>
                  </a:schemeClr>
                </a:solidFill>
              </a:rPr>
              <a:t>Types of signals and cells producing them</a:t>
            </a:r>
          </a:p>
          <a:p>
            <a:r>
              <a:rPr lang="en-US" dirty="0" smtClean="0"/>
              <a:t>Small </a:t>
            </a:r>
            <a:r>
              <a:rPr lang="en-US" dirty="0" smtClean="0"/>
              <a:t>non-protein molecules</a:t>
            </a:r>
          </a:p>
          <a:p>
            <a:pPr lvl="1"/>
            <a:r>
              <a:rPr lang="en-US" dirty="0" smtClean="0"/>
              <a:t>acetylcholine: CNS neurons</a:t>
            </a:r>
          </a:p>
          <a:p>
            <a:pPr lvl="1"/>
            <a:r>
              <a:rPr lang="en-US" dirty="0" smtClean="0"/>
              <a:t>epinephrine: </a:t>
            </a:r>
            <a:r>
              <a:rPr lang="en-US" dirty="0" err="1" smtClean="0"/>
              <a:t>chromaffin</a:t>
            </a:r>
            <a:r>
              <a:rPr lang="en-US" dirty="0" smtClean="0"/>
              <a:t> cells (adrenal medulla)</a:t>
            </a:r>
          </a:p>
          <a:p>
            <a:pPr lvl="1"/>
            <a:r>
              <a:rPr lang="en-US" dirty="0" smtClean="0"/>
              <a:t>estrogen, testosterone: ovaries, testes</a:t>
            </a:r>
          </a:p>
          <a:p>
            <a:r>
              <a:rPr lang="en-US" dirty="0" smtClean="0"/>
              <a:t>Small peptides</a:t>
            </a:r>
          </a:p>
          <a:p>
            <a:pPr lvl="1"/>
            <a:r>
              <a:rPr lang="en-US" dirty="0" smtClean="0"/>
              <a:t>insulin: pancreatic beta cells</a:t>
            </a:r>
          </a:p>
          <a:p>
            <a:r>
              <a:rPr lang="en-US" dirty="0" smtClean="0"/>
              <a:t>Proteins</a:t>
            </a:r>
          </a:p>
          <a:p>
            <a:pPr lvl="1"/>
            <a:r>
              <a:rPr lang="en-US" dirty="0" smtClean="0"/>
              <a:t>fibroblast growth </a:t>
            </a:r>
            <a:r>
              <a:rPr lang="en-US" dirty="0" smtClean="0"/>
              <a:t>factor (FGF):  </a:t>
            </a:r>
            <a:r>
              <a:rPr lang="en-US" dirty="0" smtClean="0"/>
              <a:t>many </a:t>
            </a:r>
            <a:r>
              <a:rPr lang="en-US" dirty="0" smtClean="0"/>
              <a:t>cells</a:t>
            </a:r>
          </a:p>
          <a:p>
            <a:pPr lvl="1"/>
            <a:r>
              <a:rPr lang="en-US" dirty="0" smtClean="0"/>
              <a:t>insulin-like growth factor (IGF): also many cells</a:t>
            </a:r>
            <a:endParaRPr lang="en-US" dirty="0"/>
          </a:p>
        </p:txBody>
      </p:sp>
      <p:sp>
        <p:nvSpPr>
          <p:cNvPr id="4" name="Slide Number Placeholder 3"/>
          <p:cNvSpPr>
            <a:spLocks noGrp="1"/>
          </p:cNvSpPr>
          <p:nvPr>
            <p:ph type="sldNum" sz="quarter" idx="10"/>
          </p:nvPr>
        </p:nvSpPr>
        <p:spPr/>
        <p:txBody>
          <a:bodyPr/>
          <a:lstStyle/>
          <a:p>
            <a:fld id="{0CB34C3B-C01D-4774-8EF1-7F8FFAFB5973}" type="slidenum">
              <a:rPr lang="en-US" smtClean="0"/>
              <a:pPr/>
              <a:t>9</a:t>
            </a:fld>
            <a:endParaRPr lang="en-US"/>
          </a:p>
        </p:txBody>
      </p:sp>
    </p:spTree>
    <p:extLst>
      <p:ext uri="{BB962C8B-B14F-4D97-AF65-F5344CB8AC3E}">
        <p14:creationId xmlns:p14="http://schemas.microsoft.com/office/powerpoint/2010/main" val="634797795"/>
      </p:ext>
    </p:extLst>
  </p:cSld>
  <p:clrMapOvr>
    <a:masterClrMapping/>
  </p:clrMapOvr>
  <p:timing>
    <p:tnLst>
      <p:par>
        <p:cTn id="1" dur="indefinite" restart="never" nodeType="tmRoot"/>
      </p:par>
    </p:tnLst>
  </p:timing>
</p:sld>
</file>

<file path=ppt/theme/theme1.xml><?xml version="1.0" encoding="utf-8"?>
<a:theme xmlns:a="http://schemas.openxmlformats.org/drawingml/2006/main" name="4_LightOnDark">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35387</TotalTime>
  <Words>2387</Words>
  <Application>Microsoft Office PowerPoint</Application>
  <PresentationFormat>On-screen Show (4:3)</PresentationFormat>
  <Paragraphs>249</Paragraphs>
  <Slides>38</Slides>
  <Notes>0</Notes>
  <HiddenSlides>0</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4_LightOnDark</vt:lpstr>
      <vt:lpstr>Cell Signaling &amp; Receptors</vt:lpstr>
      <vt:lpstr>Objectives</vt:lpstr>
      <vt:lpstr>Topics</vt:lpstr>
      <vt:lpstr>Cell Signaling</vt:lpstr>
      <vt:lpstr>Terms / Definitions / Descriptions</vt:lpstr>
      <vt:lpstr>Communication Paradigms</vt:lpstr>
      <vt:lpstr>Communication Paradigms</vt:lpstr>
      <vt:lpstr>PowerPoint Presentation</vt:lpstr>
      <vt:lpstr>Signals / Hormones</vt:lpstr>
      <vt:lpstr>Receptors</vt:lpstr>
      <vt:lpstr>Cell Membrane Receptors</vt:lpstr>
      <vt:lpstr>Membrane Receptor Domains</vt:lpstr>
      <vt:lpstr>Membrane Receptor Types</vt:lpstr>
      <vt:lpstr>Transduction</vt:lpstr>
      <vt:lpstr>Signal Amplification</vt:lpstr>
      <vt:lpstr>The 2nd Messenger</vt:lpstr>
      <vt:lpstr>Modes of Response(s)</vt:lpstr>
      <vt:lpstr>G Protein-Based Signaling</vt:lpstr>
      <vt:lpstr>G Protein-Coupled Receptors</vt:lpstr>
      <vt:lpstr>The G Proteins &amp; Targets</vt:lpstr>
      <vt:lpstr>How GPCR Signaling Works</vt:lpstr>
      <vt:lpstr>Adenyl Cyclase</vt:lpstr>
      <vt:lpstr>Turning The Signaling Off</vt:lpstr>
      <vt:lpstr>PowerPoint Presentation</vt:lpstr>
      <vt:lpstr>PowerPoint Presentation</vt:lpstr>
      <vt:lpstr>Receptor Tyrosine Kinases</vt:lpstr>
      <vt:lpstr>RTK Activation &amp; Function</vt:lpstr>
      <vt:lpstr>RTK Activation &amp; Function</vt:lpstr>
      <vt:lpstr>PowerPoint Presentation</vt:lpstr>
      <vt:lpstr>Steroid Receptors &amp; Signaling</vt:lpstr>
      <vt:lpstr>Time of Response</vt:lpstr>
      <vt:lpstr>Phosphorylation </vt:lpstr>
      <vt:lpstr>Adenosine Triphosphate (ATP)</vt:lpstr>
      <vt:lpstr>Kinases / Phosphatases</vt:lpstr>
      <vt:lpstr>Proteins Being Modified</vt:lpstr>
      <vt:lpstr>PowerPoint Presentation</vt:lpstr>
      <vt:lpstr>PowerPoint Presentation</vt:lpstr>
      <vt:lpstr>Reading (Sources)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 M Halloran</cp:lastModifiedBy>
  <cp:revision>1712</cp:revision>
  <dcterms:created xsi:type="dcterms:W3CDTF">2005-12-08T13:54:14Z</dcterms:created>
  <dcterms:modified xsi:type="dcterms:W3CDTF">2015-06-04T19:28:33Z</dcterms:modified>
</cp:coreProperties>
</file>