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
  </p:notesMasterIdLst>
  <p:sldIdLst>
    <p:sldId id="662" r:id="rId2"/>
    <p:sldId id="667" r:id="rId3"/>
    <p:sldId id="664" r:id="rId4"/>
    <p:sldId id="673" r:id="rId5"/>
    <p:sldId id="666" r:id="rId6"/>
    <p:sldId id="672" r:id="rId7"/>
    <p:sldId id="668" r:id="rId8"/>
    <p:sldId id="669" r:id="rId9"/>
    <p:sldId id="670" r:id="rId10"/>
    <p:sldId id="671"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FF99"/>
    <a:srgbClr val="00FF00"/>
    <a:srgbClr val="FF99FF"/>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71" autoAdjust="0"/>
    <p:restoredTop sz="94660" autoAdjust="0"/>
  </p:normalViewPr>
  <p:slideViewPr>
    <p:cSldViewPr snapToGrid="0">
      <p:cViewPr varScale="1">
        <p:scale>
          <a:sx n="73" d="100"/>
          <a:sy n="73" d="100"/>
        </p:scale>
        <p:origin x="-108" y="-648"/>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10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1506" name="Picture 2" descr="http://www.sivabio.50webs.com/csig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02" y="1024157"/>
            <a:ext cx="8064452" cy="567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0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Repolarization</a:t>
            </a:r>
            <a:endParaRPr lang="en-US" dirty="0"/>
          </a:p>
        </p:txBody>
      </p:sp>
      <p:sp>
        <p:nvSpPr>
          <p:cNvPr id="3" name="Content Placeholder 2"/>
          <p:cNvSpPr>
            <a:spLocks noGrp="1"/>
          </p:cNvSpPr>
          <p:nvPr>
            <p:ph idx="1"/>
          </p:nvPr>
        </p:nvSpPr>
        <p:spPr>
          <a:xfrm>
            <a:off x="364067" y="1132764"/>
            <a:ext cx="8390466" cy="5336275"/>
          </a:xfrm>
        </p:spPr>
        <p:txBody>
          <a:bodyPr/>
          <a:lstStyle/>
          <a:p>
            <a:r>
              <a:rPr lang="en-US" sz="2200" dirty="0" smtClean="0"/>
              <a:t>One effect on these changes in voltages or in polarity is that the acetylcholine-bound receptor open a Na</a:t>
            </a:r>
            <a:r>
              <a:rPr lang="en-US" sz="2200" baseline="30000" dirty="0" smtClean="0"/>
              <a:t>+</a:t>
            </a:r>
            <a:r>
              <a:rPr lang="en-US" sz="2200" dirty="0" smtClean="0"/>
              <a:t> channel can be closed to stop Na+ from entering</a:t>
            </a:r>
          </a:p>
          <a:p>
            <a:r>
              <a:rPr lang="en-US" sz="2200" dirty="0" smtClean="0"/>
              <a:t>Another effect is that another membrane protein that is a K+ channel protein can be opened, and now K+ rushes from the inside to the outside of the cell</a:t>
            </a:r>
          </a:p>
          <a:p>
            <a:r>
              <a:rPr lang="en-US" sz="2200" dirty="0" smtClean="0"/>
              <a:t>This can cause the membrane voltage to change, and indeed the effect is that the positive ions are now more on the outside than in, and the polarity switches back.  This is called repolarization</a:t>
            </a:r>
          </a:p>
          <a:p>
            <a:r>
              <a:rPr lang="en-US" sz="2200" dirty="0" smtClean="0"/>
              <a:t>This occurs to make the neuron sensitive again to another stimulus</a:t>
            </a:r>
          </a:p>
          <a:p>
            <a:endParaRPr lang="en-US" sz="2200" dirty="0"/>
          </a:p>
        </p:txBody>
      </p:sp>
    </p:spTree>
    <p:extLst>
      <p:ext uri="{BB962C8B-B14F-4D97-AF65-F5344CB8AC3E}">
        <p14:creationId xmlns:p14="http://schemas.microsoft.com/office/powerpoint/2010/main" val="591508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09" y="392426"/>
            <a:ext cx="7058950" cy="5137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859809" y="5547860"/>
            <a:ext cx="7058950" cy="1169551"/>
          </a:xfrm>
          <a:prstGeom prst="rect">
            <a:avLst/>
          </a:prstGeom>
        </p:spPr>
        <p:txBody>
          <a:bodyPr wrap="square">
            <a:spAutoFit/>
          </a:bodyPr>
          <a:lstStyle/>
          <a:p>
            <a:r>
              <a:rPr lang="en-US" sz="1400" b="1" dirty="0">
                <a:solidFill>
                  <a:schemeClr val="bg1"/>
                </a:solidFill>
              </a:rPr>
              <a:t>The Insulin Signaling Pathway. </a:t>
            </a:r>
            <a:r>
              <a:rPr lang="en-US" sz="1400" dirty="0">
                <a:solidFill>
                  <a:schemeClr val="bg1"/>
                </a:solidFill>
              </a:rPr>
              <a:t>The insulin signaling pathway influences glucose</a:t>
            </a:r>
          </a:p>
          <a:p>
            <a:r>
              <a:rPr lang="en-US" sz="1400" dirty="0">
                <a:solidFill>
                  <a:schemeClr val="bg1"/>
                </a:solidFill>
              </a:rPr>
              <a:t>homeostasis by regulating multiple signaling pathways. The insulin receptor is a </a:t>
            </a:r>
            <a:r>
              <a:rPr lang="en-US" sz="1400" dirty="0" err="1">
                <a:solidFill>
                  <a:schemeClr val="bg1"/>
                </a:solidFill>
              </a:rPr>
              <a:t>multisubunit</a:t>
            </a:r>
            <a:r>
              <a:rPr lang="en-US" sz="1400" dirty="0">
                <a:solidFill>
                  <a:schemeClr val="bg1"/>
                </a:solidFill>
              </a:rPr>
              <a:t> receptor </a:t>
            </a:r>
            <a:r>
              <a:rPr lang="en-US" sz="1400" dirty="0" smtClean="0">
                <a:solidFill>
                  <a:schemeClr val="bg1"/>
                </a:solidFill>
              </a:rPr>
              <a:t>tyrosine kinase</a:t>
            </a:r>
            <a:r>
              <a:rPr lang="en-US" sz="1400" dirty="0">
                <a:solidFill>
                  <a:schemeClr val="bg1"/>
                </a:solidFill>
              </a:rPr>
              <a:t>. When it binds insulin, recruitment and activation of the IRS-1 protein initiates signal transduction</a:t>
            </a:r>
            <a:r>
              <a:rPr lang="en-US" sz="1400" dirty="0" smtClean="0">
                <a:solidFill>
                  <a:schemeClr val="bg1"/>
                </a:solidFill>
              </a:rPr>
              <a:t>, leading </a:t>
            </a:r>
            <a:r>
              <a:rPr lang="en-US" sz="1400" dirty="0">
                <a:solidFill>
                  <a:schemeClr val="bg1"/>
                </a:solidFill>
              </a:rPr>
              <a:t>to glucose import, stimulation of glycogen synthesis, and regulation of gene expression.</a:t>
            </a:r>
          </a:p>
        </p:txBody>
      </p:sp>
    </p:spTree>
    <p:extLst>
      <p:ext uri="{BB962C8B-B14F-4D97-AF65-F5344CB8AC3E}">
        <p14:creationId xmlns:p14="http://schemas.microsoft.com/office/powerpoint/2010/main" val="242275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7650" name="Picture 2" descr="http://www.nature.com/nrn/journal/v2/n10/images/nrn1001-727a-f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5760" y="498688"/>
            <a:ext cx="7143750" cy="3400426"/>
          </a:xfrm>
          <a:prstGeom prst="rect">
            <a:avLst/>
          </a:prstGeom>
          <a:noFill/>
          <a:extLst>
            <a:ext uri="{909E8E84-426E-40DD-AFC4-6F175D3DCCD1}">
              <a14:hiddenFill xmlns:a14="http://schemas.microsoft.com/office/drawing/2010/main">
                <a:solidFill>
                  <a:srgbClr val="FFFFFF"/>
                </a:solidFill>
              </a14:hiddenFill>
            </a:ext>
          </a:extLst>
        </p:spPr>
      </p:pic>
      <p:pic>
        <p:nvPicPr>
          <p:cNvPr id="27652" name="Picture 4" descr="http://www.sivabio.50webs.com/csig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2634018"/>
            <a:ext cx="5700732" cy="4014266"/>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6" descr="Sig Tran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399" y="1895308"/>
            <a:ext cx="64103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315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AutoShape 2" descr="https://www.betacell.org/services/fetch/name/EB7T0b9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631" y="2103120"/>
            <a:ext cx="4018494" cy="4018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insulin signa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02" y="857035"/>
            <a:ext cx="4693029" cy="551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176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Synaptic Transmission</a:t>
            </a:r>
            <a:endParaRPr lang="en-US" dirty="0"/>
          </a:p>
        </p:txBody>
      </p:sp>
      <p:sp>
        <p:nvSpPr>
          <p:cNvPr id="3" name="Content Placeholder 2"/>
          <p:cNvSpPr>
            <a:spLocks noGrp="1"/>
          </p:cNvSpPr>
          <p:nvPr>
            <p:ph idx="1"/>
          </p:nvPr>
        </p:nvSpPr>
        <p:spPr/>
        <p:txBody>
          <a:bodyPr/>
          <a:lstStyle/>
          <a:p>
            <a:endParaRPr lang="en-US" dirty="0"/>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469" y="1301575"/>
            <a:ext cx="7824219" cy="2984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701" name="Picture 5" descr="http://droualb.faculty.mjc.edu/Course%20Materials/Physiology%20101/Chapter%20Notes/Fall%202007/figure_08_03_label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9743" y="2925739"/>
            <a:ext cx="6086901" cy="374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6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58941"/>
            <a:ext cx="8407400" cy="646331"/>
          </a:xfrm>
        </p:spPr>
        <p:txBody>
          <a:bodyPr/>
          <a:lstStyle/>
          <a:p>
            <a:r>
              <a:rPr lang="en-US" sz="3600" dirty="0" smtClean="0"/>
              <a:t>Sutherland's 3 Stages of </a:t>
            </a:r>
            <a:r>
              <a:rPr lang="en-US" sz="3600" dirty="0" err="1" smtClean="0"/>
              <a:t>Signalling</a:t>
            </a:r>
            <a:endParaRPr lang="en-US" sz="3600"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Reception</a:t>
            </a:r>
          </a:p>
          <a:p>
            <a:pPr marL="457200" indent="-457200">
              <a:buFont typeface="+mj-lt"/>
              <a:buAutoNum type="arabicPeriod"/>
            </a:pPr>
            <a:r>
              <a:rPr lang="en-US" dirty="0" smtClean="0"/>
              <a:t>Transduction</a:t>
            </a:r>
          </a:p>
          <a:p>
            <a:pPr marL="457200" indent="-457200">
              <a:buFont typeface="+mj-lt"/>
              <a:buAutoNum type="arabicPeriod"/>
            </a:pPr>
            <a:r>
              <a:rPr lang="en-US" dirty="0" smtClean="0"/>
              <a:t>Response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561" y="3177949"/>
            <a:ext cx="6457950"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561" y="3177949"/>
            <a:ext cx="6448425"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2986" y="3158899"/>
            <a:ext cx="6477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05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58941"/>
            <a:ext cx="8407400" cy="646331"/>
          </a:xfrm>
        </p:spPr>
        <p:txBody>
          <a:bodyPr/>
          <a:lstStyle/>
          <a:p>
            <a:r>
              <a:rPr lang="en-US" sz="3600" dirty="0" smtClean="0"/>
              <a:t>Cells Pumping Ions</a:t>
            </a:r>
            <a:endParaRPr lang="en-US" sz="3600" dirty="0"/>
          </a:p>
        </p:txBody>
      </p:sp>
      <p:sp>
        <p:nvSpPr>
          <p:cNvPr id="3" name="Content Placeholder 2"/>
          <p:cNvSpPr>
            <a:spLocks noGrp="1"/>
          </p:cNvSpPr>
          <p:nvPr>
            <p:ph idx="1"/>
          </p:nvPr>
        </p:nvSpPr>
        <p:spPr/>
        <p:txBody>
          <a:bodyPr/>
          <a:lstStyle/>
          <a:p>
            <a:r>
              <a:rPr lang="en-US" dirty="0" smtClean="0"/>
              <a:t>The membrane proteins of cells are constantly utilizing ATP (energy) to pump ions in or out of the cell:  normally these ions are K</a:t>
            </a:r>
            <a:r>
              <a:rPr lang="en-US" baseline="30000" dirty="0" smtClean="0"/>
              <a:t>+</a:t>
            </a:r>
            <a:r>
              <a:rPr lang="en-US" dirty="0" smtClean="0"/>
              <a:t> and Na</a:t>
            </a:r>
            <a:r>
              <a:rPr lang="en-US" baseline="30000" dirty="0" smtClean="0"/>
              <a:t>+</a:t>
            </a:r>
          </a:p>
          <a:p>
            <a:r>
              <a:rPr lang="en-US" dirty="0" smtClean="0"/>
              <a:t>The concentration of these ions is different on both sides of the membrane</a:t>
            </a:r>
          </a:p>
          <a:p>
            <a:r>
              <a:rPr lang="en-US" dirty="0" smtClean="0"/>
              <a:t>Typically the concentration of Na</a:t>
            </a:r>
            <a:r>
              <a:rPr lang="en-US" baseline="30000" dirty="0" smtClean="0"/>
              <a:t>+</a:t>
            </a:r>
            <a:r>
              <a:rPr lang="en-US" dirty="0" smtClean="0"/>
              <a:t> ions is higher on the outside of cell membrane of a neuron than on inside: [Na</a:t>
            </a:r>
            <a:r>
              <a:rPr lang="en-US" baseline="30000" dirty="0" smtClean="0"/>
              <a:t>+</a:t>
            </a:r>
            <a:r>
              <a:rPr lang="en-US" dirty="0" smtClean="0"/>
              <a:t>]</a:t>
            </a:r>
            <a:r>
              <a:rPr lang="en-US" baseline="-25000" dirty="0" smtClean="0"/>
              <a:t>out</a:t>
            </a:r>
            <a:r>
              <a:rPr lang="en-US" dirty="0" smtClean="0"/>
              <a:t> &gt; [Na</a:t>
            </a:r>
            <a:r>
              <a:rPr lang="en-US" baseline="30000" dirty="0" smtClean="0"/>
              <a:t>+</a:t>
            </a:r>
            <a:r>
              <a:rPr lang="en-US" dirty="0" smtClean="0"/>
              <a:t>]</a:t>
            </a:r>
            <a:r>
              <a:rPr lang="en-US" baseline="-25000" dirty="0" smtClean="0"/>
              <a:t>in</a:t>
            </a:r>
            <a:r>
              <a:rPr lang="en-US" dirty="0" smtClean="0"/>
              <a:t> </a:t>
            </a:r>
          </a:p>
          <a:p>
            <a:r>
              <a:rPr lang="en-US" dirty="0" smtClean="0"/>
              <a:t>For K</a:t>
            </a:r>
            <a:r>
              <a:rPr lang="en-US" baseline="30000" dirty="0" smtClean="0"/>
              <a:t>+</a:t>
            </a:r>
            <a:r>
              <a:rPr lang="en-US" dirty="0" smtClean="0"/>
              <a:t>:  [K</a:t>
            </a:r>
            <a:r>
              <a:rPr lang="en-US" baseline="30000" dirty="0" smtClean="0"/>
              <a:t>+</a:t>
            </a:r>
            <a:r>
              <a:rPr lang="en-US" dirty="0" smtClean="0"/>
              <a:t>]</a:t>
            </a:r>
            <a:r>
              <a:rPr lang="en-US" baseline="-25000" dirty="0" smtClean="0"/>
              <a:t>out</a:t>
            </a:r>
            <a:r>
              <a:rPr lang="en-US" dirty="0" smtClean="0"/>
              <a:t> &lt; [K</a:t>
            </a:r>
            <a:r>
              <a:rPr lang="en-US" baseline="30000" dirty="0" smtClean="0"/>
              <a:t>+</a:t>
            </a:r>
            <a:r>
              <a:rPr lang="en-US" dirty="0" smtClean="0"/>
              <a:t>]</a:t>
            </a:r>
            <a:r>
              <a:rPr lang="en-US" baseline="-25000" dirty="0" smtClean="0"/>
              <a:t>in</a:t>
            </a:r>
          </a:p>
        </p:txBody>
      </p:sp>
    </p:spTree>
    <p:extLst>
      <p:ext uri="{BB962C8B-B14F-4D97-AF65-F5344CB8AC3E}">
        <p14:creationId xmlns:p14="http://schemas.microsoft.com/office/powerpoint/2010/main" val="368843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Membrane Potential</a:t>
            </a:r>
            <a:endParaRPr lang="en-US" dirty="0"/>
          </a:p>
        </p:txBody>
      </p:sp>
      <p:sp>
        <p:nvSpPr>
          <p:cNvPr id="3" name="Content Placeholder 2"/>
          <p:cNvSpPr>
            <a:spLocks noGrp="1"/>
          </p:cNvSpPr>
          <p:nvPr>
            <p:ph idx="1"/>
          </p:nvPr>
        </p:nvSpPr>
        <p:spPr/>
        <p:txBody>
          <a:bodyPr/>
          <a:lstStyle/>
          <a:p>
            <a:r>
              <a:rPr lang="en-US" dirty="0" smtClean="0"/>
              <a:t>Because [Na</a:t>
            </a:r>
            <a:r>
              <a:rPr lang="en-US" baseline="30000" dirty="0" smtClean="0"/>
              <a:t>+</a:t>
            </a:r>
            <a:r>
              <a:rPr lang="en-US" dirty="0" smtClean="0"/>
              <a:t>] on outside than inside, it would want to rush into the cell if a hole (or pore) were opened in the membrane, and K</a:t>
            </a:r>
            <a:r>
              <a:rPr lang="en-US" baseline="30000" dirty="0" smtClean="0"/>
              <a:t>+</a:t>
            </a:r>
            <a:r>
              <a:rPr lang="en-US" dirty="0" smtClean="0"/>
              <a:t> would want to rush out.  This follows laws of thermodynamics, that molecules move to distribute themselves</a:t>
            </a:r>
          </a:p>
          <a:p>
            <a:r>
              <a:rPr lang="en-US" dirty="0" smtClean="0"/>
              <a:t>The way the cell pumps ions around, it creates a membrane potential (meaning voltage across the membrane) because there is a difference in the amount of positive and negative ions across the membrane.  From physics, a separation of charges creates a voltage</a:t>
            </a:r>
            <a:endParaRPr lang="en-US" dirty="0"/>
          </a:p>
        </p:txBody>
      </p:sp>
    </p:spTree>
    <p:extLst>
      <p:ext uri="{BB962C8B-B14F-4D97-AF65-F5344CB8AC3E}">
        <p14:creationId xmlns:p14="http://schemas.microsoft.com/office/powerpoint/2010/main" val="1974217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Depolarization</a:t>
            </a:r>
            <a:endParaRPr lang="en-US" dirty="0"/>
          </a:p>
        </p:txBody>
      </p:sp>
      <p:sp>
        <p:nvSpPr>
          <p:cNvPr id="3" name="Content Placeholder 2"/>
          <p:cNvSpPr>
            <a:spLocks noGrp="1"/>
          </p:cNvSpPr>
          <p:nvPr>
            <p:ph idx="1"/>
          </p:nvPr>
        </p:nvSpPr>
        <p:spPr>
          <a:xfrm>
            <a:off x="364067" y="1132764"/>
            <a:ext cx="8390466" cy="5336275"/>
          </a:xfrm>
        </p:spPr>
        <p:txBody>
          <a:bodyPr/>
          <a:lstStyle/>
          <a:p>
            <a:r>
              <a:rPr lang="en-US" sz="2200" dirty="0" smtClean="0"/>
              <a:t>These differences in ion concentrations particularly describe the neuron</a:t>
            </a:r>
          </a:p>
          <a:p>
            <a:r>
              <a:rPr lang="en-US" sz="2200" dirty="0" smtClean="0"/>
              <a:t>There are receptors in neuron dendrites that when bound to the neurotransmitter acetylcholine, they open a pore that specifically allows Na</a:t>
            </a:r>
            <a:r>
              <a:rPr lang="en-US" sz="2200" baseline="30000" dirty="0" smtClean="0"/>
              <a:t>+</a:t>
            </a:r>
            <a:r>
              <a:rPr lang="en-US" sz="2200" dirty="0" smtClean="0"/>
              <a:t> to pass through</a:t>
            </a:r>
          </a:p>
          <a:p>
            <a:r>
              <a:rPr lang="en-US" sz="2200" dirty="0" smtClean="0"/>
              <a:t>When that happens, Na</a:t>
            </a:r>
            <a:r>
              <a:rPr lang="en-US" sz="2200" baseline="30000" dirty="0" smtClean="0"/>
              <a:t>+</a:t>
            </a:r>
            <a:r>
              <a:rPr lang="en-US" sz="2200" dirty="0" smtClean="0"/>
              <a:t> rushes from the outside to the inside, to equalize its concentration across the membrane</a:t>
            </a:r>
          </a:p>
          <a:p>
            <a:r>
              <a:rPr lang="en-US" sz="2200" dirty="0" smtClean="0"/>
              <a:t>But in the process, the amount of total positive charge (of all ions) increases in the inside the cell, causing the inside to be more positive than the outside</a:t>
            </a:r>
          </a:p>
          <a:p>
            <a:r>
              <a:rPr lang="en-US" sz="2200" dirty="0" smtClean="0"/>
              <a:t>This flip in charge across the membrane is called depolarization, and it can have an effect on membrane proteins that are sensitive to voltage and polarity changes </a:t>
            </a:r>
          </a:p>
        </p:txBody>
      </p:sp>
    </p:spTree>
    <p:extLst>
      <p:ext uri="{BB962C8B-B14F-4D97-AF65-F5344CB8AC3E}">
        <p14:creationId xmlns:p14="http://schemas.microsoft.com/office/powerpoint/2010/main" val="3555172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34990</TotalTime>
  <Words>488</Words>
  <Application>Microsoft Office PowerPoint</Application>
  <PresentationFormat>On-screen Show (4:3)</PresentationFormat>
  <Paragraphs>26</Paragraphs>
  <Slides>10</Slides>
  <Notes>0</Notes>
  <HiddenSlides>5</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4_LightOnDark</vt:lpstr>
      <vt:lpstr>PowerPoint Presentation</vt:lpstr>
      <vt:lpstr>PowerPoint Presentation</vt:lpstr>
      <vt:lpstr>PowerPoint Presentation</vt:lpstr>
      <vt:lpstr>PowerPoint Presentation</vt:lpstr>
      <vt:lpstr>Synaptic Transmission</vt:lpstr>
      <vt:lpstr>Sutherland's 3 Stages of Signalling</vt:lpstr>
      <vt:lpstr>Cells Pumping Ions</vt:lpstr>
      <vt:lpstr>Membrane Potential</vt:lpstr>
      <vt:lpstr>Depolarization</vt:lpstr>
      <vt:lpstr>Repolarization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1671</cp:revision>
  <dcterms:created xsi:type="dcterms:W3CDTF">2005-12-08T13:54:14Z</dcterms:created>
  <dcterms:modified xsi:type="dcterms:W3CDTF">2015-04-20T06:19:07Z</dcterms:modified>
</cp:coreProperties>
</file>