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76" r:id="rId2"/>
    <p:sldId id="278" r:id="rId3"/>
    <p:sldId id="277" r:id="rId4"/>
    <p:sldId id="285" r:id="rId5"/>
    <p:sldId id="279" r:id="rId6"/>
    <p:sldId id="286" r:id="rId7"/>
    <p:sldId id="288" r:id="rId8"/>
    <p:sldId id="280" r:id="rId9"/>
    <p:sldId id="281" r:id="rId10"/>
    <p:sldId id="282" r:id="rId11"/>
    <p:sldId id="283" r:id="rId12"/>
    <p:sldId id="289" r:id="rId13"/>
    <p:sldId id="265" r:id="rId14"/>
    <p:sldId id="266" r:id="rId15"/>
    <p:sldId id="267" r:id="rId16"/>
    <p:sldId id="263" r:id="rId17"/>
    <p:sldId id="257" r:id="rId18"/>
    <p:sldId id="271" r:id="rId19"/>
    <p:sldId id="270" r:id="rId20"/>
    <p:sldId id="294" r:id="rId21"/>
    <p:sldId id="272" r:id="rId22"/>
    <p:sldId id="273" r:id="rId23"/>
    <p:sldId id="274" r:id="rId24"/>
    <p:sldId id="258" r:id="rId25"/>
    <p:sldId id="261" r:id="rId26"/>
    <p:sldId id="260" r:id="rId27"/>
    <p:sldId id="256" r:id="rId28"/>
    <p:sldId id="295" r:id="rId29"/>
    <p:sldId id="264" r:id="rId30"/>
    <p:sldId id="268" r:id="rId31"/>
    <p:sldId id="275" r:id="rId32"/>
    <p:sldId id="290" r:id="rId33"/>
    <p:sldId id="291" r:id="rId34"/>
    <p:sldId id="292" r:id="rId35"/>
    <p:sldId id="29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9C5570-4DD0-4AA0-B6EB-4A63FC2724CD}" type="datetimeFigureOut">
              <a:rPr lang="en-US" smtClean="0"/>
              <a:pPr/>
              <a:t>3/3/2014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E637C0-2490-4A08-8BB1-EF095C9DABA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908FB6C-BF7C-49DB-A8F6-E3A379CD60A1}" type="datetimeFigureOut">
              <a:rPr lang="en-US" smtClean="0"/>
              <a:pPr/>
              <a:t>3/3/2014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36CDF0D-BA60-4586-82E3-12F52889DC7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08FB6C-BF7C-49DB-A8F6-E3A379CD60A1}"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CDF0D-BA60-4586-82E3-12F52889DC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08FB6C-BF7C-49DB-A8F6-E3A379CD60A1}"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CDF0D-BA60-4586-82E3-12F52889DC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08FB6C-BF7C-49DB-A8F6-E3A379CD60A1}"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CDF0D-BA60-4586-82E3-12F52889DC7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908FB6C-BF7C-49DB-A8F6-E3A379CD60A1}" type="datetimeFigureOut">
              <a:rPr lang="en-US" smtClean="0"/>
              <a:pPr/>
              <a:t>3/3/2014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CDF0D-BA60-4586-82E3-12F52889DC7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908FB6C-BF7C-49DB-A8F6-E3A379CD60A1}" type="datetimeFigureOut">
              <a:rPr lang="en-US" smtClean="0"/>
              <a:pPr/>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CDF0D-BA60-4586-82E3-12F52889DC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908FB6C-BF7C-49DB-A8F6-E3A379CD60A1}" type="datetimeFigureOut">
              <a:rPr lang="en-US" smtClean="0"/>
              <a:pPr/>
              <a:t>3/3/2014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CDF0D-BA60-4586-82E3-12F52889DC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908FB6C-BF7C-49DB-A8F6-E3A379CD60A1}" type="datetimeFigureOut">
              <a:rPr lang="en-US" smtClean="0"/>
              <a:pPr/>
              <a:t>3/3/2014</a:t>
            </a:fld>
            <a:endParaRPr lang="en-US"/>
          </a:p>
        </p:txBody>
      </p:sp>
      <p:sp>
        <p:nvSpPr>
          <p:cNvPr id="8" name="Slide Number Placeholder 7"/>
          <p:cNvSpPr>
            <a:spLocks noGrp="1"/>
          </p:cNvSpPr>
          <p:nvPr>
            <p:ph type="sldNum" sz="quarter" idx="11"/>
          </p:nvPr>
        </p:nvSpPr>
        <p:spPr/>
        <p:txBody>
          <a:bodyPr/>
          <a:lstStyle/>
          <a:p>
            <a:fld id="{436CDF0D-BA60-4586-82E3-12F52889DC7A}"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8FB6C-BF7C-49DB-A8F6-E3A379CD60A1}" type="datetimeFigureOut">
              <a:rPr lang="en-US" smtClean="0"/>
              <a:pPr/>
              <a:t>3/3/2014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CDF0D-BA60-4586-82E3-12F52889DC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908FB6C-BF7C-49DB-A8F6-E3A379CD60A1}" type="datetimeFigureOut">
              <a:rPr lang="en-US" smtClean="0"/>
              <a:pPr/>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436CDF0D-BA60-4586-82E3-12F52889DC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9908FB6C-BF7C-49DB-A8F6-E3A379CD60A1}" type="datetimeFigureOut">
              <a:rPr lang="en-US" smtClean="0"/>
              <a:pPr/>
              <a:t>3/3/2014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CDF0D-BA60-4586-82E3-12F52889DC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908FB6C-BF7C-49DB-A8F6-E3A379CD60A1}" type="datetimeFigureOut">
              <a:rPr lang="en-US" smtClean="0"/>
              <a:pPr/>
              <a:t>3/3/2014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36CDF0D-BA60-4586-82E3-12F52889DC7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www.nysopep.org/" TargetMode="External"/><Relationship Id="rId2" Type="http://schemas.openxmlformats.org/officeDocument/2006/relationships/hyperlink" Target="http://www.nlm.nih.gov/medlineplus/osteoporosi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nysopep.org/" TargetMode="External"/><Relationship Id="rId2" Type="http://schemas.openxmlformats.org/officeDocument/2006/relationships/hyperlink" Target="http://www.nlm.nih.gov/medlineplus/osteoporosis.html"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cdc.gov/media/releases/2012/p0221_raw_milk_outbreak.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www.ncbi.nlm.nih.gov/pubmed?term=Awasthi%20V%5bAuthor%5d&amp;cauthor=true&amp;cauthor_uid=22684182" TargetMode="External"/><Relationship Id="rId7" Type="http://schemas.openxmlformats.org/officeDocument/2006/relationships/hyperlink" Target="http://www.ncbi.nlm.nih.gov/pubmed?term=Marwaha%20SS%5bAuthor%5d&amp;cauthor=true&amp;cauthor_uid=22684182" TargetMode="External"/><Relationship Id="rId2" Type="http://schemas.openxmlformats.org/officeDocument/2006/relationships/hyperlink" Target="http://www.ncbi.nlm.nih.gov/pubmed?term=Agarwal%20A%5bAuthor%5d&amp;cauthor=true&amp;cauthor_uid=22684182" TargetMode="External"/><Relationship Id="rId1" Type="http://schemas.openxmlformats.org/officeDocument/2006/relationships/slideLayout" Target="../slideLayouts/slideLayout2.xml"/><Relationship Id="rId6" Type="http://schemas.openxmlformats.org/officeDocument/2006/relationships/hyperlink" Target="http://www.ncbi.nlm.nih.gov/pubmed?term=Garg%20V%5bAuthor%5d&amp;cauthor=true&amp;cauthor_uid=22684182" TargetMode="External"/><Relationship Id="rId5" Type="http://schemas.openxmlformats.org/officeDocument/2006/relationships/hyperlink" Target="http://www.ncbi.nlm.nih.gov/pubmed?term=Ganguly%20S%5bAuthor%5d&amp;cauthor=true&amp;cauthor_uid=22684182" TargetMode="External"/><Relationship Id="rId4" Type="http://schemas.openxmlformats.org/officeDocument/2006/relationships/hyperlink" Target="http://www.ncbi.nlm.nih.gov/pubmed?term=Dua%20A%5bAuthor%5d&amp;cauthor=true&amp;cauthor_uid=2268418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nutrition.stanford.edu/projects/RawMilkStudy.html"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ncbi.nlm.nih.gov/pubmed?term=McGlashan%20SR%5bAuthor%5d&amp;cauthor=true&amp;cauthor_uid=19932941" TargetMode="External"/><Relationship Id="rId2" Type="http://schemas.openxmlformats.org/officeDocument/2006/relationships/hyperlink" Target="http://www.ncbi.nlm.nih.gov/pubmed?term=Bartley%20J%5bAuthor%5d&amp;cauthor=true&amp;cauthor_uid=19932941" TargetMode="External"/><Relationship Id="rId1" Type="http://schemas.openxmlformats.org/officeDocument/2006/relationships/slideLayout" Target="../slideLayouts/slideLayout1.xml"/><Relationship Id="rId4" Type="http://schemas.openxmlformats.org/officeDocument/2006/relationships/hyperlink" Target="http://www.ncbi.nlm.nih.gov/pubmed/1993294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well.blogs.nytimes.com/2013/04/08/thinking-twice-about-calcium" TargetMode="External"/><Relationship Id="rId13" Type="http://schemas.openxmlformats.org/officeDocument/2006/relationships/hyperlink" Target="https://www.health.ny.gov/diseases/conditions/osteoporosis/" TargetMode="External"/><Relationship Id="rId18" Type="http://schemas.openxmlformats.org/officeDocument/2006/relationships/hyperlink" Target="http://www.hsph.harvard.edu/nutritionsource/calcium-sources/" TargetMode="External"/><Relationship Id="rId3" Type="http://schemas.openxmlformats.org/officeDocument/2006/relationships/hyperlink" Target="http://www.nlm.nih.gov/medlineplus/osteoporosis.html" TargetMode="External"/><Relationship Id="rId21" Type="http://schemas.openxmlformats.org/officeDocument/2006/relationships/hyperlink" Target="http://www.foodproductiondesign.com/articles/1998/05/boning-up-on-calcium-fortification.aspx" TargetMode="External"/><Relationship Id="rId7" Type="http://schemas.openxmlformats.org/officeDocument/2006/relationships/hyperlink" Target="http://www.webmd.com/vitamins-supplements/ingredientmono-781-" TargetMode="External"/><Relationship Id="rId12" Type="http://schemas.openxmlformats.org/officeDocument/2006/relationships/hyperlink" Target="http://articles.mercola.com/sites/articles/archive/2012/01/30/calcium-supplement" TargetMode="External"/><Relationship Id="rId17" Type="http://schemas.openxmlformats.org/officeDocument/2006/relationships/hyperlink" Target="http://greatist.com/health/18-surprising-dairy-free-sources-calcium" TargetMode="External"/><Relationship Id="rId2" Type="http://schemas.openxmlformats.org/officeDocument/2006/relationships/hyperlink" Target="http://arbl.cvmbs.colostate.edu/hbooks/pathphys/endocrine/thyroid/pth.htmlhttp:/www.livestrong.com/article/464511-the-importance-of-calcium-in-muscle-contraction/" TargetMode="External"/><Relationship Id="rId16" Type="http://schemas.openxmlformats.org/officeDocument/2006/relationships/hyperlink" Target="http://lpi.oregonstate.edu/infocenter/minerals/calcium/" TargetMode="External"/><Relationship Id="rId20" Type="http://schemas.openxmlformats.org/officeDocument/2006/relationships/hyperlink" Target="http://www.vrg.org/nutrition/calcium.php" TargetMode="External"/><Relationship Id="rId1" Type="http://schemas.openxmlformats.org/officeDocument/2006/relationships/slideLayout" Target="../slideLayouts/slideLayout2.xml"/><Relationship Id="rId6" Type="http://schemas.openxmlformats.org/officeDocument/2006/relationships/hyperlink" Target="http://ods.od.nih.gov/factsheets/Calcium-HealthProfessional/" TargetMode="External"/><Relationship Id="rId11" Type="http://schemas.openxmlformats.org/officeDocument/2006/relationships/hyperlink" Target="http://orthopedics.about.com/od/osteoporosistreatment/f/calciumtype.htm" TargetMode="External"/><Relationship Id="rId5" Type="http://schemas.openxmlformats.org/officeDocument/2006/relationships/hyperlink" Target="https://www.health.ny.gov/diseases/conditions/osteoporosis/vitamin_d_and_your_bones.htm" TargetMode="External"/><Relationship Id="rId15" Type="http://schemas.openxmlformats.org/officeDocument/2006/relationships/hyperlink" Target="http://www.whfoods.com/genpage.php?tname=nutrient&amp;dbid=45" TargetMode="External"/><Relationship Id="rId10" Type="http://schemas.openxmlformats.org/officeDocument/2006/relationships/hyperlink" Target="http://www.webmd.com/osteoporosis/features/calcium-supplements-pills" TargetMode="External"/><Relationship Id="rId19" Type="http://schemas.openxmlformats.org/officeDocument/2006/relationships/hyperlink" Target="http://www.nlm.nih.gov/medlineplus/ency/article/002412.htm" TargetMode="External"/><Relationship Id="rId4" Type="http://schemas.openxmlformats.org/officeDocument/2006/relationships/hyperlink" Target="http://www.nysopep.org/" TargetMode="External"/><Relationship Id="rId9" Type="http://schemas.openxmlformats.org/officeDocument/2006/relationships/hyperlink" Target="http://www.nlm.nih.gov/medlineplus/ency/article/007477.htm" TargetMode="External"/><Relationship Id="rId14" Type="http://schemas.openxmlformats.org/officeDocument/2006/relationships/hyperlink" Target="http://ods.od.nih.gov/factssheets/Calcium-QuickFact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whfoods.com/genpage.php?tname=nutrient&amp;dbid=45" TargetMode="External"/><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webmd.com/osteoporosis/features/calcium-supplements-pills" TargetMode="External"/><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hyperlink" Target="http://well.blogs.nytimes.com/2013/04/08/thinking-twice-about-calcium-supplements-2/?_php=true&amp;_type=blogs&amp;_r=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health.ny.gov/diseases/conditions/osteoporosis/vitamin_d_and_your_bones.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livestrong.com/article/464511-the-importance-of-calcium-in-muscle-contraction/" TargetMode="External"/><Relationship Id="rId2" Type="http://schemas.openxmlformats.org/officeDocument/2006/relationships/hyperlink" Target="http://arbl.cvmbs.colostate.edu/hbooks/pathphys/endocrine/thyroid/pth.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Calcium and Chiropractic</a:t>
            </a:r>
            <a:endParaRPr lang="en-US" dirty="0"/>
          </a:p>
        </p:txBody>
      </p:sp>
      <p:sp>
        <p:nvSpPr>
          <p:cNvPr id="5" name="Subtitle 4"/>
          <p:cNvSpPr>
            <a:spLocks noGrp="1"/>
          </p:cNvSpPr>
          <p:nvPr>
            <p:ph type="subTitle" idx="1"/>
          </p:nvPr>
        </p:nvSpPr>
        <p:spPr/>
        <p:txBody>
          <a:bodyPr/>
          <a:lstStyle/>
          <a:p>
            <a:r>
              <a:rPr lang="en-US" dirty="0" smtClean="0"/>
              <a:t>Darren Murphy, Tony Murray, Emma </a:t>
            </a:r>
            <a:r>
              <a:rPr lang="en-US" dirty="0" err="1" smtClean="0"/>
              <a:t>Swartling</a:t>
            </a:r>
            <a:r>
              <a:rPr lang="en-US" dirty="0" smtClean="0"/>
              <a:t>, and Stephanie </a:t>
            </a:r>
            <a:r>
              <a:rPr lang="en-US" dirty="0" err="1" smtClean="0"/>
              <a:t>Vicens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Osteoporosis	</a:t>
            </a:r>
            <a:endParaRPr lang="en-US" dirty="0"/>
          </a:p>
        </p:txBody>
      </p:sp>
      <p:pic>
        <p:nvPicPr>
          <p:cNvPr id="1026" name="Picture 2" descr="https://encrypted-tbn2.gstatic.com/images?q=tbn:ANd9GcQ52VXUfNskUxCwSKo7odheDRGpEWomiNVQXPfSAzHEzvJrvzB9Ag"/>
          <p:cNvPicPr>
            <a:picLocks noGrp="1" noChangeAspect="1" noChangeArrowheads="1"/>
          </p:cNvPicPr>
          <p:nvPr>
            <p:ph sz="half" idx="2"/>
          </p:nvPr>
        </p:nvPicPr>
        <p:blipFill>
          <a:blip r:embed="rId2" cstate="print"/>
          <a:srcRect/>
          <a:stretch>
            <a:fillRect/>
          </a:stretch>
        </p:blipFill>
        <p:spPr bwMode="auto">
          <a:xfrm>
            <a:off x="1752601" y="1828800"/>
            <a:ext cx="5638800" cy="383521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Osteoporosis	</a:t>
            </a:r>
            <a:endParaRPr lang="en-US" dirty="0"/>
          </a:p>
        </p:txBody>
      </p:sp>
      <p:sp>
        <p:nvSpPr>
          <p:cNvPr id="5" name="Content Placeholder 4"/>
          <p:cNvSpPr>
            <a:spLocks noGrp="1"/>
          </p:cNvSpPr>
          <p:nvPr>
            <p:ph idx="1"/>
          </p:nvPr>
        </p:nvSpPr>
        <p:spPr/>
        <p:txBody>
          <a:bodyPr/>
          <a:lstStyle/>
          <a:p>
            <a:r>
              <a:rPr lang="en-US" dirty="0" smtClean="0"/>
              <a:t>Risk Factors</a:t>
            </a:r>
          </a:p>
          <a:p>
            <a:pPr lvl="1"/>
            <a:r>
              <a:rPr lang="en-US" dirty="0" smtClean="0"/>
              <a:t>Getting older</a:t>
            </a:r>
          </a:p>
          <a:p>
            <a:pPr lvl="1"/>
            <a:r>
              <a:rPr lang="en-US" dirty="0" smtClean="0"/>
              <a:t>Being small and thin</a:t>
            </a:r>
          </a:p>
          <a:p>
            <a:pPr lvl="1"/>
            <a:r>
              <a:rPr lang="en-US" dirty="0" smtClean="0"/>
              <a:t>Family history</a:t>
            </a:r>
          </a:p>
          <a:p>
            <a:pPr lvl="1"/>
            <a:r>
              <a:rPr lang="en-US" dirty="0" smtClean="0"/>
              <a:t>Certain medications</a:t>
            </a:r>
          </a:p>
          <a:p>
            <a:pPr lvl="1"/>
            <a:r>
              <a:rPr lang="en-US" dirty="0" smtClean="0"/>
              <a:t>White or Asian and female</a:t>
            </a:r>
          </a:p>
          <a:p>
            <a:pPr lvl="1"/>
            <a:endParaRPr lang="en-US" dirty="0" smtClean="0"/>
          </a:p>
          <a:p>
            <a:pPr lvl="1"/>
            <a:endParaRPr lang="en-US" dirty="0" smtClean="0"/>
          </a:p>
          <a:p>
            <a:pPr lvl="1"/>
            <a:r>
              <a:rPr lang="en-US" sz="1200" dirty="0" smtClean="0">
                <a:hlinkClick r:id="rId2"/>
              </a:rPr>
              <a:t>http://www.nlm.nih.gov/medlineplus/osteoporosis.html</a:t>
            </a:r>
            <a:endParaRPr lang="en-US" sz="1200" dirty="0" smtClean="0"/>
          </a:p>
          <a:p>
            <a:pPr lvl="1"/>
            <a:r>
              <a:rPr lang="en-US" sz="1200" dirty="0" smtClean="0">
                <a:hlinkClick r:id="rId3"/>
              </a:rPr>
              <a:t>http://www.nysopep.org/</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Osteoporosis</a:t>
            </a:r>
            <a:endParaRPr lang="en-US" dirty="0"/>
          </a:p>
        </p:txBody>
      </p:sp>
      <p:sp>
        <p:nvSpPr>
          <p:cNvPr id="3" name="Content Placeholder 2"/>
          <p:cNvSpPr>
            <a:spLocks noGrp="1"/>
          </p:cNvSpPr>
          <p:nvPr>
            <p:ph idx="1"/>
          </p:nvPr>
        </p:nvSpPr>
        <p:spPr/>
        <p:txBody>
          <a:bodyPr/>
          <a:lstStyle/>
          <a:p>
            <a:r>
              <a:rPr lang="en-US" dirty="0" smtClean="0"/>
              <a:t>Calcium and phosphate make up the hydroxyapatite crystals which give bone it’s strength.  </a:t>
            </a:r>
          </a:p>
          <a:p>
            <a:r>
              <a:rPr lang="en-US" dirty="0" smtClean="0"/>
              <a:t>Low calcium in the bloodstream leeches calcium from the bones.  </a:t>
            </a:r>
          </a:p>
          <a:p>
            <a:r>
              <a:rPr lang="en-US" dirty="0" smtClean="0"/>
              <a:t>Bones become thinner, weaker and susceptible to fracture.  </a:t>
            </a:r>
          </a:p>
          <a:p>
            <a:endParaRPr lang="en-US" dirty="0" smtClean="0"/>
          </a:p>
          <a:p>
            <a:pPr lvl="1"/>
            <a:r>
              <a:rPr lang="en-US" sz="1200" dirty="0" smtClean="0">
                <a:hlinkClick r:id="rId2"/>
              </a:rPr>
              <a:t>http://www.nlm.nih.gov/medlineplus/osteoporosis.html</a:t>
            </a:r>
            <a:endParaRPr lang="en-US" sz="1200" dirty="0" smtClean="0"/>
          </a:p>
          <a:p>
            <a:pPr lvl="1"/>
            <a:r>
              <a:rPr lang="en-US" sz="1200" dirty="0" smtClean="0">
                <a:hlinkClick r:id="rId3"/>
              </a:rPr>
              <a:t>http://www.nysopep.org/</a:t>
            </a:r>
            <a:endParaRPr lang="en-US" sz="1200" dirty="0" smtClean="0"/>
          </a:p>
          <a:p>
            <a:endParaRPr lang="en-US" dirty="0"/>
          </a:p>
        </p:txBody>
      </p:sp>
      <p:pic>
        <p:nvPicPr>
          <p:cNvPr id="46082" name="Picture 2" descr="http://img.webmd.com/dtmcms/live/webmd/consumer_assets/site_images/articles/health_tools/osteoporosis_overview_slideshow/webmd_rm_photo_of_porous_bones.jpg"/>
          <p:cNvPicPr>
            <a:picLocks noChangeAspect="1" noChangeArrowheads="1"/>
          </p:cNvPicPr>
          <p:nvPr/>
        </p:nvPicPr>
        <p:blipFill>
          <a:blip r:embed="rId4" cstate="print"/>
          <a:srcRect/>
          <a:stretch>
            <a:fillRect/>
          </a:stretch>
        </p:blipFill>
        <p:spPr bwMode="auto">
          <a:xfrm>
            <a:off x="5029200" y="4683285"/>
            <a:ext cx="3048000" cy="207115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What’s the most well known source of calcium?  </a:t>
            </a:r>
            <a:endParaRPr lang="en-US" dirty="0"/>
          </a:p>
        </p:txBody>
      </p:sp>
      <p:sp>
        <p:nvSpPr>
          <p:cNvPr id="3" name="Content Placeholder 2"/>
          <p:cNvSpPr>
            <a:spLocks noGrp="1"/>
          </p:cNvSpPr>
          <p:nvPr>
            <p:ph idx="1"/>
          </p:nvPr>
        </p:nvSpPr>
        <p:spPr/>
        <p:txBody>
          <a:bodyPr>
            <a:normAutofit/>
          </a:bodyPr>
          <a:lstStyle/>
          <a:p>
            <a:pPr algn="ctr">
              <a:buNone/>
            </a:pPr>
            <a:endParaRPr lang="en-US" sz="9600" b="1" dirty="0" smtClean="0"/>
          </a:p>
          <a:p>
            <a:pPr algn="ctr">
              <a:buNone/>
            </a:pPr>
            <a:r>
              <a:rPr lang="en-US" sz="9600" b="1" dirty="0" smtClean="0"/>
              <a:t>?</a:t>
            </a:r>
            <a:endParaRPr lang="en-US" sz="9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7200" dirty="0" smtClean="0"/>
              <a:t>Milk!</a:t>
            </a:r>
            <a:endParaRPr lang="en-US" sz="7200" dirty="0"/>
          </a:p>
        </p:txBody>
      </p:sp>
      <p:pic>
        <p:nvPicPr>
          <p:cNvPr id="1026" name="Picture 2" descr="http://s2.quickmeme.com/img/d0/d0840cf3200f3e7c705ba8f2a4e1c46bfc5f3d3c59762f35fb52df77ff58d690.jpg"/>
          <p:cNvPicPr>
            <a:picLocks noChangeAspect="1" noChangeArrowheads="1"/>
          </p:cNvPicPr>
          <p:nvPr/>
        </p:nvPicPr>
        <p:blipFill>
          <a:blip r:embed="rId2" cstate="print"/>
          <a:srcRect/>
          <a:stretch>
            <a:fillRect/>
          </a:stretch>
        </p:blipFill>
        <p:spPr bwMode="auto">
          <a:xfrm>
            <a:off x="1981200" y="1371600"/>
            <a:ext cx="4407905" cy="5008437"/>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Milk!</a:t>
            </a:r>
            <a:endParaRPr lang="en-US" dirty="0"/>
          </a:p>
        </p:txBody>
      </p:sp>
      <p:pic>
        <p:nvPicPr>
          <p:cNvPr id="26626" name="Picture 2" descr="http://global3.memecdn.com/soymilk_o_2183243.jpg"/>
          <p:cNvPicPr>
            <a:picLocks noChangeAspect="1" noChangeArrowheads="1"/>
          </p:cNvPicPr>
          <p:nvPr/>
        </p:nvPicPr>
        <p:blipFill>
          <a:blip r:embed="rId2" cstate="print"/>
          <a:srcRect/>
          <a:stretch>
            <a:fillRect/>
          </a:stretch>
        </p:blipFill>
        <p:spPr bwMode="auto">
          <a:xfrm>
            <a:off x="1905001" y="1230612"/>
            <a:ext cx="5105400" cy="521781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Great Milk CONSPIRACY!</a:t>
            </a:r>
            <a:endParaRPr lang="en-US" dirty="0"/>
          </a:p>
        </p:txBody>
      </p:sp>
      <p:sp>
        <p:nvSpPr>
          <p:cNvPr id="3" name="Content Placeholder 2"/>
          <p:cNvSpPr>
            <a:spLocks noGrp="1"/>
          </p:cNvSpPr>
          <p:nvPr>
            <p:ph idx="1"/>
          </p:nvPr>
        </p:nvSpPr>
        <p:spPr/>
        <p:txBody>
          <a:bodyPr/>
          <a:lstStyle/>
          <a:p>
            <a:r>
              <a:rPr lang="en-US" sz="3600" dirty="0" smtClean="0"/>
              <a:t>Pasteurization</a:t>
            </a:r>
          </a:p>
          <a:p>
            <a:endParaRPr lang="en-US" sz="3600" dirty="0" smtClean="0"/>
          </a:p>
          <a:p>
            <a:r>
              <a:rPr lang="en-US" sz="3600" dirty="0" smtClean="0"/>
              <a:t>Mutant western milk</a:t>
            </a:r>
          </a:p>
          <a:p>
            <a:pPr>
              <a:buNone/>
            </a:pPr>
            <a:endParaRPr lang="en-US" sz="3600" dirty="0" smtClean="0"/>
          </a:p>
          <a:p>
            <a:r>
              <a:rPr lang="en-US" sz="3600" dirty="0" smtClean="0"/>
              <a:t>Calcium absorption and osteoporosis</a:t>
            </a:r>
          </a:p>
          <a:p>
            <a:pPr>
              <a:buNone/>
            </a:pPr>
            <a:endParaRPr lang="en-US" dirty="0" smtClean="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or Pasteurized	</a:t>
            </a:r>
            <a:endParaRPr lang="en-US" dirty="0"/>
          </a:p>
        </p:txBody>
      </p:sp>
      <p:sp>
        <p:nvSpPr>
          <p:cNvPr id="3" name="Content Placeholder 2"/>
          <p:cNvSpPr>
            <a:spLocks noGrp="1"/>
          </p:cNvSpPr>
          <p:nvPr>
            <p:ph idx="1"/>
          </p:nvPr>
        </p:nvSpPr>
        <p:spPr/>
        <p:txBody>
          <a:bodyPr/>
          <a:lstStyle/>
          <a:p>
            <a:r>
              <a:rPr lang="en-US" dirty="0" smtClean="0"/>
              <a:t>In the 1800’s Milk and Whiskey were processed in factories side by side.  </a:t>
            </a:r>
          </a:p>
          <a:p>
            <a:r>
              <a:rPr lang="en-US" dirty="0" smtClean="0"/>
              <a:t>The milk cows were fed the spent whiskey “hot slop”.  </a:t>
            </a:r>
          </a:p>
          <a:p>
            <a:r>
              <a:rPr lang="en-US" dirty="0" smtClean="0"/>
              <a:t>The conditions were often filthy, some milk was </a:t>
            </a:r>
            <a:r>
              <a:rPr lang="en-US" dirty="0" smtClean="0">
                <a:solidFill>
                  <a:srgbClr val="00B0F0"/>
                </a:solidFill>
              </a:rPr>
              <a:t>dyed white with chalk </a:t>
            </a:r>
            <a:r>
              <a:rPr lang="en-US" dirty="0" smtClean="0"/>
              <a:t>to hide discoloration in rancid product.  </a:t>
            </a:r>
          </a:p>
          <a:p>
            <a:r>
              <a:rPr lang="en-US" dirty="0" smtClean="0"/>
              <a:t>Pasteurization “solved” the problem.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we now?  </a:t>
            </a:r>
            <a:endParaRPr lang="en-US" dirty="0"/>
          </a:p>
        </p:txBody>
      </p:sp>
      <p:sp>
        <p:nvSpPr>
          <p:cNvPr id="3" name="Content Placeholder 2"/>
          <p:cNvSpPr>
            <a:spLocks noGrp="1"/>
          </p:cNvSpPr>
          <p:nvPr>
            <p:ph idx="1"/>
          </p:nvPr>
        </p:nvSpPr>
        <p:spPr/>
        <p:txBody>
          <a:bodyPr/>
          <a:lstStyle/>
          <a:p>
            <a:r>
              <a:rPr lang="en-US" dirty="0" smtClean="0"/>
              <a:t>Although raw and pasteurized milk were competitors from 1910 – 1940, pasteurization eventually became the norm.  </a:t>
            </a:r>
          </a:p>
          <a:p>
            <a:pPr>
              <a:buNone/>
            </a:pPr>
            <a:endParaRPr lang="en-US" dirty="0" smtClean="0"/>
          </a:p>
          <a:p>
            <a:r>
              <a:rPr lang="en-US" dirty="0" smtClean="0"/>
              <a:t>Raw milk is still illegal in 22 states and cannot be sold across state lines.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FDA’s and CDC’s advice:  </a:t>
            </a:r>
            <a:endParaRPr lang="en-US" dirty="0"/>
          </a:p>
        </p:txBody>
      </p:sp>
      <p:sp>
        <p:nvSpPr>
          <p:cNvPr id="3" name="Content Placeholder 2"/>
          <p:cNvSpPr>
            <a:spLocks noGrp="1"/>
          </p:cNvSpPr>
          <p:nvPr>
            <p:ph idx="1"/>
          </p:nvPr>
        </p:nvSpPr>
        <p:spPr/>
        <p:txBody>
          <a:bodyPr>
            <a:normAutofit/>
          </a:bodyPr>
          <a:lstStyle/>
          <a:p>
            <a:r>
              <a:rPr lang="en-US" sz="2400" dirty="0" smtClean="0"/>
              <a:t>Raw milk is dangerous.  </a:t>
            </a:r>
          </a:p>
          <a:p>
            <a:r>
              <a:rPr lang="en-US" sz="2400" dirty="0" smtClean="0"/>
              <a:t>CDC study included 121 raw dairy–related disease outbreaks, which caused 4,413 illnesses, 239 hospitalizations and three deaths </a:t>
            </a:r>
            <a:r>
              <a:rPr lang="en-US" sz="2400" dirty="0" smtClean="0">
                <a:solidFill>
                  <a:srgbClr val="00B0F0"/>
                </a:solidFill>
              </a:rPr>
              <a:t>over 13 years</a:t>
            </a:r>
            <a:r>
              <a:rPr lang="en-US" sz="2400" dirty="0" smtClean="0"/>
              <a:t>. </a:t>
            </a:r>
          </a:p>
          <a:p>
            <a:r>
              <a:rPr lang="en-US" sz="2800" b="1" dirty="0" smtClean="0"/>
              <a:t>CDC estimates that each year roughly 1 in 6 Americans gets sick, 128,000 are hospitalized, and 3,000 die of all foodborne diseases.</a:t>
            </a:r>
          </a:p>
          <a:p>
            <a:endParaRPr lang="en-US" sz="2000" dirty="0" smtClean="0"/>
          </a:p>
          <a:p>
            <a:r>
              <a:rPr lang="en-US" sz="1300" dirty="0" smtClean="0">
                <a:hlinkClick r:id="rId2"/>
              </a:rPr>
              <a:t>http://www.cdc.gov/media/releases/2012/p0221_raw_milk_outbreak.html</a:t>
            </a:r>
            <a:endParaRPr lang="en-US" sz="1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	</a:t>
            </a:r>
            <a:endParaRPr lang="en-US" dirty="0"/>
          </a:p>
        </p:txBody>
      </p:sp>
      <p:sp>
        <p:nvSpPr>
          <p:cNvPr id="3" name="Content Placeholder 2"/>
          <p:cNvSpPr>
            <a:spLocks noGrp="1"/>
          </p:cNvSpPr>
          <p:nvPr>
            <p:ph idx="1"/>
          </p:nvPr>
        </p:nvSpPr>
        <p:spPr/>
        <p:txBody>
          <a:bodyPr/>
          <a:lstStyle/>
          <a:p>
            <a:r>
              <a:rPr lang="en-US" dirty="0" smtClean="0"/>
              <a:t>Know the essential functions of calcium. </a:t>
            </a:r>
          </a:p>
          <a:p>
            <a:r>
              <a:rPr lang="en-US" dirty="0" smtClean="0"/>
              <a:t>Know the big three natural sources of calcium.  </a:t>
            </a:r>
          </a:p>
          <a:p>
            <a:r>
              <a:rPr lang="en-US" dirty="0" smtClean="0"/>
              <a:t>Learn the two most prevalent calcium supplements.  </a:t>
            </a:r>
          </a:p>
          <a:p>
            <a:r>
              <a:rPr lang="en-US" dirty="0" smtClean="0"/>
              <a:t>Myths, truths, and lies about the dairy.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Milk Pasteurization Process</a:t>
            </a:r>
            <a:endParaRPr lang="en-US" dirty="0"/>
          </a:p>
        </p:txBody>
      </p:sp>
      <p:sp>
        <p:nvSpPr>
          <p:cNvPr id="7" name="Content Placeholder 6"/>
          <p:cNvSpPr>
            <a:spLocks noGrp="1"/>
          </p:cNvSpPr>
          <p:nvPr>
            <p:ph sz="half" idx="1"/>
          </p:nvPr>
        </p:nvSpPr>
        <p:spPr/>
        <p:txBody>
          <a:bodyPr>
            <a:normAutofit/>
          </a:bodyPr>
          <a:lstStyle/>
          <a:p>
            <a:r>
              <a:rPr lang="en-US" sz="1800" dirty="0" smtClean="0"/>
              <a:t>In the HTST (high temperature short time) process, milk is forced between metal plates or through pipes heated on the outside by hot water, and is heated to 72°C (161°F) for 15 seconds.  </a:t>
            </a:r>
          </a:p>
          <a:p>
            <a:r>
              <a:rPr lang="en-US" sz="1800" dirty="0" smtClean="0"/>
              <a:t>UHT (ultra high temperature) processing holds the milk at a temperature of 138°C (280°F) for a minimum of two seconds.</a:t>
            </a:r>
            <a:endParaRPr lang="en-US" sz="1800" dirty="0"/>
          </a:p>
        </p:txBody>
      </p:sp>
      <p:sp>
        <p:nvSpPr>
          <p:cNvPr id="1026" name="AutoShape 2" descr="data:image/jpeg;base64,/9j/4AAQSkZJRgABAQAAAQABAAD/2wCEAAkGBxQQEBQUEhQUFRQUFBQUFBQUFBQUFhQUFBQWGBUXFBUYKCggGBolHBQUITEhJSkrLi4uFx8zODMsNygtLisBCgoKDg0OGxAQGiwlHyYsLS0sLCwsLCw3LCwvLCwsKywsLCwsLCwsLDQsLCwsLCwsLCwsLCwsLCwsLCwsLCwsLP/AABEIANIA8AMBIgACEQEDEQH/xAAcAAEAAwADAQEAAAAAAAAAAAAAAQUGAwQHAgj/xABTEAACAQIDAwQKDQkFBwUAAAABAgMAEQQSIQUGMRMiQVEUFTJSU2FxkpPRBxYjM0JydIGRobGz0iQ0Q1RjlLLB4hdzo8LhJTVigoSVokSDtMTT/8QAGgEBAAMBAQEAAAAAAAAAAAAAAAEDBAIFBv/EADURAQACAgACBAsHBQAAAAAAAAABAgMRBBIhMUFRBRMUUmFxgZGhsfAiMjNCU8HRFSRDcuH/2gAMAwEAAhEDEQA/APcDSlKBSlKBSlKCaVFZHfDb8+HnWOArrh5JQvYs+JaSRXUKg5IjIDm4mg19Ky8++KxSPHJDJnSF5WEbRyHNHGkjoEU5gbPYXAvlPRYngXfZWEUixgwsMS0rrJFJkXDoGJGRtePDjpwoNfSszs/fKKYoAjAs7pYNG4BWAz3zISDzQRpwYEV133y5RQYopFW2CZpGCMqjFtFkTLmBLFZDqNBa+ugIa6lZWffRUMgeF1KTJAC0kIRpWVnZRJmyjKqEm/C4HHSu7sjeRcVKEjiky8jHM0jZAqCUNkUi9y10YaAjTjQXtKwOD3qxJns2UocRjIbHDSxqBBy/JlMQWKSOeSUFANbtwy1abM3uDJEZEaxGHSaVcoRJ8RCkirlJzW56ai9s48dg1VKx+0d8zHh4MS0TRQySx858rGSCSGWRSgU817qmh4X+iz21tCYLhRDkjfETCNuUXlQgMMsh0VgCbxgXBtQXtKx+G3qdGKzBC0aYvlMgVEdsNNBGGV5HtGCJhzTfW/O0F/uXfqMQGUQysEjnllCmO6Lh5TE3EgNdlNrdAv4qDW0rNYze0R8qeQfLFKYc5eFFd1VmYIGbMbADouSfESI9t6syrHBK+Zo0U3jUF5cMMQg1a45l7noI6aDTUrp7H2iuKw8U6XCTRpIoOhAdQQD49a7lApSlApSlApSlBFKUoFKUoFKUoFcBwacsJre6BDGDc9wWDEW4cVGtc9TQU77tYcyNIVbM+cm0soAMiBXKqDZSQq3ItqAeIr5XdfDd4Sc0jsWkkYyNKgjflST7oCiqtmuLKOqrqlBTHdnDlFUiQhGzqWmmLgmMxkZy2bLkJXLe1q+4t3sOqZBHzfyfTM//AKXLyPT8HIvltrerWlBRw7qYZEyKsoXNyi+7z3SS7EuhzXRjne5Ficxve9WOD2bHCxaNbFljRiWZiViBCDUnhmOvE31rt1NBSw7rYZZC4RiS8j2aWVkV5c2dljLZVY531A+Ea5It3MOjoyxkFAgUZ3y+5pkjZkvlZlXQMQToNdKtqUFPht2MNGAFj0VlZQXdguRHRFUMTZAsjgJwGbhXJidgwyQxQsrZISpjyyyIyFVKizqQ3csRx6atKigp5N18KVVeS0VHRbO4IDypKxzA3zmSJGzcbi96q9tbkpMgjiYRRlZlkuJJHYTuHkIfONS1zZwwuQbXGuspQVeJ3fgkFmQ++vNcO6nlJFKObqQbFWII4WNfWH2BBGVKpYoyOvOc2aOHkEOp1tHp9fGrKpoOvs/BJh4kiiGWONFRFuTZVFgLnU6CuxSooJpUUoJpSlApSlBFKUoFKVNBFKUoJqKmooJpSlBFKmooAqagVNApSlApSooFKmlArp7U2nFhkDzNlUsFBszXYgkCygnoNdysv7IPvEPyhPu5KmsbmIc3ty1me52DvpgvDH0U34aj26YLwx9FN+GsE9fF61+TR3vL/qNvNege3TBeGPopvw09umC8MfRTfhrz8movTyaO8/qNvNeg+3XBeG/wpvw13Nl7w4fFOUhkzMFzEZXXm3AvzgOkivMr1e7iH8uPyZ/vYq4yYIrXe12DjZyXiunolTUVNZnoIpSlApVHtHemKCVo2WQlbXKhSNQDpcjrrrjfWDvJvNT8VBpaVnPblB3svmr+Kntyg72XzU/FQaOlZtt84Ae4lPkVPxVB3zh7yb6E/FQXG1MXySXHdHQfzNZ1sSxNyxv5TTF7djxLKEDqQG7oKL8OFiequhiMFnkV81sttOuxvp1V1HUlosLjmaKRSTmEblW6dFP18KocRtPE4QCNeTXLCrnM0stiz93nfnFeC2PSdK7UO00wzhnDG9wAtr/WRpXc9uUPeS/Qn4qiUKuZ58Ulgee+MKlRJNAsVsG5KF0uxyMAeADMBw4jsHbeIZrRsto3KSXhY5mSMswBuLG626e66xVrht4lkF0ilIBsfehr87eOubtx+xl86H8dQKBNoTYrCQkkOz5SCpeBZWIhuuZbsigyyqSLkZL6kV8w47FIxgLJaIxg6SytlyXsX0Y3NrMdSFOlyavEx6gIBh5AI7ZBmh5tlKC3P70kVy9uP2MnnQ/joMmu8GIYAZyTKHvZLCwjyhomDcMwJBA14nL3Nd/Y+05GEavJcqYiBkbNJmmVGkLk2AIZ1y9a3HCtDh9p52C8k4v0lorDTpsxPR1Vw7T2qsRHKxSaG6kGMi9iLgZr9J4igt6VnfbdF3kv0J66n23Rd5L9Ceug0NZb2QveIflCfdy1YbP3ijnkEaq4JvqQttAT0HxVXeyH7xD8pX7uWuqfej1q8v4dvVLESHWu4MECmbMRzQ2YjmEn4IIubjgdDr1dOWxO9eHVmU8pdSymydKkg9Piq72Nh5sWAYsNiCp+G6LEvlBdhceS9epes1jc9Dwq4rz+WZWc+zCGst2HumoW+qLmA0665ItlrzczFbqh1BAu2XQXGtsx4H6KoWeUEjsTG6XFxhZCDbqPVUCeX9Uxv7rJXHLPe78Xb9Ofi7F6vdwvz4/Jn+9irAne/DftPM/1rfbg/nx+TP8AexVzxFZrjnbvg6Wrmjcd/wAno1KiprzntopSlBh8TAsm1ijgMpbUHgbQXH1gVpfa/hvAp9Brr9rvyjlensi//J2Pkt52tXdEqz2v4bwK/XT2v4bwS/XVpUURtUy7IwiWzRxLfhmIF/pOtcfa/Bd7B5y+uqjf8c6HySfalQNyT4Yej/qqErlcDggbgQg9eZfXXycHh7+/KB1Z0+01U+0g+GHo/wCqp9pJ8MPR/wBVTsXLYTBt3XIsesupP21C7PwZIAWEk8ACpJ8mtVHtKPhh6P8AqquXZvY2NhTMG58TXy5eLcLXPVUJ9rX9osP4FPop2iw/gU+irGlS52qGwGDBsVgBGhBK6VLbOwYtdIRcXFyouOseKqDZ8bNjpQpQHlJWu8Ye1nPDgR8xq+x2yXlYMXhvlA1w6vwJOhY3A14US+ocNhEYMohVhwIZQRcW0N/HXIuzsNISQsbnpIIY/Oarp9gOFY54dAeGFjB4dB6K624o9+8kf+eoF52kw/gU+inaTD+CT6KsKVKNsZsyMLtEqoAUNIAB0DKeFdr2QfeIflK/dS1wYAf7Tb48n8JrRbX2THi0CTBioYOMrvGQwBAIZCDwJ+mprOp2jJXmrMeh4HgNhxNMGkBflkxMhUkgKyYxohlK2PBenrrQ7Lw64Y3gMkXTZJpgp8qZsp+cV290diRYnFJFIHyJh8aVyyyIdNpyAXZSC2nWa23tCwfVP+9Yn8dehm4jU8ssFuGyXndbaebSbIhJJKtcm592nHHxBq+TsaHvW9NP+KvS/aFg+qf96xP46e0LB9U/71ifxVX5X63PkWXz/m8Z27uujC2HTKUw+KnexdrrCiECzE9LW0669I3AH5afkrfeRV97ejg2QxMULScpg8YzcpPK/NhEbFRnzWzXF7d6OPRpd3N2oMKRJEJM7RqpLzSyc02NgHJtqBwpnzzfHG49S7Fgms13O5jfxXtTSlYmxFKUoMsPz/8A6r/6damsuPz/AP6k/wDw61FApSlBjt/u6h8kn2pWwXgKx+/3dQ+ST7UqxXe7D/tPM/1qEtBSqD23Yf8AaeaPXVjsraqYkMY83NIBzC3GpQ5G2jCDYyxgjQgyLcEdetZPa2KQ7RiYOpUGK7BgVFm1ueFeWbRhUz4i6r+cYjoGvu8lWWzoL4R1VeIkAUW1JHCs1eIi1prrqepk8GzjxVyzb72uzq29s7aQeGi9Inrp20g8NF6RPXX5+7RyeB+pa+12K/gfqWuozTP5Uz4Nxx/mr8P5eqbIxSLj5GZ1ClpbMWAU3bSx4a1qu2sHhovSJ668a2lFbCqrAaCMWNtLDqrO4zDryT81e4boHUa759TpTj4HnpNot1b7O5+g8TtSAo3u0Xcn9InV5azu5eLSPlc7ql8ls7Bb2zXtfyivJ4YFuOYvEfBHXV7tvBmXJZM9s3EA2vbr8ldxO3GTheS0Vm3W9h7aQeGi9Inrp20g8NF6RPXXhQ2O3gR5q18nYreBHmpVkVie1xPD1j88fXtem4LEoNos5dQmaQ5iwC2Km3O4Vq+2kPhovSJ668Y2nDbBBGUaCMFbCwsy6WrKTQrzeavddQ6jXePDzxvankexbs4CHCzxSnEKRLh8UVDBUFnxgmOuY6gzBfHlJrXdtYPDRekT11+YsVtcyLFHKLrh0kjjFgdHmZ768NCB/wAornOwcQwBGCxRBFwRhpCCDqCCBWzJwdpndrM9bxp+lu2sHhovSJ66ntrB4aL0ieuvzG+7mJ1/IsX+6y+qu3tvcHGYRcz4ZmSwOeIcoo+MF5y/OBXHkUb1zweMnueoeyli0kIyOj22ftO+Vla144bXtXoOzcZG6KEdGIRbhWViNBxAr8rbJxow/Lc2/K4eaHQ2tyq2DeO3VXofsBKOzMTYfoB94K64jhZpijp6v3c0ybs9ypSlecvRSlKDIriP9qcnb9MXv/0uW1q11VI2CnZXZOZ8175ebl7jJ1X4eOragUpSg6W0dkxYjLyq5st7c5lte1+B8Qrp+1bC+DPpJPXVzSgz20d3MOkMjKhBWN2HPfQhSRpeutuD3Evx1+yr/bH5vN/dSfwms/uB73L8df4ahPY8ix592n+UYj7+SvrCbVaJcoUHUnW/TXxtA+7T/KMR9+9cOCxXJSB8oayyDKeBzxumo6Rzr28VePzTXJOp7X2lcdcnC0i0b+zHR7FgNvv3q/Sa+l2+/er9dcsm34XN2wyFisgJ5vdPaxNx0AfNYeOuVtvQyNz4FAYsSxCMVzSZgQMvAXYW4G/A8K1VyW85itw2P9H4/wDXTxO1GlXKQALg6X6Krsa3uT/Eb7DXZx0qvLI0YyoXYoLAWW5toOGldLGn3J/iN9hq2JmZTOOtMcxWNO8ikANY20N7G3G3Hy6VZJtdzwUHUDS/E8BUbN268SqgRWABAuBe7OWuDa4OunRoDau5LtCZkVeQy5WjbS4BMZJAI6rs2nRfTqrRTTFniJn7VY9HS6021JYzZ0ynjZgym3kNccm2nHFVB0NjcaEXH1EH56sO2ctzbD2u5fQ2IJQpzSALcb8OIU9FItrTra+HDWCAXzdyioALdV0v5SavrFWO1ad0e9R4/a7SIUIUA21F76G/8qp8R8H438jWxbbckcYZoDmVluzCy2ETR5r688lgSbdFZXa+MMzqzADuFAHABEtoOjgT5Sa149a6IZ56uhWy4ROOUdfFun56MHC5hyoQHLmzy5QbXy3va9uiu3FhXkJCKWIF7DoFWeHXEIiL2NI2QOoYOy2Vi5vk1XlAzkhyDbKumgNa5yxHXPxZ70jshmw8jXytKbC5s8hsOs2Og8dfe1t48TidJsRK4tYKXISw6o1svz2rUPjMTzrYAAFZFsLAASMrc0W0AK3trqSdOFcO05J58PKhwbrI7AgqqZbBo2uWuDcCMqABoGOutgjNXcb174UWr3QwxPir1D2Ax+WYj+4H3grzXHYGSFssishtcAjWxPH6jXpPsA/nmJ/uF+8FTxkxOCZj0fNxjjVnuNKiprw2pTQ7wxtjnweVw6IHDkDk30UlVbvgGBsei9uBrr7P3sinkkRFf3PEJh8zZEV2fNZo8xuy808NTxAIr42tutyzyyLM0UryQyRSKiloWijMTZb6NmR5F14Zq+Yd0UjkzRvlQS4WRIwuirhYuTVAb9I6ejx0HPgd7IJQCbxqYTOXkKqqqJTFYm/HMPrFWG1tqLhoDMwZlzRrZbX91kVFOtulwazg3CS0d5nzwxFIZFXK0cvLNKsq6kEgm2Uggi4OhIq+2vss4nDci7gMTCzOqWBaKRJDZCdASlrXNr9NB9Pt/DCTkzPEHDiIrnFxI1sqN1MbiwOpvpVjVBiN2g8UycpblsZDiycncmKWCTJa+t+Qtf8A4uGlX9BnN7Nry4doxGQMwa91vwK2+2qvtvj/AAb+gb1Vzb+93D5H+1a2AqEsNPtHHOjK0b2YFT7gw0IseirXcfDPGkudGQlwRmUrfTovWlpUm353x3v0/wAoxH3z1GCgga/LStHwy5Y+UvxvfnLborfY/cEJNKVkaTlIsXMAyqAkhYFALcdZTx72ph9itGUN2VJqAfe4+kXrzJ4a83l9RTwpgpgpE73qI6Ijs9bE9h4P9Zl/dR/+lW2yNl7NaKQzYqQEFch5Pk24G+WMF8/R0aVo/wCydP1qX0cdSPYpT9al9HHVteHvE9nxUZPCeG1dRa3ur/Dz/Gwxq5ELu6dDNHyZ+i5/l5K6OL96k+I32GvS8X7GKRxu/ZUpyqzWyR65QTb6qrtmbnJtBpAZGhCQYO4jRDm5XDKWJv03BPzmkYrVyR0rZ4/FkwXmI6o69R6I/dkYe6HlH21oNoYwxZbAG9+OnC3rrRv7GSoC3ZUpyjNbk4tcutuHirr7P3WG0L3laLk7dyqNmz9ebhbL9dbIjTys3E4sl4nshmO3Ld4v0mvk7bbvF+k1tB7Fy/rcvo4vVT+yxP1uX0cXqq2OTthTOTB2R9e9k9rPnwma1swQ/SwrJ4gdz8b+Rr0xN2VlfsMyMAvN5QKuY8nrex01y/XXYb2Jojb8qm0N+4j9Xjq3FlrWNelTzxEaYTdUe6v8T/MK+cZvK8cjoI1IVmW5J1AJFbXFblJs4CRZXkLnIQyqAB3Vxb4tfSexXFOBKcRKDKOUKhUsC/OsPFrXXjcVsk2tHQrmXn7b3yD9EnnNXLsvel5p44zGgDtluGa40J0v5K3f9jkH6zN5qVxS+xZDhFM6zyM0QLhSqgEgdNvLXc5OH1Oq9P16Verb63nG/I/KR/cr/HJWp9gQflmJ/uF+8FajaXscw7RnkmaR4yrtEFRVyhVJI/iNXO5e4cWzJZJI5XcyIEIYKALMDcW8lLcRWcHi+3oc8k822uqaUrEsRSlKBSlKBSpqKDG7+93D8V/tWtSNoReFj89fXVfvBsLsooc+TICO5zXvbxjqqo9pH7Yei/qqEtP2wi8LH56+unbCLwsfnr66zPtJ/bf4f9VPaT+2/wAP+qhpx767TK+8S8MLjGPJv8JUUoTbpBvatNhtoRZF91j7lfhr1VgN5djdiZufnzYTGfBy2yxr4zfjV9g9z7ZW5VToDZoQw1HSCbGqqzPPb2NmWseT459fzaXthF4WPz19dScdF4SPXhz118lU/tdPfYf90j9dd2LZrLFyYMOpJPuAC6/8AIF/HVzGnauOiMEtpI/e3+Gvems1uLiESSbOyreDAWzMBe2FHXXNtLdO0cj8qNEc2WIKNFJ0ANhVPu9sTsqSTn5MkGB+DmvfDL4x1VRf8Svt+TdhiPJsns+cN3isfEY3HKR6q3w16j46otxOE3/t/wCeo9pf7b/D/qq32FsbsXPz8+fL8HLbLfxnrq5hW1KUqUMbgpFXaLliAM8upNhwPXWq7Oi8InnrVJjN1+UkZ+VtmYtbJe1z13r4G6eluV/8P9aJfG+WIR4kCurEPeysDplbqq+2T+bxf3afwiqFtz7/AKb/AA/9a0eEh5ONEvfKqrfhfKLXtQc1V28X5rN8Q1Y10tswmSCRFtdlyi5sLnQa0Q4tjfpvlEn8qsa6ezISnK3trM7aG+jAEX8dd2gUpSgilKUClKUClKmgVFTSgilKUGE39xKSEhHViuExwYKwYqciCxA4HjWpw+18PkX3eHuR+lTq8ted7bZIsLGbBWli2mlwurO0xC5iPtNejYfZcGRfcYu5H6NOryVTT8S3sbs8f22Kf9vm+u3GH8PD6VPXTtzh/Dw+lT119dq4PAxejT1VPauDwMXo09VXMLqbR2rA0MiieG7RuB7qnEqR0Gqrd6AYGSUYiWFC8WECgyAE8lDybHnW0zKbfyq22rs2EYeW0UQ9yk4Rp3p8VYWDHDG4HacsiqzJgVRSwBIK4eXMQTwu5Y/RVNpr4ysdrZireeHvMdXRv3xp6eKmoXhU1cxlKUoFKUoIqaUoFdHbjlcPIRxC3HlBFq7t66u1cOZIXRbXZbC+goOtu/iuWSR++la3kAUD6gKtKq93cC0EJWS185OhuLED1VaUClKUEVNRU0CoqaigmopSgmlKUEUpSg87xm7UuOwuH5JkXk3xd85YXzYhrWsD3prj2fuTionDO0MoHwGmxCj/AMQPrvWv3TNsIt+/n+/kr52vs5Z3DCfkyFUDKw4rIHuRex4aX4HWqbYKWtzT1t2Pwhmx4/FRrX12q3a2wJJRHlhwy5QQVM2IUXNuBiC5uHSL1XrunP4PC/vGOP8Amq27SAxyq2JBaQRWfMzFDHIzjLnYm1mA4304no4It3AmVVxYCLayAkDmTB472axyxpHHe3wb+KpnDWZ3LinG5KxqP3/lTY7cbFSEZWgjABBCy4lg1+vPeuSLduTAbM2kJWRuUwslshbTLFJe9wO+FajYeD7H98xRmORUu8htozEnKWIucwF+PNr631P+zMb8lxH3TVFcFK25o63WTwhmyY5xzrX1PWuRU1AqauYilKUClKUCoZgASdANSfFU18SpmUqeBBB8hFqDLY3CRSkzw4tEfFkLBKrCzKEQlYypBc+4E8SAL6cTXGMC0jkLj+feU6McyoeQci2a1lDxtw4SIOm5ssJurBFky5+ZlCAsCEsoDZRbTOQrNbiVBri9puHuDeXMuqnOOa2TDIGtaxIGEiNmBF81wb0HFjMA6m0mLGYnNEpz8EeIklA12sENyOHKdFcUWxJZYjbGmRHVAOczqQEKHUNc3a7cdToRpV/idnB5BKrvHIEKZkyHMhN8rBww4i97X+k1XLunCt8rSrmymSzKeVZcRJiczXBsTLLIebburcALBdwTrIuZGVluRdSCLqSCLjqII+auSunszZ64dMiXy55HANtDI5cgWA0uxtfWu5QRSlKCailKBSlKCaVFTQRSppQZJP8AcuI/usb/ABzV49uVuI+1EkeOSOMRsFIdSb5lvpavXdubDlhwGJCYuTkxDiW5MxwWswdyubLmtziL3vWP9hbByyQYgx4h4QJUBCpE+Y5OJzg2+ag639is36xB6N6kewtN+sQejevT+1OJ/XpfQ4b8FO1OI/XpvQ4b8FB4RvzuM+y0jMkkcnK5wAqEWyAE3v8AGr27eP8A3PiPkMn3Brzz2bMHJHHhuUnea5msHSJctgl7cmovfx9Vb32vSz4Xknxs2SWHIyiLDDmuliAcl+BoNQKmoqaBSlKBSlKBSlKBSlKBUWqaUClKUEUpSgUpU0FVvDFM0a9jkhw4JsQLrlbQkkaXKnTq4MLqa3NtFbgKja80kpcjOTrr1aeQrwN601KCr2T2TnPL5MpGmUAWNk6jrqXH/KKwmL2btQ4nEErjXjaZzByOOhhURljlGVwx4WtwtXp9KDy/tbtHwW0/+6Yb8FWW72BxizqZotocnZ83KbQhmXuTbmIFJN7WNxY61v6UHlm92x9oT3XCR41EYFXEuOjZGUggjkyzHX43zVbexLu7iMBDOuJjyF5FZRmRrgJY9yTat7SgUpSg8/8AZa3axGPXDjDxh+TMpe7ItgwS3dEX4GqHZOw9roCJxjJBzQgi2hHFlAve981+jq4V69Sg8w7V7Q8DtH/u0X4Kt93MFikdziIsbkMZAD7QSe7Zl0ULkKta/OzdfXW4pQeYbU2TtNsRG2GXGRRB1LiXHrJdcwzWXMSNL/CNbTb8eKLKcMSPc5R8DKHKnIWzHoNtLEH/AIeJu6UGdabH30jj7qXU5e5C+5EjNxJtf5/EatdlGbK3L5c2bmlRa65F4i51zZx8wru0oFKUoFKUoFKUoFKUoMn2XJ37+cadlyd+/nGlKB2XJ37+cadlyd+/nGlKB2XJ37+cadlyd+/nGopQT2XJ37+cadlyd+/nGlKB2XJ37+cadlyd+/nGlKB2XJ37+cadlyd+/nGlKB2XJ37+cadlyd+/nGlKB2XJ37+cadlyd+/nGlKB2XJ37+cadlyd+/nGlKB2XJ37+cadlyd+/nGlKB2XJ37+cadlyd+/nGlKB2XJ37+cadlyd+/nGlKB2XJ37+cadlyd+/nGlKB2XJ37+cadlyd+/nGlKB2XJ37+cadlyd+/nGlK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jpeg;base64,/9j/4AAQSkZJRgABAQAAAQABAAD/2wCEAAkGBxQQEBQUEhQUFRQUFBQUFBQUFBQUFhQUFBQWGBUXFBUYKCggGBolHBQUITEhJSkrLi4uFx8zODMsNygtLisBCgoKDg0OGxAQGiwlHyYsLS0sLCwsLCw3LCwvLCwsKywsLCwsLCwsLDQsLCwsLCwsLCwsLCwsLCwsLCwsLCwsLP/AABEIANIA8AMBIgACEQEDEQH/xAAcAAEAAwADAQEAAAAAAAAAAAAAAQUGAwQHAgj/xABTEAACAQIDAwQKDQkFBwUAAAABAgMAEQQSIQUGMRMiQVEUFTJSU2FxkpPRBxYjM0JydIGRobGz0iQ0Q1RjlLLB4hdzo8LhJTVigoSVokSDtMTT/8QAGgEBAAMBAQEAAAAAAAAAAAAAAAEDBAIFBv/EADURAQACAgACBAsHBQAAAAAAAAABAgMRBBIhMUFRBRMUUmFxgZGhsfAiMjNCU8HRFSRDcuH/2gAMAwEAAhEDEQA/APcDSlKBSlKBSlKCaVFZHfDb8+HnWOArrh5JQvYs+JaSRXUKg5IjIDm4mg19Ky8++KxSPHJDJnSF5WEbRyHNHGkjoEU5gbPYXAvlPRYngXfZWEUixgwsMS0rrJFJkXDoGJGRtePDjpwoNfSszs/fKKYoAjAs7pYNG4BWAz3zISDzQRpwYEV133y5RQYopFW2CZpGCMqjFtFkTLmBLFZDqNBa+ugIa6lZWffRUMgeF1KTJAC0kIRpWVnZRJmyjKqEm/C4HHSu7sjeRcVKEjiky8jHM0jZAqCUNkUi9y10YaAjTjQXtKwOD3qxJns2UocRjIbHDSxqBBy/JlMQWKSOeSUFANbtwy1abM3uDJEZEaxGHSaVcoRJ8RCkirlJzW56ai9s48dg1VKx+0d8zHh4MS0TRQySx858rGSCSGWRSgU817qmh4X+iz21tCYLhRDkjfETCNuUXlQgMMsh0VgCbxgXBtQXtKx+G3qdGKzBC0aYvlMgVEdsNNBGGV5HtGCJhzTfW/O0F/uXfqMQGUQysEjnllCmO6Lh5TE3EgNdlNrdAv4qDW0rNYze0R8qeQfLFKYc5eFFd1VmYIGbMbADouSfESI9t6syrHBK+Zo0U3jUF5cMMQg1a45l7noI6aDTUrp7H2iuKw8U6XCTRpIoOhAdQQD49a7lApSlApSlApSlBFKUoFKUoFKUoFcBwacsJre6BDGDc9wWDEW4cVGtc9TQU77tYcyNIVbM+cm0soAMiBXKqDZSQq3ItqAeIr5XdfDd4Sc0jsWkkYyNKgjflST7oCiqtmuLKOqrqlBTHdnDlFUiQhGzqWmmLgmMxkZy2bLkJXLe1q+4t3sOqZBHzfyfTM//AKXLyPT8HIvltrerWlBRw7qYZEyKsoXNyi+7z3SS7EuhzXRjne5Ficxve9WOD2bHCxaNbFljRiWZiViBCDUnhmOvE31rt1NBSw7rYZZC4RiS8j2aWVkV5c2dljLZVY531A+Ea5It3MOjoyxkFAgUZ3y+5pkjZkvlZlXQMQToNdKtqUFPht2MNGAFj0VlZQXdguRHRFUMTZAsjgJwGbhXJidgwyQxQsrZISpjyyyIyFVKizqQ3csRx6atKigp5N18KVVeS0VHRbO4IDypKxzA3zmSJGzcbi96q9tbkpMgjiYRRlZlkuJJHYTuHkIfONS1zZwwuQbXGuspQVeJ3fgkFmQ++vNcO6nlJFKObqQbFWII4WNfWH2BBGVKpYoyOvOc2aOHkEOp1tHp9fGrKpoOvs/BJh4kiiGWONFRFuTZVFgLnU6CuxSooJpUUoJpSlApSlBFKUoFKVNBFKUoJqKmooJpSlBFKmooAqagVNApSlApSooFKmlArp7U2nFhkDzNlUsFBszXYgkCygnoNdysv7IPvEPyhPu5KmsbmIc3ty1me52DvpgvDH0U34aj26YLwx9FN+GsE9fF61+TR3vL/qNvNege3TBeGPopvw09umC8MfRTfhrz8movTyaO8/qNvNeg+3XBeG/wpvw13Nl7w4fFOUhkzMFzEZXXm3AvzgOkivMr1e7iH8uPyZ/vYq4yYIrXe12DjZyXiunolTUVNZnoIpSlApVHtHemKCVo2WQlbXKhSNQDpcjrrrjfWDvJvNT8VBpaVnPblB3svmr+Kntyg72XzU/FQaOlZtt84Ae4lPkVPxVB3zh7yb6E/FQXG1MXySXHdHQfzNZ1sSxNyxv5TTF7djxLKEDqQG7oKL8OFiequhiMFnkV81sttOuxvp1V1HUlosLjmaKRSTmEblW6dFP18KocRtPE4QCNeTXLCrnM0stiz93nfnFeC2PSdK7UO00wzhnDG9wAtr/WRpXc9uUPeS/Qn4qiUKuZ58Ulgee+MKlRJNAsVsG5KF0uxyMAeADMBw4jsHbeIZrRsto3KSXhY5mSMswBuLG626e66xVrht4lkF0ilIBsfehr87eOubtx+xl86H8dQKBNoTYrCQkkOz5SCpeBZWIhuuZbsigyyqSLkZL6kV8w47FIxgLJaIxg6SytlyXsX0Y3NrMdSFOlyavEx6gIBh5AI7ZBmh5tlKC3P70kVy9uP2MnnQ/joMmu8GIYAZyTKHvZLCwjyhomDcMwJBA14nL3Nd/Y+05GEavJcqYiBkbNJmmVGkLk2AIZ1y9a3HCtDh9p52C8k4v0lorDTpsxPR1Vw7T2qsRHKxSaG6kGMi9iLgZr9J4igt6VnfbdF3kv0J66n23Rd5L9Ceug0NZb2QveIflCfdy1YbP3ijnkEaq4JvqQttAT0HxVXeyH7xD8pX7uWuqfej1q8v4dvVLESHWu4MECmbMRzQ2YjmEn4IIubjgdDr1dOWxO9eHVmU8pdSymydKkg9Piq72Nh5sWAYsNiCp+G6LEvlBdhceS9epes1jc9Dwq4rz+WZWc+zCGst2HumoW+qLmA0665ItlrzczFbqh1BAu2XQXGtsx4H6KoWeUEjsTG6XFxhZCDbqPVUCeX9Uxv7rJXHLPe78Xb9Ofi7F6vdwvz4/Jn+9irAne/DftPM/1rfbg/nx+TP8AexVzxFZrjnbvg6Wrmjcd/wAno1KiprzntopSlBh8TAsm1ijgMpbUHgbQXH1gVpfa/hvAp9Brr9rvyjlensi//J2Pkt52tXdEqz2v4bwK/XT2v4bwS/XVpUURtUy7IwiWzRxLfhmIF/pOtcfa/Bd7B5y+uqjf8c6HySfalQNyT4Yej/qqErlcDggbgQg9eZfXXycHh7+/KB1Z0+01U+0g+GHo/wCqp9pJ8MPR/wBVTsXLYTBt3XIsesupP21C7PwZIAWEk8ACpJ8mtVHtKPhh6P8AqquXZvY2NhTMG58TXy5eLcLXPVUJ9rX9osP4FPop2iw/gU+irGlS52qGwGDBsVgBGhBK6VLbOwYtdIRcXFyouOseKqDZ8bNjpQpQHlJWu8Ye1nPDgR8xq+x2yXlYMXhvlA1w6vwJOhY3A14US+ocNhEYMohVhwIZQRcW0N/HXIuzsNISQsbnpIIY/Oarp9gOFY54dAeGFjB4dB6K624o9+8kf+eoF52kw/gU+inaTD+CT6KsKVKNsZsyMLtEqoAUNIAB0DKeFdr2QfeIflK/dS1wYAf7Tb48n8JrRbX2THi0CTBioYOMrvGQwBAIZCDwJ+mprOp2jJXmrMeh4HgNhxNMGkBflkxMhUkgKyYxohlK2PBenrrQ7Lw64Y3gMkXTZJpgp8qZsp+cV290diRYnFJFIHyJh8aVyyyIdNpyAXZSC2nWa23tCwfVP+9Yn8dehm4jU8ssFuGyXndbaebSbIhJJKtcm592nHHxBq+TsaHvW9NP+KvS/aFg+qf96xP46e0LB9U/71ifxVX5X63PkWXz/m8Z27uujC2HTKUw+KnexdrrCiECzE9LW0669I3AH5afkrfeRV97ejg2QxMULScpg8YzcpPK/NhEbFRnzWzXF7d6OPRpd3N2oMKRJEJM7RqpLzSyc02NgHJtqBwpnzzfHG49S7Fgms13O5jfxXtTSlYmxFKUoMsPz/8A6r/6damsuPz/AP6k/wDw61FApSlBjt/u6h8kn2pWwXgKx+/3dQ+ST7UqxXe7D/tPM/1qEtBSqD23Yf8AaeaPXVjsraqYkMY83NIBzC3GpQ5G2jCDYyxgjQgyLcEdetZPa2KQ7RiYOpUGK7BgVFm1ueFeWbRhUz4i6r+cYjoGvu8lWWzoL4R1VeIkAUW1JHCs1eIi1prrqepk8GzjxVyzb72uzq29s7aQeGi9Inrp20g8NF6RPXX5+7RyeB+pa+12K/gfqWuozTP5Uz4Nxx/mr8P5eqbIxSLj5GZ1ClpbMWAU3bSx4a1qu2sHhovSJ668a2lFbCqrAaCMWNtLDqrO4zDryT81e4boHUa759TpTj4HnpNot1b7O5+g8TtSAo3u0Xcn9InV5azu5eLSPlc7ql8ls7Bb2zXtfyivJ4YFuOYvEfBHXV7tvBmXJZM9s3EA2vbr8ldxO3GTheS0Vm3W9h7aQeGi9Inrp20g8NF6RPXXhQ2O3gR5q18nYreBHmpVkVie1xPD1j88fXtem4LEoNos5dQmaQ5iwC2Km3O4Vq+2kPhovSJ668Y2nDbBBGUaCMFbCwsy6WrKTQrzeavddQ6jXePDzxvankexbs4CHCzxSnEKRLh8UVDBUFnxgmOuY6gzBfHlJrXdtYPDRekT11+YsVtcyLFHKLrh0kjjFgdHmZ768NCB/wAornOwcQwBGCxRBFwRhpCCDqCCBWzJwdpndrM9bxp+lu2sHhovSJ66ntrB4aL0ieuvzG+7mJ1/IsX+6y+qu3tvcHGYRcz4ZmSwOeIcoo+MF5y/OBXHkUb1zweMnueoeyli0kIyOj22ftO+Vla144bXtXoOzcZG6KEdGIRbhWViNBxAr8rbJxow/Lc2/K4eaHQ2tyq2DeO3VXofsBKOzMTYfoB94K64jhZpijp6v3c0ybs9ypSlecvRSlKDIriP9qcnb9MXv/0uW1q11VI2CnZXZOZ8175ebl7jJ1X4eOragUpSg6W0dkxYjLyq5st7c5lte1+B8Qrp+1bC+DPpJPXVzSgz20d3MOkMjKhBWN2HPfQhSRpeutuD3Evx1+yr/bH5vN/dSfwms/uB73L8df4ahPY8ix592n+UYj7+SvrCbVaJcoUHUnW/TXxtA+7T/KMR9+9cOCxXJSB8oayyDKeBzxumo6Rzr28VePzTXJOp7X2lcdcnC0i0b+zHR7FgNvv3q/Sa+l2+/er9dcsm34XN2wyFisgJ5vdPaxNx0AfNYeOuVtvQyNz4FAYsSxCMVzSZgQMvAXYW4G/A8K1VyW85itw2P9H4/wDXTxO1GlXKQALg6X6Krsa3uT/Eb7DXZx0qvLI0YyoXYoLAWW5toOGldLGn3J/iN9hq2JmZTOOtMcxWNO8ikANY20N7G3G3Hy6VZJtdzwUHUDS/E8BUbN268SqgRWABAuBe7OWuDa4OunRoDau5LtCZkVeQy5WjbS4BMZJAI6rs2nRfTqrRTTFniJn7VY9HS6021JYzZ0ynjZgym3kNccm2nHFVB0NjcaEXH1EH56sO2ctzbD2u5fQ2IJQpzSALcb8OIU9FItrTra+HDWCAXzdyioALdV0v5SavrFWO1ad0e9R4/a7SIUIUA21F76G/8qp8R8H438jWxbbckcYZoDmVluzCy2ETR5r688lgSbdFZXa+MMzqzADuFAHABEtoOjgT5Sa149a6IZ56uhWy4ROOUdfFun56MHC5hyoQHLmzy5QbXy3va9uiu3FhXkJCKWIF7DoFWeHXEIiL2NI2QOoYOy2Vi5vk1XlAzkhyDbKumgNa5yxHXPxZ70jshmw8jXytKbC5s8hsOs2Og8dfe1t48TidJsRK4tYKXISw6o1svz2rUPjMTzrYAAFZFsLAASMrc0W0AK3trqSdOFcO05J58PKhwbrI7AgqqZbBo2uWuDcCMqABoGOutgjNXcb174UWr3QwxPir1D2Ax+WYj+4H3grzXHYGSFssishtcAjWxPH6jXpPsA/nmJ/uF+8FTxkxOCZj0fNxjjVnuNKiprw2pTQ7wxtjnweVw6IHDkDk30UlVbvgGBsei9uBrr7P3sinkkRFf3PEJh8zZEV2fNZo8xuy808NTxAIr42tutyzyyLM0UryQyRSKiloWijMTZb6NmR5F14Zq+Yd0UjkzRvlQS4WRIwuirhYuTVAb9I6ejx0HPgd7IJQCbxqYTOXkKqqqJTFYm/HMPrFWG1tqLhoDMwZlzRrZbX91kVFOtulwazg3CS0d5nzwxFIZFXK0cvLNKsq6kEgm2Uggi4OhIq+2vss4nDci7gMTCzOqWBaKRJDZCdASlrXNr9NB9Pt/DCTkzPEHDiIrnFxI1sqN1MbiwOpvpVjVBiN2g8UycpblsZDiycncmKWCTJa+t+Qtf8A4uGlX9BnN7Nry4doxGQMwa91vwK2+2qvtvj/AAb+gb1Vzb+93D5H+1a2AqEsNPtHHOjK0b2YFT7gw0IseirXcfDPGkudGQlwRmUrfTovWlpUm353x3v0/wAoxH3z1GCgga/LStHwy5Y+UvxvfnLborfY/cEJNKVkaTlIsXMAyqAkhYFALcdZTx72ph9itGUN2VJqAfe4+kXrzJ4a83l9RTwpgpgpE73qI6Ijs9bE9h4P9Zl/dR/+lW2yNl7NaKQzYqQEFch5Pk24G+WMF8/R0aVo/wCydP1qX0cdSPYpT9al9HHVteHvE9nxUZPCeG1dRa3ur/Dz/Gwxq5ELu6dDNHyZ+i5/l5K6OL96k+I32GvS8X7GKRxu/ZUpyqzWyR65QTb6qrtmbnJtBpAZGhCQYO4jRDm5XDKWJv03BPzmkYrVyR0rZ4/FkwXmI6o69R6I/dkYe6HlH21oNoYwxZbAG9+OnC3rrRv7GSoC3ZUpyjNbk4tcutuHirr7P3WG0L3laLk7dyqNmz9ebhbL9dbIjTys3E4sl4nshmO3Ld4v0mvk7bbvF+k1tB7Fy/rcvo4vVT+yxP1uX0cXqq2OTthTOTB2R9e9k9rPnwma1swQ/SwrJ4gdz8b+Rr0xN2VlfsMyMAvN5QKuY8nrex01y/XXYb2Jojb8qm0N+4j9Xjq3FlrWNelTzxEaYTdUe6v8T/MK+cZvK8cjoI1IVmW5J1AJFbXFblJs4CRZXkLnIQyqAB3Vxb4tfSexXFOBKcRKDKOUKhUsC/OsPFrXXjcVsk2tHQrmXn7b3yD9EnnNXLsvel5p44zGgDtluGa40J0v5K3f9jkH6zN5qVxS+xZDhFM6zyM0QLhSqgEgdNvLXc5OH1Oq9P16Verb63nG/I/KR/cr/HJWp9gQflmJ/uF+8FajaXscw7RnkmaR4yrtEFRVyhVJI/iNXO5e4cWzJZJI5XcyIEIYKALMDcW8lLcRWcHi+3oc8k822uqaUrEsRSlKBSlKBSpqKDG7+93D8V/tWtSNoReFj89fXVfvBsLsooc+TICO5zXvbxjqqo9pH7Yei/qqEtP2wi8LH56+unbCLwsfnr66zPtJ/bf4f9VPaT+2/wAP+qhpx767TK+8S8MLjGPJv8JUUoTbpBvatNhtoRZF91j7lfhr1VgN5djdiZufnzYTGfBy2yxr4zfjV9g9z7ZW5VToDZoQw1HSCbGqqzPPb2NmWseT459fzaXthF4WPz19dScdF4SPXhz118lU/tdPfYf90j9dd2LZrLFyYMOpJPuAC6/8AIF/HVzGnauOiMEtpI/e3+Gvems1uLiESSbOyreDAWzMBe2FHXXNtLdO0cj8qNEc2WIKNFJ0ANhVPu9sTsqSTn5MkGB+DmvfDL4x1VRf8Svt+TdhiPJsns+cN3isfEY3HKR6q3w16j46otxOE3/t/wCeo9pf7b/D/qq32FsbsXPz8+fL8HLbLfxnrq5hW1KUqUMbgpFXaLliAM8upNhwPXWq7Oi8InnrVJjN1+UkZ+VtmYtbJe1z13r4G6eluV/8P9aJfG+WIR4kCurEPeysDplbqq+2T+bxf3afwiqFtz7/AKb/AA/9a0eEh5ONEvfKqrfhfKLXtQc1V28X5rN8Q1Y10tswmSCRFtdlyi5sLnQa0Q4tjfpvlEn8qsa6ezISnK3trM7aG+jAEX8dd2gUpSgilKUClKUClKmgVFTSgilKUGE39xKSEhHViuExwYKwYqciCxA4HjWpw+18PkX3eHuR+lTq8ted7bZIsLGbBWli2mlwurO0xC5iPtNejYfZcGRfcYu5H6NOryVTT8S3sbs8f22Kf9vm+u3GH8PD6VPXTtzh/Dw+lT119dq4PAxejT1VPauDwMXo09VXMLqbR2rA0MiieG7RuB7qnEqR0Gqrd6AYGSUYiWFC8WECgyAE8lDybHnW0zKbfyq22rs2EYeW0UQ9yk4Rp3p8VYWDHDG4HacsiqzJgVRSwBIK4eXMQTwu5Y/RVNpr4ysdrZireeHvMdXRv3xp6eKmoXhU1cxlKUoFKUoIqaUoFdHbjlcPIRxC3HlBFq7t66u1cOZIXRbXZbC+goOtu/iuWSR++la3kAUD6gKtKq93cC0EJWS185OhuLED1VaUClKUEVNRU0CoqaigmopSgmlKUEUpSg87xm7UuOwuH5JkXk3xd85YXzYhrWsD3prj2fuTionDO0MoHwGmxCj/AMQPrvWv3TNsIt+/n+/kr52vs5Z3DCfkyFUDKw4rIHuRex4aX4HWqbYKWtzT1t2Pwhmx4/FRrX12q3a2wJJRHlhwy5QQVM2IUXNuBiC5uHSL1XrunP4PC/vGOP8Amq27SAxyq2JBaQRWfMzFDHIzjLnYm1mA4304no4It3AmVVxYCLayAkDmTB472axyxpHHe3wb+KpnDWZ3LinG5KxqP3/lTY7cbFSEZWgjABBCy4lg1+vPeuSLduTAbM2kJWRuUwslshbTLFJe9wO+FajYeD7H98xRmORUu8htozEnKWIucwF+PNr631P+zMb8lxH3TVFcFK25o63WTwhmyY5xzrX1PWuRU1AqauYilKUClKUCoZgASdANSfFU18SpmUqeBBB8hFqDLY3CRSkzw4tEfFkLBKrCzKEQlYypBc+4E8SAL6cTXGMC0jkLj+feU6McyoeQci2a1lDxtw4SIOm5ssJurBFky5+ZlCAsCEsoDZRbTOQrNbiVBri9puHuDeXMuqnOOa2TDIGtaxIGEiNmBF81wb0HFjMA6m0mLGYnNEpz8EeIklA12sENyOHKdFcUWxJZYjbGmRHVAOczqQEKHUNc3a7cdToRpV/idnB5BKrvHIEKZkyHMhN8rBww4i97X+k1XLunCt8rSrmymSzKeVZcRJiczXBsTLLIebburcALBdwTrIuZGVluRdSCLqSCLjqII+auSunszZ64dMiXy55HANtDI5cgWA0uxtfWu5QRSlKCailKBSlKCaVFTQRSppQZJP8AcuI/usb/ABzV49uVuI+1EkeOSOMRsFIdSb5lvpavXdubDlhwGJCYuTkxDiW5MxwWswdyubLmtziL3vWP9hbByyQYgx4h4QJUBCpE+Y5OJzg2+ag639is36xB6N6kewtN+sQejevT+1OJ/XpfQ4b8FO1OI/XpvQ4b8FB4RvzuM+y0jMkkcnK5wAqEWyAE3v8AGr27eP8A3PiPkMn3Brzz2bMHJHHhuUnea5msHSJctgl7cmovfx9Vb32vSz4Xknxs2SWHIyiLDDmuliAcl+BoNQKmoqaBSlKBSlKBSlKBSlKBUWqaUClKUEUpSgUpU0FVvDFM0a9jkhw4JsQLrlbQkkaXKnTq4MLqa3NtFbgKja80kpcjOTrr1aeQrwN601KCr2T2TnPL5MpGmUAWNk6jrqXH/KKwmL2btQ4nEErjXjaZzByOOhhURljlGVwx4WtwtXp9KDy/tbtHwW0/+6Yb8FWW72BxizqZotocnZ83KbQhmXuTbmIFJN7WNxY61v6UHlm92x9oT3XCR41EYFXEuOjZGUggjkyzHX43zVbexLu7iMBDOuJjyF5FZRmRrgJY9yTat7SgUpSg8/8AZa3axGPXDjDxh+TMpe7ItgwS3dEX4GqHZOw9roCJxjJBzQgi2hHFlAve981+jq4V69Sg8w7V7Q8DtH/u0X4Kt93MFikdziIsbkMZAD7QSe7Zl0ULkKta/OzdfXW4pQeYbU2TtNsRG2GXGRRB1LiXHrJdcwzWXMSNL/CNbTb8eKLKcMSPc5R8DKHKnIWzHoNtLEH/AIeJu6UGdabH30jj7qXU5e5C+5EjNxJtf5/EatdlGbK3L5c2bmlRa65F4i51zZx8wru0oFKUoFKUoFKUoFKUoMn2XJ37+cadlyd+/nGlKB2XJ37+cadlyd+/nGlKB2XJ37+cadlyd+/nGopQT2XJ37+cadlyd+/nGlKB2XJ37+cadlyd+/nGlKB2XJ37+cadlyd+/nGlKB2XJ37+cadlyd+/nGlKB2XJ37+cadlyd+/nGlKB2XJ37+cadlyd+/nGlKB2XJ37+cadlyd+/nGlKB2XJ37+cadlyd+/nGlKB2XJ37+cadlyd+/nGlKB2XJ37+cadlyd+/nGlKB2XJ37+cadlyd+/nGlKB2XJ37+cadlyd+/nGlK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descr="http://bp3.blogger.com/_N873AeM2XEc/SIaMNGAfdRI/AAAAAAAAACo/Vyn-h-NWbSA/s1600/pasteur+copy.jpg"/>
          <p:cNvPicPr>
            <a:picLocks noChangeAspect="1" noChangeArrowheads="1"/>
          </p:cNvPicPr>
          <p:nvPr/>
        </p:nvPicPr>
        <p:blipFill>
          <a:blip r:embed="rId2" cstate="print"/>
          <a:srcRect/>
          <a:stretch>
            <a:fillRect/>
          </a:stretch>
        </p:blipFill>
        <p:spPr bwMode="auto">
          <a:xfrm>
            <a:off x="4191000" y="1600200"/>
            <a:ext cx="4772831" cy="4191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pasteurization do?  </a:t>
            </a:r>
            <a:endParaRPr lang="en-US" dirty="0"/>
          </a:p>
        </p:txBody>
      </p:sp>
      <p:sp>
        <p:nvSpPr>
          <p:cNvPr id="3" name="Content Placeholder 2"/>
          <p:cNvSpPr>
            <a:spLocks noGrp="1"/>
          </p:cNvSpPr>
          <p:nvPr>
            <p:ph idx="1"/>
          </p:nvPr>
        </p:nvSpPr>
        <p:spPr/>
        <p:txBody>
          <a:bodyPr>
            <a:normAutofit lnSpcReduction="10000"/>
          </a:bodyPr>
          <a:lstStyle/>
          <a:p>
            <a:r>
              <a:rPr lang="en-US" sz="2000" b="1" dirty="0" smtClean="0"/>
              <a:t>Study:  Microbiological profile of milk: impact of household practices.  </a:t>
            </a:r>
            <a:r>
              <a:rPr lang="en-US" sz="2000" dirty="0" smtClean="0">
                <a:hlinkClick r:id="rId2"/>
              </a:rPr>
              <a:t>Agarwal A</a:t>
            </a:r>
            <a:r>
              <a:rPr lang="en-US" sz="2000" baseline="30000" dirty="0" smtClean="0"/>
              <a:t>1</a:t>
            </a:r>
            <a:r>
              <a:rPr lang="en-US" sz="2000" dirty="0" smtClean="0"/>
              <a:t>, </a:t>
            </a:r>
            <a:r>
              <a:rPr lang="en-US" sz="2000" dirty="0" err="1" smtClean="0">
                <a:hlinkClick r:id="rId3"/>
              </a:rPr>
              <a:t>Awasthi</a:t>
            </a:r>
            <a:r>
              <a:rPr lang="en-US" sz="2000" dirty="0" smtClean="0">
                <a:hlinkClick r:id="rId3"/>
              </a:rPr>
              <a:t> V</a:t>
            </a:r>
            <a:r>
              <a:rPr lang="en-US" sz="2000" dirty="0" smtClean="0"/>
              <a:t>, </a:t>
            </a:r>
            <a:r>
              <a:rPr lang="en-US" sz="2000" dirty="0" err="1" smtClean="0">
                <a:hlinkClick r:id="rId4"/>
              </a:rPr>
              <a:t>Dua</a:t>
            </a:r>
            <a:r>
              <a:rPr lang="en-US" sz="2000" dirty="0" smtClean="0">
                <a:hlinkClick r:id="rId4"/>
              </a:rPr>
              <a:t> A</a:t>
            </a:r>
            <a:r>
              <a:rPr lang="en-US" sz="2000" dirty="0" smtClean="0"/>
              <a:t>, </a:t>
            </a:r>
            <a:r>
              <a:rPr lang="en-US" sz="2000" dirty="0" err="1" smtClean="0">
                <a:hlinkClick r:id="rId5"/>
              </a:rPr>
              <a:t>Ganguly</a:t>
            </a:r>
            <a:r>
              <a:rPr lang="en-US" sz="2000" dirty="0" smtClean="0">
                <a:hlinkClick r:id="rId5"/>
              </a:rPr>
              <a:t> S</a:t>
            </a:r>
            <a:r>
              <a:rPr lang="en-US" sz="2000" dirty="0" smtClean="0"/>
              <a:t>, </a:t>
            </a:r>
            <a:r>
              <a:rPr lang="en-US" sz="2000" dirty="0" err="1" smtClean="0">
                <a:hlinkClick r:id="rId6"/>
              </a:rPr>
              <a:t>Garg</a:t>
            </a:r>
            <a:r>
              <a:rPr lang="en-US" sz="2000" dirty="0" smtClean="0">
                <a:hlinkClick r:id="rId6"/>
              </a:rPr>
              <a:t> V</a:t>
            </a:r>
            <a:r>
              <a:rPr lang="en-US" sz="2000" dirty="0" smtClean="0"/>
              <a:t>, </a:t>
            </a:r>
            <a:r>
              <a:rPr lang="en-US" sz="2000" dirty="0" err="1" smtClean="0">
                <a:hlinkClick r:id="rId7"/>
              </a:rPr>
              <a:t>Marwaha</a:t>
            </a:r>
            <a:r>
              <a:rPr lang="en-US" sz="2000" dirty="0" smtClean="0">
                <a:hlinkClick r:id="rId7"/>
              </a:rPr>
              <a:t> SS</a:t>
            </a:r>
            <a:r>
              <a:rPr lang="en-US" sz="2000" dirty="0" smtClean="0"/>
              <a:t>.</a:t>
            </a:r>
          </a:p>
          <a:p>
            <a:pPr>
              <a:buNone/>
            </a:pPr>
            <a:endParaRPr lang="en-US" sz="2000" dirty="0" smtClean="0"/>
          </a:p>
          <a:p>
            <a:r>
              <a:rPr lang="en-US" sz="2600" dirty="0" smtClean="0"/>
              <a:t>Milk samples of pasteurized, ultra heat treated (UHT) as well as unpasteurized milk (Vendor's milk) were collected</a:t>
            </a:r>
          </a:p>
          <a:p>
            <a:endParaRPr lang="en-US" sz="2000" dirty="0" smtClean="0"/>
          </a:p>
          <a:p>
            <a:r>
              <a:rPr lang="en-US" sz="2000" dirty="0" smtClean="0"/>
              <a:t>Conclusion:  </a:t>
            </a:r>
            <a:r>
              <a:rPr lang="en-US" sz="2000" dirty="0" smtClean="0">
                <a:solidFill>
                  <a:srgbClr val="00B0F0"/>
                </a:solidFill>
              </a:rPr>
              <a:t>The pasteurization process and hygienic conditions at the milk processing units along with cold chain of milk from suppliers to end users needs improvement. Currently, even pasteurized milk does not match the microbiological standards.</a:t>
            </a:r>
            <a:r>
              <a:rPr lang="en-US" sz="2000" dirty="0" smtClean="0"/>
              <a:t>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Raw Milk and Lactose Intolerance		</a:t>
            </a:r>
            <a:endParaRPr lang="en-US" dirty="0"/>
          </a:p>
        </p:txBody>
      </p:sp>
      <p:sp>
        <p:nvSpPr>
          <p:cNvPr id="3" name="Content Placeholder 2"/>
          <p:cNvSpPr>
            <a:spLocks noGrp="1"/>
          </p:cNvSpPr>
          <p:nvPr>
            <p:ph idx="1"/>
          </p:nvPr>
        </p:nvSpPr>
        <p:spPr/>
        <p:txBody>
          <a:bodyPr>
            <a:normAutofit/>
          </a:bodyPr>
          <a:lstStyle/>
          <a:p>
            <a:endParaRPr lang="en-US" sz="1800" dirty="0" smtClean="0"/>
          </a:p>
          <a:p>
            <a:r>
              <a:rPr lang="en-US" sz="2800" dirty="0" smtClean="0"/>
              <a:t>Weston A. Price Michigan raw milk survey:  </a:t>
            </a:r>
          </a:p>
          <a:p>
            <a:r>
              <a:rPr lang="en-US" sz="2000" dirty="0" smtClean="0"/>
              <a:t>Summer of 2007, Households that obtain fresh unprocessed milk from Cowshare Dairies in Michigan and several adjacent areas.  </a:t>
            </a:r>
          </a:p>
          <a:p>
            <a:r>
              <a:rPr lang="en-US" sz="2000" dirty="0" smtClean="0"/>
              <a:t>731 completed surveys were returned by mail and analyzed.  The households included 2,503 people</a:t>
            </a:r>
          </a:p>
          <a:p>
            <a:pPr>
              <a:buNone/>
            </a:pPr>
            <a:endParaRPr lang="en-US" sz="2000" dirty="0" smtClean="0"/>
          </a:p>
          <a:p>
            <a:r>
              <a:rPr lang="en-US" sz="2000" dirty="0" smtClean="0"/>
              <a:t>6% of people reported lactose intolerance.  </a:t>
            </a:r>
          </a:p>
          <a:p>
            <a:r>
              <a:rPr lang="en-US" sz="2000" dirty="0" smtClean="0"/>
              <a:t>Of these, 81% report that they are able to drink fresh unprocessed milk without the symptoms.</a:t>
            </a: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Stanford Raw Milk Study</a:t>
            </a:r>
            <a:endParaRPr lang="en-US" dirty="0"/>
          </a:p>
        </p:txBody>
      </p:sp>
      <p:sp>
        <p:nvSpPr>
          <p:cNvPr id="5" name="Content Placeholder 4"/>
          <p:cNvSpPr>
            <a:spLocks noGrp="1"/>
          </p:cNvSpPr>
          <p:nvPr>
            <p:ph sz="half" idx="1"/>
          </p:nvPr>
        </p:nvSpPr>
        <p:spPr>
          <a:xfrm>
            <a:off x="457200" y="1600200"/>
            <a:ext cx="8001000" cy="4525963"/>
          </a:xfrm>
        </p:spPr>
        <p:txBody>
          <a:bodyPr>
            <a:normAutofit/>
          </a:bodyPr>
          <a:lstStyle/>
          <a:p>
            <a:r>
              <a:rPr lang="en-US" dirty="0" smtClean="0"/>
              <a:t>16 lactose intolerant subjects.  </a:t>
            </a:r>
          </a:p>
          <a:p>
            <a:r>
              <a:rPr lang="en-US" dirty="0" smtClean="0"/>
              <a:t>Soy, raw, and pasteurized milk all flavored the same.  </a:t>
            </a:r>
          </a:p>
          <a:p>
            <a:r>
              <a:rPr lang="en-US" dirty="0" smtClean="0"/>
              <a:t>8 days with a random milk each day.  </a:t>
            </a:r>
          </a:p>
          <a:p>
            <a:r>
              <a:rPr lang="en-US" dirty="0" smtClean="0"/>
              <a:t>Similar symptoms with raw and pasteurized milk.  </a:t>
            </a:r>
          </a:p>
          <a:p>
            <a:r>
              <a:rPr lang="en-US" sz="2400" dirty="0" smtClean="0">
                <a:latin typeface="+mj-lt"/>
                <a:cs typeface="Arial" charset="0"/>
              </a:rPr>
              <a:t>Effect of Raw Milk on Lactose Intolerance Symptoms: A Randomized Controlled Trial.  </a:t>
            </a:r>
            <a:r>
              <a:rPr lang="en-US" sz="2400" dirty="0" err="1" smtClean="0">
                <a:latin typeface="+mj-lt"/>
              </a:rPr>
              <a:t>Quyen</a:t>
            </a:r>
            <a:r>
              <a:rPr lang="en-US" sz="2400" dirty="0" smtClean="0">
                <a:latin typeface="+mj-lt"/>
              </a:rPr>
              <a:t> Vu &amp; Sarah Mummah, Mentor: Dr. Christopher Gardner</a:t>
            </a:r>
          </a:p>
          <a:p>
            <a:pPr algn="ctr">
              <a:buNone/>
            </a:pPr>
            <a:endParaRPr lang="en-US" sz="2400" dirty="0" smtClean="0">
              <a:cs typeface="Arial" charset="0"/>
            </a:endParaRPr>
          </a:p>
          <a:p>
            <a:r>
              <a:rPr lang="en-US" sz="1200" dirty="0" smtClean="0">
                <a:hlinkClick r:id="rId2"/>
              </a:rPr>
              <a:t>http://nutrition.stanford.edu/projects/RawMilkStudy.html</a:t>
            </a: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Mutant Milk:  A1 vs. A2  </a:t>
            </a:r>
            <a:endParaRPr lang="en-US" dirty="0"/>
          </a:p>
        </p:txBody>
      </p:sp>
      <p:sp>
        <p:nvSpPr>
          <p:cNvPr id="3" name="Content Placeholder 2"/>
          <p:cNvSpPr>
            <a:spLocks noGrp="1"/>
          </p:cNvSpPr>
          <p:nvPr>
            <p:ph idx="1"/>
          </p:nvPr>
        </p:nvSpPr>
        <p:spPr/>
        <p:txBody>
          <a:bodyPr>
            <a:normAutofit/>
          </a:bodyPr>
          <a:lstStyle/>
          <a:p>
            <a:r>
              <a:rPr lang="en-US" dirty="0" smtClean="0"/>
              <a:t>Milk that contains A1 beta-casein is commonly known as A1 milk</a:t>
            </a:r>
          </a:p>
          <a:p>
            <a:r>
              <a:rPr lang="en-US" dirty="0" smtClean="0"/>
              <a:t>Milk that does not is called A2.</a:t>
            </a:r>
          </a:p>
          <a:p>
            <a:r>
              <a:rPr lang="en-US" dirty="0" smtClean="0"/>
              <a:t>Most milk in western countries is A1.  </a:t>
            </a:r>
          </a:p>
          <a:p>
            <a:endParaRPr lang="en-US" sz="2000" b="1" dirty="0" smtClean="0"/>
          </a:p>
          <a:p>
            <a:endParaRPr lang="en-US" sz="2000" b="1" dirty="0" smtClean="0"/>
          </a:p>
          <a:p>
            <a:endParaRPr lang="en-US" sz="2000" b="1" dirty="0" smtClean="0"/>
          </a:p>
          <a:p>
            <a:endParaRPr lang="en-US" sz="2000" b="1" dirty="0" smtClean="0"/>
          </a:p>
          <a:p>
            <a:r>
              <a:rPr lang="en-US" sz="2000" b="1" dirty="0" smtClean="0"/>
              <a:t>Devil in the Milk: Illness, Health and the Politics of A1 and A2 Milk.  </a:t>
            </a:r>
            <a:r>
              <a:rPr lang="en-US" sz="2000" dirty="0" smtClean="0"/>
              <a:t>Keith Woodford (Author)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BCM7 Protein</a:t>
            </a:r>
            <a:endParaRPr lang="en-US" dirty="0"/>
          </a:p>
        </p:txBody>
      </p:sp>
      <p:sp>
        <p:nvSpPr>
          <p:cNvPr id="3" name="Content Placeholder 2"/>
          <p:cNvSpPr>
            <a:spLocks noGrp="1"/>
          </p:cNvSpPr>
          <p:nvPr>
            <p:ph sz="half" idx="1"/>
          </p:nvPr>
        </p:nvSpPr>
        <p:spPr/>
        <p:txBody>
          <a:bodyPr/>
          <a:lstStyle/>
          <a:p>
            <a:r>
              <a:rPr lang="en-US" dirty="0" smtClean="0"/>
              <a:t>BCM7 is a powerful opiate that can have a very detrimental impact on your body.</a:t>
            </a:r>
          </a:p>
          <a:p>
            <a:r>
              <a:rPr lang="en-US" dirty="0" smtClean="0"/>
              <a:t>A2 Milk holds on to BCM7 while A1 milk sets it free in our digestive tracts.  </a:t>
            </a:r>
            <a:endParaRPr lang="en-US" dirty="0"/>
          </a:p>
        </p:txBody>
      </p:sp>
      <p:pic>
        <p:nvPicPr>
          <p:cNvPr id="15362" name="Picture 2" descr="http://www.davidicke.com/wordpress/wp-content/uploads/legacy_images/stories/Oct2012/dairy-cow_2269166b.jpg"/>
          <p:cNvPicPr>
            <a:picLocks noGrp="1" noChangeAspect="1" noChangeArrowheads="1"/>
          </p:cNvPicPr>
          <p:nvPr>
            <p:ph sz="half" idx="2"/>
          </p:nvPr>
        </p:nvPicPr>
        <p:blipFill>
          <a:blip r:embed="rId2" cstate="print"/>
          <a:srcRect/>
          <a:stretch>
            <a:fillRect/>
          </a:stretch>
        </p:blipFill>
        <p:spPr bwMode="auto">
          <a:xfrm>
            <a:off x="4343400" y="1676400"/>
            <a:ext cx="3657600" cy="2279262"/>
          </a:xfrm>
          <a:prstGeom prst="rect">
            <a:avLst/>
          </a:prstGeom>
          <a:noFill/>
        </p:spPr>
      </p:pic>
      <p:sp>
        <p:nvSpPr>
          <p:cNvPr id="5" name="TextBox 4"/>
          <p:cNvSpPr txBox="1"/>
          <p:nvPr/>
        </p:nvSpPr>
        <p:spPr>
          <a:xfrm>
            <a:off x="5562600" y="4038600"/>
            <a:ext cx="2438400" cy="369332"/>
          </a:xfrm>
          <a:prstGeom prst="rect">
            <a:avLst/>
          </a:prstGeom>
          <a:noFill/>
        </p:spPr>
        <p:txBody>
          <a:bodyPr wrap="square" rtlCol="0">
            <a:spAutoFit/>
          </a:bodyPr>
          <a:lstStyle/>
          <a:p>
            <a:r>
              <a:rPr lang="en-US" dirty="0" smtClean="0"/>
              <a:t>Mutant cow</a:t>
            </a:r>
            <a:endParaRPr lang="en-US" dirty="0"/>
          </a:p>
        </p:txBody>
      </p:sp>
      <p:sp>
        <p:nvSpPr>
          <p:cNvPr id="6" name="Rectangle 5"/>
          <p:cNvSpPr/>
          <p:nvPr/>
        </p:nvSpPr>
        <p:spPr>
          <a:xfrm>
            <a:off x="914400" y="5715000"/>
            <a:ext cx="7467600" cy="646331"/>
          </a:xfrm>
          <a:prstGeom prst="rect">
            <a:avLst/>
          </a:prstGeom>
        </p:spPr>
        <p:txBody>
          <a:bodyPr wrap="square">
            <a:spAutoFit/>
          </a:bodyPr>
          <a:lstStyle/>
          <a:p>
            <a:pPr>
              <a:buFont typeface="Arial" pitchFamily="34" charset="0"/>
              <a:buChar char="•"/>
            </a:pPr>
            <a:r>
              <a:rPr lang="en-US" b="1" dirty="0" smtClean="0"/>
              <a:t>Devil in the Milk: Illness, Health and the Politics of A1 and A2 Milk.  </a:t>
            </a:r>
            <a:r>
              <a:rPr lang="en-US" dirty="0" smtClean="0"/>
              <a:t>Keith Woodford (Author)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A1 Milk Issues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BCM 7 selectively binds to the epithelial cells in mucus membranes and stimulates mucus secretion.</a:t>
            </a:r>
          </a:p>
          <a:p>
            <a:r>
              <a:rPr lang="en-US" dirty="0" smtClean="0"/>
              <a:t>BCM7 has also been implicated in other far more serious health problems:</a:t>
            </a:r>
          </a:p>
          <a:p>
            <a:pPr>
              <a:buNone/>
            </a:pPr>
            <a:r>
              <a:rPr lang="en-US" dirty="0" smtClean="0"/>
              <a:t>	• Type 1 diabetes </a:t>
            </a:r>
            <a:br>
              <a:rPr lang="en-US" dirty="0" smtClean="0"/>
            </a:br>
            <a:r>
              <a:rPr lang="en-US" dirty="0" smtClean="0"/>
              <a:t>• Neurological impairment, including </a:t>
            </a:r>
          </a:p>
          <a:p>
            <a:pPr>
              <a:buNone/>
            </a:pPr>
            <a:r>
              <a:rPr lang="en-US" dirty="0" smtClean="0"/>
              <a:t>	   autism and schizophrenia </a:t>
            </a:r>
            <a:br>
              <a:rPr lang="en-US" dirty="0" smtClean="0"/>
            </a:br>
            <a:r>
              <a:rPr lang="en-US" dirty="0" smtClean="0"/>
              <a:t>• Impaired immune function </a:t>
            </a:r>
            <a:br>
              <a:rPr lang="en-US" dirty="0" smtClean="0"/>
            </a:br>
            <a:r>
              <a:rPr lang="en-US" dirty="0" smtClean="0"/>
              <a:t>• Autoimmune disease </a:t>
            </a:r>
            <a:br>
              <a:rPr lang="en-US" dirty="0" smtClean="0"/>
            </a:br>
            <a:r>
              <a:rPr lang="en-US" dirty="0" smtClean="0"/>
              <a:t>• Heart disease</a:t>
            </a:r>
          </a:p>
          <a:p>
            <a:endParaRPr lang="en-US" dirty="0"/>
          </a:p>
        </p:txBody>
      </p:sp>
      <p:sp>
        <p:nvSpPr>
          <p:cNvPr id="4" name="Rectangle 3"/>
          <p:cNvSpPr/>
          <p:nvPr/>
        </p:nvSpPr>
        <p:spPr>
          <a:xfrm>
            <a:off x="762000" y="5715000"/>
            <a:ext cx="7696200" cy="646331"/>
          </a:xfrm>
          <a:prstGeom prst="rect">
            <a:avLst/>
          </a:prstGeom>
        </p:spPr>
        <p:txBody>
          <a:bodyPr wrap="square">
            <a:spAutoFit/>
          </a:bodyPr>
          <a:lstStyle/>
          <a:p>
            <a:pPr>
              <a:buFont typeface="Arial" pitchFamily="34" charset="0"/>
              <a:buChar char="•"/>
            </a:pPr>
            <a:r>
              <a:rPr lang="en-US" b="1" dirty="0" smtClean="0"/>
              <a:t>Devil in the Milk: Illness, Health and the Politics of A1 and A2 Milk.  </a:t>
            </a:r>
            <a:r>
              <a:rPr lang="en-US" dirty="0" smtClean="0"/>
              <a:t>Keith Woodford (Author)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04800"/>
            <a:ext cx="7696200" cy="6172200"/>
          </a:xfrm>
        </p:spPr>
        <p:txBody>
          <a:bodyPr>
            <a:normAutofit fontScale="85000" lnSpcReduction="20000"/>
          </a:bodyPr>
          <a:lstStyle/>
          <a:p>
            <a:r>
              <a:rPr lang="en-US" sz="3800" b="1" dirty="0">
                <a:solidFill>
                  <a:schemeClr val="bg1"/>
                </a:solidFill>
              </a:rPr>
              <a:t>Does milk increase mucus production?</a:t>
            </a:r>
          </a:p>
          <a:p>
            <a:r>
              <a:rPr lang="en-US" u="sng" dirty="0">
                <a:hlinkClick r:id="rId2"/>
              </a:rPr>
              <a:t>Bartley J</a:t>
            </a:r>
            <a:r>
              <a:rPr lang="en-US" baseline="30000" dirty="0"/>
              <a:t>1</a:t>
            </a:r>
            <a:r>
              <a:rPr lang="en-US" dirty="0"/>
              <a:t>, </a:t>
            </a:r>
            <a:r>
              <a:rPr lang="en-US" u="sng" dirty="0" err="1">
                <a:hlinkClick r:id="rId3"/>
              </a:rPr>
              <a:t>McGlashan</a:t>
            </a:r>
            <a:r>
              <a:rPr lang="en-US" u="sng" dirty="0">
                <a:hlinkClick r:id="rId3"/>
              </a:rPr>
              <a:t> SR</a:t>
            </a:r>
            <a:r>
              <a:rPr lang="en-US" dirty="0"/>
              <a:t>.</a:t>
            </a:r>
          </a:p>
          <a:p>
            <a:r>
              <a:rPr lang="en-US" b="1" dirty="0">
                <a:hlinkClick r:id="rId4" tooltip="Open/close author information list"/>
              </a:rPr>
              <a:t>Author information</a:t>
            </a:r>
            <a:endParaRPr lang="en-US" b="1" dirty="0"/>
          </a:p>
          <a:p>
            <a:r>
              <a:rPr lang="en-US" b="1" dirty="0"/>
              <a:t>Abstract</a:t>
            </a:r>
          </a:p>
          <a:p>
            <a:r>
              <a:rPr lang="en-US" dirty="0"/>
              <a:t>Excessive milk consumption has a long association with increased respiratory tract mucus production and asthma. Such an association cannot be explained using a conventional allergic paradigm and there is limited medical evidence showing causality. In the human colon, beta-casomorphin-7 (beta-CM-7), an </a:t>
            </a:r>
            <a:r>
              <a:rPr lang="en-US" dirty="0" err="1"/>
              <a:t>exorphin</a:t>
            </a:r>
            <a:r>
              <a:rPr lang="en-US" dirty="0"/>
              <a:t> derived from the breakdown of A1 milk, stimulates mucus production from gut MUC5AC glands. In the presence of inflammation similar mucus overproduction from respiratory tract MUC5AC glands </a:t>
            </a:r>
            <a:r>
              <a:rPr lang="en-US" dirty="0" err="1"/>
              <a:t>characterises</a:t>
            </a:r>
            <a:r>
              <a:rPr lang="en-US" dirty="0"/>
              <a:t> many respiratory tract diseases. beta-CM-7 from the blood stream could stimulate the production and secretion of mucus production from these respiratory glands. Such a hypothesis could be tested in vitro using quantitative RT-PCR to show that the addition of beta-CM-7 into an incubation medium of respiratory goblet cells elicits an increase in MUC5AC mRNA and by identifying beta-CM-7 in the blood of asthmatic patients. This association may not necessarily be simply cause and effect as the person has to be consuming A1 milk, beta-CM-7 must pass into the systemic circulation and the tissues have to be actively inflamed. </a:t>
            </a:r>
            <a:r>
              <a:rPr lang="en-US" b="1" dirty="0">
                <a:solidFill>
                  <a:srgbClr val="00B0F0"/>
                </a:solidFill>
              </a:rPr>
              <a:t>These prerequisites could explain why only a subgroup of the population, who have increased respiratory tract mucus production, find that many of their symptoms, including asthma, improve on a dairy elimination diet.</a:t>
            </a:r>
          </a:p>
          <a:p>
            <a:endParaRPr lang="en-US" dirty="0">
              <a:solidFill>
                <a:srgbClr val="00B0F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Framingham Study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Study consisted of 907 63-93 yr old subjects.  </a:t>
            </a:r>
          </a:p>
          <a:p>
            <a:r>
              <a:rPr lang="en-US" dirty="0" smtClean="0"/>
              <a:t>Monitored for 12 years.  </a:t>
            </a:r>
          </a:p>
          <a:p>
            <a:r>
              <a:rPr lang="en-US" dirty="0" smtClean="0"/>
              <a:t>Bone mineral density (BMD) at femoral neck was compared to diet.  </a:t>
            </a:r>
          </a:p>
          <a:p>
            <a:r>
              <a:rPr lang="en-US" dirty="0" smtClean="0"/>
              <a:t>Dietary patterns were broken down into six bulk patterns</a:t>
            </a:r>
          </a:p>
          <a:p>
            <a:pPr lvl="1"/>
            <a:r>
              <a:rPr lang="en-US" sz="2400" dirty="0" smtClean="0"/>
              <a:t>Meat, dairy, and bread; </a:t>
            </a:r>
          </a:p>
          <a:p>
            <a:pPr lvl="1"/>
            <a:r>
              <a:rPr lang="en-US" sz="2400" dirty="0" smtClean="0"/>
              <a:t>Meat and sweet baked products; </a:t>
            </a:r>
          </a:p>
          <a:p>
            <a:pPr lvl="1"/>
            <a:r>
              <a:rPr lang="en-US" sz="2400" dirty="0" smtClean="0"/>
              <a:t>Sweet baked products; </a:t>
            </a:r>
          </a:p>
          <a:p>
            <a:pPr lvl="1"/>
            <a:r>
              <a:rPr lang="en-US" sz="2400" dirty="0" smtClean="0"/>
              <a:t>Alcohol; </a:t>
            </a:r>
          </a:p>
          <a:p>
            <a:pPr lvl="1"/>
            <a:r>
              <a:rPr lang="en-US" sz="2400" dirty="0" smtClean="0"/>
              <a:t>Candy;</a:t>
            </a:r>
          </a:p>
          <a:p>
            <a:pPr lvl="1"/>
            <a:r>
              <a:rPr lang="en-US" sz="2400" dirty="0" smtClean="0"/>
              <a:t>and fruit, vegetables, and cereal.</a:t>
            </a:r>
            <a:endParaRPr lang="en-US" sz="2400" dirty="0"/>
          </a:p>
        </p:txBody>
      </p:sp>
      <p:sp>
        <p:nvSpPr>
          <p:cNvPr id="4" name="Rectangle 3"/>
          <p:cNvSpPr/>
          <p:nvPr/>
        </p:nvSpPr>
        <p:spPr>
          <a:xfrm>
            <a:off x="533400" y="6096000"/>
            <a:ext cx="8229600" cy="461665"/>
          </a:xfrm>
          <a:prstGeom prst="rect">
            <a:avLst/>
          </a:prstGeom>
        </p:spPr>
        <p:txBody>
          <a:bodyPr wrap="square">
            <a:spAutoFit/>
          </a:bodyPr>
          <a:lstStyle/>
          <a:p>
            <a:pPr>
              <a:buFont typeface="Arial" pitchFamily="34" charset="0"/>
              <a:buChar char="•"/>
            </a:pPr>
            <a:r>
              <a:rPr lang="en-US" sz="1200" dirty="0" smtClean="0"/>
              <a:t>The Framingham Osteoporosis Study 1–3.  Katherine L Tucker, </a:t>
            </a:r>
            <a:r>
              <a:rPr lang="en-US" sz="1200" dirty="0" err="1" smtClean="0"/>
              <a:t>Honglei</a:t>
            </a:r>
            <a:r>
              <a:rPr lang="en-US" sz="1200" dirty="0" smtClean="0"/>
              <a:t> Chen, Marian T </a:t>
            </a:r>
            <a:r>
              <a:rPr lang="en-US" sz="1200" dirty="0" err="1" smtClean="0"/>
              <a:t>Hannan</a:t>
            </a:r>
            <a:r>
              <a:rPr lang="en-US" sz="1200" dirty="0" smtClean="0"/>
              <a:t>, L Adrienne </a:t>
            </a:r>
            <a:r>
              <a:rPr lang="en-US" sz="1200" dirty="0" err="1" smtClean="0"/>
              <a:t>Cupples</a:t>
            </a:r>
            <a:r>
              <a:rPr lang="en-US" sz="1200" dirty="0" smtClean="0"/>
              <a:t>, Peter WF Wilson, David </a:t>
            </a:r>
            <a:r>
              <a:rPr lang="en-US" sz="1200" dirty="0" err="1" smtClean="0"/>
              <a:t>Felson</a:t>
            </a:r>
            <a:r>
              <a:rPr lang="en-US" sz="1200" dirty="0" smtClean="0"/>
              <a:t>, and Douglas P Kiel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5380672"/>
            <a:ext cx="8001000" cy="954107"/>
          </a:xfrm>
          <a:prstGeom prst="rect">
            <a:avLst/>
          </a:prstGeom>
        </p:spPr>
        <p:txBody>
          <a:bodyPr wrap="square">
            <a:spAutoFit/>
          </a:bodyPr>
          <a:lstStyle/>
          <a:p>
            <a:r>
              <a:rPr lang="en-US" sz="1400" dirty="0" smtClean="0"/>
              <a:t>Bone mineral density and dietary patterns in older adults: </a:t>
            </a:r>
          </a:p>
          <a:p>
            <a:r>
              <a:rPr lang="en-US" sz="1400" dirty="0" smtClean="0"/>
              <a:t>the Framingham Osteoporosis Study1 – 3</a:t>
            </a:r>
          </a:p>
          <a:p>
            <a:r>
              <a:rPr lang="en-US" sz="1400" dirty="0" smtClean="0"/>
              <a:t>Katherine L Tucker, </a:t>
            </a:r>
            <a:r>
              <a:rPr lang="en-US" sz="1400" dirty="0" err="1" smtClean="0"/>
              <a:t>Honglei</a:t>
            </a:r>
            <a:r>
              <a:rPr lang="en-US" sz="1400" dirty="0" smtClean="0"/>
              <a:t> Chen, Marian T </a:t>
            </a:r>
            <a:r>
              <a:rPr lang="en-US" sz="1400" dirty="0" err="1" smtClean="0"/>
              <a:t>Hannan</a:t>
            </a:r>
            <a:r>
              <a:rPr lang="en-US" sz="1400" dirty="0" smtClean="0"/>
              <a:t>, L Adrienne </a:t>
            </a:r>
            <a:r>
              <a:rPr lang="en-US" sz="1400" dirty="0" err="1" smtClean="0"/>
              <a:t>Cupples</a:t>
            </a:r>
            <a:r>
              <a:rPr lang="en-US" sz="1400" dirty="0" smtClean="0"/>
              <a:t>, Peter WF Wilson, David </a:t>
            </a:r>
            <a:r>
              <a:rPr lang="en-US" sz="1400" dirty="0" err="1" smtClean="0"/>
              <a:t>Felson</a:t>
            </a:r>
            <a:r>
              <a:rPr lang="en-US" sz="1400" dirty="0" smtClean="0"/>
              <a:t>, and Douglas P Kiel</a:t>
            </a:r>
            <a:endParaRPr lang="en-US" sz="1400" dirty="0"/>
          </a:p>
        </p:txBody>
      </p:sp>
      <p:pic>
        <p:nvPicPr>
          <p:cNvPr id="6" name="Picture 5" descr="BMD chart.jpg"/>
          <p:cNvPicPr>
            <a:picLocks noChangeAspect="1"/>
          </p:cNvPicPr>
          <p:nvPr/>
        </p:nvPicPr>
        <p:blipFill>
          <a:blip r:embed="rId2" cstate="print"/>
          <a:stretch>
            <a:fillRect/>
          </a:stretch>
        </p:blipFill>
        <p:spPr>
          <a:xfrm>
            <a:off x="609600" y="457200"/>
            <a:ext cx="7772400" cy="467238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Calcium		</a:t>
            </a:r>
            <a:endParaRPr lang="en-US" dirty="0"/>
          </a:p>
        </p:txBody>
      </p:sp>
      <p:sp>
        <p:nvSpPr>
          <p:cNvPr id="6" name="Content Placeholder 5"/>
          <p:cNvSpPr>
            <a:spLocks noGrp="1"/>
          </p:cNvSpPr>
          <p:nvPr>
            <p:ph idx="1"/>
          </p:nvPr>
        </p:nvSpPr>
        <p:spPr/>
        <p:txBody>
          <a:bodyPr/>
          <a:lstStyle/>
          <a:p>
            <a:pPr>
              <a:buNone/>
            </a:pPr>
            <a:endParaRPr lang="en-US" dirty="0" smtClean="0"/>
          </a:p>
          <a:p>
            <a:pPr>
              <a:buNone/>
            </a:pPr>
            <a:endParaRPr lang="en-US" dirty="0"/>
          </a:p>
        </p:txBody>
      </p:sp>
      <p:sp>
        <p:nvSpPr>
          <p:cNvPr id="6146" name="AutoShape 2" descr="Displaying 4360500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8" name="AutoShape 4" descr="Displaying 4360500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50" name="AutoShape 6" descr="Displaying 43605003.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 name="Picture 7" descr="C:\Users\HP Laptop\Downloads\43605003.jpg"/>
          <p:cNvPicPr>
            <a:picLocks noChangeAspect="1" noChangeArrowheads="1"/>
          </p:cNvPicPr>
          <p:nvPr/>
        </p:nvPicPr>
        <p:blipFill>
          <a:blip r:embed="rId2" cstate="print"/>
          <a:srcRect/>
          <a:stretch>
            <a:fillRect/>
          </a:stretch>
        </p:blipFill>
        <p:spPr bwMode="auto">
          <a:xfrm>
            <a:off x="2209800" y="1828800"/>
            <a:ext cx="4084909" cy="3860309"/>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Bottom line:	</a:t>
            </a:r>
            <a:endParaRPr lang="en-US" dirty="0"/>
          </a:p>
        </p:txBody>
      </p:sp>
      <p:sp>
        <p:nvSpPr>
          <p:cNvPr id="3" name="Content Placeholder 2"/>
          <p:cNvSpPr>
            <a:spLocks noGrp="1"/>
          </p:cNvSpPr>
          <p:nvPr>
            <p:ph idx="1"/>
          </p:nvPr>
        </p:nvSpPr>
        <p:spPr>
          <a:xfrm>
            <a:off x="457200" y="1600200"/>
            <a:ext cx="4191000" cy="4525963"/>
          </a:xfrm>
        </p:spPr>
        <p:txBody>
          <a:bodyPr>
            <a:normAutofit/>
          </a:bodyPr>
          <a:lstStyle/>
          <a:p>
            <a:r>
              <a:rPr lang="en-US" sz="2800" dirty="0" smtClean="0"/>
              <a:t>Vegetables are better for your bones than dairy, if you’re a man. </a:t>
            </a:r>
          </a:p>
          <a:p>
            <a:pPr>
              <a:buNone/>
            </a:pPr>
            <a:r>
              <a:rPr lang="en-US" sz="2800" dirty="0" smtClean="0"/>
              <a:t> </a:t>
            </a:r>
          </a:p>
          <a:p>
            <a:r>
              <a:rPr lang="en-US" sz="2800" dirty="0" smtClean="0"/>
              <a:t>Candy is worse for your bones than dairy.</a:t>
            </a:r>
          </a:p>
          <a:p>
            <a:pPr>
              <a:buNone/>
            </a:pPr>
            <a:r>
              <a:rPr lang="en-US" sz="2800" dirty="0" smtClean="0"/>
              <a:t>  </a:t>
            </a:r>
          </a:p>
        </p:txBody>
      </p:sp>
      <p:pic>
        <p:nvPicPr>
          <p:cNvPr id="4098" name="Picture 2" descr="http://bp0.blogger.com/_m4FfqfO4ot0/SEx2waHh0cI/AAAAAAAABKE/4zDtrss3gv4/s320/veggietales.jpg"/>
          <p:cNvPicPr>
            <a:picLocks noChangeAspect="1" noChangeArrowheads="1"/>
          </p:cNvPicPr>
          <p:nvPr/>
        </p:nvPicPr>
        <p:blipFill>
          <a:blip r:embed="rId2" cstate="print"/>
          <a:srcRect/>
          <a:stretch>
            <a:fillRect/>
          </a:stretch>
        </p:blipFill>
        <p:spPr bwMode="auto">
          <a:xfrm>
            <a:off x="4800600" y="1828800"/>
            <a:ext cx="3048000" cy="2809876"/>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mutated western milk called?   </a:t>
            </a:r>
            <a:endParaRPr lang="en-US" dirty="0"/>
          </a:p>
        </p:txBody>
      </p:sp>
      <p:sp>
        <p:nvSpPr>
          <p:cNvPr id="3" name="Content Placeholder 2"/>
          <p:cNvSpPr>
            <a:spLocks noGrp="1"/>
          </p:cNvSpPr>
          <p:nvPr>
            <p:ph idx="1"/>
          </p:nvPr>
        </p:nvSpPr>
        <p:spPr/>
        <p:txBody>
          <a:bodyPr/>
          <a:lstStyle/>
          <a:p>
            <a:pPr marL="550926" indent="-514350">
              <a:buFont typeface="+mj-lt"/>
              <a:buAutoNum type="alphaUcPeriod"/>
            </a:pPr>
            <a:r>
              <a:rPr lang="en-US" sz="6000" dirty="0" smtClean="0"/>
              <a:t>A2</a:t>
            </a:r>
          </a:p>
          <a:p>
            <a:pPr marL="550926" indent="-514350">
              <a:buFont typeface="+mj-lt"/>
              <a:buAutoNum type="alphaUcPeriod"/>
            </a:pPr>
            <a:r>
              <a:rPr lang="en-US" sz="6000" dirty="0" smtClean="0"/>
              <a:t>PU</a:t>
            </a:r>
          </a:p>
          <a:p>
            <a:pPr marL="550926" indent="-514350">
              <a:buFont typeface="+mj-lt"/>
              <a:buAutoNum type="alphaUcPeriod"/>
            </a:pPr>
            <a:r>
              <a:rPr lang="en-US" sz="6000" dirty="0" smtClean="0"/>
              <a:t>A1</a:t>
            </a:r>
          </a:p>
          <a:p>
            <a:pPr marL="550926" indent="-514350">
              <a:buFont typeface="+mj-lt"/>
              <a:buAutoNum type="alphaUcPeriod"/>
            </a:pPr>
            <a:r>
              <a:rPr lang="en-US" sz="6000" dirty="0" smtClean="0"/>
              <a:t>M1</a:t>
            </a:r>
          </a:p>
          <a:p>
            <a:pPr marL="550926" indent="-514350">
              <a:buFont typeface="+mj-lt"/>
              <a:buAutoNum type="alphaUcPeriod"/>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Calcium aids in . . . </a:t>
            </a:r>
            <a:endParaRPr lang="en-US" dirty="0"/>
          </a:p>
        </p:txBody>
      </p:sp>
      <p:sp>
        <p:nvSpPr>
          <p:cNvPr id="3" name="Content Placeholder 2"/>
          <p:cNvSpPr>
            <a:spLocks noGrp="1"/>
          </p:cNvSpPr>
          <p:nvPr>
            <p:ph idx="1"/>
          </p:nvPr>
        </p:nvSpPr>
        <p:spPr/>
        <p:txBody>
          <a:bodyPr/>
          <a:lstStyle/>
          <a:p>
            <a:pPr marL="550926" indent="-514350">
              <a:buFont typeface="+mj-lt"/>
              <a:buAutoNum type="alphaUcPeriod"/>
            </a:pPr>
            <a:r>
              <a:rPr lang="en-US" dirty="0" smtClean="0"/>
              <a:t>Muscle contraction</a:t>
            </a:r>
          </a:p>
          <a:p>
            <a:pPr marL="550926" indent="-514350">
              <a:buFont typeface="+mj-lt"/>
              <a:buAutoNum type="alphaUcPeriod"/>
            </a:pPr>
            <a:r>
              <a:rPr lang="en-US" dirty="0" smtClean="0"/>
              <a:t>Nervous system messaging.  </a:t>
            </a:r>
          </a:p>
          <a:p>
            <a:pPr marL="550926" indent="-514350">
              <a:buFont typeface="+mj-lt"/>
              <a:buAutoNum type="alphaUcPeriod"/>
            </a:pPr>
            <a:r>
              <a:rPr lang="en-US" dirty="0" smtClean="0"/>
              <a:t>Hormonal Secretion</a:t>
            </a:r>
          </a:p>
          <a:p>
            <a:pPr marL="550926" indent="-514350">
              <a:buFont typeface="+mj-lt"/>
              <a:buAutoNum type="alphaUcPeriod"/>
            </a:pPr>
            <a:r>
              <a:rPr lang="en-US" dirty="0" smtClean="0"/>
              <a:t>All of the above.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of the following is </a:t>
            </a:r>
            <a:r>
              <a:rPr lang="en-US" b="1" i="1" u="sng" dirty="0" smtClean="0">
                <a:solidFill>
                  <a:srgbClr val="00B0F0"/>
                </a:solidFill>
              </a:rPr>
              <a:t>not</a:t>
            </a:r>
            <a:r>
              <a:rPr lang="en-US" dirty="0" smtClean="0"/>
              <a:t> a significant source of calcium?  	</a:t>
            </a:r>
            <a:endParaRPr lang="en-US" dirty="0"/>
          </a:p>
        </p:txBody>
      </p:sp>
      <p:sp>
        <p:nvSpPr>
          <p:cNvPr id="3" name="Content Placeholder 2"/>
          <p:cNvSpPr>
            <a:spLocks noGrp="1"/>
          </p:cNvSpPr>
          <p:nvPr>
            <p:ph idx="1"/>
          </p:nvPr>
        </p:nvSpPr>
        <p:spPr/>
        <p:txBody>
          <a:bodyPr/>
          <a:lstStyle/>
          <a:p>
            <a:pPr marL="550926" indent="-514350">
              <a:buFont typeface="+mj-lt"/>
              <a:buAutoNum type="alphaUcPeriod"/>
            </a:pPr>
            <a:r>
              <a:rPr lang="en-US" dirty="0" smtClean="0"/>
              <a:t>Dairy</a:t>
            </a:r>
          </a:p>
          <a:p>
            <a:pPr marL="550926" indent="-514350">
              <a:buFont typeface="+mj-lt"/>
              <a:buAutoNum type="alphaUcPeriod"/>
            </a:pPr>
            <a:r>
              <a:rPr lang="en-US" dirty="0" smtClean="0"/>
              <a:t>Fruit</a:t>
            </a:r>
          </a:p>
          <a:p>
            <a:pPr marL="550926" indent="-514350">
              <a:buFont typeface="+mj-lt"/>
              <a:buAutoNum type="alphaUcPeriod"/>
            </a:pPr>
            <a:r>
              <a:rPr lang="en-US" dirty="0" smtClean="0"/>
              <a:t>Grains</a:t>
            </a:r>
          </a:p>
          <a:p>
            <a:pPr marL="550926" indent="-514350">
              <a:buFont typeface="+mj-lt"/>
              <a:buAutoNum type="alphaUcPeriod"/>
            </a:pPr>
            <a:r>
              <a:rPr lang="en-US" dirty="0" smtClean="0"/>
              <a:t>Vegetables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Calcium is imperative for proper body function. </a:t>
            </a:r>
          </a:p>
          <a:p>
            <a:r>
              <a:rPr lang="en-US" dirty="0" smtClean="0"/>
              <a:t>Calcium can be found in natural and supplemental sources.  </a:t>
            </a:r>
          </a:p>
          <a:p>
            <a:r>
              <a:rPr lang="en-US" dirty="0" smtClean="0"/>
              <a:t>Calcium absorption can be affected by diet, nutrients, and lifestyle. </a:t>
            </a:r>
          </a:p>
          <a:p>
            <a:r>
              <a:rPr lang="en-US" dirty="0" smtClean="0"/>
              <a:t>Dairy is not the powerhouse calcium source the government wants you to think it is.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10000"/>
          </a:bodyPr>
          <a:lstStyle/>
          <a:p>
            <a:r>
              <a:rPr lang="en-US" sz="1100" dirty="0" smtClean="0">
                <a:hlinkClick r:id="rId2"/>
              </a:rPr>
              <a:t>http://arbl.cvmbs.colostate.edu/hbooks/pathphys/endocrine/thyroid/pth.html </a:t>
            </a:r>
          </a:p>
          <a:p>
            <a:r>
              <a:rPr lang="en-US" sz="1100" dirty="0" smtClean="0">
                <a:hlinkClick r:id="rId2"/>
              </a:rPr>
              <a:t>http://www.livestrong.com/article/464511-the-importance-of-calcium-in-muscle-contraction/  </a:t>
            </a:r>
            <a:endParaRPr lang="en-US" sz="1100" dirty="0" smtClean="0"/>
          </a:p>
          <a:p>
            <a:r>
              <a:rPr lang="en-US" sz="1100" dirty="0" smtClean="0">
                <a:hlinkClick r:id="rId3"/>
              </a:rPr>
              <a:t>http://www.nlm.nih.gov/medlineplus/osteoporosis.html</a:t>
            </a:r>
            <a:endParaRPr lang="en-US" sz="1100" dirty="0" smtClean="0"/>
          </a:p>
          <a:p>
            <a:r>
              <a:rPr lang="en-US" sz="1100" b="1" dirty="0" smtClean="0"/>
              <a:t>Microbiological profile of milk: impact of household practices.  </a:t>
            </a:r>
            <a:r>
              <a:rPr lang="en-US" sz="1100" dirty="0" smtClean="0"/>
              <a:t>Agarwal A</a:t>
            </a:r>
            <a:r>
              <a:rPr lang="en-US" sz="1100" baseline="30000" dirty="0" smtClean="0"/>
              <a:t>1</a:t>
            </a:r>
            <a:r>
              <a:rPr lang="en-US" sz="1100" dirty="0" smtClean="0"/>
              <a:t>, </a:t>
            </a:r>
            <a:r>
              <a:rPr lang="en-US" sz="1100" dirty="0" err="1" smtClean="0"/>
              <a:t>Awasthi</a:t>
            </a:r>
            <a:r>
              <a:rPr lang="en-US" sz="1100" dirty="0" smtClean="0"/>
              <a:t> V, </a:t>
            </a:r>
            <a:r>
              <a:rPr lang="en-US" sz="1100" dirty="0" err="1" smtClean="0"/>
              <a:t>Dua</a:t>
            </a:r>
            <a:r>
              <a:rPr lang="en-US" sz="1100" dirty="0" smtClean="0"/>
              <a:t> A, </a:t>
            </a:r>
            <a:r>
              <a:rPr lang="en-US" sz="1100" dirty="0" err="1" smtClean="0"/>
              <a:t>Ganguly</a:t>
            </a:r>
            <a:r>
              <a:rPr lang="en-US" sz="1100" dirty="0" smtClean="0"/>
              <a:t> S, </a:t>
            </a:r>
            <a:r>
              <a:rPr lang="en-US" sz="1100" dirty="0" err="1" smtClean="0"/>
              <a:t>Garg</a:t>
            </a:r>
            <a:r>
              <a:rPr lang="en-US" sz="1100" dirty="0" smtClean="0"/>
              <a:t> V, </a:t>
            </a:r>
            <a:r>
              <a:rPr lang="en-US" sz="1100" dirty="0" err="1" smtClean="0"/>
              <a:t>Marwaha</a:t>
            </a:r>
            <a:r>
              <a:rPr lang="en-US" sz="1100" dirty="0" smtClean="0"/>
              <a:t> SS.</a:t>
            </a:r>
          </a:p>
          <a:p>
            <a:r>
              <a:rPr lang="en-US" sz="1100" dirty="0" smtClean="0"/>
              <a:t>The Framingham Osteoporosis Study 1–3.  Katherine L Tucker, </a:t>
            </a:r>
            <a:r>
              <a:rPr lang="en-US" sz="1100" dirty="0" err="1" smtClean="0"/>
              <a:t>Honglei</a:t>
            </a:r>
            <a:r>
              <a:rPr lang="en-US" sz="1100" dirty="0" smtClean="0"/>
              <a:t> Chen, Marian T </a:t>
            </a:r>
            <a:r>
              <a:rPr lang="en-US" sz="1100" dirty="0" err="1" smtClean="0"/>
              <a:t>Hannan</a:t>
            </a:r>
            <a:r>
              <a:rPr lang="en-US" sz="1100" dirty="0" smtClean="0"/>
              <a:t>, L Adrienne </a:t>
            </a:r>
            <a:r>
              <a:rPr lang="en-US" sz="1100" dirty="0" err="1" smtClean="0"/>
              <a:t>Cupples</a:t>
            </a:r>
            <a:r>
              <a:rPr lang="en-US" sz="1100" dirty="0" smtClean="0"/>
              <a:t>, Peter WF Wilson, David </a:t>
            </a:r>
            <a:r>
              <a:rPr lang="en-US" sz="1100" dirty="0" err="1" smtClean="0"/>
              <a:t>Felson</a:t>
            </a:r>
            <a:r>
              <a:rPr lang="en-US" sz="1100" dirty="0" smtClean="0"/>
              <a:t>, and Douglas P Kiel</a:t>
            </a:r>
          </a:p>
          <a:p>
            <a:r>
              <a:rPr lang="en-US" sz="1100" b="1" dirty="0" smtClean="0"/>
              <a:t>Does milk increase mucus production?  </a:t>
            </a:r>
            <a:r>
              <a:rPr lang="en-US" sz="1100" u="sng" dirty="0" smtClean="0"/>
              <a:t>Bartley J</a:t>
            </a:r>
            <a:r>
              <a:rPr lang="en-US" sz="1100" baseline="30000" dirty="0" smtClean="0"/>
              <a:t>1</a:t>
            </a:r>
            <a:r>
              <a:rPr lang="en-US" sz="1100" dirty="0" smtClean="0"/>
              <a:t>, </a:t>
            </a:r>
            <a:r>
              <a:rPr lang="en-US" sz="1100" u="sng" dirty="0" err="1" smtClean="0"/>
              <a:t>McGlashan</a:t>
            </a:r>
            <a:r>
              <a:rPr lang="en-US" sz="1100" u="sng" dirty="0" smtClean="0"/>
              <a:t> SR</a:t>
            </a:r>
            <a:r>
              <a:rPr lang="en-US" sz="1100" dirty="0" smtClean="0"/>
              <a:t>.</a:t>
            </a:r>
          </a:p>
          <a:p>
            <a:r>
              <a:rPr lang="en-US" sz="1100" b="1" dirty="0" smtClean="0"/>
              <a:t>Devil in the Milk: Illness, Health and the Politics of A1 and A2 Milk.  </a:t>
            </a:r>
            <a:r>
              <a:rPr lang="en-US" sz="1100" dirty="0" smtClean="0"/>
              <a:t>Keith Woodford (Author) </a:t>
            </a:r>
          </a:p>
          <a:p>
            <a:r>
              <a:rPr lang="en-US" sz="1100" dirty="0" smtClean="0">
                <a:cs typeface="Arial" charset="0"/>
              </a:rPr>
              <a:t>Effect of Raw Milk on Lactose Intolerance Symptoms: A Randomized Controlled Trial.   </a:t>
            </a:r>
            <a:r>
              <a:rPr lang="en-US" sz="1100" dirty="0" err="1" smtClean="0"/>
              <a:t>Quyen</a:t>
            </a:r>
            <a:r>
              <a:rPr lang="en-US" sz="1100" dirty="0" smtClean="0"/>
              <a:t> Vu &amp; Sarah Mummah, Mentor: Dr. Christopher Gardner</a:t>
            </a:r>
          </a:p>
          <a:p>
            <a:r>
              <a:rPr lang="en-US" sz="1100" dirty="0" smtClean="0"/>
              <a:t>Weston A. Price Michigan raw milk survey</a:t>
            </a:r>
          </a:p>
          <a:p>
            <a:r>
              <a:rPr lang="en-US" sz="1100" dirty="0" smtClean="0">
                <a:hlinkClick r:id="rId4"/>
              </a:rPr>
              <a:t>http://www.nysopep.org/</a:t>
            </a:r>
            <a:endParaRPr lang="en-US" sz="1100" dirty="0" smtClean="0"/>
          </a:p>
          <a:p>
            <a:r>
              <a:rPr lang="en-US" sz="1100" dirty="0" smtClean="0">
                <a:hlinkClick r:id="rId5"/>
              </a:rPr>
              <a:t>https://www.health.ny.gov/diseases/conditions/osteoporosis/vitamin_d_and_your_bones.htm</a:t>
            </a:r>
            <a:r>
              <a:rPr lang="en-US" sz="1100" dirty="0" smtClean="0"/>
              <a:t> </a:t>
            </a:r>
          </a:p>
          <a:p>
            <a:r>
              <a:rPr lang="en-US" sz="1100" dirty="0" smtClean="0">
                <a:hlinkClick r:id="rId6"/>
              </a:rPr>
              <a:t>http://ods.od.nih.gov/factsheets/Calcium-HealthProfessional/</a:t>
            </a:r>
            <a:endParaRPr lang="en-US" sz="1100" dirty="0" smtClean="0"/>
          </a:p>
          <a:p>
            <a:r>
              <a:rPr lang="en-US" sz="1100" dirty="0" smtClean="0">
                <a:hlinkClick r:id="rId7"/>
              </a:rPr>
              <a:t>http://www.webmd.com/vitamins-supplements/ingredientmono-781-CALCIUM.aspx?activeIngredientId=781&amp;activeIngredientName=CALCIUM</a:t>
            </a:r>
            <a:r>
              <a:rPr lang="en-US" sz="1100" dirty="0" smtClean="0"/>
              <a:t> </a:t>
            </a:r>
          </a:p>
          <a:p>
            <a:r>
              <a:rPr lang="en-US" sz="1100" dirty="0" smtClean="0">
                <a:hlinkClick r:id="rId8"/>
              </a:rPr>
              <a:t>http://well.blogs.nytimes.com/2013/04/08/thinking-twice-about-calciumsupplements-2/?_php=true&amp;_type=blogs&amp;_r=0 </a:t>
            </a:r>
            <a:endParaRPr lang="en-US" sz="1100" dirty="0" smtClean="0"/>
          </a:p>
          <a:p>
            <a:r>
              <a:rPr lang="en-US" sz="1100" dirty="0" smtClean="0">
                <a:hlinkClick r:id="rId9"/>
              </a:rPr>
              <a:t>http://www.nlm.nih.gov/medlineplus/ency/article/007477.htm</a:t>
            </a:r>
            <a:r>
              <a:rPr lang="en-US" sz="1100" dirty="0" smtClean="0"/>
              <a:t> </a:t>
            </a:r>
          </a:p>
          <a:p>
            <a:r>
              <a:rPr lang="en-US" sz="1100" dirty="0" smtClean="0">
                <a:hlinkClick r:id="rId10"/>
              </a:rPr>
              <a:t>http://www.webmd.com/osteoporosis/features/calcium-supplements-pills</a:t>
            </a:r>
            <a:endParaRPr lang="en-US" sz="1100" dirty="0" smtClean="0"/>
          </a:p>
          <a:p>
            <a:r>
              <a:rPr lang="en-US" sz="1100" dirty="0" smtClean="0">
                <a:hlinkClick r:id="rId11"/>
              </a:rPr>
              <a:t>http://orthopedics.about.com/od/osteoporosistreatment/f/calciumtype.htm</a:t>
            </a:r>
            <a:r>
              <a:rPr lang="en-US" sz="1100" dirty="0" smtClean="0"/>
              <a:t> </a:t>
            </a:r>
          </a:p>
          <a:p>
            <a:r>
              <a:rPr lang="en-US" sz="1100" dirty="0" smtClean="0">
                <a:hlinkClick r:id="rId12"/>
              </a:rPr>
              <a:t>http://articles.mercola.com/sites/articles/archive/2012/01/30/calcium-supplementon-heart-attack.aspx</a:t>
            </a:r>
            <a:endParaRPr lang="en-US" sz="1100" dirty="0" smtClean="0"/>
          </a:p>
          <a:p>
            <a:r>
              <a:rPr lang="en-US" sz="1100" dirty="0" smtClean="0">
                <a:hlinkClick r:id="rId13"/>
              </a:rPr>
              <a:t>https://www.health.ny.gov/diseases/conditions/osteoporosis/Calcium_supplements.htm</a:t>
            </a:r>
            <a:endParaRPr lang="en-US" sz="1100" dirty="0" smtClean="0"/>
          </a:p>
          <a:p>
            <a:r>
              <a:rPr lang="en-US" sz="1100" dirty="0" smtClean="0">
                <a:hlinkClick r:id="rId14"/>
              </a:rPr>
              <a:t>http://ods.od.nih.gov/factssheets/Calcium-QuickFacts/</a:t>
            </a:r>
            <a:endParaRPr lang="en-US" sz="1100" dirty="0" smtClean="0"/>
          </a:p>
          <a:p>
            <a:r>
              <a:rPr lang="en-US" sz="1100" dirty="0" smtClean="0">
                <a:hlinkClick r:id="rId15"/>
              </a:rPr>
              <a:t>http://www.whfoods.com/genpage.php?tname=nutrient&amp;dbid=45</a:t>
            </a:r>
            <a:endParaRPr lang="en-US" sz="1100" dirty="0" smtClean="0"/>
          </a:p>
          <a:p>
            <a:r>
              <a:rPr lang="en-US" sz="1100" dirty="0" smtClean="0">
                <a:hlinkClick r:id="rId16"/>
              </a:rPr>
              <a:t>http://lpi.oregonstate.edu/infocenter/minerals/calcium/</a:t>
            </a:r>
            <a:endParaRPr lang="en-US" sz="1100" dirty="0" smtClean="0"/>
          </a:p>
          <a:p>
            <a:r>
              <a:rPr lang="en-US" sz="1100" dirty="0" smtClean="0">
                <a:hlinkClick r:id="rId17"/>
              </a:rPr>
              <a:t>http://greatist.com/health/18-surprising-dairy-free-sources-calcium</a:t>
            </a:r>
            <a:endParaRPr lang="en-US" sz="1100" dirty="0" smtClean="0"/>
          </a:p>
          <a:p>
            <a:r>
              <a:rPr lang="en-US" sz="1100" dirty="0" smtClean="0">
                <a:hlinkClick r:id="rId18"/>
              </a:rPr>
              <a:t>http://www.hsph.harvard.edu/nutritionsource/calcium-sources/</a:t>
            </a:r>
            <a:endParaRPr lang="en-US" sz="1100" dirty="0" smtClean="0"/>
          </a:p>
          <a:p>
            <a:r>
              <a:rPr lang="en-US" sz="1100" dirty="0" smtClean="0">
                <a:hlinkClick r:id="rId19"/>
              </a:rPr>
              <a:t>http://www.nlm.nih.gov/medlineplus/ency/article/002412.htm</a:t>
            </a:r>
            <a:endParaRPr lang="en-US" sz="1100" dirty="0" smtClean="0"/>
          </a:p>
          <a:p>
            <a:r>
              <a:rPr lang="en-US" sz="1100" dirty="0" smtClean="0">
                <a:hlinkClick r:id="rId20"/>
              </a:rPr>
              <a:t>http://www.vrg.org/nutrition/calcium.php</a:t>
            </a:r>
            <a:endParaRPr lang="en-US" sz="1100" dirty="0" smtClean="0"/>
          </a:p>
          <a:p>
            <a:r>
              <a:rPr lang="en-US" sz="1100" dirty="0" smtClean="0">
                <a:hlinkClick r:id="rId21"/>
              </a:rPr>
              <a:t>http://www.foodproductiondesign.com/articles/1998/05/boning-up-on-calcium-fortification.aspx</a:t>
            </a:r>
            <a:endParaRPr lang="en-US" sz="1100" dirty="0" smtClean="0"/>
          </a:p>
          <a:p>
            <a:pPr>
              <a:buNone/>
            </a:pPr>
            <a:endParaRPr lang="en-US" sz="1100" dirty="0" smtClean="0"/>
          </a:p>
          <a:p>
            <a:endParaRPr lang="en-US" sz="1100" dirty="0" smtClean="0"/>
          </a:p>
          <a:p>
            <a:endParaRPr lang="en-US" sz="1100" dirty="0" smtClean="0"/>
          </a:p>
          <a:p>
            <a:endParaRPr lang="en-US" sz="1100" dirty="0" smtClean="0"/>
          </a:p>
          <a:p>
            <a:endParaRPr 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Calcium	</a:t>
            </a:r>
            <a:endParaRPr lang="en-US" dirty="0"/>
          </a:p>
        </p:txBody>
      </p:sp>
      <p:sp>
        <p:nvSpPr>
          <p:cNvPr id="3" name="Content Placeholder 2"/>
          <p:cNvSpPr>
            <a:spLocks noGrp="1"/>
          </p:cNvSpPr>
          <p:nvPr>
            <p:ph sz="half" idx="1"/>
          </p:nvPr>
        </p:nvSpPr>
        <p:spPr/>
        <p:txBody>
          <a:bodyPr>
            <a:normAutofit/>
          </a:bodyPr>
          <a:lstStyle/>
          <a:p>
            <a:r>
              <a:rPr lang="en-US" sz="2800" dirty="0" smtClean="0"/>
              <a:t>Natural Sources</a:t>
            </a:r>
          </a:p>
          <a:p>
            <a:pPr lvl="1"/>
            <a:r>
              <a:rPr lang="en-US" sz="2800" dirty="0" smtClean="0"/>
              <a:t>Dairy</a:t>
            </a:r>
          </a:p>
          <a:p>
            <a:pPr lvl="1"/>
            <a:r>
              <a:rPr lang="en-US" sz="2800" dirty="0" smtClean="0"/>
              <a:t>Vegetables </a:t>
            </a:r>
          </a:p>
          <a:p>
            <a:pPr lvl="1"/>
            <a:r>
              <a:rPr lang="en-US" sz="2800" dirty="0" smtClean="0"/>
              <a:t>Grains</a:t>
            </a:r>
          </a:p>
          <a:p>
            <a:pPr lvl="1"/>
            <a:r>
              <a:rPr lang="en-US" sz="2800" dirty="0" smtClean="0"/>
              <a:t>Fortified Foods</a:t>
            </a:r>
            <a:endParaRPr lang="en-US" sz="2800" dirty="0"/>
          </a:p>
        </p:txBody>
      </p:sp>
      <p:pic>
        <p:nvPicPr>
          <p:cNvPr id="39938" name="Picture 2" descr="https://encrypted-tbn2.gstatic.com/images?q=tbn:ANd9GcQbZyOdn-R0AwLZpd_g4rasXe3IA6dXAsdRJl32wZ1wfC6ykMj1DQ"/>
          <p:cNvPicPr>
            <a:picLocks noGrp="1" noChangeAspect="1" noChangeArrowheads="1"/>
          </p:cNvPicPr>
          <p:nvPr>
            <p:ph sz="half" idx="2"/>
          </p:nvPr>
        </p:nvPicPr>
        <p:blipFill>
          <a:blip r:embed="rId2" cstate="print"/>
          <a:srcRect/>
          <a:stretch>
            <a:fillRect/>
          </a:stretch>
        </p:blipFill>
        <p:spPr bwMode="auto">
          <a:xfrm>
            <a:off x="3733801" y="1752601"/>
            <a:ext cx="4724400" cy="3701400"/>
          </a:xfrm>
          <a:prstGeom prst="rect">
            <a:avLst/>
          </a:prstGeom>
          <a:noFill/>
        </p:spPr>
      </p:pic>
      <p:sp>
        <p:nvSpPr>
          <p:cNvPr id="5" name="Rectangle 4"/>
          <p:cNvSpPr/>
          <p:nvPr/>
        </p:nvSpPr>
        <p:spPr>
          <a:xfrm>
            <a:off x="838200" y="5638800"/>
            <a:ext cx="7620000" cy="276999"/>
          </a:xfrm>
          <a:prstGeom prst="rect">
            <a:avLst/>
          </a:prstGeom>
        </p:spPr>
        <p:txBody>
          <a:bodyPr wrap="square">
            <a:spAutoFit/>
          </a:bodyPr>
          <a:lstStyle/>
          <a:p>
            <a:pPr>
              <a:buFont typeface="Arial" pitchFamily="34" charset="0"/>
              <a:buChar char="•"/>
            </a:pPr>
            <a:r>
              <a:rPr lang="en-US" sz="1200" dirty="0" smtClean="0">
                <a:hlinkClick r:id="rId3"/>
              </a:rPr>
              <a:t>http://www.whfoods.com/genpage.php?tname=nutrient&amp;dbid=45</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Calcium	</a:t>
            </a:r>
            <a:endParaRPr lang="en-US" dirty="0"/>
          </a:p>
        </p:txBody>
      </p:sp>
      <p:sp>
        <p:nvSpPr>
          <p:cNvPr id="4" name="Content Placeholder 3"/>
          <p:cNvSpPr>
            <a:spLocks noGrp="1"/>
          </p:cNvSpPr>
          <p:nvPr>
            <p:ph sz="half" idx="2"/>
          </p:nvPr>
        </p:nvSpPr>
        <p:spPr>
          <a:xfrm>
            <a:off x="4267200" y="1676400"/>
            <a:ext cx="4343400" cy="4525963"/>
          </a:xfrm>
        </p:spPr>
        <p:txBody>
          <a:bodyPr/>
          <a:lstStyle/>
          <a:p>
            <a:r>
              <a:rPr lang="en-US" sz="2800" dirty="0" smtClean="0"/>
              <a:t>Supplemental sources</a:t>
            </a:r>
          </a:p>
          <a:p>
            <a:pPr lvl="1"/>
            <a:r>
              <a:rPr lang="en-US" sz="2800" dirty="0" smtClean="0"/>
              <a:t>Calcium carbonate</a:t>
            </a:r>
          </a:p>
          <a:p>
            <a:pPr lvl="2"/>
            <a:r>
              <a:rPr lang="en-US" sz="2600" dirty="0" smtClean="0"/>
              <a:t>TUMS</a:t>
            </a:r>
          </a:p>
          <a:p>
            <a:pPr lvl="1"/>
            <a:r>
              <a:rPr lang="en-US" sz="2800" dirty="0" smtClean="0"/>
              <a:t>Calcium citrate  </a:t>
            </a:r>
          </a:p>
          <a:p>
            <a:endParaRPr lang="en-US" dirty="0"/>
          </a:p>
        </p:txBody>
      </p:sp>
      <p:pic>
        <p:nvPicPr>
          <p:cNvPr id="4098" name="Picture 2" descr="https://encrypted-tbn2.gstatic.com/images?q=tbn:ANd9GcS9toU0BYEkTXQ3A5oN1pXECTu2vLRoIOqKhMa7OssFcSChkVFz3AoeScVU"/>
          <p:cNvPicPr>
            <a:picLocks noGrp="1" noChangeAspect="1" noChangeArrowheads="1"/>
          </p:cNvPicPr>
          <p:nvPr>
            <p:ph sz="half" idx="1"/>
          </p:nvPr>
        </p:nvPicPr>
        <p:blipFill>
          <a:blip r:embed="rId2" cstate="print"/>
          <a:srcRect/>
          <a:stretch>
            <a:fillRect/>
          </a:stretch>
        </p:blipFill>
        <p:spPr bwMode="auto">
          <a:xfrm>
            <a:off x="533400" y="1905000"/>
            <a:ext cx="3702078" cy="3718605"/>
          </a:xfrm>
          <a:prstGeom prst="rect">
            <a:avLst/>
          </a:prstGeom>
          <a:noFill/>
        </p:spPr>
      </p:pic>
      <p:sp>
        <p:nvSpPr>
          <p:cNvPr id="5" name="Rectangle 4"/>
          <p:cNvSpPr/>
          <p:nvPr/>
        </p:nvSpPr>
        <p:spPr>
          <a:xfrm>
            <a:off x="533400" y="5715000"/>
            <a:ext cx="7543800" cy="646331"/>
          </a:xfrm>
          <a:prstGeom prst="rect">
            <a:avLst/>
          </a:prstGeom>
        </p:spPr>
        <p:txBody>
          <a:bodyPr wrap="square">
            <a:spAutoFit/>
          </a:bodyPr>
          <a:lstStyle/>
          <a:p>
            <a:pPr>
              <a:buFont typeface="Arial" pitchFamily="34" charset="0"/>
              <a:buChar char="•"/>
            </a:pPr>
            <a:r>
              <a:rPr lang="en-US" sz="1200" dirty="0" smtClean="0">
                <a:hlinkClick r:id="rId3"/>
              </a:rPr>
              <a:t>http://www.webmd.com/osteoporosis/features/calcium-supplements-pills</a:t>
            </a:r>
            <a:endParaRPr lang="en-US" sz="1200" dirty="0" smtClean="0"/>
          </a:p>
          <a:p>
            <a:pPr>
              <a:buFont typeface="Arial" pitchFamily="34" charset="0"/>
              <a:buChar char="•"/>
            </a:pPr>
            <a:r>
              <a:rPr lang="en-US" sz="1200" dirty="0" smtClean="0">
                <a:hlinkClick r:id="rId4"/>
              </a:rPr>
              <a:t>http://well.blogs.nytimes.com/2013/04/08/thinking-twice-about-calcium-supplements-2/?_php=true&amp;_type=blogs&amp;_r=0</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Intake</a:t>
            </a:r>
            <a:endParaRPr lang="en-US" dirty="0"/>
          </a:p>
        </p:txBody>
      </p:sp>
      <p:pic>
        <p:nvPicPr>
          <p:cNvPr id="44034" name="Picture 2" descr="http://www.crohnsforum.com/images/vitamins/recommended-calcium-intake.gif"/>
          <p:cNvPicPr>
            <a:picLocks noGrp="1" noChangeAspect="1" noChangeArrowheads="1"/>
          </p:cNvPicPr>
          <p:nvPr>
            <p:ph idx="1"/>
          </p:nvPr>
        </p:nvPicPr>
        <p:blipFill>
          <a:blip r:embed="rId2" cstate="print"/>
          <a:srcRect/>
          <a:stretch>
            <a:fillRect/>
          </a:stretch>
        </p:blipFill>
        <p:spPr bwMode="auto">
          <a:xfrm>
            <a:off x="1086040" y="1600200"/>
            <a:ext cx="6148013" cy="457199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Absorption factors	</a:t>
            </a:r>
            <a:endParaRPr lang="en-US" dirty="0"/>
          </a:p>
        </p:txBody>
      </p:sp>
      <p:sp>
        <p:nvSpPr>
          <p:cNvPr id="3" name="Content Placeholder 2"/>
          <p:cNvSpPr>
            <a:spLocks noGrp="1"/>
          </p:cNvSpPr>
          <p:nvPr>
            <p:ph idx="1"/>
          </p:nvPr>
        </p:nvSpPr>
        <p:spPr/>
        <p:txBody>
          <a:bodyPr>
            <a:normAutofit lnSpcReduction="10000"/>
          </a:bodyPr>
          <a:lstStyle/>
          <a:p>
            <a:r>
              <a:rPr lang="en-US" dirty="0" smtClean="0"/>
              <a:t>Bioavailability</a:t>
            </a:r>
          </a:p>
          <a:p>
            <a:pPr lvl="1"/>
            <a:r>
              <a:rPr lang="en-US" dirty="0" smtClean="0"/>
              <a:t>Amount of absorbable calcium in a food.  </a:t>
            </a:r>
          </a:p>
          <a:p>
            <a:r>
              <a:rPr lang="en-US" dirty="0" smtClean="0"/>
              <a:t>Oxalic Acid/ </a:t>
            </a:r>
            <a:r>
              <a:rPr lang="en-US" dirty="0" err="1" smtClean="0"/>
              <a:t>Phytic</a:t>
            </a:r>
            <a:r>
              <a:rPr lang="en-US" dirty="0" smtClean="0"/>
              <a:t> Acid</a:t>
            </a:r>
          </a:p>
          <a:p>
            <a:pPr lvl="1"/>
            <a:r>
              <a:rPr lang="en-US" dirty="0" smtClean="0"/>
              <a:t>Inhibits calcium absorption</a:t>
            </a:r>
          </a:p>
          <a:p>
            <a:r>
              <a:rPr lang="en-US" dirty="0" smtClean="0"/>
              <a:t>Vitamin D/Magnesium</a:t>
            </a:r>
          </a:p>
          <a:p>
            <a:pPr lvl="1"/>
            <a:r>
              <a:rPr lang="en-US" dirty="0" smtClean="0"/>
              <a:t>Assist with absorption</a:t>
            </a:r>
          </a:p>
          <a:p>
            <a:r>
              <a:rPr lang="en-US" dirty="0" smtClean="0"/>
              <a:t>Diet</a:t>
            </a:r>
          </a:p>
          <a:p>
            <a:pPr lvl="1"/>
            <a:r>
              <a:rPr lang="en-US" dirty="0" smtClean="0"/>
              <a:t>Sodium, protein, caffeine, alcohol. </a:t>
            </a:r>
          </a:p>
          <a:p>
            <a:endParaRPr lang="en-US" dirty="0" smtClean="0"/>
          </a:p>
          <a:p>
            <a:r>
              <a:rPr lang="en-US" sz="1200" dirty="0" smtClean="0">
                <a:hlinkClick r:id="rId2"/>
              </a:rPr>
              <a:t>https://www.health.ny.gov/diseases/conditions/osteoporosis/vitamin_d_and_your_bones.htm</a:t>
            </a:r>
            <a:endParaRPr lang="en-US" sz="1200" dirty="0" smtClean="0"/>
          </a:p>
          <a:p>
            <a:endParaRPr lang="en-US" sz="12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Calcium is vital for . . . . . </a:t>
            </a:r>
            <a:endParaRPr lang="en-US" dirty="0"/>
          </a:p>
        </p:txBody>
      </p:sp>
      <p:sp>
        <p:nvSpPr>
          <p:cNvPr id="3" name="Content Placeholder 2"/>
          <p:cNvSpPr>
            <a:spLocks noGrp="1"/>
          </p:cNvSpPr>
          <p:nvPr>
            <p:ph idx="1"/>
          </p:nvPr>
        </p:nvSpPr>
        <p:spPr/>
        <p:txBody>
          <a:bodyPr>
            <a:normAutofit lnSpcReduction="10000"/>
          </a:bodyPr>
          <a:lstStyle/>
          <a:p>
            <a:r>
              <a:rPr lang="en-US" dirty="0" smtClean="0"/>
              <a:t>Muscle contractions</a:t>
            </a:r>
          </a:p>
          <a:p>
            <a:r>
              <a:rPr lang="en-US" dirty="0" smtClean="0"/>
              <a:t>Secreting hormones</a:t>
            </a:r>
          </a:p>
          <a:p>
            <a:r>
              <a:rPr lang="en-US" dirty="0" smtClean="0"/>
              <a:t>Sending messages through the nervous system</a:t>
            </a:r>
          </a:p>
          <a:p>
            <a:r>
              <a:rPr lang="en-US" dirty="0" smtClean="0"/>
              <a:t>Blood clotting</a:t>
            </a:r>
          </a:p>
          <a:p>
            <a:r>
              <a:rPr lang="en-US" dirty="0" smtClean="0">
                <a:solidFill>
                  <a:srgbClr val="00B0F0"/>
                </a:solidFill>
              </a:rPr>
              <a:t>Healthy bones and teeth!</a:t>
            </a:r>
          </a:p>
          <a:p>
            <a:pPr lvl="1"/>
            <a:r>
              <a:rPr lang="en-US" dirty="0" smtClean="0"/>
              <a:t>Important to chiropractors</a:t>
            </a:r>
          </a:p>
          <a:p>
            <a:pPr lvl="1"/>
            <a:endParaRPr lang="en-US" dirty="0" smtClean="0"/>
          </a:p>
          <a:p>
            <a:r>
              <a:rPr lang="en-US" sz="1200" dirty="0" smtClean="0">
                <a:hlinkClick r:id="rId2"/>
              </a:rPr>
              <a:t>http://arbl.cvmbs.colostate.edu/hbooks/pathphys/endocrine/thyroid/pth.html</a:t>
            </a:r>
            <a:endParaRPr lang="en-US" sz="1200" dirty="0" smtClean="0"/>
          </a:p>
          <a:p>
            <a:r>
              <a:rPr lang="en-US" sz="1200" dirty="0" smtClean="0">
                <a:hlinkClick r:id="rId3"/>
              </a:rPr>
              <a:t>http://www.livestrong.com/article/464511-the-importance-of-calcium-in-muscle-contraction/</a:t>
            </a:r>
            <a:endParaRPr lang="en-US" sz="1200" dirty="0" smtClean="0"/>
          </a:p>
          <a:p>
            <a:pPr>
              <a:buNone/>
            </a:pPr>
            <a:endParaRPr lang="en-US" sz="1200" dirty="0" smtClean="0"/>
          </a:p>
          <a:p>
            <a:endParaRPr lang="en-US" sz="12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Pathologies related to Ca.  </a:t>
            </a:r>
            <a:endParaRPr lang="en-US" dirty="0"/>
          </a:p>
        </p:txBody>
      </p:sp>
      <p:sp>
        <p:nvSpPr>
          <p:cNvPr id="3" name="Content Placeholder 2"/>
          <p:cNvSpPr>
            <a:spLocks noGrp="1"/>
          </p:cNvSpPr>
          <p:nvPr>
            <p:ph idx="1"/>
          </p:nvPr>
        </p:nvSpPr>
        <p:spPr/>
        <p:txBody>
          <a:bodyPr/>
          <a:lstStyle/>
          <a:p>
            <a:r>
              <a:rPr lang="en-US" dirty="0" smtClean="0"/>
              <a:t>Blood pressure - increase or decrease</a:t>
            </a:r>
          </a:p>
          <a:p>
            <a:r>
              <a:rPr lang="en-US" dirty="0" smtClean="0"/>
              <a:t>Alkalosis/Acidosis</a:t>
            </a:r>
          </a:p>
          <a:p>
            <a:r>
              <a:rPr lang="en-US" dirty="0" smtClean="0"/>
              <a:t>Paget’s disease</a:t>
            </a:r>
          </a:p>
          <a:p>
            <a:r>
              <a:rPr lang="en-US" dirty="0" smtClean="0"/>
              <a:t>Muscle spasms</a:t>
            </a:r>
          </a:p>
          <a:p>
            <a:r>
              <a:rPr lang="en-US" dirty="0" smtClean="0"/>
              <a:t>Rickets</a:t>
            </a:r>
          </a:p>
          <a:p>
            <a:r>
              <a:rPr lang="en-US" dirty="0" smtClean="0"/>
              <a:t>Neural abnormalities</a:t>
            </a:r>
          </a:p>
          <a:p>
            <a:r>
              <a:rPr lang="en-US" dirty="0" smtClean="0"/>
              <a:t>Osteoporosis</a:t>
            </a:r>
          </a:p>
          <a:p>
            <a:pPr lvl="1"/>
            <a:r>
              <a:rPr lang="en-US" dirty="0" smtClean="0">
                <a:solidFill>
                  <a:srgbClr val="00B0F0"/>
                </a:solidFill>
              </a:rPr>
              <a:t>Important to chiropractors!!!</a:t>
            </a:r>
            <a:endParaRPr lang="en-US" dirty="0">
              <a:solidFill>
                <a:srgbClr val="00B0F0"/>
              </a:solidFill>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744</TotalTime>
  <Words>1040</Words>
  <Application>Microsoft Office PowerPoint</Application>
  <PresentationFormat>On-screen Show (4:3)</PresentationFormat>
  <Paragraphs>219</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Technic</vt:lpstr>
      <vt:lpstr>Calcium and Chiropractic</vt:lpstr>
      <vt:lpstr>Learning Objectives </vt:lpstr>
      <vt:lpstr>Calcium  </vt:lpstr>
      <vt:lpstr>Sources of Calcium </vt:lpstr>
      <vt:lpstr>Sources of Calcium </vt:lpstr>
      <vt:lpstr>Recommended Intake</vt:lpstr>
      <vt:lpstr>Absorption factors </vt:lpstr>
      <vt:lpstr>Calcium is vital for . . . . . </vt:lpstr>
      <vt:lpstr>Pathologies related to Ca.  </vt:lpstr>
      <vt:lpstr>Osteoporosis </vt:lpstr>
      <vt:lpstr>Osteoporosis </vt:lpstr>
      <vt:lpstr>Osteoporosis</vt:lpstr>
      <vt:lpstr>What’s the most well known source of calcium?  </vt:lpstr>
      <vt:lpstr>Milk!</vt:lpstr>
      <vt:lpstr>Milk!</vt:lpstr>
      <vt:lpstr>The Great Milk CONSPIRACY!</vt:lpstr>
      <vt:lpstr>Raw or Pasteurized </vt:lpstr>
      <vt:lpstr>Where are we now?  </vt:lpstr>
      <vt:lpstr>FDA’s and CDC’s advice:  </vt:lpstr>
      <vt:lpstr>Milk Pasteurization Process</vt:lpstr>
      <vt:lpstr>What does pasteurization do?  </vt:lpstr>
      <vt:lpstr>Raw Milk and Lactose Intolerance  </vt:lpstr>
      <vt:lpstr>Stanford Raw Milk Study</vt:lpstr>
      <vt:lpstr>Mutant Milk:  A1 vs. A2  </vt:lpstr>
      <vt:lpstr>BCM7 Protein</vt:lpstr>
      <vt:lpstr>A1 Milk Issues</vt:lpstr>
      <vt:lpstr>Slide 27</vt:lpstr>
      <vt:lpstr>Framingham Study </vt:lpstr>
      <vt:lpstr>Slide 29</vt:lpstr>
      <vt:lpstr>Bottom line: </vt:lpstr>
      <vt:lpstr>What is the mutated western milk called?   </vt:lpstr>
      <vt:lpstr>Calcium aids in . . . </vt:lpstr>
      <vt:lpstr>Which of the following is not a significant source of calcium?   </vt:lpstr>
      <vt:lpstr>Conclusion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 Laptop</dc:creator>
  <cp:lastModifiedBy>Dr. Ghaith</cp:lastModifiedBy>
  <cp:revision>66</cp:revision>
  <dcterms:created xsi:type="dcterms:W3CDTF">2014-02-26T04:11:46Z</dcterms:created>
  <dcterms:modified xsi:type="dcterms:W3CDTF">2014-03-04T00:23:31Z</dcterms:modified>
</cp:coreProperties>
</file>