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8" r:id="rId1"/>
  </p:sldMasterIdLst>
  <p:sldIdLst>
    <p:sldId id="256" r:id="rId2"/>
    <p:sldId id="257" r:id="rId3"/>
    <p:sldId id="260" r:id="rId4"/>
    <p:sldId id="258" r:id="rId5"/>
    <p:sldId id="269" r:id="rId6"/>
    <p:sldId id="267" r:id="rId7"/>
    <p:sldId id="268" r:id="rId8"/>
    <p:sldId id="262" r:id="rId9"/>
    <p:sldId id="261" r:id="rId10"/>
    <p:sldId id="282" r:id="rId11"/>
    <p:sldId id="283" r:id="rId12"/>
    <p:sldId id="275" r:id="rId13"/>
    <p:sldId id="276" r:id="rId14"/>
    <p:sldId id="277" r:id="rId15"/>
    <p:sldId id="278" r:id="rId16"/>
    <p:sldId id="279" r:id="rId17"/>
    <p:sldId id="280" r:id="rId18"/>
    <p:sldId id="259" r:id="rId19"/>
    <p:sldId id="272" r:id="rId20"/>
    <p:sldId id="273" r:id="rId21"/>
    <p:sldId id="274" r:id="rId22"/>
    <p:sldId id="287" r:id="rId23"/>
    <p:sldId id="263" r:id="rId24"/>
    <p:sldId id="271" r:id="rId25"/>
    <p:sldId id="286" r:id="rId26"/>
    <p:sldId id="288" r:id="rId27"/>
    <p:sldId id="264" r:id="rId28"/>
    <p:sldId id="281" r:id="rId29"/>
    <p:sldId id="265" r:id="rId30"/>
    <p:sldId id="284" r:id="rId31"/>
    <p:sldId id="266" r:id="rId32"/>
    <p:sldId id="270" r:id="rId33"/>
    <p:sldId id="285"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8DF85F5-FB5E-4F79-A561-97039C58DE01}"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ABC114-BB09-1C41-A2DC-D9679F92B8E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F3ABC114-BB09-1C41-A2DC-D9679F92B8EC}"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F3ABC114-BB09-1C41-A2DC-D9679F92B8EC}"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F5CD18-686B-47A9-AFD5-66CE5FA52A66}"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18AA602-8BD8-F14B-92E1-1D39853E45F1}" type="datetimeFigureOut">
              <a:rPr lang="en-US" smtClean="0"/>
              <a:pPr/>
              <a:t>11/26/2014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ABC114-BB09-1C41-A2DC-D9679F92B8EC}"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F3ABC114-BB09-1C41-A2DC-D9679F92B8EC}"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F3ABC114-BB09-1C41-A2DC-D9679F92B8E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F3ABC114-BB09-1C41-A2DC-D9679F92B8E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1AA4845-A08A-4DF4-8D99-E2E7B6D41C67}"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218AA602-8BD8-F14B-92E1-1D39853E45F1}" type="datetimeFigureOut">
              <a:rPr lang="en-US" smtClean="0"/>
              <a:pPr/>
              <a:t>11/26/2014</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F3ABC114-BB09-1C41-A2DC-D9679F92B8EC}"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218AA602-8BD8-F14B-92E1-1D39853E45F1}" type="datetimeFigureOut">
              <a:rPr lang="en-US" smtClean="0"/>
              <a:pPr/>
              <a:t>11/26/2014</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18AA602-8BD8-F14B-92E1-1D39853E45F1}" type="datetimeFigureOut">
              <a:rPr lang="en-US" smtClean="0"/>
              <a:pPr/>
              <a:t>11/26/2014</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F3ABC114-BB09-1C41-A2DC-D9679F92B8EC}"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8TIkmmwpY5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14472" y="3661203"/>
            <a:ext cx="3273552" cy="1222725"/>
          </a:xfrm>
        </p:spPr>
        <p:txBody>
          <a:bodyPr>
            <a:normAutofit/>
          </a:bodyPr>
          <a:lstStyle/>
          <a:p>
            <a:r>
              <a:rPr lang="en-US" dirty="0" smtClean="0"/>
              <a:t>Marissa Serhan</a:t>
            </a:r>
          </a:p>
          <a:p>
            <a:r>
              <a:rPr lang="en-US" dirty="0" smtClean="0"/>
              <a:t>Kevin Johnson</a:t>
            </a:r>
          </a:p>
          <a:p>
            <a:r>
              <a:rPr lang="en-US" dirty="0" smtClean="0"/>
              <a:t>Matt Monaghan</a:t>
            </a:r>
          </a:p>
          <a:p>
            <a:r>
              <a:rPr lang="en-US" dirty="0" smtClean="0"/>
              <a:t>Cindy Guizar</a:t>
            </a:r>
            <a:endParaRPr lang="en-US" dirty="0"/>
          </a:p>
        </p:txBody>
      </p:sp>
      <p:sp>
        <p:nvSpPr>
          <p:cNvPr id="2" name="Title 1"/>
          <p:cNvSpPr>
            <a:spLocks noGrp="1"/>
          </p:cNvSpPr>
          <p:nvPr>
            <p:ph type="ctrTitle"/>
          </p:nvPr>
        </p:nvSpPr>
        <p:spPr>
          <a:xfrm>
            <a:off x="3014472" y="718060"/>
            <a:ext cx="3273552" cy="1186846"/>
          </a:xfrm>
        </p:spPr>
        <p:txBody>
          <a:bodyPr>
            <a:normAutofit/>
          </a:bodyPr>
          <a:lstStyle/>
          <a:p>
            <a:r>
              <a:rPr lang="en-US" sz="5400" dirty="0" smtClean="0"/>
              <a:t>Cilia</a:t>
            </a:r>
            <a:endParaRPr lang="en-US" sz="5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Smoking on Cilia</a:t>
            </a:r>
            <a:endParaRPr lang="en-US" dirty="0"/>
          </a:p>
        </p:txBody>
      </p:sp>
      <p:sp>
        <p:nvSpPr>
          <p:cNvPr id="3" name="Content Placeholder 2"/>
          <p:cNvSpPr>
            <a:spLocks noGrp="1"/>
          </p:cNvSpPr>
          <p:nvPr>
            <p:ph sz="quarter" idx="1"/>
          </p:nvPr>
        </p:nvSpPr>
        <p:spPr>
          <a:xfrm>
            <a:off x="301752" y="1527048"/>
            <a:ext cx="8503920" cy="4768368"/>
          </a:xfrm>
        </p:spPr>
        <p:txBody>
          <a:bodyPr>
            <a:normAutofit/>
          </a:bodyPr>
          <a:lstStyle/>
          <a:p>
            <a:r>
              <a:rPr lang="en-US" dirty="0" smtClean="0"/>
              <a:t>Damage to the lungs natural repair mechanisms</a:t>
            </a:r>
          </a:p>
          <a:p>
            <a:pPr lvl="1"/>
            <a:r>
              <a:rPr lang="en-US" dirty="0" smtClean="0"/>
              <a:t>Destruction of cilia</a:t>
            </a:r>
          </a:p>
          <a:p>
            <a:pPr lvl="1"/>
            <a:r>
              <a:rPr lang="en-US" dirty="0" smtClean="0"/>
              <a:t>Remaining cilia may be slowed for up to several hours</a:t>
            </a:r>
          </a:p>
          <a:p>
            <a:pPr lvl="1"/>
            <a:r>
              <a:rPr lang="en-US" dirty="0" smtClean="0"/>
              <a:t>Mucous cells in lungs grow in size and number producing thicker mucous</a:t>
            </a:r>
          </a:p>
          <a:p>
            <a:pPr lvl="1"/>
            <a:r>
              <a:rPr lang="en-US" dirty="0" smtClean="0"/>
              <a:t>Dirt, bacteria, pollution, and chemicals from cigarette smoke are not able to be removed from the lungs</a:t>
            </a:r>
          </a:p>
          <a:p>
            <a:r>
              <a:rPr lang="en-US" dirty="0" smtClean="0"/>
              <a:t>An unproductive cough can be developed from lack of mucous movement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Quitting Smoking on Cilia</a:t>
            </a:r>
            <a:endParaRPr lang="en-US" dirty="0"/>
          </a:p>
        </p:txBody>
      </p:sp>
      <p:sp>
        <p:nvSpPr>
          <p:cNvPr id="3" name="Content Placeholder 2"/>
          <p:cNvSpPr>
            <a:spLocks noGrp="1"/>
          </p:cNvSpPr>
          <p:nvPr>
            <p:ph sz="quarter" idx="1"/>
          </p:nvPr>
        </p:nvSpPr>
        <p:spPr/>
        <p:txBody>
          <a:bodyPr/>
          <a:lstStyle/>
          <a:p>
            <a:r>
              <a:rPr lang="en-US" dirty="0" smtClean="0"/>
              <a:t>Cilia will begin to grow within three days of quitting</a:t>
            </a:r>
          </a:p>
          <a:p>
            <a:pPr lvl="1"/>
            <a:r>
              <a:rPr lang="en-US" dirty="0" smtClean="0"/>
              <a:t>Cough may accompany quitting for several weeks due to cilia working to remove buildups of mucous from the lungs</a:t>
            </a:r>
          </a:p>
          <a:p>
            <a:r>
              <a:rPr lang="en-US" dirty="0" smtClean="0"/>
              <a:t>Many of the lost cilia will be replaced within nine months</a:t>
            </a:r>
          </a:p>
          <a:p>
            <a:r>
              <a:rPr lang="en-US" dirty="0" smtClean="0"/>
              <a:t>Decrease in the amount of mucous</a:t>
            </a:r>
          </a:p>
          <a:p>
            <a:r>
              <a:rPr lang="en-US" dirty="0" smtClean="0"/>
              <a:t>Increased capacity of self-repair in lungs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Ciliary Dyskinesia</a:t>
            </a:r>
            <a:endParaRPr lang="en-US" dirty="0"/>
          </a:p>
        </p:txBody>
      </p:sp>
      <p:sp>
        <p:nvSpPr>
          <p:cNvPr id="3" name="Content Placeholder 2"/>
          <p:cNvSpPr>
            <a:spLocks noGrp="1"/>
          </p:cNvSpPr>
          <p:nvPr>
            <p:ph sz="quarter" idx="1"/>
          </p:nvPr>
        </p:nvSpPr>
        <p:spPr/>
        <p:txBody>
          <a:bodyPr/>
          <a:lstStyle/>
          <a:p>
            <a:r>
              <a:rPr lang="en-US" dirty="0" smtClean="0"/>
              <a:t>What is it?</a:t>
            </a:r>
          </a:p>
          <a:p>
            <a:pPr lvl="1"/>
            <a:r>
              <a:rPr lang="en-US" dirty="0" smtClean="0"/>
              <a:t>A genetic lung disorder</a:t>
            </a:r>
          </a:p>
          <a:p>
            <a:endParaRPr lang="en-US" dirty="0" smtClean="0"/>
          </a:p>
          <a:p>
            <a:r>
              <a:rPr lang="en-US" dirty="0" smtClean="0"/>
              <a:t>What does it do?</a:t>
            </a:r>
          </a:p>
          <a:p>
            <a:pPr lvl="1"/>
            <a:r>
              <a:rPr lang="en-US" dirty="0" smtClean="0"/>
              <a:t>Mucous accumulates in the lungs</a:t>
            </a:r>
          </a:p>
          <a:p>
            <a:pPr lvl="3"/>
            <a:r>
              <a:rPr lang="en-US" dirty="0" smtClean="0"/>
              <a:t>This causes blockage(s) and results in infection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Ciliary Dyskinesia: Affects</a:t>
            </a:r>
            <a:endParaRPr lang="en-US" dirty="0"/>
          </a:p>
        </p:txBody>
      </p:sp>
      <p:sp>
        <p:nvSpPr>
          <p:cNvPr id="3" name="Content Placeholder 2"/>
          <p:cNvSpPr>
            <a:spLocks noGrp="1"/>
          </p:cNvSpPr>
          <p:nvPr>
            <p:ph sz="quarter" idx="1"/>
          </p:nvPr>
        </p:nvSpPr>
        <p:spPr/>
        <p:txBody>
          <a:bodyPr/>
          <a:lstStyle/>
          <a:p>
            <a:r>
              <a:rPr lang="en-US" dirty="0" smtClean="0"/>
              <a:t>Respiratory system</a:t>
            </a:r>
          </a:p>
          <a:p>
            <a:r>
              <a:rPr lang="en-US" dirty="0" smtClean="0"/>
              <a:t>Inner ear</a:t>
            </a:r>
          </a:p>
          <a:p>
            <a:r>
              <a:rPr lang="en-US" dirty="0" smtClean="0"/>
              <a:t>Reproductive organs</a:t>
            </a:r>
          </a:p>
          <a:p>
            <a:r>
              <a:rPr lang="en-US" dirty="0" smtClean="0"/>
              <a:t>Anywhere else cilia are important</a:t>
            </a:r>
          </a:p>
          <a:p>
            <a:pPr lvl="1"/>
            <a:r>
              <a:rPr lang="en-US" dirty="0" smtClean="0"/>
              <a:t>The cilia are what get affected by this dysfunction</a:t>
            </a:r>
          </a:p>
          <a:p>
            <a:pPr lvl="2"/>
            <a:r>
              <a:rPr lang="en-US" dirty="0" smtClean="0"/>
              <a:t>Abnormal Cilia</a:t>
            </a:r>
          </a:p>
          <a:p>
            <a:pPr lvl="3"/>
            <a:r>
              <a:rPr lang="en-US" dirty="0" smtClean="0"/>
              <a:t>Stunted</a:t>
            </a:r>
          </a:p>
          <a:p>
            <a:pPr lvl="3"/>
            <a:r>
              <a:rPr lang="en-US" dirty="0" smtClean="0"/>
              <a:t>Non-synced movement</a:t>
            </a:r>
          </a:p>
          <a:p>
            <a:pPr lvl="2"/>
            <a:r>
              <a:rPr lang="en-US" dirty="0" smtClean="0"/>
              <a:t>Non-moving Cilia</a:t>
            </a:r>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Cilia Dyskinesia: Symptoms</a:t>
            </a:r>
            <a:endParaRPr lang="en-US" dirty="0"/>
          </a:p>
        </p:txBody>
      </p:sp>
      <p:sp>
        <p:nvSpPr>
          <p:cNvPr id="3" name="Content Placeholder 2"/>
          <p:cNvSpPr>
            <a:spLocks noGrp="1"/>
          </p:cNvSpPr>
          <p:nvPr>
            <p:ph sz="quarter" idx="1"/>
          </p:nvPr>
        </p:nvSpPr>
        <p:spPr/>
        <p:txBody>
          <a:bodyPr/>
          <a:lstStyle/>
          <a:p>
            <a:r>
              <a:rPr lang="en-US" dirty="0" smtClean="0"/>
              <a:t>Respiratory Distress as a newborn</a:t>
            </a:r>
          </a:p>
          <a:p>
            <a:r>
              <a:rPr lang="en-US" dirty="0" smtClean="0"/>
              <a:t>Chronic cough</a:t>
            </a:r>
          </a:p>
          <a:p>
            <a:r>
              <a:rPr lang="en-US" dirty="0" smtClean="0"/>
              <a:t>Excess mucous</a:t>
            </a:r>
          </a:p>
          <a:p>
            <a:r>
              <a:rPr lang="en-US" dirty="0" smtClean="0"/>
              <a:t>Middle ear infections</a:t>
            </a:r>
          </a:p>
          <a:p>
            <a:r>
              <a:rPr lang="en-US" dirty="0" smtClean="0"/>
              <a:t>Severe sinus infections</a:t>
            </a:r>
          </a:p>
          <a:p>
            <a:r>
              <a:rPr lang="en-US" dirty="0" smtClean="0"/>
              <a:t>Lack of response to antibiotics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Cilia Dyskinesia: Diagnosis</a:t>
            </a:r>
            <a:endParaRPr lang="en-US" dirty="0"/>
          </a:p>
        </p:txBody>
      </p:sp>
      <p:sp>
        <p:nvSpPr>
          <p:cNvPr id="3" name="Content Placeholder 2"/>
          <p:cNvSpPr>
            <a:spLocks noGrp="1"/>
          </p:cNvSpPr>
          <p:nvPr>
            <p:ph sz="quarter" idx="1"/>
          </p:nvPr>
        </p:nvSpPr>
        <p:spPr/>
        <p:txBody>
          <a:bodyPr/>
          <a:lstStyle/>
          <a:p>
            <a:r>
              <a:rPr lang="en-US" dirty="0" smtClean="0"/>
              <a:t>Can be difficult to diagnose</a:t>
            </a:r>
          </a:p>
          <a:p>
            <a:pPr lvl="1"/>
            <a:r>
              <a:rPr lang="en-US" dirty="0" smtClean="0"/>
              <a:t>Atypical asthma</a:t>
            </a:r>
          </a:p>
          <a:p>
            <a:pPr lvl="1"/>
            <a:r>
              <a:rPr lang="en-US" dirty="0" smtClean="0"/>
              <a:t>Cystic fibrosis</a:t>
            </a:r>
          </a:p>
          <a:p>
            <a:r>
              <a:rPr lang="en-US" dirty="0" smtClean="0"/>
              <a:t>Clues from history and symptoms</a:t>
            </a:r>
          </a:p>
          <a:p>
            <a:r>
              <a:rPr lang="en-US" dirty="0" smtClean="0"/>
              <a:t>A lung biopsy is the last test to confirm the diagnosis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Cilia Dyskinesia: Occurrence</a:t>
            </a:r>
            <a:endParaRPr lang="en-US" dirty="0"/>
          </a:p>
        </p:txBody>
      </p:sp>
      <p:sp>
        <p:nvSpPr>
          <p:cNvPr id="3" name="Content Placeholder 2"/>
          <p:cNvSpPr>
            <a:spLocks noGrp="1"/>
          </p:cNvSpPr>
          <p:nvPr>
            <p:ph sz="quarter" idx="1"/>
          </p:nvPr>
        </p:nvSpPr>
        <p:spPr/>
        <p:txBody>
          <a:bodyPr/>
          <a:lstStyle/>
          <a:p>
            <a:r>
              <a:rPr lang="en-US" dirty="0" smtClean="0"/>
              <a:t>It is a rare genetic disorder</a:t>
            </a:r>
          </a:p>
          <a:p>
            <a:r>
              <a:rPr lang="en-US" dirty="0" smtClean="0"/>
              <a:t>It worsens over time if not treated</a:t>
            </a:r>
          </a:p>
          <a:p>
            <a:r>
              <a:rPr lang="en-US" dirty="0" smtClean="0"/>
              <a:t>Severity of cases vary greatly</a:t>
            </a:r>
          </a:p>
          <a:p>
            <a:pPr lvl="1"/>
            <a:r>
              <a:rPr lang="en-US" dirty="0" smtClean="0"/>
              <a:t>Treatment</a:t>
            </a:r>
          </a:p>
          <a:p>
            <a:pPr lvl="1"/>
            <a:r>
              <a:rPr lang="en-US" dirty="0" smtClean="0"/>
              <a:t>Early detection</a:t>
            </a:r>
          </a:p>
          <a:p>
            <a:pPr lvl="1"/>
            <a:r>
              <a:rPr lang="en-US" dirty="0" smtClean="0"/>
              <a:t>Monitoring</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Cilia Dyskinesia: Treatments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No cure</a:t>
            </a:r>
          </a:p>
          <a:p>
            <a:r>
              <a:rPr lang="en-US" dirty="0" smtClean="0"/>
              <a:t>Therapy sessions to clear airways</a:t>
            </a:r>
          </a:p>
          <a:p>
            <a:r>
              <a:rPr lang="en-US" dirty="0" smtClean="0"/>
              <a:t>Washing and suctioning of sinus cavities and ear canals</a:t>
            </a:r>
          </a:p>
          <a:p>
            <a:r>
              <a:rPr lang="en-US" dirty="0" smtClean="0"/>
              <a:t>Prescribed medications</a:t>
            </a:r>
          </a:p>
          <a:p>
            <a:pPr lvl="1"/>
            <a:r>
              <a:rPr lang="en-US" dirty="0" smtClean="0"/>
              <a:t>Antibiotics to fight the bacteria that can live in mucous</a:t>
            </a:r>
          </a:p>
          <a:p>
            <a:pPr lvl="1"/>
            <a:r>
              <a:rPr lang="en-US" dirty="0" smtClean="0"/>
              <a:t>Steroids</a:t>
            </a:r>
          </a:p>
          <a:p>
            <a:pPr lvl="1"/>
            <a:r>
              <a:rPr lang="en-US" dirty="0" smtClean="0"/>
              <a:t>Bronchodilators</a:t>
            </a:r>
          </a:p>
          <a:p>
            <a:pPr lvl="1"/>
            <a:r>
              <a:rPr lang="en-US" dirty="0" smtClean="0"/>
              <a:t>Mucolytics (mucus thinners)</a:t>
            </a:r>
          </a:p>
          <a:p>
            <a:r>
              <a:rPr lang="en-US" dirty="0" smtClean="0"/>
              <a:t>Monitoring to prevent bronchiectasis</a:t>
            </a:r>
          </a:p>
          <a:p>
            <a:pPr lvl="1"/>
            <a:r>
              <a:rPr lang="en-US" dirty="0" smtClean="0"/>
              <a:t>Stretching and widening of the airways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a:t>
            </a:r>
            <a:endParaRPr lang="en-US" dirty="0"/>
          </a:p>
        </p:txBody>
      </p:sp>
      <p:sp>
        <p:nvSpPr>
          <p:cNvPr id="3" name="Content Placeholder 2"/>
          <p:cNvSpPr>
            <a:spLocks noGrp="1"/>
          </p:cNvSpPr>
          <p:nvPr>
            <p:ph sz="quarter" idx="1"/>
          </p:nvPr>
        </p:nvSpPr>
        <p:spPr>
          <a:xfrm>
            <a:off x="301752" y="1527047"/>
            <a:ext cx="8503920" cy="4929899"/>
          </a:xfrm>
        </p:spPr>
        <p:txBody>
          <a:bodyPr>
            <a:normAutofit lnSpcReduction="10000"/>
          </a:bodyPr>
          <a:lstStyle/>
          <a:p>
            <a:r>
              <a:rPr lang="en-US" dirty="0" smtClean="0"/>
              <a:t>“Hydro” = water, “cephalus” = head (in Greek)</a:t>
            </a:r>
          </a:p>
          <a:p>
            <a:r>
              <a:rPr lang="en-US" dirty="0" smtClean="0"/>
              <a:t>A condition in which the brain accumulates an excess of cerebral spinal fluid (CSF)</a:t>
            </a:r>
          </a:p>
          <a:p>
            <a:r>
              <a:rPr lang="en-US" dirty="0" smtClean="0"/>
              <a:t>Mainly developed at birth from genetic or fetal development  disorders</a:t>
            </a:r>
          </a:p>
          <a:p>
            <a:r>
              <a:rPr lang="en-US" dirty="0" smtClean="0"/>
              <a:t>Can be caused by many things such as defective cilia function, which can lead to the widening of the ventricles within the brain</a:t>
            </a:r>
          </a:p>
          <a:p>
            <a:r>
              <a:rPr lang="en-US" dirty="0" smtClean="0"/>
              <a:t>This can also develop from an under growth of the skull in children, and in adults from a blockage of CSF flow from acute head injury, tumors, meningitis or hemorrhage that can cause blockage of CSF flow.</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 Symptoms</a:t>
            </a:r>
            <a:endParaRPr lang="en-US" dirty="0"/>
          </a:p>
        </p:txBody>
      </p:sp>
      <p:sp>
        <p:nvSpPr>
          <p:cNvPr id="3" name="Content Placeholder 2"/>
          <p:cNvSpPr>
            <a:spLocks noGrp="1"/>
          </p:cNvSpPr>
          <p:nvPr>
            <p:ph sz="quarter" idx="1"/>
          </p:nvPr>
        </p:nvSpPr>
        <p:spPr>
          <a:xfrm>
            <a:off x="301752" y="1527048"/>
            <a:ext cx="4211135" cy="4572000"/>
          </a:xfrm>
        </p:spPr>
        <p:txBody>
          <a:bodyPr>
            <a:normAutofit/>
          </a:bodyPr>
          <a:lstStyle/>
          <a:p>
            <a:r>
              <a:rPr lang="en-US" dirty="0" smtClean="0"/>
              <a:t>In infancy</a:t>
            </a:r>
          </a:p>
          <a:p>
            <a:pPr lvl="1"/>
            <a:r>
              <a:rPr lang="en-US" dirty="0" smtClean="0"/>
              <a:t>Enlarged head</a:t>
            </a:r>
          </a:p>
          <a:p>
            <a:pPr lvl="1"/>
            <a:r>
              <a:rPr lang="en-US" dirty="0" smtClean="0"/>
              <a:t>Vomiting</a:t>
            </a:r>
          </a:p>
          <a:p>
            <a:pPr lvl="1"/>
            <a:r>
              <a:rPr lang="en-US" dirty="0" smtClean="0"/>
              <a:t>Irritability</a:t>
            </a:r>
          </a:p>
          <a:p>
            <a:pPr lvl="1"/>
            <a:r>
              <a:rPr lang="en-US" dirty="0" smtClean="0"/>
              <a:t>Sleepiness</a:t>
            </a:r>
          </a:p>
          <a:p>
            <a:pPr lvl="1"/>
            <a:r>
              <a:rPr lang="en-US" dirty="0" smtClean="0"/>
              <a:t>Seizures</a:t>
            </a:r>
          </a:p>
        </p:txBody>
      </p:sp>
      <p:sp>
        <p:nvSpPr>
          <p:cNvPr id="5" name="Content Placeholder 2"/>
          <p:cNvSpPr txBox="1">
            <a:spLocks/>
          </p:cNvSpPr>
          <p:nvPr/>
        </p:nvSpPr>
        <p:spPr>
          <a:xfrm>
            <a:off x="3908901" y="1527048"/>
            <a:ext cx="4927251" cy="45720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700" b="0" i="0" u="none" strike="noStrike" kern="1200" cap="none" spc="0" normalizeH="0" baseline="0" noProof="0" dirty="0" smtClean="0">
                <a:ln>
                  <a:noFill/>
                </a:ln>
                <a:solidFill>
                  <a:schemeClr val="tx1"/>
                </a:solidFill>
                <a:effectLst/>
                <a:uLnTx/>
                <a:uFillTx/>
                <a:latin typeface="+mn-lt"/>
                <a:ea typeface="+mn-ea"/>
                <a:cs typeface="+mn-cs"/>
              </a:rPr>
              <a:t>In </a:t>
            </a:r>
            <a:r>
              <a:rPr lang="en-US" sz="2700" noProof="0" dirty="0" smtClean="0"/>
              <a:t>older children and adults</a:t>
            </a:r>
            <a:endParaRPr kumimoji="0" lang="en-US" sz="27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lang="en-US" sz="2200" dirty="0" smtClean="0">
                <a:solidFill>
                  <a:schemeClr val="tx2"/>
                </a:solidFill>
              </a:rPr>
              <a:t>Nausea and/or vomiting</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lang="en-US" sz="2200" dirty="0" smtClean="0">
                <a:solidFill>
                  <a:schemeClr val="tx2"/>
                </a:solidFill>
              </a:rPr>
              <a:t>Double vision</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lang="en-US" sz="2200" dirty="0" smtClean="0">
                <a:solidFill>
                  <a:schemeClr val="tx2"/>
                </a:solidFill>
              </a:rPr>
              <a:t>Imbalance</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lang="en-US" sz="2200" dirty="0" smtClean="0">
                <a:solidFill>
                  <a:schemeClr val="tx2"/>
                </a:solidFill>
              </a:rPr>
              <a:t>Irritability</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lang="en-US" sz="2200" dirty="0" smtClean="0">
                <a:solidFill>
                  <a:schemeClr val="tx2"/>
                </a:solidFill>
              </a:rPr>
              <a:t>Fatigue</a:t>
            </a:r>
          </a:p>
          <a:p>
            <a:pPr marL="548640" marR="0" lvl="1" indent="-274320" algn="l" defTabSz="914400" rtl="0" eaLnBrk="1" fontAlgn="auto" latinLnBrk="0" hangingPunct="1">
              <a:lnSpc>
                <a:spcPct val="100000"/>
              </a:lnSpc>
              <a:spcBef>
                <a:spcPct val="20000"/>
              </a:spcBef>
              <a:spcAft>
                <a:spcPts val="0"/>
              </a:spcAft>
              <a:buClr>
                <a:schemeClr val="accent2"/>
              </a:buClr>
              <a:buSzPct val="70000"/>
              <a:buFont typeface="Wingdings"/>
              <a:buChar char=""/>
              <a:tabLst/>
              <a:defRPr/>
            </a:pPr>
            <a:r>
              <a:rPr lang="en-US" sz="2200" dirty="0" smtClean="0">
                <a:solidFill>
                  <a:schemeClr val="tx2"/>
                </a:solidFill>
              </a:rPr>
              <a:t>Memory Loss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sz="quarter" idx="1"/>
          </p:nvPr>
        </p:nvSpPr>
        <p:spPr/>
        <p:txBody>
          <a:bodyPr/>
          <a:lstStyle/>
          <a:p>
            <a:r>
              <a:rPr lang="en-US" dirty="0" smtClean="0"/>
              <a:t>A microscopic flexible hair-like membrane extension of the cell</a:t>
            </a:r>
          </a:p>
          <a:p>
            <a:r>
              <a:rPr lang="en-US" dirty="0" smtClean="0"/>
              <a:t>It can vary in length from a 1-10 micrometers and are less than 1 micrometer wide</a:t>
            </a:r>
          </a:p>
          <a:p>
            <a:r>
              <a:rPr lang="en-US" dirty="0" smtClean="0"/>
              <a:t>Cells can have millions of cilia!</a:t>
            </a:r>
          </a:p>
          <a:p>
            <a:r>
              <a:rPr lang="en-US" dirty="0" smtClean="0"/>
              <a:t>Two types:</a:t>
            </a:r>
          </a:p>
          <a:p>
            <a:pPr lvl="1"/>
            <a:r>
              <a:rPr lang="en-US" dirty="0" smtClean="0"/>
              <a:t>Motile</a:t>
            </a:r>
          </a:p>
          <a:p>
            <a:pPr lvl="1"/>
            <a:r>
              <a:rPr lang="en-US" dirty="0" smtClean="0"/>
              <a:t>Primary (non-motile)</a:t>
            </a:r>
            <a:endParaRPr lang="en-US" dirty="0"/>
          </a:p>
        </p:txBody>
      </p:sp>
      <p:pic>
        <p:nvPicPr>
          <p:cNvPr id="5" name="Picture 4"/>
          <p:cNvPicPr>
            <a:picLocks noChangeAspect="1"/>
          </p:cNvPicPr>
          <p:nvPr/>
        </p:nvPicPr>
        <p:blipFill>
          <a:blip r:embed="rId2"/>
          <a:stretch>
            <a:fillRect/>
          </a:stretch>
        </p:blipFill>
        <p:spPr>
          <a:xfrm>
            <a:off x="4963394" y="3956112"/>
            <a:ext cx="3122153" cy="2343279"/>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 Allopathic Treatments</a:t>
            </a:r>
            <a:endParaRPr lang="en-US" dirty="0"/>
          </a:p>
        </p:txBody>
      </p:sp>
      <p:sp>
        <p:nvSpPr>
          <p:cNvPr id="3" name="Content Placeholder 2"/>
          <p:cNvSpPr>
            <a:spLocks noGrp="1"/>
          </p:cNvSpPr>
          <p:nvPr>
            <p:ph sz="quarter" idx="1"/>
          </p:nvPr>
        </p:nvSpPr>
        <p:spPr/>
        <p:txBody>
          <a:bodyPr/>
          <a:lstStyle/>
          <a:p>
            <a:r>
              <a:rPr lang="en-US" dirty="0" smtClean="0"/>
              <a:t>A shunt system</a:t>
            </a:r>
          </a:p>
          <a:p>
            <a:pPr lvl="1"/>
            <a:r>
              <a:rPr lang="en-US" dirty="0" smtClean="0"/>
              <a:t>A flexible plastic tube surgically inserted into the ventricle or exterior to the spinal cord</a:t>
            </a:r>
          </a:p>
          <a:p>
            <a:pPr lvl="1"/>
            <a:r>
              <a:rPr lang="en-US" dirty="0" smtClean="0"/>
              <a:t>Complications: over or under draining, mechanical failure, infection, or obstructions that require lengthening or replacement of the tube</a:t>
            </a:r>
          </a:p>
          <a:p>
            <a:r>
              <a:rPr lang="en-US" dirty="0" smtClean="0"/>
              <a:t>Lithium</a:t>
            </a:r>
          </a:p>
          <a:p>
            <a:pPr lvl="1"/>
            <a:r>
              <a:rPr lang="en-US" dirty="0" smtClean="0"/>
              <a:t>A trace element found in rocks</a:t>
            </a:r>
          </a:p>
          <a:p>
            <a:pPr lvl="1"/>
            <a:r>
              <a:rPr lang="en-US" dirty="0" smtClean="0"/>
              <a:t>Side Effects: nausea, vomiting, dizziness, muscle weakness and fatigue. As well as skin disorders such as acne, psoriasis and rashes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 Alternative Therapies</a:t>
            </a:r>
            <a:endParaRPr lang="en-US" dirty="0"/>
          </a:p>
        </p:txBody>
      </p:sp>
      <p:sp>
        <p:nvSpPr>
          <p:cNvPr id="3" name="Content Placeholder 2"/>
          <p:cNvSpPr>
            <a:spLocks noGrp="1"/>
          </p:cNvSpPr>
          <p:nvPr>
            <p:ph sz="quarter" idx="1"/>
          </p:nvPr>
        </p:nvSpPr>
        <p:spPr/>
        <p:txBody>
          <a:bodyPr/>
          <a:lstStyle/>
          <a:p>
            <a:r>
              <a:rPr lang="en-US" dirty="0" smtClean="0"/>
              <a:t>Craniosacral Therapy</a:t>
            </a:r>
          </a:p>
          <a:p>
            <a:pPr lvl="1"/>
            <a:r>
              <a:rPr lang="en-US" dirty="0" smtClean="0"/>
              <a:t>A soft touch technique that releases any restrictions of tissue around the cranium down to the sacral region by palpating the rhythm of the CSF pulse around the brain and spinal cord releasing any of these restrictions</a:t>
            </a:r>
          </a:p>
          <a:p>
            <a:r>
              <a:rPr lang="en-US" dirty="0" smtClean="0"/>
              <a:t>Upper Cervical Adjustment</a:t>
            </a:r>
          </a:p>
          <a:p>
            <a:pPr lvl="1"/>
            <a:r>
              <a:rPr lang="en-US" dirty="0" smtClean="0"/>
              <a:t>Consists of adjusting C1/ C2 only</a:t>
            </a:r>
          </a:p>
          <a:p>
            <a:pPr lvl="1"/>
            <a:r>
              <a:rPr lang="en-US" dirty="0" smtClean="0"/>
              <a:t>Creating realignment of the foramen magnum with the spinal canal in the upper cervical spine allowing for better nerve function.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Hydrocephalus: Alternative Therapies</a:t>
            </a:r>
            <a:endParaRPr lang="en-US" dirty="0"/>
          </a:p>
        </p:txBody>
      </p:sp>
      <p:pic>
        <p:nvPicPr>
          <p:cNvPr id="4" name="Picture 3"/>
          <p:cNvPicPr>
            <a:picLocks noChangeAspect="1"/>
          </p:cNvPicPr>
          <p:nvPr/>
        </p:nvPicPr>
        <p:blipFill>
          <a:blip r:embed="rId2"/>
          <a:stretch>
            <a:fillRect/>
          </a:stretch>
        </p:blipFill>
        <p:spPr>
          <a:xfrm>
            <a:off x="1491541" y="1701690"/>
            <a:ext cx="6174539" cy="45279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r>
              <a:rPr lang="en-US" dirty="0" smtClean="0"/>
              <a:t>Which of the following is NOT a type of cilia?</a:t>
            </a:r>
          </a:p>
          <a:p>
            <a:pPr lvl="1"/>
            <a:r>
              <a:rPr lang="en-US" dirty="0" smtClean="0"/>
              <a:t>A) Motile</a:t>
            </a:r>
          </a:p>
          <a:p>
            <a:pPr lvl="1"/>
            <a:r>
              <a:rPr lang="en-US" dirty="0" smtClean="0"/>
              <a:t>B) Mobile</a:t>
            </a:r>
          </a:p>
          <a:p>
            <a:pPr lvl="1"/>
            <a:r>
              <a:rPr lang="en-US" dirty="0" smtClean="0"/>
              <a:t>C) Primary</a:t>
            </a:r>
          </a:p>
          <a:p>
            <a:pPr lvl="1"/>
            <a:r>
              <a:rPr lang="en-US" dirty="0" smtClean="0"/>
              <a:t>D) Non-Motile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sz="quarter" idx="1"/>
          </p:nvPr>
        </p:nvSpPr>
        <p:spPr/>
        <p:txBody>
          <a:bodyPr/>
          <a:lstStyle/>
          <a:p>
            <a:r>
              <a:rPr lang="en-US" dirty="0" smtClean="0"/>
              <a:t>Which of the following is NOT a type of cilia?</a:t>
            </a:r>
          </a:p>
          <a:p>
            <a:pPr lvl="1"/>
            <a:r>
              <a:rPr lang="en-US" dirty="0" smtClean="0"/>
              <a:t>A) Motile</a:t>
            </a:r>
          </a:p>
          <a:p>
            <a:pPr lvl="1"/>
            <a:r>
              <a:rPr lang="en-US" dirty="0" smtClean="0"/>
              <a:t>B) Mobile</a:t>
            </a:r>
          </a:p>
          <a:p>
            <a:pPr lvl="1"/>
            <a:r>
              <a:rPr lang="en-US" dirty="0" smtClean="0"/>
              <a:t>C) Primary</a:t>
            </a:r>
          </a:p>
          <a:p>
            <a:pPr lvl="1"/>
            <a:r>
              <a:rPr lang="en-US" dirty="0" smtClean="0"/>
              <a:t>D) Non-Motile</a:t>
            </a:r>
          </a:p>
          <a:p>
            <a:pPr lvl="1"/>
            <a:endParaRPr lang="en-US" dirty="0" smtClean="0"/>
          </a:p>
          <a:p>
            <a:pPr lvl="1"/>
            <a:endParaRPr lang="en-US" dirty="0" smtClean="0"/>
          </a:p>
          <a:p>
            <a:r>
              <a:rPr lang="en-US" dirty="0" smtClean="0"/>
              <a:t>Answer:</a:t>
            </a:r>
          </a:p>
          <a:p>
            <a:pPr lvl="1"/>
            <a:r>
              <a:rPr lang="en-US" dirty="0" smtClean="0"/>
              <a:t>B) Mobile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r>
              <a:rPr lang="en-US" dirty="0" smtClean="0"/>
              <a:t>Which of the following is a result of smoking:</a:t>
            </a:r>
          </a:p>
          <a:p>
            <a:pPr lvl="1"/>
            <a:r>
              <a:rPr lang="en-US" dirty="0" smtClean="0"/>
              <a:t>A) Increased ciliary beat action</a:t>
            </a:r>
          </a:p>
          <a:p>
            <a:pPr lvl="1"/>
            <a:r>
              <a:rPr lang="en-US" dirty="0" smtClean="0"/>
              <a:t>B) Decreased number of mucosal cells</a:t>
            </a:r>
          </a:p>
          <a:p>
            <a:pPr lvl="1"/>
            <a:r>
              <a:rPr lang="en-US" dirty="0" smtClean="0"/>
              <a:t>C) Increase in amount of mucous</a:t>
            </a:r>
          </a:p>
          <a:p>
            <a:pPr lvl="1"/>
            <a:r>
              <a:rPr lang="en-US" dirty="0" smtClean="0"/>
              <a:t>D) Increase in number of cilia</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sz="quarter" idx="1"/>
          </p:nvPr>
        </p:nvSpPr>
        <p:spPr/>
        <p:txBody>
          <a:bodyPr/>
          <a:lstStyle/>
          <a:p>
            <a:r>
              <a:rPr lang="en-US" dirty="0" smtClean="0"/>
              <a:t>Which of the following is a result of smoking:</a:t>
            </a:r>
          </a:p>
          <a:p>
            <a:pPr lvl="1"/>
            <a:r>
              <a:rPr lang="en-US" dirty="0" smtClean="0"/>
              <a:t>A) Increased ciliary beat action</a:t>
            </a:r>
          </a:p>
          <a:p>
            <a:pPr lvl="1"/>
            <a:r>
              <a:rPr lang="en-US" dirty="0" smtClean="0"/>
              <a:t>B) Decreased number of mucosal cells</a:t>
            </a:r>
          </a:p>
          <a:p>
            <a:pPr lvl="1"/>
            <a:r>
              <a:rPr lang="en-US" dirty="0" smtClean="0"/>
              <a:t>C) Increase in amount of mucous</a:t>
            </a:r>
          </a:p>
          <a:p>
            <a:pPr lvl="1"/>
            <a:r>
              <a:rPr lang="en-US" dirty="0" smtClean="0"/>
              <a:t>D) Increase in number of cilia</a:t>
            </a:r>
          </a:p>
          <a:p>
            <a:pPr lvl="1"/>
            <a:endParaRPr lang="en-US" dirty="0" smtClean="0"/>
          </a:p>
          <a:p>
            <a:pPr lvl="1"/>
            <a:endParaRPr lang="en-US" dirty="0" smtClean="0"/>
          </a:p>
          <a:p>
            <a:r>
              <a:rPr lang="en-US" dirty="0" smtClean="0"/>
              <a:t>Answer:</a:t>
            </a:r>
          </a:p>
          <a:p>
            <a:pPr lvl="1"/>
            <a:r>
              <a:rPr lang="en-US" dirty="0" smtClean="0"/>
              <a:t>C) Increase in the amount of mucous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sz="quarter" idx="1"/>
          </p:nvPr>
        </p:nvSpPr>
        <p:spPr/>
        <p:txBody>
          <a:bodyPr/>
          <a:lstStyle/>
          <a:p>
            <a:r>
              <a:rPr lang="en-US" dirty="0" smtClean="0"/>
              <a:t>Which of the following is NOT a symptom of Primary Ciliary Dyskinesia?</a:t>
            </a:r>
          </a:p>
          <a:p>
            <a:pPr lvl="1"/>
            <a:r>
              <a:rPr lang="en-US" dirty="0" smtClean="0"/>
              <a:t>A) Chronic cough</a:t>
            </a:r>
          </a:p>
          <a:p>
            <a:pPr lvl="1"/>
            <a:r>
              <a:rPr lang="en-US" dirty="0" smtClean="0"/>
              <a:t>B) Middle ear infection</a:t>
            </a:r>
          </a:p>
          <a:p>
            <a:pPr lvl="1"/>
            <a:r>
              <a:rPr lang="en-US" dirty="0" smtClean="0"/>
              <a:t>C) Sinus infections</a:t>
            </a:r>
          </a:p>
          <a:p>
            <a:pPr lvl="1"/>
            <a:r>
              <a:rPr lang="en-US" dirty="0" smtClean="0"/>
              <a:t>D) Anemia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sz="quarter" idx="1"/>
          </p:nvPr>
        </p:nvSpPr>
        <p:spPr/>
        <p:txBody>
          <a:bodyPr/>
          <a:lstStyle/>
          <a:p>
            <a:r>
              <a:rPr lang="en-US" dirty="0" smtClean="0"/>
              <a:t>Which of the following is NOT a symptom of Primary Ciliary Dyskinesia?</a:t>
            </a:r>
          </a:p>
          <a:p>
            <a:pPr lvl="1"/>
            <a:r>
              <a:rPr lang="en-US" dirty="0" smtClean="0"/>
              <a:t>A) Chronic cough</a:t>
            </a:r>
          </a:p>
          <a:p>
            <a:pPr lvl="1"/>
            <a:r>
              <a:rPr lang="en-US" dirty="0" smtClean="0"/>
              <a:t>B) Middle ear infection</a:t>
            </a:r>
          </a:p>
          <a:p>
            <a:pPr lvl="1"/>
            <a:r>
              <a:rPr lang="en-US" dirty="0" smtClean="0"/>
              <a:t>C) Sinus infections</a:t>
            </a:r>
          </a:p>
          <a:p>
            <a:pPr lvl="1"/>
            <a:r>
              <a:rPr lang="en-US" dirty="0" smtClean="0"/>
              <a:t>D) Anemia</a:t>
            </a:r>
          </a:p>
          <a:p>
            <a:pPr lvl="1">
              <a:buNone/>
            </a:pPr>
            <a:endParaRPr lang="en-US" dirty="0" smtClean="0"/>
          </a:p>
          <a:p>
            <a:r>
              <a:rPr lang="en-US" dirty="0" smtClean="0"/>
              <a:t>Answer:</a:t>
            </a:r>
          </a:p>
          <a:p>
            <a:pPr lvl="1"/>
            <a:r>
              <a:rPr lang="en-US" dirty="0" smtClean="0"/>
              <a:t>D) Anemia</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sz="quarter" idx="1"/>
          </p:nvPr>
        </p:nvSpPr>
        <p:spPr/>
        <p:txBody>
          <a:bodyPr/>
          <a:lstStyle/>
          <a:p>
            <a:r>
              <a:rPr lang="en-US" dirty="0" smtClean="0"/>
              <a:t>What is not one of the causes of hydrocephalus?</a:t>
            </a:r>
          </a:p>
          <a:p>
            <a:pPr lvl="1"/>
            <a:r>
              <a:rPr lang="en-US" dirty="0" smtClean="0"/>
              <a:t>A) Under growth of the skull seen in children</a:t>
            </a:r>
          </a:p>
          <a:p>
            <a:pPr lvl="1"/>
            <a:r>
              <a:rPr lang="en-US" dirty="0" smtClean="0"/>
              <a:t>B) Blockage of CSF flow due to head injury</a:t>
            </a:r>
          </a:p>
          <a:p>
            <a:pPr lvl="1"/>
            <a:r>
              <a:rPr lang="en-US" dirty="0" smtClean="0"/>
              <a:t>C) Loss of dopamine within the brain</a:t>
            </a:r>
          </a:p>
          <a:p>
            <a:pPr lvl="1"/>
            <a:r>
              <a:rPr lang="en-US" dirty="0" smtClean="0"/>
              <a:t>D) Caused by meningitis, tumors, or hemorrhage within the brain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Motile Cilia found?</a:t>
            </a:r>
            <a:endParaRPr lang="en-US" dirty="0"/>
          </a:p>
        </p:txBody>
      </p:sp>
      <p:sp>
        <p:nvSpPr>
          <p:cNvPr id="3" name="Content Placeholder 2"/>
          <p:cNvSpPr>
            <a:spLocks noGrp="1"/>
          </p:cNvSpPr>
          <p:nvPr>
            <p:ph sz="quarter" idx="1"/>
          </p:nvPr>
        </p:nvSpPr>
        <p:spPr/>
        <p:txBody>
          <a:bodyPr/>
          <a:lstStyle/>
          <a:p>
            <a:r>
              <a:rPr lang="en-US" dirty="0" smtClean="0"/>
              <a:t>Middle ear</a:t>
            </a:r>
          </a:p>
          <a:p>
            <a:r>
              <a:rPr lang="en-US" dirty="0" smtClean="0"/>
              <a:t>Ependymal cells that line the brain vesicles</a:t>
            </a:r>
          </a:p>
          <a:p>
            <a:r>
              <a:rPr lang="en-US" dirty="0" smtClean="0"/>
              <a:t>Respiratory Tract</a:t>
            </a:r>
          </a:p>
          <a:p>
            <a:pPr lvl="1"/>
            <a:r>
              <a:rPr lang="en-US" dirty="0" smtClean="0"/>
              <a:t>Nose</a:t>
            </a:r>
          </a:p>
          <a:p>
            <a:pPr lvl="1"/>
            <a:r>
              <a:rPr lang="en-US" dirty="0" smtClean="0"/>
              <a:t>Pharynx</a:t>
            </a:r>
          </a:p>
          <a:p>
            <a:pPr lvl="1"/>
            <a:r>
              <a:rPr lang="en-US" dirty="0" smtClean="0"/>
              <a:t>Trachea</a:t>
            </a:r>
          </a:p>
          <a:p>
            <a:r>
              <a:rPr lang="en-US" dirty="0" smtClean="0"/>
              <a:t>Lungs</a:t>
            </a:r>
          </a:p>
          <a:p>
            <a:r>
              <a:rPr lang="en-US" dirty="0" smtClean="0"/>
              <a:t>Fallopian Tubes (AKA oviduct)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4:</a:t>
            </a:r>
            <a:endParaRPr lang="en-US" dirty="0"/>
          </a:p>
        </p:txBody>
      </p:sp>
      <p:sp>
        <p:nvSpPr>
          <p:cNvPr id="3" name="Content Placeholder 2"/>
          <p:cNvSpPr>
            <a:spLocks noGrp="1"/>
          </p:cNvSpPr>
          <p:nvPr>
            <p:ph sz="quarter" idx="1"/>
          </p:nvPr>
        </p:nvSpPr>
        <p:spPr>
          <a:xfrm>
            <a:off x="301752" y="1527048"/>
            <a:ext cx="8503920" cy="4836320"/>
          </a:xfrm>
        </p:spPr>
        <p:txBody>
          <a:bodyPr>
            <a:normAutofit/>
          </a:bodyPr>
          <a:lstStyle/>
          <a:p>
            <a:r>
              <a:rPr lang="en-US" dirty="0" smtClean="0"/>
              <a:t>What is not one of the causes of hydrocephalus?</a:t>
            </a:r>
          </a:p>
          <a:p>
            <a:pPr lvl="1"/>
            <a:r>
              <a:rPr lang="en-US" dirty="0" smtClean="0"/>
              <a:t>A) Under growth of the skull seen in children</a:t>
            </a:r>
          </a:p>
          <a:p>
            <a:pPr lvl="1"/>
            <a:r>
              <a:rPr lang="en-US" dirty="0" smtClean="0"/>
              <a:t>B) Blockage of CSF flow due to head injury</a:t>
            </a:r>
          </a:p>
          <a:p>
            <a:pPr lvl="1"/>
            <a:r>
              <a:rPr lang="en-US" dirty="0" smtClean="0"/>
              <a:t>C) Loss of dopamine within the brain</a:t>
            </a:r>
          </a:p>
          <a:p>
            <a:pPr lvl="1"/>
            <a:r>
              <a:rPr lang="en-US" dirty="0" smtClean="0"/>
              <a:t>D) Caused by meningitis, tumors, or hemorrhage within the brain</a:t>
            </a:r>
          </a:p>
          <a:p>
            <a:endParaRPr lang="en-US" dirty="0" smtClean="0"/>
          </a:p>
          <a:p>
            <a:r>
              <a:rPr lang="en-US" dirty="0" smtClean="0"/>
              <a:t>C) Loss of dopamine within the brain (Parkinson’s)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http://faculty.clintoncc.suny.edu/faculty/michael.gregory/files/bio%20102/bio%20102%20lectures/Animal%20cells%20and%20tissues/Animal%20Tissues.htm</a:t>
            </a:r>
          </a:p>
          <a:p>
            <a:r>
              <a:rPr lang="en-US" dirty="0" smtClean="0"/>
              <a:t>https://www.youtube.com/watch?v=8TIkmmwpY5Y</a:t>
            </a:r>
          </a:p>
          <a:p>
            <a:r>
              <a:rPr lang="en-US" dirty="0" smtClean="0"/>
              <a:t>http://www.ciliopathyalliance.org/cilia/structure-and-function-of-cilia.html</a:t>
            </a:r>
          </a:p>
          <a:p>
            <a:r>
              <a:rPr lang="en-US" dirty="0" smtClean="0"/>
              <a:t>http://cronodon.com/BioTech/Cells_motility_3.html</a:t>
            </a:r>
          </a:p>
          <a:p>
            <a:r>
              <a:rPr lang="en-US" dirty="0" smtClean="0"/>
              <a:t>http://www.wisegeek.com/how-does-smoking-affect-the-cilia.htm</a:t>
            </a:r>
          </a:p>
          <a:p>
            <a:r>
              <a:rPr lang="en-US" dirty="0" smtClean="0"/>
              <a:t>Adams, M. (2010). The primary cilium: An orphan organelle finds a home. </a:t>
            </a:r>
            <a:r>
              <a:rPr lang="en-US" i="1" dirty="0" smtClean="0"/>
              <a:t>Nature Education,</a:t>
            </a:r>
            <a:r>
              <a:rPr lang="en-US" dirty="0" smtClean="0"/>
              <a:t> 3(9):54. Retrieved from http://www.nature.com/scitable/topicpage/the-primary-cilium-an-orphan-organelle-finds-14228249</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Continued:</a:t>
            </a:r>
            <a:endParaRPr lang="en-US" dirty="0"/>
          </a:p>
        </p:txBody>
      </p:sp>
      <p:sp>
        <p:nvSpPr>
          <p:cNvPr id="3" name="Content Placeholder 2"/>
          <p:cNvSpPr>
            <a:spLocks noGrp="1"/>
          </p:cNvSpPr>
          <p:nvPr>
            <p:ph sz="quarter" idx="1"/>
          </p:nvPr>
        </p:nvSpPr>
        <p:spPr/>
        <p:txBody>
          <a:bodyPr>
            <a:normAutofit fontScale="85000" lnSpcReduction="10000"/>
          </a:bodyPr>
          <a:lstStyle/>
          <a:p>
            <a:r>
              <a:rPr lang="en-US" dirty="0" smtClean="0"/>
              <a:t>(2012, Nov.). </a:t>
            </a:r>
            <a:r>
              <a:rPr lang="en-US" i="1" dirty="0" smtClean="0"/>
              <a:t>Adult onset hydrocephalus.</a:t>
            </a:r>
            <a:r>
              <a:rPr lang="en-US" dirty="0" smtClean="0"/>
              <a:t> American Association of Neurological Surgeons. Retrieved from http://www.aans.org/patient%20information/conditions%20and%20treatments/adult%20onset%20hydrocephalus.aspx</a:t>
            </a:r>
          </a:p>
          <a:p>
            <a:r>
              <a:rPr lang="en-US" dirty="0" smtClean="0"/>
              <a:t>American Lung Association. Retrieved from http://www.lung.org/about-us/our-impact/top-stories/lungs-101-how-does-smoking.html</a:t>
            </a:r>
          </a:p>
          <a:p>
            <a:r>
              <a:rPr lang="en-US" dirty="0" smtClean="0"/>
              <a:t>(2012, Dec. 6) </a:t>
            </a:r>
            <a:r>
              <a:rPr lang="en-US" i="1" dirty="0" smtClean="0"/>
              <a:t>Can’t get there form here: Cilia and hydrocephalus.</a:t>
            </a:r>
            <a:r>
              <a:rPr lang="en-US" dirty="0" smtClean="0"/>
              <a:t> Nature medicine. Retrieved from http://www.nature.com/nm/journal/v18/n12/full/nm.3011.html</a:t>
            </a:r>
            <a:endParaRPr lang="en-US" i="1" dirty="0" smtClean="0"/>
          </a:p>
          <a:p>
            <a:r>
              <a:rPr lang="en-US" i="1" dirty="0" smtClean="0"/>
              <a:t>Chiropractic upper cervical care.</a:t>
            </a:r>
            <a:r>
              <a:rPr lang="en-US" dirty="0" smtClean="0"/>
              <a:t> Upright-health. Retrieved from http://www.upright-health.com/chiropractic-upper-cervical.html</a:t>
            </a:r>
          </a:p>
          <a:p>
            <a:endParaRPr lang="en-US" i="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Continued:</a:t>
            </a:r>
            <a:endParaRPr lang="en-US" dirty="0"/>
          </a:p>
        </p:txBody>
      </p:sp>
      <p:sp>
        <p:nvSpPr>
          <p:cNvPr id="3" name="Content Placeholder 2"/>
          <p:cNvSpPr>
            <a:spLocks noGrp="1"/>
          </p:cNvSpPr>
          <p:nvPr>
            <p:ph sz="quarter" idx="1"/>
          </p:nvPr>
        </p:nvSpPr>
        <p:spPr>
          <a:xfrm>
            <a:off x="301752" y="1527048"/>
            <a:ext cx="8503920" cy="5084302"/>
          </a:xfrm>
        </p:spPr>
        <p:txBody>
          <a:bodyPr>
            <a:normAutofit fontScale="85000" lnSpcReduction="20000"/>
          </a:bodyPr>
          <a:lstStyle/>
          <a:p>
            <a:r>
              <a:rPr lang="en-US" dirty="0" smtClean="0"/>
              <a:t>(2001). </a:t>
            </a:r>
            <a:r>
              <a:rPr lang="en-US" i="1" dirty="0" smtClean="0"/>
              <a:t>Discover cranial sacral </a:t>
            </a:r>
            <a:r>
              <a:rPr lang="en-US" dirty="0" smtClean="0"/>
              <a:t>therapy. Upledger institute international. Retrieved from http://www.upledger.com/content.asp?id=26</a:t>
            </a:r>
          </a:p>
          <a:p>
            <a:r>
              <a:rPr lang="en-US" dirty="0" smtClean="0"/>
              <a:t>Stanley, P. J., Wilson, R., Greenstone, M. A., MacWilliam, L., &amp; Cole, P. J. (1986). Effect of cigarette smoking on nasal mucociliary clearance and ciliary beat frequency. </a:t>
            </a:r>
            <a:r>
              <a:rPr lang="en-US" i="1" dirty="0" smtClean="0"/>
              <a:t>Thorax, 41</a:t>
            </a:r>
            <a:r>
              <a:rPr lang="en-US" dirty="0" smtClean="0"/>
              <a:t>(7), 519-523.</a:t>
            </a:r>
          </a:p>
          <a:p>
            <a:r>
              <a:rPr lang="en-US" dirty="0" smtClean="0"/>
              <a:t>Mader, S. S. (2010). </a:t>
            </a:r>
            <a:r>
              <a:rPr lang="en-US" i="1" dirty="0" smtClean="0"/>
              <a:t>Human Biology</a:t>
            </a:r>
            <a:r>
              <a:rPr lang="en-US" dirty="0" smtClean="0"/>
              <a:t> (11</a:t>
            </a:r>
            <a:r>
              <a:rPr lang="en-US" baseline="30000" dirty="0" smtClean="0"/>
              <a:t>th</a:t>
            </a:r>
            <a:r>
              <a:rPr lang="en-US" dirty="0" smtClean="0"/>
              <a:t> ed.). New York, NY: McGraw-Hill Companies, Inc.</a:t>
            </a:r>
          </a:p>
          <a:p>
            <a:r>
              <a:rPr lang="en-US" i="1" dirty="0" smtClean="0"/>
              <a:t>Primary Ciliary Dyskinesia.</a:t>
            </a:r>
            <a:r>
              <a:rPr lang="en-US" dirty="0" smtClean="0"/>
              <a:t> Retrieved from http://www.lung.org/lung-disease/primary-ciliary-dyskinesia/</a:t>
            </a:r>
            <a:endParaRPr lang="en-US" i="1" dirty="0" smtClean="0"/>
          </a:p>
          <a:p>
            <a:r>
              <a:rPr lang="en-US" dirty="0" smtClean="0"/>
              <a:t>Silverthorn, D. U. (2013). </a:t>
            </a:r>
            <a:r>
              <a:rPr lang="en-US" i="1" dirty="0" smtClean="0"/>
              <a:t>Human physiology: An integrated approach</a:t>
            </a:r>
            <a:r>
              <a:rPr lang="en-US" dirty="0" smtClean="0"/>
              <a:t> (6</a:t>
            </a:r>
            <a:r>
              <a:rPr lang="en-US" baseline="30000" dirty="0" smtClean="0"/>
              <a:t>th</a:t>
            </a:r>
            <a:r>
              <a:rPr lang="en-US" dirty="0" smtClean="0"/>
              <a:t> ed.). Glenview, IL: Pearson Education, Inc.</a:t>
            </a:r>
          </a:p>
          <a:p>
            <a:r>
              <a:rPr lang="en-US" dirty="0" smtClean="0"/>
              <a:t>UPMC Life Changing Medicine. Retrieved from http://www.upmc.com/patients-visitors/education/breathing/pages/smoking-and-lungs.aspx</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Motile Cilia do?</a:t>
            </a:r>
            <a:endParaRPr lang="en-US" dirty="0"/>
          </a:p>
        </p:txBody>
      </p:sp>
      <p:sp>
        <p:nvSpPr>
          <p:cNvPr id="3" name="Content Placeholder 2"/>
          <p:cNvSpPr>
            <a:spLocks noGrp="1"/>
          </p:cNvSpPr>
          <p:nvPr>
            <p:ph sz="quarter" idx="1"/>
          </p:nvPr>
        </p:nvSpPr>
        <p:spPr/>
        <p:txBody>
          <a:bodyPr/>
          <a:lstStyle/>
          <a:p>
            <a:r>
              <a:rPr lang="en-US" dirty="0" smtClean="0"/>
              <a:t>Bend and beat in a wave form</a:t>
            </a:r>
          </a:p>
          <a:p>
            <a:pPr lvl="1"/>
            <a:r>
              <a:rPr lang="en-US" dirty="0" smtClean="0"/>
              <a:t>Can be either planar or three-dimensional</a:t>
            </a:r>
          </a:p>
          <a:p>
            <a:pPr lvl="1"/>
            <a:r>
              <a:rPr lang="en-US" dirty="0" smtClean="0"/>
              <a:t>Can measure the amplitude, wavelength, and frequency</a:t>
            </a:r>
          </a:p>
          <a:p>
            <a:r>
              <a:rPr lang="en-US" dirty="0" smtClean="0"/>
              <a:t>Dislodge and expel particulate matter that collects in mucus secretions</a:t>
            </a:r>
          </a:p>
          <a:p>
            <a:pPr lvl="1"/>
            <a:r>
              <a:rPr lang="en-US" dirty="0" smtClean="0"/>
              <a:t>Moves the particles up toward the pharynx</a:t>
            </a:r>
          </a:p>
          <a:p>
            <a:r>
              <a:rPr lang="en-US" dirty="0" smtClean="0"/>
              <a:t>Move materials and fluids across the cell surface</a:t>
            </a:r>
          </a:p>
          <a:p>
            <a:pPr>
              <a:buNone/>
            </a:pPr>
            <a:endParaRPr lang="en-US" dirty="0" smtClean="0"/>
          </a:p>
          <a:p>
            <a:r>
              <a:rPr lang="en-US" dirty="0" smtClean="0">
                <a:hlinkClick r:id="rId2"/>
              </a:rPr>
              <a:t>https://www.youtube.com/watch?v=8TIkmmwpY5Y</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Compare and Contrast</a:t>
            </a:r>
            <a:endParaRPr lang="en-US" dirty="0"/>
          </a:p>
        </p:txBody>
      </p:sp>
      <p:pic>
        <p:nvPicPr>
          <p:cNvPr id="4" name="Picture 3"/>
          <p:cNvPicPr>
            <a:picLocks noChangeAspect="1"/>
          </p:cNvPicPr>
          <p:nvPr/>
        </p:nvPicPr>
        <p:blipFill>
          <a:blip r:embed="rId2"/>
          <a:stretch>
            <a:fillRect/>
          </a:stretch>
        </p:blipFill>
        <p:spPr>
          <a:xfrm>
            <a:off x="1610310" y="1648217"/>
            <a:ext cx="5996742" cy="463057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Primary Cilia found?</a:t>
            </a:r>
            <a:endParaRPr lang="en-US" dirty="0"/>
          </a:p>
        </p:txBody>
      </p:sp>
      <p:sp>
        <p:nvSpPr>
          <p:cNvPr id="3" name="Content Placeholder 2"/>
          <p:cNvSpPr>
            <a:spLocks noGrp="1"/>
          </p:cNvSpPr>
          <p:nvPr>
            <p:ph sz="quarter" idx="1"/>
          </p:nvPr>
        </p:nvSpPr>
        <p:spPr/>
        <p:txBody>
          <a:bodyPr/>
          <a:lstStyle/>
          <a:p>
            <a:r>
              <a:rPr lang="en-US" dirty="0" smtClean="0"/>
              <a:t>Virtually everywhere else!</a:t>
            </a:r>
          </a:p>
          <a:p>
            <a:pPr lvl="1"/>
            <a:r>
              <a:rPr lang="en-US" dirty="0" smtClean="0"/>
              <a:t>Eye</a:t>
            </a:r>
          </a:p>
          <a:p>
            <a:pPr lvl="2"/>
            <a:r>
              <a:rPr lang="en-US" dirty="0" smtClean="0"/>
              <a:t>Photoreceptors of the retina</a:t>
            </a:r>
          </a:p>
          <a:p>
            <a:pPr lvl="1"/>
            <a:r>
              <a:rPr lang="en-US" dirty="0" smtClean="0"/>
              <a:t>Kidney</a:t>
            </a:r>
          </a:p>
          <a:p>
            <a:pPr lvl="2"/>
            <a:r>
              <a:rPr lang="en-US" dirty="0" smtClean="0"/>
              <a:t>Line the nephron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Primary Cilia do?</a:t>
            </a:r>
            <a:endParaRPr lang="en-US" dirty="0"/>
          </a:p>
        </p:txBody>
      </p:sp>
      <p:sp>
        <p:nvSpPr>
          <p:cNvPr id="3" name="Content Placeholder 2"/>
          <p:cNvSpPr>
            <a:spLocks noGrp="1"/>
          </p:cNvSpPr>
          <p:nvPr>
            <p:ph sz="quarter" idx="1"/>
          </p:nvPr>
        </p:nvSpPr>
        <p:spPr/>
        <p:txBody>
          <a:bodyPr/>
          <a:lstStyle/>
          <a:p>
            <a:r>
              <a:rPr lang="en-US" dirty="0" smtClean="0"/>
              <a:t>Appear nonfunctional</a:t>
            </a:r>
          </a:p>
          <a:p>
            <a:r>
              <a:rPr lang="en-US" dirty="0" smtClean="0"/>
              <a:t>They are non-mobile because they lack dynein arms and radial protein spokes</a:t>
            </a:r>
          </a:p>
          <a:p>
            <a:r>
              <a:rPr lang="en-US" dirty="0" smtClean="0"/>
              <a:t>Some act as a sensory antenna, receiving signals from other cells or fluids nearby</a:t>
            </a:r>
          </a:p>
          <a:p>
            <a:pPr lvl="1"/>
            <a:r>
              <a:rPr lang="en-US" dirty="0" smtClean="0"/>
              <a:t>E.g. alert the cells that there is a flow of urine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Cilia Dysfunctions</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t>Smoking</a:t>
            </a:r>
          </a:p>
          <a:p>
            <a:r>
              <a:rPr lang="en-US" dirty="0" smtClean="0"/>
              <a:t>Primary Ciliary Dyskinesia</a:t>
            </a:r>
          </a:p>
          <a:p>
            <a:r>
              <a:rPr lang="en-US" dirty="0" smtClean="0"/>
              <a:t>Hydrocephalus</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Smoking on Cilia</a:t>
            </a:r>
            <a:endParaRPr lang="en-US" dirty="0"/>
          </a:p>
        </p:txBody>
      </p:sp>
      <p:sp>
        <p:nvSpPr>
          <p:cNvPr id="3" name="Content Placeholder 2"/>
          <p:cNvSpPr>
            <a:spLocks noGrp="1"/>
          </p:cNvSpPr>
          <p:nvPr>
            <p:ph sz="quarter" idx="1"/>
          </p:nvPr>
        </p:nvSpPr>
        <p:spPr>
          <a:xfrm>
            <a:off x="301752" y="1527048"/>
            <a:ext cx="8503920" cy="4768368"/>
          </a:xfrm>
        </p:spPr>
        <p:txBody>
          <a:bodyPr>
            <a:normAutofit/>
          </a:bodyPr>
          <a:lstStyle/>
          <a:p>
            <a:r>
              <a:rPr lang="en-US" dirty="0" smtClean="0"/>
              <a:t>Small amounts of whole smoke or its vapor cause ciliostasis in the respiratory tract</a:t>
            </a:r>
          </a:p>
          <a:p>
            <a:pPr lvl="1"/>
            <a:r>
              <a:rPr lang="en-US" dirty="0" smtClean="0"/>
              <a:t>“Smoke from one cigarette causes immediate and irreversible ciliostasis in 5-28 minutes in vitro”</a:t>
            </a:r>
          </a:p>
          <a:p>
            <a:pPr lvl="1"/>
            <a:r>
              <a:rPr lang="en-US" dirty="0" smtClean="0"/>
              <a:t>In vivo, this may begin to reverse within 10 minutes (use of only 2 cigarettes)</a:t>
            </a:r>
          </a:p>
          <a:p>
            <a:pPr lvl="2"/>
            <a:r>
              <a:rPr lang="en-US" dirty="0" smtClean="0"/>
              <a:t>Prolonged use may have retention of toxic chemicals and compound this time</a:t>
            </a:r>
          </a:p>
          <a:p>
            <a:r>
              <a:rPr lang="en-US" dirty="0" smtClean="0"/>
              <a:t>Chronic slowing of nasal mucociliary clearance</a:t>
            </a:r>
          </a:p>
          <a:p>
            <a:pPr lvl="1"/>
            <a:r>
              <a:rPr lang="en-US" dirty="0" smtClean="0"/>
              <a:t>Reduction of beat frequency of cilia</a:t>
            </a:r>
          </a:p>
          <a:p>
            <a:pPr lvl="1"/>
            <a:r>
              <a:rPr lang="en-US" dirty="0" smtClean="0"/>
              <a:t>Can cause cilia to beat out of sync, making movement inefficient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16220</TotalTime>
  <Words>1475</Words>
  <Application>Microsoft Office PowerPoint</Application>
  <PresentationFormat>On-screen Show (4:3)</PresentationFormat>
  <Paragraphs>230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Civic</vt:lpstr>
      <vt:lpstr>Cilia</vt:lpstr>
      <vt:lpstr>What is it?</vt:lpstr>
      <vt:lpstr>Where is Motile Cilia found?</vt:lpstr>
      <vt:lpstr>What does Motile Cilia do?</vt:lpstr>
      <vt:lpstr>Structure: Compare and Contrast</vt:lpstr>
      <vt:lpstr>Where is Primary Cilia found?</vt:lpstr>
      <vt:lpstr>What does Primary Cilia do?</vt:lpstr>
      <vt:lpstr>Cilia Dysfunctions</vt:lpstr>
      <vt:lpstr>Effects of Smoking on Cilia</vt:lpstr>
      <vt:lpstr>Effects of Smoking on Cilia</vt:lpstr>
      <vt:lpstr>Effects of Quitting Smoking on Cilia</vt:lpstr>
      <vt:lpstr>Primary Ciliary Dyskinesia</vt:lpstr>
      <vt:lpstr>Primary Ciliary Dyskinesia: Affects</vt:lpstr>
      <vt:lpstr>Primary Cilia Dyskinesia: Symptoms</vt:lpstr>
      <vt:lpstr>Primary Cilia Dyskinesia: Diagnosis</vt:lpstr>
      <vt:lpstr>Primary Cilia Dyskinesia: Occurrence</vt:lpstr>
      <vt:lpstr>Primary Cilia Dyskinesia: Treatments</vt:lpstr>
      <vt:lpstr>Hydrocephalus</vt:lpstr>
      <vt:lpstr>Hydrocephalus: Symptoms</vt:lpstr>
      <vt:lpstr>Hydrocephalus: Allopathic Treatments</vt:lpstr>
      <vt:lpstr>Hydrocephalus: Alternative Therapies</vt:lpstr>
      <vt:lpstr>Hydrocephalus: Alternative Therapies</vt:lpstr>
      <vt:lpstr>Question 1:</vt:lpstr>
      <vt:lpstr>Question 1:</vt:lpstr>
      <vt:lpstr>Question 2:</vt:lpstr>
      <vt:lpstr>Question 2:</vt:lpstr>
      <vt:lpstr>Question 3:</vt:lpstr>
      <vt:lpstr>Question 3:</vt:lpstr>
      <vt:lpstr>Question 4:</vt:lpstr>
      <vt:lpstr>Question 4:</vt:lpstr>
      <vt:lpstr>References:</vt:lpstr>
      <vt:lpstr>References Continued:</vt:lpstr>
      <vt:lpstr>References 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Cilia</dc:title>
  <dc:creator>Marissa Serhan</dc:creator>
  <cp:lastModifiedBy>Dr. Ghaith</cp:lastModifiedBy>
  <cp:revision>44</cp:revision>
  <dcterms:created xsi:type="dcterms:W3CDTF">2014-11-26T15:04:30Z</dcterms:created>
  <dcterms:modified xsi:type="dcterms:W3CDTF">2014-11-26T17:40:20Z</dcterms:modified>
</cp:coreProperties>
</file>