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4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464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170" name="Rectangle 2"/>
          <p:cNvSpPr>
            <a:spLocks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smtClean="0">
                <a:sym typeface="Avenir Roman" charset="0"/>
              </a:rPr>
              <a:t>Second level</a:t>
            </a:r>
          </a:p>
          <a:p>
            <a:pPr lvl="2"/>
            <a:r>
              <a:rPr lang="en-US" smtClean="0">
                <a:sym typeface="Avenir Roman" charset="0"/>
              </a:rPr>
              <a:t>Third level</a:t>
            </a:r>
          </a:p>
          <a:p>
            <a:pPr lvl="3"/>
            <a:r>
              <a:rPr lang="en-US" smtClean="0">
                <a:sym typeface="Avenir Roman" charset="0"/>
              </a:rPr>
              <a:t>Fourth level</a:t>
            </a:r>
          </a:p>
          <a:p>
            <a:pPr lvl="4"/>
            <a:r>
              <a:rPr lang="en-US" smtClean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444500"/>
            <a:ext cx="2925762" cy="826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44500"/>
            <a:ext cx="8624888" cy="8267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1270000"/>
            <a:ext cx="54737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4737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>
            <p:ph type="body" idx="1"/>
          </p:nvPr>
        </p:nvSpPr>
        <p:spPr bwMode="auto">
          <a:xfrm>
            <a:off x="952500" y="1270000"/>
            <a:ext cx="11099800" cy="72136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228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457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685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9144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3716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18288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2860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743200" algn="l" defTabSz="584200" rtl="0" fontAlgn="base" hangingPunct="0">
        <a:spcBef>
          <a:spcPts val="4200"/>
        </a:spcBef>
        <a:spcAft>
          <a:spcPct val="0"/>
        </a:spcAft>
        <a:defRPr sz="36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tificamerican.com/article/chronic-inflammation-cancer/" TargetMode="External"/><Relationship Id="rId2" Type="http://schemas.openxmlformats.org/officeDocument/2006/relationships/hyperlink" Target="http://www.ncbi.nlm.nih.gov/pmc/articles/PMC3428698/" TargetMode="Externa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cdc.gov/cholesterol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www.cdc.gov/heartdisease/coronary_ad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org/diseases-conditions/coronary-artery-disease/basics/causes/con-20032038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3652138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org/diseases-conditions/seo/basics/definition/con-20032017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www.cdc.gov/mmwr/preview/mmwrhtml/mm6146a2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org/diseases-conditions/rheumatoid-arthritis/basics/definition/con-2001486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calnewstoday.com/articles/248423.php" TargetMode="External"/><Relationship Id="rId2" Type="http://schemas.openxmlformats.org/officeDocument/2006/relationships/hyperlink" Target="http://www.ncbi.nlm.nih.gov/pmc/articles/PMC3428698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3428698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3428698/" TargetMode="External"/><Relationship Id="rId2" Type="http://schemas.openxmlformats.org/officeDocument/2006/relationships/hyperlink" Target="http://www.ncbi.nlm.nih.gov/pmc/articles/PMC3652138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342869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weil.com/drw/u/QAA400149/balancing-omega-3-and-omega-6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umm.edu/health/medical/altmed/supplement/omega6-fatty-acid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70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>
          <a:xfrm>
            <a:off x="825500" y="1765300"/>
            <a:ext cx="10463213" cy="3300413"/>
          </a:xfrm>
        </p:spPr>
        <p:txBody>
          <a:bodyPr/>
          <a:lstStyle/>
          <a:p>
            <a:pPr defTabSz="384175"/>
            <a:r>
              <a:rPr lang="en-US" sz="7800" b="1">
                <a:solidFill>
                  <a:srgbClr val="FFFFFF"/>
                </a:solidFill>
              </a:rPr>
              <a:t>Omega 3’s and Inflammation</a:t>
            </a:r>
            <a:br>
              <a:rPr lang="en-US" sz="7800" b="1">
                <a:solidFill>
                  <a:srgbClr val="FFFFFF"/>
                </a:solidFill>
              </a:rPr>
            </a:br>
            <a:r>
              <a:rPr lang="en-US" sz="5200"/>
              <a:t>	</a:t>
            </a:r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236538" y="5588000"/>
            <a:ext cx="11641137" cy="11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/>
              <a:t>Samantha Jones, Jake Hennen, </a:t>
            </a:r>
          </a:p>
          <a:p>
            <a:r>
              <a:rPr lang="en-US"/>
              <a:t>Albert Cortez, Brian Lee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>
          <a:xfrm>
            <a:off x="649288" y="-217488"/>
            <a:ext cx="11704637" cy="1624013"/>
          </a:xfrm>
        </p:spPr>
        <p:txBody>
          <a:bodyPr lIns="65023" tIns="65023" rIns="65023" bIns="65023"/>
          <a:lstStyle/>
          <a:p>
            <a:pPr defTabSz="914400"/>
            <a:r>
              <a:rPr lang="en-US" sz="62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Ignorance is not bliss!</a:t>
            </a:r>
            <a:endParaRPr lang="en-US"/>
          </a:p>
        </p:txBody>
      </p:sp>
      <p:pic>
        <p:nvPicPr>
          <p:cNvPr id="17410" name="Picture 2" descr="03d72a52be1850df15f4a907963f57c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8700" y="1244600"/>
            <a:ext cx="6096000" cy="8128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7411" name="AutoShape 3"/>
          <p:cNvSpPr>
            <a:spLocks/>
          </p:cNvSpPr>
          <p:nvPr/>
        </p:nvSpPr>
        <p:spPr bwMode="auto">
          <a:xfrm>
            <a:off x="112713" y="9277350"/>
            <a:ext cx="7545387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/>
              <a:t>http://media-cache-ec0.pinimg.com/736x/03/d7/2a/03d72a52be1850df15f4a907963f57ce.jpg</a:t>
            </a:r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9258300" y="3454400"/>
            <a:ext cx="950913" cy="0"/>
          </a:xfrm>
          <a:prstGeom prst="line">
            <a:avLst/>
          </a:prstGeom>
          <a:noFill/>
          <a:ln w="25400" cap="flat" cmpd="sng">
            <a:solidFill>
              <a:srgbClr val="773F9B"/>
            </a:solidFill>
            <a:prstDash val="solid"/>
            <a:round/>
            <a:headEnd/>
            <a:tailEnd type="triangle" w="med" len="med"/>
          </a:ln>
          <a:effectLst/>
        </p:spPr>
        <p:txBody>
          <a:bodyPr lIns="50800" tIns="50800" rIns="50800" bIns="50800" anchor="ctr"/>
          <a:lstStyle/>
          <a:p>
            <a:endParaRPr lang="en-US" sz="24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9258300" y="7366000"/>
            <a:ext cx="950913" cy="0"/>
          </a:xfrm>
          <a:prstGeom prst="line">
            <a:avLst/>
          </a:prstGeom>
          <a:noFill/>
          <a:ln w="25400" cap="flat" cmpd="sng">
            <a:solidFill>
              <a:srgbClr val="773F9B"/>
            </a:solidFill>
            <a:prstDash val="solid"/>
            <a:round/>
            <a:headEnd/>
            <a:tailEnd type="triangle" w="med" len="med"/>
          </a:ln>
          <a:effectLst/>
        </p:spPr>
        <p:txBody>
          <a:bodyPr lIns="50800" tIns="50800" rIns="50800" bIns="50800" anchor="ctr"/>
          <a:lstStyle/>
          <a:p>
            <a:endParaRPr lang="en-US" sz="24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1704637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2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Hey good lookin!</a:t>
            </a:r>
            <a:endParaRPr lang="en-US"/>
          </a:p>
        </p:txBody>
      </p:sp>
      <p:pic>
        <p:nvPicPr>
          <p:cNvPr id="18434" name="Picture 2" descr="image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08438"/>
            <a:ext cx="4572000" cy="36417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18435" name="Picture 3" descr="image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3792538"/>
            <a:ext cx="5111750" cy="37719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image7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407988"/>
            <a:ext cx="11477625" cy="86074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1704637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2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Omega 3 v. Omega 6</a:t>
            </a:r>
            <a:endParaRPr lang="en-US"/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68263" y="3784600"/>
            <a:ext cx="3138487" cy="419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2100" b="1">
                <a:solidFill>
                  <a:srgbClr val="C82506"/>
                </a:solidFill>
              </a:rPr>
              <a:t>1st double carbon bond</a:t>
            </a:r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2679700" y="3195638"/>
            <a:ext cx="387350" cy="588962"/>
          </a:xfrm>
          <a:prstGeom prst="line">
            <a:avLst/>
          </a:prstGeom>
          <a:noFill/>
          <a:ln w="25400" cap="flat" cmpd="sng">
            <a:solidFill>
              <a:srgbClr val="85888D"/>
            </a:solidFill>
            <a:prstDash val="solid"/>
            <a:round/>
            <a:headEnd/>
            <a:tailEnd type="triangle" w="med" len="med"/>
          </a:ln>
          <a:effectLst/>
        </p:spPr>
        <p:txBody>
          <a:bodyPr lIns="50800" tIns="50800" rIns="50800" bIns="50800" anchor="ctr"/>
          <a:lstStyle/>
          <a:p>
            <a:endParaRPr lang="en-US" sz="2400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3171825" y="5973763"/>
            <a:ext cx="1524000" cy="1524000"/>
          </a:xfrm>
          <a:prstGeom prst="line">
            <a:avLst/>
          </a:prstGeom>
          <a:noFill/>
          <a:ln w="25400" cap="flat" cmpd="sng">
            <a:solidFill>
              <a:srgbClr val="85888D"/>
            </a:solidFill>
            <a:prstDash val="solid"/>
            <a:round/>
            <a:headEnd/>
            <a:tailEnd type="triangle" w="med" len="med"/>
          </a:ln>
          <a:effectLst/>
        </p:spPr>
        <p:txBody>
          <a:bodyPr lIns="50800" tIns="50800" rIns="50800" bIns="50800" anchor="ctr"/>
          <a:lstStyle/>
          <a:p>
            <a:endParaRPr lang="en-US" sz="2400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1058863" y="7523163"/>
            <a:ext cx="3138487" cy="419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2100" b="1">
                <a:solidFill>
                  <a:srgbClr val="C82506"/>
                </a:solidFill>
              </a:rPr>
              <a:t>1st double carbon bond</a:t>
            </a:r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xfrm>
            <a:off x="1041400" y="533400"/>
            <a:ext cx="10463213" cy="1128713"/>
          </a:xfrm>
        </p:spPr>
        <p:txBody>
          <a:bodyPr/>
          <a:lstStyle/>
          <a:p>
            <a:pPr defTabSz="238125"/>
            <a:r>
              <a:rPr lang="en-US" sz="3200" b="1" u="sng"/>
              <a:t>Chronic Inflammation and Disease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60375" y="8756650"/>
            <a:ext cx="1208246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/>
            <a:r>
              <a:rPr lang="en-US" sz="1400" u="sng">
                <a:latin typeface="Helvetica" charset="0"/>
                <a:ea typeface="Helvetica" charset="0"/>
                <a:cs typeface="Helvetica" charset="0"/>
                <a:sym typeface="Helvetica" charset="0"/>
                <a:hlinkClick r:id="rId2"/>
              </a:rPr>
              <a:t>http://www.ncbi.nlm.nih.gov/pmc/articles/PMC3428698/</a:t>
            </a:r>
            <a:endParaRPr lang="en-US"/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1312863" y="1162050"/>
            <a:ext cx="9571037" cy="7505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2800"/>
              <a:t>The incomplete resolution of acute inflammation, leading to chronic inflammation, has been linked to a very long list of diseases, many difficult to treat.</a:t>
            </a:r>
          </a:p>
          <a:p>
            <a:pPr algn="l"/>
            <a:endParaRPr lang="en-US" sz="3100"/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Cardiovascular Disease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Rheumatoid Arthritis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Periodontal Disease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Asthma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Diabetes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Inflammatory Bowel Disease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Alzheimer’s disease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Age-related macular degeneration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Depression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Stroke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Cancer</a:t>
            </a:r>
          </a:p>
          <a:p>
            <a:pPr marL="2222500" lvl="4" indent="-444500" algn="l">
              <a:buSzPct val="75000"/>
              <a:buFontTx/>
              <a:buChar char="•"/>
            </a:pPr>
            <a:r>
              <a:rPr lang="en-US" sz="3100"/>
              <a:t>Pulmonary diseases</a:t>
            </a:r>
            <a:endParaRPr lang="en-US"/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06388" y="9163050"/>
            <a:ext cx="5735637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 u="sng">
                <a:hlinkClick r:id="rId3"/>
              </a:rPr>
              <a:t>http://www.scientificamerican.com/article/chronic-inflammation-cancer/</a:t>
            </a:r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00000">
            <a:off x="3327400" y="6243638"/>
            <a:ext cx="303847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06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107872">
            <a:off x="1833563" y="3606800"/>
            <a:ext cx="359092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07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3924240">
            <a:off x="3560763" y="2871788"/>
            <a:ext cx="2573337" cy="350837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062538" y="2460625"/>
            <a:ext cx="265112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09" name="Picture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929594">
            <a:off x="6489700" y="2786063"/>
            <a:ext cx="251777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0" name="Picture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659536">
            <a:off x="7553325" y="3503613"/>
            <a:ext cx="2774950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1399602">
            <a:off x="8048625" y="4325938"/>
            <a:ext cx="2649538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2" name="Picture 8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375508">
            <a:off x="7767638" y="5348288"/>
            <a:ext cx="2859087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3" name="Picture 9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231330">
            <a:off x="6885781" y="6233319"/>
            <a:ext cx="2930525" cy="350838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4" name="Picture 10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8952277">
            <a:off x="3048000" y="5364163"/>
            <a:ext cx="216852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1515" name="Picture 11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0800000">
            <a:off x="2027238" y="4543425"/>
            <a:ext cx="2930525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21516" name="AutoShape 12"/>
          <p:cNvSpPr>
            <a:spLocks/>
          </p:cNvSpPr>
          <p:nvPr/>
        </p:nvSpPr>
        <p:spPr bwMode="auto">
          <a:xfrm>
            <a:off x="4954588" y="3924300"/>
            <a:ext cx="3303587" cy="16002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 cap="flat" cmpd="sng">
            <a:noFill/>
            <a:prstDash val="solid"/>
            <a:miter lim="0"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 lang="en-US" sz="2400"/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5126038" y="4352925"/>
            <a:ext cx="2959100" cy="647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b="1">
                <a:solidFill>
                  <a:srgbClr val="B42128"/>
                </a:solidFill>
              </a:rPr>
              <a:t>Inflammation</a:t>
            </a:r>
            <a:endParaRPr lang="en-US"/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-639763" y="1422400"/>
            <a:ext cx="6115051" cy="10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000"/>
              <a:t>Cardiovascular Disease</a:t>
            </a: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3586163" y="652463"/>
            <a:ext cx="5045075" cy="1041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Rheumatoid Arthritis</a:t>
            </a: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7300913" y="1119188"/>
            <a:ext cx="4660900" cy="1041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Periodontal Disease</a:t>
            </a:r>
          </a:p>
        </p:txBody>
      </p:sp>
      <p:sp>
        <p:nvSpPr>
          <p:cNvPr id="21521" name="AutoShape 17"/>
          <p:cNvSpPr>
            <a:spLocks/>
          </p:cNvSpPr>
          <p:nvPr/>
        </p:nvSpPr>
        <p:spPr bwMode="auto">
          <a:xfrm>
            <a:off x="9547225" y="2352675"/>
            <a:ext cx="2473325" cy="1041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Asthma</a:t>
            </a:r>
          </a:p>
        </p:txBody>
      </p:sp>
      <p:sp>
        <p:nvSpPr>
          <p:cNvPr id="21522" name="AutoShape 18"/>
          <p:cNvSpPr>
            <a:spLocks/>
          </p:cNvSpPr>
          <p:nvPr/>
        </p:nvSpPr>
        <p:spPr bwMode="auto">
          <a:xfrm>
            <a:off x="9906000" y="4156075"/>
            <a:ext cx="2603500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Diabetes</a:t>
            </a:r>
            <a:endParaRPr lang="en-US"/>
          </a:p>
        </p:txBody>
      </p:sp>
      <p:sp>
        <p:nvSpPr>
          <p:cNvPr id="21523" name="AutoShape 19"/>
          <p:cNvSpPr>
            <a:spLocks/>
          </p:cNvSpPr>
          <p:nvPr/>
        </p:nvSpPr>
        <p:spPr bwMode="auto">
          <a:xfrm>
            <a:off x="3321050" y="8623300"/>
            <a:ext cx="6134100" cy="1041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Inflammatory Bowel Disease</a:t>
            </a:r>
          </a:p>
        </p:txBody>
      </p:sp>
      <p:pic>
        <p:nvPicPr>
          <p:cNvPr id="21524" name="Picture 20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980781" y="6912769"/>
            <a:ext cx="3249613" cy="3524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21525" name="AutoShape 21"/>
          <p:cNvSpPr>
            <a:spLocks/>
          </p:cNvSpPr>
          <p:nvPr/>
        </p:nvSpPr>
        <p:spPr bwMode="auto">
          <a:xfrm>
            <a:off x="8043863" y="7686675"/>
            <a:ext cx="4630737" cy="1041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Alzheimer’s disease</a:t>
            </a:r>
          </a:p>
        </p:txBody>
      </p:sp>
      <p:sp>
        <p:nvSpPr>
          <p:cNvPr id="21526" name="AutoShape 22"/>
          <p:cNvSpPr>
            <a:spLocks/>
          </p:cNvSpPr>
          <p:nvPr/>
        </p:nvSpPr>
        <p:spPr bwMode="auto">
          <a:xfrm>
            <a:off x="-339725" y="7508875"/>
            <a:ext cx="5508625" cy="1397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2800"/>
              <a:t>Age-related macular degeneration</a:t>
            </a:r>
          </a:p>
        </p:txBody>
      </p:sp>
      <p:sp>
        <p:nvSpPr>
          <p:cNvPr id="21527" name="AutoShape 23"/>
          <p:cNvSpPr>
            <a:spLocks/>
          </p:cNvSpPr>
          <p:nvPr/>
        </p:nvSpPr>
        <p:spPr bwMode="auto">
          <a:xfrm>
            <a:off x="9704388" y="5918200"/>
            <a:ext cx="3033712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Depression</a:t>
            </a:r>
            <a:endParaRPr lang="en-US"/>
          </a:p>
        </p:txBody>
      </p:sp>
      <p:sp>
        <p:nvSpPr>
          <p:cNvPr id="21528" name="AutoShape 24"/>
          <p:cNvSpPr>
            <a:spLocks/>
          </p:cNvSpPr>
          <p:nvPr/>
        </p:nvSpPr>
        <p:spPr bwMode="auto">
          <a:xfrm>
            <a:off x="-503238" y="4386263"/>
            <a:ext cx="2136776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Stroke</a:t>
            </a:r>
            <a:endParaRPr lang="en-US"/>
          </a:p>
        </p:txBody>
      </p:sp>
      <p:sp>
        <p:nvSpPr>
          <p:cNvPr id="21529" name="AutoShape 25"/>
          <p:cNvSpPr>
            <a:spLocks/>
          </p:cNvSpPr>
          <p:nvPr/>
        </p:nvSpPr>
        <p:spPr bwMode="auto">
          <a:xfrm>
            <a:off x="-538163" y="2749550"/>
            <a:ext cx="2317751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lvl="4" algn="l"/>
            <a:r>
              <a:rPr lang="en-US" sz="3100"/>
              <a:t>Cancer</a:t>
            </a:r>
            <a:endParaRPr lang="en-US"/>
          </a:p>
        </p:txBody>
      </p:sp>
      <p:sp>
        <p:nvSpPr>
          <p:cNvPr id="21530" name="AutoShape 26"/>
          <p:cNvSpPr>
            <a:spLocks/>
          </p:cNvSpPr>
          <p:nvPr/>
        </p:nvSpPr>
        <p:spPr bwMode="auto">
          <a:xfrm>
            <a:off x="134938" y="6018213"/>
            <a:ext cx="3663950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3100"/>
              <a:t>Pulmonary diseases</a:t>
            </a:r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BEE00"/>
            </a:gs>
            <a:gs pos="100000">
              <a:srgbClr val="A3751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>
          <a:xfrm>
            <a:off x="2058988" y="2322513"/>
            <a:ext cx="9190037" cy="3201987"/>
          </a:xfrm>
        </p:spPr>
        <p:txBody>
          <a:bodyPr lIns="65023" tIns="65023" rIns="65023" bIns="65023"/>
          <a:lstStyle/>
          <a:p>
            <a:pPr defTabSz="914400">
              <a:spcBef>
                <a:spcPts val="800"/>
              </a:spcBef>
            </a:pPr>
            <a:r>
              <a:rPr lang="en-US" sz="6700" b="1" i="1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Some Diseases that Omega 3 can be beneficial for …</a:t>
            </a:r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Bipolar Disorder </a:t>
            </a:r>
            <a:b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en-US" sz="38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(formerly known as “manic-depressive disorder )</a:t>
            </a: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>
            <p:ph type="body" idx="1"/>
          </p:nvPr>
        </p:nvSpPr>
        <p:spPr>
          <a:xfrm>
            <a:off x="649288" y="2274888"/>
            <a:ext cx="10837862" cy="6827837"/>
          </a:xfrm>
        </p:spPr>
        <p:txBody>
          <a:bodyPr lIns="65023" tIns="65023" rIns="65023" bIns="65023" anchor="t"/>
          <a:lstStyle/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Mental illness characterized by episodes of an elevated mood know as mania that is often alternating with episodes of depression. </a:t>
            </a:r>
          </a:p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Prevalence: 4% worldwide</a:t>
            </a:r>
          </a:p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Cause: unknown but possibly linked to: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Biological differences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Neurotransmitters imbalances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Hormonal imbalances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Inherited traits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Environments</a:t>
            </a:r>
            <a:endParaRPr lang="en-US"/>
          </a:p>
        </p:txBody>
      </p:sp>
      <p:pic>
        <p:nvPicPr>
          <p:cNvPr id="23557" name="Picture 5" descr="image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23192">
            <a:off x="7024688" y="5605463"/>
            <a:ext cx="3902075" cy="31242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/>
          </p:cNvSpPr>
          <p:nvPr/>
        </p:nvSpPr>
        <p:spPr bwMode="auto">
          <a:xfrm>
            <a:off x="12030075" y="0"/>
            <a:ext cx="974725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12030075" y="7802563"/>
            <a:ext cx="974725" cy="9763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4579" name="Rectangle 3"/>
          <p:cNvSpPr>
            <a:spLocks/>
          </p:cNvSpPr>
          <p:nvPr>
            <p:ph type="title"/>
          </p:nvPr>
        </p:nvSpPr>
        <p:spPr bwMode="auto">
          <a:xfrm>
            <a:off x="650875" y="390525"/>
            <a:ext cx="10836275" cy="1625600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algn="l" defTabSz="1300163"/>
            <a:r>
              <a:rPr lang="en-US" sz="62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Treatments for Bipolar Disorder</a:t>
            </a:r>
            <a:endParaRPr lang="en-US"/>
          </a:p>
        </p:txBody>
      </p:sp>
      <p:sp>
        <p:nvSpPr>
          <p:cNvPr id="24580" name="Rectangle 4"/>
          <p:cNvSpPr>
            <a:spLocks/>
          </p:cNvSpPr>
          <p:nvPr>
            <p:ph type="body" idx="1"/>
          </p:nvPr>
        </p:nvSpPr>
        <p:spPr bwMode="auto">
          <a:xfrm>
            <a:off x="650875" y="2276475"/>
            <a:ext cx="10836275" cy="6826250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Omega 3 has been proven to reduce the symptoms of depression but does not show to be effective on manic outbreaks</a:t>
            </a: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endParaRPr lang="en-US" sz="3100">
              <a:solidFill>
                <a:srgbClr val="2F2B20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Alternative treatments for bipolar disorder is prescribed medication, which are all basically mood controllers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Lithium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Valproic acid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Lamotrigine (Lamictal)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Gabapentin (Neurontin)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Topiramate (Topamax)</a:t>
            </a:r>
          </a:p>
          <a:p>
            <a:pPr marL="909638" lvl="1" indent="-323850" defTabSz="1300163">
              <a:spcBef>
                <a:spcPts val="6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Oxcarbazepine (Trileptal)</a:t>
            </a:r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Coronary Artery Disease</a:t>
            </a: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>
            <p:ph type="body" idx="1"/>
          </p:nvPr>
        </p:nvSpPr>
        <p:spPr>
          <a:xfrm>
            <a:off x="649288" y="2274888"/>
            <a:ext cx="10837862" cy="6827837"/>
          </a:xfrm>
        </p:spPr>
        <p:txBody>
          <a:bodyPr lIns="65023" tIns="65023" rIns="65023" bIns="65023" anchor="t"/>
          <a:lstStyle/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Occurs when a substance called plaque builds up in the arteries that supply blood to the heart.</a:t>
            </a:r>
          </a:p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Plaque is made up of </a:t>
            </a:r>
            <a:r>
              <a:rPr lang="en-US" sz="3000">
                <a:solidFill>
                  <a:srgbClr val="D25814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2"/>
              </a:rPr>
              <a:t>cholesterol</a:t>
            </a: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 deposits, which can accumulate in your arteries. When this happens, your arteries can narrow over time. This process is called atherosclerosis. </a:t>
            </a:r>
            <a:endParaRPr lang="en-US"/>
          </a:p>
        </p:txBody>
      </p:sp>
      <p:pic>
        <p:nvPicPr>
          <p:cNvPr id="25605" name="Picture 5" descr="image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5250" y="5065713"/>
            <a:ext cx="6386513" cy="4090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25606" name="AutoShape 6"/>
          <p:cNvSpPr>
            <a:spLocks/>
          </p:cNvSpPr>
          <p:nvPr/>
        </p:nvSpPr>
        <p:spPr bwMode="auto">
          <a:xfrm>
            <a:off x="550863" y="9142413"/>
            <a:ext cx="3468687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</a:pPr>
            <a:r>
              <a:rPr lang="en-US" sz="1100" i="1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 </a:t>
            </a:r>
            <a:r>
              <a:rPr lang="en-US" sz="1100" i="1">
                <a:solidFill>
                  <a:srgbClr val="0563C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4"/>
              </a:rPr>
              <a:t>http://www.cdc.gov/heartdisease/coronary_ad.htm</a:t>
            </a:r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6626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Coronary Artery Disease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>
            <p:ph type="body" idx="1"/>
          </p:nvPr>
        </p:nvSpPr>
        <p:spPr>
          <a:xfrm>
            <a:off x="649288" y="2274888"/>
            <a:ext cx="10837862" cy="6827837"/>
          </a:xfrm>
        </p:spPr>
        <p:txBody>
          <a:bodyPr lIns="65023" tIns="65023" rIns="65023" bIns="65023" anchor="t"/>
          <a:lstStyle/>
          <a:p>
            <a:pPr marL="403225" indent="-295275" defTabSz="868363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Prevalence: leading cause of mortality in USA in both men &amp; women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Nearly 616,000 deaths in 2008 (responsible for 1/4 deaths in U.S. 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Approx. 785,000 Americans supper a first heart attack every year.</a:t>
            </a:r>
          </a:p>
          <a:p>
            <a:pPr marL="403225" indent="-295275" defTabSz="868363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Causes may includes: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Smoking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Chronic Inflammation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High blood pressure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High cholesterol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Diabetes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Radiation therapy to the chest, as used for certain types of cancer</a:t>
            </a:r>
          </a:p>
          <a:p>
            <a:pPr marL="403225" indent="-295275" defTabSz="868363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Symptoms: </a:t>
            </a:r>
          </a:p>
          <a:p>
            <a:pPr marL="693738" lvl="1" indent="-303213" defTabSz="868363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6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Chest Pain (Angina), SOB, Heart attack etc… </a:t>
            </a:r>
            <a:endParaRPr lang="en-US"/>
          </a:p>
        </p:txBody>
      </p:sp>
      <p:pic>
        <p:nvPicPr>
          <p:cNvPr id="26629" name="Picture 5" descr="https://encrypted-tbn2.gstatic.com/images?q=tbn:ANd9GcStivLDOAa9FlM9EurdfEX8uk2J_8KRv4sbzYYGJPJKmGT_Z70DG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900" y="4487863"/>
            <a:ext cx="3105150" cy="2492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26630" name="AutoShape 6"/>
          <p:cNvSpPr>
            <a:spLocks/>
          </p:cNvSpPr>
          <p:nvPr/>
        </p:nvSpPr>
        <p:spPr bwMode="auto">
          <a:xfrm>
            <a:off x="5199063" y="9361488"/>
            <a:ext cx="6745287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457200" indent="-228600" algn="l" defTabSz="457200">
              <a:lnSpc>
                <a:spcPct val="107000"/>
              </a:lnSpc>
              <a:spcBef>
                <a:spcPts val="800"/>
              </a:spcBef>
              <a:buSzPct val="100000"/>
              <a:buFontTx/>
              <a:buAutoNum type="arabicParenBoth"/>
              <a:tabLst>
                <a:tab pos="457200" algn="l"/>
              </a:tabLst>
            </a:pPr>
            <a:r>
              <a:rPr lang="en-US" sz="1100" i="1">
                <a:solidFill>
                  <a:srgbClr val="0563C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3"/>
              </a:rPr>
              <a:t>://www.mayoclinic.org/diseases-conditions/coronary-artery-disease/basics/causes/con-20032038</a:t>
            </a: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85E109"/>
            </a:gs>
            <a:gs pos="100000">
              <a:srgbClr val="F5D32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>
          <a:xfrm>
            <a:off x="1270000" y="1638300"/>
            <a:ext cx="8626475" cy="1520825"/>
          </a:xfrm>
        </p:spPr>
        <p:txBody>
          <a:bodyPr/>
          <a:lstStyle/>
          <a:p>
            <a:pPr defTabSz="344488"/>
            <a:r>
              <a:rPr lang="en-US" sz="4700" b="1"/>
              <a:t>Learning Objectives</a:t>
            </a:r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>
          <a:xfrm>
            <a:off x="433388" y="3200400"/>
            <a:ext cx="11603037" cy="5773738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>
                <a:latin typeface="Helvetica" charset="0"/>
                <a:ea typeface="Helvetica" charset="0"/>
                <a:cs typeface="Helvetica" charset="0"/>
                <a:sym typeface="Helvetica" charset="0"/>
              </a:rPr>
              <a:t>- Identify the chemical difference between Omega 3 and Omega 6 PUFA</a:t>
            </a:r>
          </a:p>
          <a:p>
            <a:pPr algn="ctr">
              <a:spcBef>
                <a:spcPct val="0"/>
              </a:spcBef>
            </a:pPr>
            <a:endParaRPr lang="en-US" sz="3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>
              <a:spcBef>
                <a:spcPct val="0"/>
              </a:spcBef>
            </a:pPr>
            <a:r>
              <a:rPr lang="en-US" sz="3200">
                <a:latin typeface="Helvetica" charset="0"/>
                <a:ea typeface="Helvetica" charset="0"/>
                <a:cs typeface="Helvetica" charset="0"/>
                <a:sym typeface="Helvetica" charset="0"/>
              </a:rPr>
              <a:t>- Understand the role of Omega-3 produced lipid mediators in the inflammation resolution process</a:t>
            </a:r>
          </a:p>
          <a:p>
            <a:pPr algn="ctr">
              <a:spcBef>
                <a:spcPct val="0"/>
              </a:spcBef>
            </a:pPr>
            <a:endParaRPr lang="en-US" sz="3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>
              <a:spcBef>
                <a:spcPct val="0"/>
              </a:spcBef>
            </a:pPr>
            <a:r>
              <a:rPr lang="en-US" sz="3200">
                <a:latin typeface="Helvetica" charset="0"/>
                <a:ea typeface="Helvetica" charset="0"/>
                <a:cs typeface="Helvetica" charset="0"/>
                <a:sym typeface="Helvetica" charset="0"/>
              </a:rPr>
              <a:t>-Identify diseases related to chronic inflammation</a:t>
            </a:r>
          </a:p>
          <a:p>
            <a:pPr algn="ctr">
              <a:spcBef>
                <a:spcPct val="0"/>
              </a:spcBef>
            </a:pPr>
            <a:endParaRPr lang="en-US" sz="3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>
              <a:spcBef>
                <a:spcPct val="0"/>
              </a:spcBef>
            </a:pPr>
            <a:r>
              <a:rPr lang="en-US" sz="3200">
                <a:latin typeface="Helvetica" charset="0"/>
                <a:ea typeface="Helvetica" charset="0"/>
                <a:cs typeface="Helvetica" charset="0"/>
                <a:sym typeface="Helvetica" charset="0"/>
              </a:rPr>
              <a:t>-Identify the two main beneficial omega 3 fatty acids</a:t>
            </a:r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12030075" y="0"/>
            <a:ext cx="974725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12030075" y="7802563"/>
            <a:ext cx="974725" cy="9763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7651" name="Rectangle 3"/>
          <p:cNvSpPr>
            <a:spLocks/>
          </p:cNvSpPr>
          <p:nvPr>
            <p:ph type="title"/>
          </p:nvPr>
        </p:nvSpPr>
        <p:spPr bwMode="auto">
          <a:xfrm>
            <a:off x="638175" y="390525"/>
            <a:ext cx="10836275" cy="1625600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algn="l" defTabSz="1300163"/>
            <a:r>
              <a:rPr lang="en-US" sz="65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Omega 3 and Heart Disease</a:t>
            </a:r>
            <a:endParaRPr lang="en-US"/>
          </a:p>
        </p:txBody>
      </p:sp>
      <p:sp>
        <p:nvSpPr>
          <p:cNvPr id="27652" name="Rectangle 4"/>
          <p:cNvSpPr>
            <a:spLocks/>
          </p:cNvSpPr>
          <p:nvPr>
            <p:ph type="body" idx="1"/>
          </p:nvPr>
        </p:nvSpPr>
        <p:spPr bwMode="auto">
          <a:xfrm>
            <a:off x="409575" y="2116138"/>
            <a:ext cx="10836275" cy="6958012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marL="109538" indent="-109538" defTabSz="447675">
              <a:spcBef>
                <a:spcPts val="1100"/>
              </a:spcBef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Benefits of Omega 3 in the diet:</a:t>
            </a:r>
          </a:p>
          <a:p>
            <a:pPr marL="109538" indent="-109538" defTabSz="447675">
              <a:spcBef>
                <a:spcPts val="1100"/>
              </a:spcBef>
            </a:pPr>
            <a:endParaRPr lang="en-US" sz="3200">
              <a:solidFill>
                <a:srgbClr val="10101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decreased triglycerides</a:t>
            </a: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lower blood pressure</a:t>
            </a: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reduces blood clotting</a:t>
            </a: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decreased risk of stroke and heart failure</a:t>
            </a: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reduced irregular heartbeat</a:t>
            </a: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endParaRPr lang="en-US" sz="3200">
              <a:solidFill>
                <a:srgbClr val="10101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9538" indent="-109538" defTabSz="447675">
              <a:spcBef>
                <a:spcPts val="1100"/>
              </a:spcBef>
              <a:buFontTx/>
              <a:buChar char="•"/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Recommended to eat at least two 3.5oz servings of fish a week, or supplement Omega 3.</a:t>
            </a:r>
          </a:p>
          <a:p>
            <a:pPr marL="109538" indent="-109538" defTabSz="447675">
              <a:spcBef>
                <a:spcPts val="1100"/>
              </a:spcBef>
            </a:pPr>
            <a:r>
              <a:rPr lang="en-US" sz="3200">
                <a:solidFill>
                  <a:srgbClr val="10101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454025" y="9175750"/>
            <a:ext cx="752316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400"/>
              <a:t>http://www.mayoclinic.org/diseases-conditions/heart-disease/in-depth/omega-3/art-20045614</a:t>
            </a:r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12030075" y="0"/>
            <a:ext cx="974725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12030075" y="7802563"/>
            <a:ext cx="974725" cy="9763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649288"/>
            <a:endParaRPr lang="en-US" sz="25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8675" name="Rectangle 3"/>
          <p:cNvSpPr>
            <a:spLocks/>
          </p:cNvSpPr>
          <p:nvPr>
            <p:ph type="title"/>
          </p:nvPr>
        </p:nvSpPr>
        <p:spPr bwMode="auto">
          <a:xfrm>
            <a:off x="650875" y="390525"/>
            <a:ext cx="10836275" cy="1625600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algn="l" defTabSz="1300163"/>
            <a:r>
              <a:rPr lang="en-US" sz="65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Best Treatment</a:t>
            </a:r>
            <a:endParaRPr lang="en-US"/>
          </a:p>
        </p:txBody>
      </p:sp>
      <p:sp>
        <p:nvSpPr>
          <p:cNvPr id="28676" name="Rectangle 4"/>
          <p:cNvSpPr>
            <a:spLocks/>
          </p:cNvSpPr>
          <p:nvPr>
            <p:ph type="body" idx="1"/>
          </p:nvPr>
        </p:nvSpPr>
        <p:spPr bwMode="auto">
          <a:xfrm>
            <a:off x="650875" y="2276475"/>
            <a:ext cx="10836275" cy="6826250"/>
          </a:xfrm>
          <a:noFill/>
          <a:ln w="12700" cap="flat">
            <a:miter lim="0"/>
            <a:headEnd/>
            <a:tailEnd/>
          </a:ln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Daily exercise</a:t>
            </a: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Good Diet</a:t>
            </a: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Low Stress</a:t>
            </a: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Quit smoking</a:t>
            </a:r>
          </a:p>
          <a:p>
            <a:pPr marL="487363" indent="-323850" defTabSz="1300163">
              <a:spcBef>
                <a:spcPts val="7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1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High dose Omega 3s are approved by the FDA for treatment of Hypertrilyceridemia (high triglycerides in the blood)</a:t>
            </a:r>
          </a:p>
        </p:txBody>
      </p:sp>
      <p:sp>
        <p:nvSpPr>
          <p:cNvPr id="28677" name="AutoShape 5"/>
          <p:cNvSpPr>
            <a:spLocks/>
          </p:cNvSpPr>
          <p:nvPr/>
        </p:nvSpPr>
        <p:spPr bwMode="auto">
          <a:xfrm>
            <a:off x="519113" y="8875713"/>
            <a:ext cx="3892550" cy="50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l" defTabSz="457200"/>
            <a:endParaRPr lang="en-US" sz="1300">
              <a:latin typeface="Times Roman" charset="0"/>
              <a:ea typeface="Times Roman" charset="0"/>
              <a:cs typeface="Times Roman" charset="0"/>
              <a:sym typeface="Times Roman" charset="0"/>
            </a:endParaRPr>
          </a:p>
          <a:p>
            <a:pPr algn="l" defTabSz="457200"/>
            <a:r>
              <a:rPr lang="en-US" sz="1300">
                <a:solidFill>
                  <a:srgbClr val="0000FF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  <a:hlinkClick r:id="rId3"/>
              </a:rPr>
              <a:t>http://www.ncbi.nlm.nih.gov/pmc/articles/PMC3652138/</a:t>
            </a:r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Smoker &amp; COPD</a:t>
            </a:r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>
            <p:ph type="body" idx="1"/>
          </p:nvPr>
        </p:nvSpPr>
        <p:spPr>
          <a:xfrm>
            <a:off x="377825" y="1974850"/>
            <a:ext cx="10837863" cy="1303338"/>
          </a:xfrm>
        </p:spPr>
        <p:txBody>
          <a:bodyPr lIns="65023" tIns="65023" rIns="65023" bIns="65023" anchor="t"/>
          <a:lstStyle/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COPD refers to a group of Lung diseases that blocks airflow and make breathing difficult. </a:t>
            </a:r>
            <a:endParaRPr lang="en-US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>
            <a:off x="595313" y="3182938"/>
            <a:ext cx="5581650" cy="5540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/>
          <a:lstStyle/>
          <a:p>
            <a:pPr marL="730250" lvl="1" indent="-319088" algn="l" defTabSz="1300163">
              <a:spcBef>
                <a:spcPts val="400"/>
              </a:spcBef>
              <a:buClr>
                <a:srgbClr val="9CBEBD"/>
              </a:buClr>
              <a:buSzPct val="100000"/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Emphysema: Occurs when the air sac (alveoli) at the end of the smallest air passages (bronchioles) in the lungs are gradually destroyed. </a:t>
            </a:r>
          </a:p>
          <a:p>
            <a:pPr marL="730250" lvl="1" indent="-319088" algn="l" defTabSz="1300163">
              <a:spcBef>
                <a:spcPts val="400"/>
              </a:spcBef>
              <a:buClr>
                <a:srgbClr val="9CBEBD"/>
              </a:buClr>
              <a:buSzPct val="100000"/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Chronic bronchitis: Inflammation of the lining of bronchial tubes, which carry air to and from your lungs</a:t>
            </a:r>
            <a:endParaRPr lang="en-US"/>
          </a:p>
        </p:txBody>
      </p:sp>
      <p:pic>
        <p:nvPicPr>
          <p:cNvPr id="29702" name="Picture 6" descr="https://encrypted-tbn1.gstatic.com/images?q=tbn:ANd9GcT2QqRqf2KtwgTyMfAEIaGrEcj2PuJRASj6VYJPjE_KhLSBpLDqx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6838" y="2898775"/>
            <a:ext cx="4579937" cy="42830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29703" name="AutoShape 7"/>
          <p:cNvSpPr>
            <a:spLocks/>
          </p:cNvSpPr>
          <p:nvPr/>
        </p:nvSpPr>
        <p:spPr bwMode="auto">
          <a:xfrm>
            <a:off x="642938" y="9244013"/>
            <a:ext cx="5486400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</a:pPr>
            <a:r>
              <a:rPr lang="en-US" sz="1100" i="1">
                <a:solidFill>
                  <a:srgbClr val="0563C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3"/>
              </a:rPr>
              <a:t>http://www.mayoclinic.org/diseases-conditions/seo/basics/definition/con-20032017</a:t>
            </a:r>
            <a:endParaRPr lang="en-US"/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238875" y="9244013"/>
            <a:ext cx="4259263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100" i="1" u="sng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4"/>
              </a:rPr>
              <a:t>http://www.cdc.gov/mmwr/preview/mmwrhtml/mm6146a2.htm</a:t>
            </a:r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0722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Smoker &amp; COPD</a:t>
            </a:r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>
            <p:ph type="body" idx="1"/>
          </p:nvPr>
        </p:nvSpPr>
        <p:spPr>
          <a:xfrm>
            <a:off x="636588" y="2262188"/>
            <a:ext cx="10837862" cy="6827837"/>
          </a:xfrm>
        </p:spPr>
        <p:txBody>
          <a:bodyPr lIns="65023" tIns="65023" rIns="65023" bIns="65023" anchor="t"/>
          <a:lstStyle/>
          <a:p>
            <a:pPr marL="433388" indent="-319088" defTabSz="914400">
              <a:lnSpc>
                <a:spcPct val="90000"/>
              </a:lnSpc>
              <a:spcBef>
                <a:spcPts val="4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Prevalence: Overall, 6.3% of U.S. adults (an estimated 15 million)</a:t>
            </a:r>
          </a:p>
          <a:p>
            <a:pPr marL="433388" indent="-319088" defTabSz="914400">
              <a:lnSpc>
                <a:spcPct val="90000"/>
              </a:lnSpc>
              <a:spcBef>
                <a:spcPts val="4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Causes may includes: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Main cause is Tobacco Smoking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About 20% of chronic smokers develop COPD.</a:t>
            </a:r>
          </a:p>
          <a:p>
            <a:pPr marL="433388" indent="-319088" defTabSz="914400">
              <a:lnSpc>
                <a:spcPct val="90000"/>
              </a:lnSpc>
              <a:spcBef>
                <a:spcPts val="4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Symptoms: 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SOB, especially during physical activities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Wheezing &amp; Chest tightness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Having to clear your throat first thing in the morning, due to excess mucus in your lungs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 chronic productive cough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Blueness of the lips or fingernail beds (cyanosis)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Frequent respiratory infections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Lack of energy</a:t>
            </a:r>
          </a:p>
          <a:p>
            <a:pPr marL="715963" lvl="1" indent="-304800" defTabSz="914400">
              <a:lnSpc>
                <a:spcPct val="90000"/>
              </a:lnSpc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Unintended weight loss (in later stages)</a:t>
            </a:r>
            <a:endParaRPr lang="en-US"/>
          </a:p>
        </p:txBody>
      </p:sp>
      <p:pic>
        <p:nvPicPr>
          <p:cNvPr id="30725" name="Picture 5" descr="image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138" y="6159500"/>
            <a:ext cx="2749550" cy="271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30726" name="AutoShape 6"/>
          <p:cNvSpPr>
            <a:spLocks/>
          </p:cNvSpPr>
          <p:nvPr/>
        </p:nvSpPr>
        <p:spPr bwMode="auto">
          <a:xfrm>
            <a:off x="579438" y="9028113"/>
            <a:ext cx="5265737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100" i="1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http://www.mayoclinic.org/diseases-conditions/seo/basics/causes/con-20032017</a:t>
            </a:r>
            <a:endParaRPr lang="en-US"/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>
            <a:off x="500063" y="9361488"/>
            <a:ext cx="6592887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100" i="1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http://www.mayoclinic.org/diseases-conditions/rheumatoid-arthritis/basics/symptoms/con-20014868</a:t>
            </a:r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1746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Rheumatoid Arthritis</a:t>
            </a:r>
            <a:endParaRPr lang="en-US"/>
          </a:p>
        </p:txBody>
      </p:sp>
      <p:pic>
        <p:nvPicPr>
          <p:cNvPr id="31748" name="Picture 4" descr="image7.png"/>
          <p:cNvPicPr>
            <a:picLocks noChangeAspect="1"/>
          </p:cNvPicPr>
          <p:nvPr/>
        </p:nvPicPr>
        <p:blipFill>
          <a:blip r:embed="rId2" cstate="print"/>
          <a:srcRect t="2452" b="2452"/>
          <a:stretch>
            <a:fillRect/>
          </a:stretch>
        </p:blipFill>
        <p:spPr bwMode="auto">
          <a:xfrm>
            <a:off x="4832350" y="5688013"/>
            <a:ext cx="5651500" cy="35623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31749" name="AutoShape 5"/>
          <p:cNvSpPr>
            <a:spLocks/>
          </p:cNvSpPr>
          <p:nvPr/>
        </p:nvSpPr>
        <p:spPr bwMode="auto">
          <a:xfrm>
            <a:off x="660400" y="2043113"/>
            <a:ext cx="10836275" cy="6826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/>
          <a:lstStyle/>
          <a:p>
            <a:pPr marL="425450" indent="-311150" algn="l" defTabSz="1300163">
              <a:spcBef>
                <a:spcPts val="500"/>
              </a:spcBef>
              <a:buClr>
                <a:srgbClr val="A9A57C"/>
              </a:buClr>
              <a:buSzPct val="100000"/>
              <a:buFont typeface="Arial" pitchFamily="34" charset="0"/>
              <a:buChar char="•"/>
            </a:pPr>
            <a:r>
              <a:rPr lang="en-US" sz="3000">
                <a:solidFill>
                  <a:srgbClr val="11111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chronic inflammatory disorder that typically affects the small joints in your hands and feet. </a:t>
            </a:r>
          </a:p>
          <a:p>
            <a:pPr marL="425450" indent="-311150" algn="l" defTabSz="1300163">
              <a:spcBef>
                <a:spcPts val="500"/>
              </a:spcBef>
              <a:buClr>
                <a:srgbClr val="A9A57C"/>
              </a:buClr>
              <a:buSzPct val="100000"/>
              <a:buFont typeface="Arial" pitchFamily="34" charset="0"/>
              <a:buChar char="•"/>
            </a:pPr>
            <a:r>
              <a:rPr lang="en-US" sz="3000">
                <a:solidFill>
                  <a:srgbClr val="11111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affects the lining of your joints, causing a painful swelling</a:t>
            </a:r>
            <a:endParaRPr lang="en-US" sz="3000">
              <a:solidFill>
                <a:srgbClr val="2F2B20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  <a:p>
            <a:pPr marL="425450" indent="-311150" algn="l" defTabSz="1300163">
              <a:spcBef>
                <a:spcPts val="500"/>
              </a:spcBef>
              <a:buClr>
                <a:srgbClr val="A9A57C"/>
              </a:buClr>
              <a:buSzPct val="100000"/>
              <a:buFont typeface="Arial" pitchFamily="34" charset="0"/>
              <a:buChar char="•"/>
            </a:pPr>
            <a:r>
              <a:rPr lang="en-US" sz="3000">
                <a:solidFill>
                  <a:srgbClr val="11111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eventually result in bone erosion and joint deformity.</a:t>
            </a:r>
            <a:endParaRPr lang="en-US" sz="3000">
              <a:solidFill>
                <a:srgbClr val="2F2B20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  <a:p>
            <a:pPr marL="425450" indent="-311150" algn="l" defTabSz="1300163">
              <a:spcBef>
                <a:spcPts val="500"/>
              </a:spcBef>
              <a:buClr>
                <a:srgbClr val="A9A57C"/>
              </a:buClr>
              <a:buSzPct val="100000"/>
              <a:buFont typeface="Arial" pitchFamily="34" charset="0"/>
              <a:buChar char="•"/>
            </a:pPr>
            <a:r>
              <a:rPr lang="en-US" sz="3000">
                <a:solidFill>
                  <a:srgbClr val="11111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An autoimmune disorder</a:t>
            </a:r>
            <a:endParaRPr lang="en-US" sz="3000">
              <a:solidFill>
                <a:srgbClr val="2F2B20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  <a:p>
            <a:pPr marL="425450" indent="-311150" algn="l" defTabSz="1300163">
              <a:spcBef>
                <a:spcPts val="500"/>
              </a:spcBef>
              <a:buClr>
                <a:srgbClr val="A9A57C"/>
              </a:buClr>
              <a:buSzPct val="100000"/>
              <a:buFont typeface="Arial" pitchFamily="34" charset="0"/>
              <a:buChar char="•"/>
            </a:pPr>
            <a:r>
              <a:rPr lang="en-US" sz="3000">
                <a:solidFill>
                  <a:srgbClr val="11111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Can affect other organs of the body – skin, eyes, lungs, and blood vessels</a:t>
            </a:r>
            <a:endParaRPr lang="en-US"/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>
            <a:off x="111125" y="9358313"/>
            <a:ext cx="6532563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</a:pPr>
            <a:r>
              <a:rPr lang="en-US" sz="1100">
                <a:solidFill>
                  <a:srgbClr val="0563C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  <a:hlinkClick r:id="rId3"/>
              </a:rPr>
              <a:t>http://www.mayoclinic.org/diseases-conditions/rheumatoid-arthritis/basics/definition/con-20014868</a:t>
            </a:r>
            <a:endParaRPr lang="en-US"/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153988" y="8986838"/>
            <a:ext cx="3525837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1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http://www.cdc.gov/arthritis/basics/rheumatoid.htm</a:t>
            </a:r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rect">
            <a:fillToRect l="37720" t="-19635" r="62280" b="11963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12028488" y="0"/>
            <a:ext cx="976312" cy="975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75E47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2770" name="AutoShape 2"/>
          <p:cNvSpPr>
            <a:spLocks/>
          </p:cNvSpPr>
          <p:nvPr/>
        </p:nvSpPr>
        <p:spPr bwMode="auto">
          <a:xfrm>
            <a:off x="12028488" y="7802563"/>
            <a:ext cx="976312" cy="974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57C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457200"/>
            <a:endParaRPr lang="en-US" sz="2400">
              <a:solidFill>
                <a:srgbClr val="FFFFFF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0837862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400">
                <a:solidFill>
                  <a:srgbClr val="675E47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Rheumatoid Arthritis</a:t>
            </a:r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>
            <p:ph type="body" idx="1"/>
          </p:nvPr>
        </p:nvSpPr>
        <p:spPr>
          <a:xfrm>
            <a:off x="649288" y="2274888"/>
            <a:ext cx="10837862" cy="6827837"/>
          </a:xfrm>
        </p:spPr>
        <p:txBody>
          <a:bodyPr lIns="65023" tIns="65023" rIns="65023" bIns="65023" anchor="t"/>
          <a:lstStyle/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Prevalence: 0.5% - 1% of general population</a:t>
            </a:r>
          </a:p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Causes: Not 100% clear what causes RA. Triggered by a combination of factors including: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Abnormal Autoimmune reponses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Genetic susceptibility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Environmental or biologic trigger (viral infection or hormonal changes</a:t>
            </a:r>
          </a:p>
          <a:p>
            <a:pPr marL="425450" indent="-311150" defTabSz="914400">
              <a:spcBef>
                <a:spcPts val="5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sz="30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Symptoms: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Tender, warm, swollen joints (symmetrically)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Morning stiffness that may last for hours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Rheumatoid nodules</a:t>
            </a:r>
          </a:p>
          <a:p>
            <a:pPr marL="730250" lvl="1" indent="-319088" defTabSz="914400">
              <a:spcBef>
                <a:spcPts val="400"/>
              </a:spcBef>
              <a:buClr>
                <a:srgbClr val="9CBEBD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2F2B2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Fatigue, fever and weight loss</a:t>
            </a:r>
            <a:endParaRPr lang="en-US"/>
          </a:p>
        </p:txBody>
      </p:sp>
      <p:pic>
        <p:nvPicPr>
          <p:cNvPr id="32773" name="Picture 5" descr="image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38" y="7056438"/>
            <a:ext cx="3008312" cy="20462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32774" name="AutoShape 6"/>
          <p:cNvSpPr>
            <a:spLocks/>
          </p:cNvSpPr>
          <p:nvPr/>
        </p:nvSpPr>
        <p:spPr bwMode="auto">
          <a:xfrm>
            <a:off x="109538" y="9167813"/>
            <a:ext cx="6430962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1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http://health.shorehealth.org/patiented/articles/what_causes_rheumatoid_arthritis_000048_2.htm</a:t>
            </a:r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>
            <p:ph type="title"/>
          </p:nvPr>
        </p:nvSpPr>
        <p:spPr>
          <a:xfrm>
            <a:off x="534988" y="911225"/>
            <a:ext cx="11704637" cy="1625600"/>
          </a:xfrm>
        </p:spPr>
        <p:txBody>
          <a:bodyPr lIns="65023" tIns="65023" rIns="65023" bIns="65023"/>
          <a:lstStyle/>
          <a:p>
            <a:pPr defTabSz="849313"/>
            <a:r>
              <a:rPr lang="en-US" sz="50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What is the chemical structure difference between Ω3 and Ω6?</a:t>
            </a:r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>
          <a:xfrm>
            <a:off x="649288" y="3638550"/>
            <a:ext cx="11704637" cy="6437313"/>
          </a:xfrm>
        </p:spPr>
        <p:txBody>
          <a:bodyPr lIns="65023" tIns="65023" rIns="65023" bIns="65023" anchor="t"/>
          <a:lstStyle/>
          <a:p>
            <a:pPr marL="471488" indent="-471488" defTabSz="9144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43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A. Omega 3 has only one double carbon bond</a:t>
            </a:r>
          </a:p>
          <a:p>
            <a:pPr marL="471488" indent="-471488" defTabSz="9144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43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B. Omega 3 has three double carbon bonds</a:t>
            </a:r>
          </a:p>
          <a:p>
            <a:pPr marL="471488" indent="-471488" defTabSz="9144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43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C. Omega 6 has six double carbon bonds</a:t>
            </a:r>
          </a:p>
          <a:p>
            <a:pPr marL="471488" indent="-471488" defTabSz="9144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43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D. Omega 3 promotes inflammation</a:t>
            </a:r>
          </a:p>
          <a:p>
            <a:pPr marL="471488" indent="-471488" defTabSz="9144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43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E. None of the above</a:t>
            </a:r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433388" y="1168400"/>
            <a:ext cx="11704637" cy="162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 anchor="ctr"/>
          <a:lstStyle/>
          <a:p>
            <a:pPr defTabSz="849313"/>
            <a:r>
              <a:rPr lang="en-US" sz="50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What is the chemical structure difference between Ω3 and Ω6?</a:t>
            </a:r>
            <a:endParaRPr lang="en-US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433388" y="4032250"/>
            <a:ext cx="11704637" cy="6437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65023" tIns="65023" rIns="65023" bIns="65023"/>
          <a:lstStyle/>
          <a:p>
            <a:pPr marL="471488" indent="-471488" algn="l" defTabSz="914400">
              <a:spcBef>
                <a:spcPts val="700"/>
              </a:spcBef>
              <a:buSzPct val="100000"/>
              <a:buFont typeface="Arial" pitchFamily="34" charset="0"/>
              <a:buChar char="•"/>
            </a:pPr>
            <a:r>
              <a:rPr lang="en-US" sz="4500">
                <a:solidFill>
                  <a:srgbClr val="B4272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B. Omega 3 has three double carbon bonds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/>
          </p:cNvSpPr>
          <p:nvPr/>
        </p:nvSpPr>
        <p:spPr bwMode="auto">
          <a:xfrm>
            <a:off x="1025525" y="495300"/>
            <a:ext cx="10952163" cy="1320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4000" b="1"/>
              <a:t>What role do Omega-3 fatty acids play in the inflammation process?</a:t>
            </a:r>
            <a:endParaRPr lang="en-US"/>
          </a:p>
        </p:txBody>
      </p:sp>
      <p:sp>
        <p:nvSpPr>
          <p:cNvPr id="35842" name="AutoShape 2"/>
          <p:cNvSpPr>
            <a:spLocks/>
          </p:cNvSpPr>
          <p:nvPr/>
        </p:nvSpPr>
        <p:spPr bwMode="auto">
          <a:xfrm>
            <a:off x="495300" y="2627313"/>
            <a:ext cx="11785600" cy="6248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41313" indent="-341313" algn="l">
              <a:buSzPct val="100000"/>
              <a:buFontTx/>
              <a:buAutoNum type="alphaUcPeriod"/>
            </a:pPr>
            <a:r>
              <a:rPr lang="en-US" sz="3700"/>
              <a:t>Omega-3 fatty acids produce pro-inflammatory lipid mediators</a:t>
            </a:r>
          </a:p>
          <a:p>
            <a:pPr marL="341313" indent="-341313" algn="l"/>
            <a:endParaRPr lang="en-US" sz="3700"/>
          </a:p>
          <a:p>
            <a:pPr marL="341313" indent="-341313" algn="l">
              <a:buSzPct val="100000"/>
              <a:buFontTx/>
              <a:buAutoNum type="alphaUcPeriod" startAt="2"/>
            </a:pPr>
            <a:r>
              <a:rPr lang="en-US" sz="3700"/>
              <a:t>Omega 3 fatty acids lead to anti-inflammatory and pro-resolving mediators called resolvins, protections, and maresins. </a:t>
            </a:r>
          </a:p>
          <a:p>
            <a:pPr marL="341313" indent="-341313" algn="l"/>
            <a:endParaRPr lang="en-US" sz="3700"/>
          </a:p>
          <a:p>
            <a:pPr marL="341313" indent="-341313" algn="l">
              <a:buSzPct val="100000"/>
              <a:buFontTx/>
              <a:buAutoNum type="alphaUcPeriod" startAt="3"/>
            </a:pPr>
            <a:r>
              <a:rPr lang="en-US" sz="3700"/>
              <a:t>Omega 3 fatty acids have no role in the inflammation process</a:t>
            </a:r>
          </a:p>
          <a:p>
            <a:pPr marL="341313" indent="-341313" algn="l"/>
            <a:endParaRPr lang="en-US" sz="3700"/>
          </a:p>
          <a:p>
            <a:pPr marL="341313" indent="-341313" algn="l">
              <a:buSzPct val="100000"/>
              <a:buFontTx/>
              <a:buAutoNum type="alphaUcPeriod" startAt="4"/>
            </a:pPr>
            <a:r>
              <a:rPr lang="en-US" sz="3700"/>
              <a:t>Omega 3 fatty acids promote chronic inflammation</a:t>
            </a:r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"/>
          <p:cNvSpPr>
            <a:spLocks/>
          </p:cNvSpPr>
          <p:nvPr/>
        </p:nvSpPr>
        <p:spPr bwMode="auto">
          <a:xfrm>
            <a:off x="558800" y="1003300"/>
            <a:ext cx="11225213" cy="1346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4100" b="1"/>
              <a:t>What role do Omega-3 fatty acids play in the inflammation process?</a:t>
            </a:r>
            <a:endParaRPr lang="en-US"/>
          </a:p>
        </p:txBody>
      </p:sp>
      <p:sp>
        <p:nvSpPr>
          <p:cNvPr id="36866" name="AutoShape 2"/>
          <p:cNvSpPr>
            <a:spLocks/>
          </p:cNvSpPr>
          <p:nvPr/>
        </p:nvSpPr>
        <p:spPr bwMode="auto">
          <a:xfrm>
            <a:off x="609600" y="4011613"/>
            <a:ext cx="11784013" cy="3454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/>
            <a:r>
              <a:rPr lang="en-US" sz="3700">
                <a:solidFill>
                  <a:srgbClr val="B42112"/>
                </a:solidFill>
              </a:rPr>
              <a:t>B. Omega 3 fatty acids lead to anti-inflammatory and pro-resolving mediators called resolvins, protections, and maresins. </a:t>
            </a:r>
          </a:p>
          <a:p>
            <a:pPr algn="l"/>
            <a:endParaRPr lang="en-US" sz="3700"/>
          </a:p>
          <a:p>
            <a:pPr algn="l"/>
            <a:endParaRPr lang="en-US" sz="37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/>
          </p:cNvSpPr>
          <p:nvPr/>
        </p:nvSpPr>
        <p:spPr bwMode="auto">
          <a:xfrm>
            <a:off x="6589713" y="6489700"/>
            <a:ext cx="127000" cy="11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2709863" y="774700"/>
            <a:ext cx="8224837" cy="11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b="1" u="sng"/>
              <a:t>What is Inflammation?</a:t>
            </a: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558800" y="1706563"/>
            <a:ext cx="11682413" cy="2171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444500" indent="-444500" algn="l">
              <a:buSzPct val="75000"/>
              <a:buFontTx/>
              <a:buChar char="•"/>
            </a:pPr>
            <a:r>
              <a:rPr lang="en-US" sz="3300"/>
              <a:t>A necessary defensive response to tissue injury or infection</a:t>
            </a:r>
          </a:p>
          <a:p>
            <a:pPr marL="444500" indent="-444500" algn="l">
              <a:buSzPct val="75000"/>
              <a:buFontTx/>
              <a:buChar char="•"/>
            </a:pPr>
            <a:r>
              <a:rPr lang="en-US" sz="3300"/>
              <a:t>The body’s self-protection mechanism</a:t>
            </a:r>
          </a:p>
          <a:p>
            <a:pPr marL="444500" indent="-444500" algn="l">
              <a:buSzPct val="75000"/>
              <a:buFontTx/>
              <a:buChar char="•"/>
            </a:pPr>
            <a:r>
              <a:rPr lang="en-US" sz="3300"/>
              <a:t>Begins the healing process</a:t>
            </a: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-2144713" y="8718550"/>
            <a:ext cx="1066006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 u="sng">
                <a:hlinkClick r:id="rId2"/>
              </a:rPr>
              <a:t>http://www.ncbi.nlm.nih.gov/pmc/articles/PMC3428698/#!po=5.00000</a:t>
            </a:r>
            <a:endParaRPr 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6170613" y="8343900"/>
            <a:ext cx="127000" cy="53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 sz="1400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-511175" y="9126538"/>
            <a:ext cx="6418263" cy="53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 u="sng">
                <a:hlinkClick r:id="rId3"/>
              </a:rPr>
              <a:t>http://www.medicalnewstoday.com/articles/248423.php</a:t>
            </a:r>
            <a:endParaRPr lang="en-US" sz="1400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1590675" y="4276725"/>
            <a:ext cx="10464800" cy="254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marL="295275" indent="-295275" algn="l">
              <a:buSzPct val="75000"/>
              <a:buFontTx/>
              <a:buChar char="•"/>
            </a:pPr>
            <a:r>
              <a:rPr lang="en-US" sz="4000"/>
              <a:t>Pain</a:t>
            </a:r>
          </a:p>
          <a:p>
            <a:pPr marL="295275" indent="-295275" algn="l">
              <a:buSzPct val="75000"/>
              <a:buFontTx/>
              <a:buChar char="•"/>
            </a:pPr>
            <a:r>
              <a:rPr lang="en-US" sz="4000"/>
              <a:t>Redness</a:t>
            </a:r>
          </a:p>
          <a:p>
            <a:pPr marL="295275" indent="-295275" algn="l">
              <a:buSzPct val="75000"/>
              <a:buFontTx/>
              <a:buChar char="•"/>
            </a:pPr>
            <a:r>
              <a:rPr lang="en-US" sz="4000"/>
              <a:t>Swelling</a:t>
            </a:r>
          </a:p>
          <a:p>
            <a:pPr marL="295275" indent="-295275" algn="l">
              <a:buSzPct val="75000"/>
              <a:buFontTx/>
              <a:buChar char="•"/>
            </a:pPr>
            <a:r>
              <a:rPr lang="en-US" sz="4000"/>
              <a:t>Heat</a:t>
            </a:r>
            <a:endParaRPr lang="en-US"/>
          </a:p>
        </p:txBody>
      </p:sp>
      <p:pic>
        <p:nvPicPr>
          <p:cNvPr id="10248" name="Picture 8" descr="3-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1450" y="3889375"/>
            <a:ext cx="5014913" cy="43465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0249" name="AutoShape 9"/>
          <p:cNvSpPr>
            <a:spLocks/>
          </p:cNvSpPr>
          <p:nvPr/>
        </p:nvSpPr>
        <p:spPr bwMode="auto">
          <a:xfrm>
            <a:off x="6392863" y="9126538"/>
            <a:ext cx="5272087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/>
              <a:t>http://clinicalscienceblogmary.files.wordpress.com/2013/04/3.jpg</a:t>
            </a:r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/>
          </p:cNvSpPr>
          <p:nvPr/>
        </p:nvSpPr>
        <p:spPr bwMode="auto">
          <a:xfrm>
            <a:off x="2544763" y="925513"/>
            <a:ext cx="8702675" cy="142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4300" b="1"/>
              <a:t>Chronic Inflammation has been linked with which disease?</a:t>
            </a:r>
            <a:endParaRPr lang="en-US"/>
          </a:p>
        </p:txBody>
      </p:sp>
      <p:sp>
        <p:nvSpPr>
          <p:cNvPr id="37890" name="AutoShape 2"/>
          <p:cNvSpPr>
            <a:spLocks/>
          </p:cNvSpPr>
          <p:nvPr/>
        </p:nvSpPr>
        <p:spPr bwMode="auto">
          <a:xfrm>
            <a:off x="1503363" y="3359150"/>
            <a:ext cx="11522075" cy="3213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Cardiovascular Disease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Rheumatoid Arthritis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Pulmonary Diseases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Cancer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All of the above</a:t>
            </a:r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/>
          </p:cNvSpPr>
          <p:nvPr/>
        </p:nvSpPr>
        <p:spPr bwMode="auto">
          <a:xfrm>
            <a:off x="2544763" y="925513"/>
            <a:ext cx="8702675" cy="1422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4300" b="1"/>
              <a:t>Chronic Inflammation has been linked with which disease?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1503363" y="3359150"/>
            <a:ext cx="11522075" cy="3213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Cardiovascular Disease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Rheumatoid Arthritis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Pulmonary Diseases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/>
              <a:t>Cancer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4100">
                <a:solidFill>
                  <a:srgbClr val="D64703"/>
                </a:solidFill>
              </a:rPr>
              <a:t>All of the above</a:t>
            </a:r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1"/>
          <p:cNvSpPr>
            <a:spLocks/>
          </p:cNvSpPr>
          <p:nvPr/>
        </p:nvSpPr>
        <p:spPr bwMode="auto">
          <a:xfrm>
            <a:off x="1744663" y="3287713"/>
            <a:ext cx="8883650" cy="340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DHA / AA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AA / BPA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DHA / EPA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BPA / FDA</a:t>
            </a:r>
            <a:endParaRPr lang="en-US"/>
          </a:p>
        </p:txBody>
      </p:sp>
      <p:sp>
        <p:nvSpPr>
          <p:cNvPr id="39938" name="AutoShape 2"/>
          <p:cNvSpPr>
            <a:spLocks/>
          </p:cNvSpPr>
          <p:nvPr/>
        </p:nvSpPr>
        <p:spPr bwMode="auto">
          <a:xfrm>
            <a:off x="930275" y="735013"/>
            <a:ext cx="10736263" cy="172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5300" b="1"/>
              <a:t>What are the two main beneficial Omega 3 fatty acids?</a:t>
            </a:r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/>
          </p:cNvSpPr>
          <p:nvPr/>
        </p:nvSpPr>
        <p:spPr bwMode="auto">
          <a:xfrm>
            <a:off x="1744663" y="3287713"/>
            <a:ext cx="8883650" cy="340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DHA / AA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AA / BPA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>
                <a:solidFill>
                  <a:srgbClr val="C14707"/>
                </a:solidFill>
              </a:rPr>
              <a:t>DHA / EPA</a:t>
            </a:r>
          </a:p>
          <a:p>
            <a:pPr marL="633413" indent="-633413" algn="l">
              <a:buSzPct val="100000"/>
              <a:buFontTx/>
              <a:buAutoNum type="alphaUcPeriod"/>
            </a:pPr>
            <a:r>
              <a:rPr lang="en-US" sz="5400"/>
              <a:t>BPA / FDA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930275" y="735013"/>
            <a:ext cx="10736263" cy="172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5300" b="1"/>
              <a:t>What are the two main beneficial Omega 3 fatty acids?</a:t>
            </a:r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fimmu-03-00270-g0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4641850"/>
            <a:ext cx="10847387" cy="44672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1266" name="AutoShape 2"/>
          <p:cNvSpPr>
            <a:spLocks/>
          </p:cNvSpPr>
          <p:nvPr/>
        </p:nvSpPr>
        <p:spPr bwMode="auto">
          <a:xfrm>
            <a:off x="328613" y="1346200"/>
            <a:ext cx="12701587" cy="3390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444500" indent="-444500" algn="l">
              <a:buSzPct val="75000"/>
              <a:buFontTx/>
              <a:buChar char="•"/>
            </a:pPr>
            <a:r>
              <a:rPr lang="en-US" sz="3100"/>
              <a:t>Vasodilation</a:t>
            </a:r>
          </a:p>
          <a:p>
            <a:pPr marL="444500" indent="-444500" algn="l">
              <a:buSzPct val="75000"/>
              <a:buFontTx/>
              <a:buChar char="•"/>
            </a:pPr>
            <a:r>
              <a:rPr lang="en-US" sz="3100"/>
              <a:t>Increased permeability of capillaries</a:t>
            </a:r>
          </a:p>
          <a:p>
            <a:pPr marL="444500" indent="-444500" algn="l">
              <a:buSzPct val="75000"/>
              <a:buFontTx/>
              <a:buChar char="•"/>
            </a:pPr>
            <a:r>
              <a:rPr lang="en-US" sz="3100"/>
              <a:t>Serum proteins and white blood cells (leukocytes) move from the blood into surrounding tissue</a:t>
            </a:r>
          </a:p>
          <a:p>
            <a:pPr marL="444500" indent="-444500" algn="l">
              <a:buSzPct val="75000"/>
              <a:buFontTx/>
              <a:buChar char="•"/>
            </a:pPr>
            <a:r>
              <a:rPr lang="en-US" sz="3100"/>
              <a:t>Neutrophils and macrophages enter the extracellular space and begin the process of phagocytosis, “eating” the harmful substances</a:t>
            </a:r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3454400" y="442913"/>
            <a:ext cx="5129213" cy="685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3800" b="1" u="sng"/>
              <a:t>Inflammation Process</a:t>
            </a:r>
            <a:endParaRPr lang="en-US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955675" y="9378950"/>
            <a:ext cx="3522663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/>
            <a:r>
              <a:rPr lang="en-US" sz="1100" u="sng">
                <a:latin typeface="Helvetica" charset="0"/>
                <a:ea typeface="Helvetica" charset="0"/>
                <a:cs typeface="Helvetica" charset="0"/>
                <a:sym typeface="Helvetica" charset="0"/>
                <a:hlinkClick r:id="rId3"/>
              </a:rPr>
              <a:t>http://www.ncbi.nlm.nih.gov/pmc/articles/PMC3428698/</a:t>
            </a:r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>
            <p:ph type="title"/>
          </p:nvPr>
        </p:nvSpPr>
        <p:spPr bwMode="auto">
          <a:xfrm>
            <a:off x="723900" y="215900"/>
            <a:ext cx="11098213" cy="1395413"/>
          </a:xfrm>
          <a:noFill/>
          <a:ln w="12700" cap="flat"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6100" b="1" u="sng"/>
              <a:t>Lipid Mediators</a:t>
            </a:r>
            <a:endParaRPr lang="en-US"/>
          </a:p>
        </p:txBody>
      </p:sp>
      <p:sp>
        <p:nvSpPr>
          <p:cNvPr id="12290" name="AutoShape 2"/>
          <p:cNvSpPr>
            <a:spLocks/>
          </p:cNvSpPr>
          <p:nvPr/>
        </p:nvSpPr>
        <p:spPr bwMode="auto">
          <a:xfrm>
            <a:off x="679450" y="1484313"/>
            <a:ext cx="10883900" cy="78247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246063" indent="-246063" algn="l">
              <a:buSzPct val="75000"/>
              <a:buFontTx/>
              <a:buChar char="•"/>
            </a:pPr>
            <a:r>
              <a:rPr lang="en-US" sz="2700"/>
              <a:t>Omega 6 derived lipid mediators such as </a:t>
            </a:r>
            <a:r>
              <a:rPr lang="en-US" sz="2700" i="1"/>
              <a:t>prostaglandins</a:t>
            </a:r>
            <a:r>
              <a:rPr lang="en-US" sz="2700"/>
              <a:t>, </a:t>
            </a:r>
            <a:r>
              <a:rPr lang="en-US" sz="2700" i="1"/>
              <a:t>leukotrienes</a:t>
            </a:r>
            <a:r>
              <a:rPr lang="en-US" sz="2700"/>
              <a:t>, </a:t>
            </a:r>
            <a:r>
              <a:rPr lang="en-US" sz="2700" i="1"/>
              <a:t>cytokines</a:t>
            </a:r>
            <a:r>
              <a:rPr lang="en-US" sz="2700"/>
              <a:t>, and </a:t>
            </a:r>
            <a:r>
              <a:rPr lang="en-US" sz="2700" i="1"/>
              <a:t>chemokines</a:t>
            </a:r>
            <a:r>
              <a:rPr lang="en-US" sz="2700"/>
              <a:t> work together to control vascular permeability and leukocytes. This begins the inflammation process</a:t>
            </a:r>
          </a:p>
          <a:p>
            <a:pPr marL="246063" indent="-246063" algn="l"/>
            <a:endParaRPr lang="en-US" sz="2700"/>
          </a:p>
          <a:p>
            <a:pPr marL="246063" indent="-246063" algn="l">
              <a:buSzPct val="75000"/>
              <a:buFontTx/>
              <a:buChar char="•"/>
            </a:pPr>
            <a:r>
              <a:rPr lang="en-US" sz="2700"/>
              <a:t>Once the harmful material is removed by phagocytes, the inflammation process </a:t>
            </a:r>
            <a:r>
              <a:rPr lang="en-US" sz="2700" u="sng"/>
              <a:t>must be resolved</a:t>
            </a:r>
          </a:p>
          <a:p>
            <a:pPr marL="246063" indent="-246063" algn="l"/>
            <a:endParaRPr lang="en-US" sz="2700"/>
          </a:p>
          <a:p>
            <a:pPr marL="246063" indent="-246063" algn="l">
              <a:buSzPct val="75000"/>
              <a:buFontTx/>
              <a:buChar char="•"/>
            </a:pPr>
            <a:r>
              <a:rPr lang="en-US" sz="2700" b="1">
                <a:solidFill>
                  <a:srgbClr val="CE3525"/>
                </a:solidFill>
              </a:rPr>
              <a:t>Omega 3 fatty acids lead to anti-inflammatory and pro-resolving mediators  called resolvins, protections, and maresins. </a:t>
            </a:r>
          </a:p>
          <a:p>
            <a:pPr marL="246063" indent="-246063" algn="l"/>
            <a:endParaRPr lang="en-US" sz="2700" b="1">
              <a:solidFill>
                <a:srgbClr val="CE3525"/>
              </a:solidFill>
            </a:endParaRPr>
          </a:p>
          <a:p>
            <a:pPr marL="246063" indent="-246063" algn="l">
              <a:buSzPct val="75000"/>
              <a:buFontTx/>
              <a:buChar char="•"/>
            </a:pPr>
            <a:r>
              <a:rPr lang="en-US" sz="2700"/>
              <a:t>These mediators encourage the resolution of inflammation by </a:t>
            </a:r>
            <a:r>
              <a:rPr lang="en-US" sz="2700" b="1">
                <a:solidFill>
                  <a:srgbClr val="07249B"/>
                </a:solidFill>
              </a:rPr>
              <a:t>increasing the function of macrophages</a:t>
            </a:r>
            <a:r>
              <a:rPr lang="en-US" sz="2700"/>
              <a:t> to clear out products of inflammation (chemokines cytokines, leukotrienes, prostaglandins).</a:t>
            </a:r>
          </a:p>
          <a:p>
            <a:pPr marL="246063" indent="-246063" algn="l"/>
            <a:endParaRPr lang="en-US" sz="2700"/>
          </a:p>
          <a:p>
            <a:pPr marL="246063" indent="-246063" algn="l">
              <a:buSzPct val="75000"/>
              <a:buFontTx/>
              <a:buChar char="•"/>
            </a:pPr>
            <a:r>
              <a:rPr lang="en-US" sz="2700"/>
              <a:t>The mediators also </a:t>
            </a:r>
            <a:r>
              <a:rPr lang="en-US" sz="2700" b="1">
                <a:solidFill>
                  <a:srgbClr val="162099"/>
                </a:solidFill>
              </a:rPr>
              <a:t>reverse the vasodilation</a:t>
            </a:r>
            <a:r>
              <a:rPr lang="en-US" sz="2700"/>
              <a:t> and </a:t>
            </a:r>
            <a:r>
              <a:rPr lang="en-US" sz="2700" b="1">
                <a:solidFill>
                  <a:srgbClr val="09208F"/>
                </a:solidFill>
              </a:rPr>
              <a:t>switch off leukocyte activity </a:t>
            </a: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201613" y="9245600"/>
            <a:ext cx="3892550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/>
            <a:r>
              <a:rPr lang="en-US" sz="1300" u="sng">
                <a:latin typeface="Times Roman" charset="0"/>
                <a:ea typeface="Times Roman" charset="0"/>
                <a:cs typeface="Times Roman" charset="0"/>
                <a:sym typeface="Times Roman" charset="0"/>
                <a:hlinkClick r:id="rId2"/>
              </a:rPr>
              <a:t>http://www.ncbi.nlm.nih.gov/pmc/articles/PMC3652138/</a:t>
            </a:r>
            <a:endParaRPr lang="en-US"/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219075" y="9518650"/>
            <a:ext cx="3522663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/>
            <a:r>
              <a:rPr lang="en-US" sz="1100" u="sng">
                <a:latin typeface="Helvetica" charset="0"/>
                <a:ea typeface="Helvetica" charset="0"/>
                <a:cs typeface="Helvetica" charset="0"/>
                <a:sym typeface="Helvetica" charset="0"/>
                <a:hlinkClick r:id="rId3"/>
              </a:rPr>
              <a:t>http://www.ncbi.nlm.nih.gov/pmc/articles/PMC3428698/</a:t>
            </a:r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eoinophils copy 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0" y="1103313"/>
            <a:ext cx="8320088" cy="77327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3314" name="AutoShape 2"/>
          <p:cNvSpPr>
            <a:spLocks/>
          </p:cNvSpPr>
          <p:nvPr/>
        </p:nvSpPr>
        <p:spPr bwMode="auto">
          <a:xfrm>
            <a:off x="612775" y="9251950"/>
            <a:ext cx="3522663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/>
            <a:r>
              <a:rPr lang="en-US" sz="1100" u="sng">
                <a:latin typeface="Helvetica" charset="0"/>
                <a:ea typeface="Helvetica" charset="0"/>
                <a:cs typeface="Helvetica" charset="0"/>
                <a:sym typeface="Helvetica" charset="0"/>
                <a:hlinkClick r:id="rId3"/>
              </a:rPr>
              <a:t>http://www.ncbi.nlm.nih.gov/pmc/articles/PMC3428698/</a:t>
            </a: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DCDEE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0" y="701675"/>
            <a:ext cx="13004800" cy="162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3300"/>
              <a:t>The body stores Omega 3 and Omega 6 fatty acids in the cell membrane to be converted into powerful lipid mediators when needed</a:t>
            </a:r>
            <a:endParaRPr lang="en-US"/>
          </a:p>
        </p:txBody>
      </p:sp>
      <p:pic>
        <p:nvPicPr>
          <p:cNvPr id="14338" name="Picture 2" descr="image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788" y="3135313"/>
            <a:ext cx="8783637" cy="6157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4339" name="AutoShape 3"/>
          <p:cNvSpPr>
            <a:spLocks/>
          </p:cNvSpPr>
          <p:nvPr/>
        </p:nvSpPr>
        <p:spPr bwMode="auto">
          <a:xfrm>
            <a:off x="66675" y="9455150"/>
            <a:ext cx="773906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en-US" sz="1400"/>
              <a:t>http://health.ucsd.edu/news/releases/Pages/2012-05-15-omega-3-oils-help-at-cellular-level.aspx</a:t>
            </a:r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xfrm>
            <a:off x="877888" y="457200"/>
            <a:ext cx="11053762" cy="2090738"/>
          </a:xfrm>
        </p:spPr>
        <p:txBody>
          <a:bodyPr lIns="65023" tIns="65023" rIns="65023" bIns="65023" anchor="ctr"/>
          <a:lstStyle/>
          <a:p>
            <a:pPr defTabSz="914400"/>
            <a:r>
              <a:rPr lang="en-US" sz="62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Omega 3 v. Omega 6?</a:t>
            </a:r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body" idx="1"/>
          </p:nvPr>
        </p:nvSpPr>
        <p:spPr>
          <a:xfrm>
            <a:off x="1949450" y="5526088"/>
            <a:ext cx="9104313" cy="2492375"/>
          </a:xfrm>
        </p:spPr>
        <p:txBody>
          <a:bodyPr lIns="65023" tIns="65023" rIns="65023" bIns="65023"/>
          <a:lstStyle/>
          <a:p>
            <a:pPr algn="ctr" defTabSz="914400">
              <a:spcBef>
                <a:spcPts val="700"/>
              </a:spcBef>
            </a:pPr>
            <a:endParaRPr lang="en-US" sz="4400">
              <a:solidFill>
                <a:srgbClr val="888888"/>
              </a:solidFill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pic>
        <p:nvPicPr>
          <p:cNvPr id="15363" name="Picture 3" descr="imag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2511425"/>
            <a:ext cx="9536113" cy="61769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5364" name="AutoShape 4"/>
          <p:cNvSpPr>
            <a:spLocks/>
          </p:cNvSpPr>
          <p:nvPr/>
        </p:nvSpPr>
        <p:spPr bwMode="auto">
          <a:xfrm>
            <a:off x="512763" y="8915400"/>
            <a:ext cx="5322887" cy="557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15000"/>
              </a:lnSpc>
              <a:spcBef>
                <a:spcPts val="1000"/>
              </a:spcBef>
            </a:pPr>
            <a:endParaRPr lang="en-US" sz="1100"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pPr algn="l" defTabSz="457200">
              <a:lnSpc>
                <a:spcPct val="115000"/>
              </a:lnSpc>
              <a:spcBef>
                <a:spcPts val="1000"/>
              </a:spcBef>
            </a:pPr>
            <a:r>
              <a:rPr lang="en-US" sz="110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  <a:hlinkClick r:id="rId3"/>
              </a:rPr>
              <a:t>http://www.drweil.com/drw/u/QAA400149/balancing-omega-3-and-omega-6.html</a:t>
            </a:r>
            <a:endParaRPr lang="en-US"/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6381750" y="8915400"/>
            <a:ext cx="4860925" cy="557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 defTabSz="457200">
              <a:lnSpc>
                <a:spcPct val="115000"/>
              </a:lnSpc>
              <a:spcBef>
                <a:spcPts val="1000"/>
              </a:spcBef>
            </a:pPr>
            <a:endParaRPr lang="en-US" sz="1100"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  <a:p>
            <a:pPr algn="l" defTabSz="457200">
              <a:lnSpc>
                <a:spcPct val="115000"/>
              </a:lnSpc>
              <a:spcBef>
                <a:spcPts val="1000"/>
              </a:spcBef>
            </a:pPr>
            <a:r>
              <a:rPr lang="en-US" sz="110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  <a:hlinkClick r:id="rId4"/>
              </a:rPr>
              <a:t>https://umm.edu/health/medical/altmed/supplement/omega6-fatty-acids</a:t>
            </a:r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>
          <a:xfrm>
            <a:off x="649288" y="390525"/>
            <a:ext cx="11704637" cy="1625600"/>
          </a:xfrm>
        </p:spPr>
        <p:txBody>
          <a:bodyPr lIns="65023" tIns="65023" rIns="65023" bIns="65023"/>
          <a:lstStyle/>
          <a:p>
            <a:pPr defTabSz="914400"/>
            <a:r>
              <a:rPr lang="en-US" sz="6200">
                <a:latin typeface="Trebuchet MS" pitchFamily="34" charset="0"/>
                <a:ea typeface="Trebuchet MS" pitchFamily="34" charset="0"/>
                <a:cs typeface="Trebuchet MS" pitchFamily="34" charset="0"/>
                <a:sym typeface="Trebuchet MS" pitchFamily="34" charset="0"/>
              </a:rPr>
              <a:t>You have chosen wisely.</a:t>
            </a:r>
            <a:endParaRPr lang="en-US"/>
          </a:p>
        </p:txBody>
      </p:sp>
      <p:pic>
        <p:nvPicPr>
          <p:cNvPr id="16386" name="Picture 2" descr="https://encrypted-tbn1.gstatic.com/images?q=tbn:ANd9GcQWBI_UlMJ3ZdWkQXIAlyxZjn8oW1kwsuTl25AVMGAOaiCzn51OSQ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150" y="2600325"/>
            <a:ext cx="6394450" cy="54181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Custom</PresentationFormat>
  <Paragraphs>225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Helvetica Light</vt:lpstr>
      <vt:lpstr>Avenir Roman</vt:lpstr>
      <vt:lpstr>Helvetica</vt:lpstr>
      <vt:lpstr>Times Roman</vt:lpstr>
      <vt:lpstr>Trebuchet MS</vt:lpstr>
      <vt:lpstr>Calibri</vt:lpstr>
      <vt:lpstr>Times New Roman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Omega 3’s and Inflammation  </vt:lpstr>
      <vt:lpstr>Learning Objectives</vt:lpstr>
      <vt:lpstr>Slide 3</vt:lpstr>
      <vt:lpstr>Slide 4</vt:lpstr>
      <vt:lpstr>Lipid Mediators</vt:lpstr>
      <vt:lpstr>Slide 6</vt:lpstr>
      <vt:lpstr>Slide 7</vt:lpstr>
      <vt:lpstr>Omega 3 v. Omega 6?</vt:lpstr>
      <vt:lpstr>You have chosen wisely.</vt:lpstr>
      <vt:lpstr>Ignorance is not bliss!</vt:lpstr>
      <vt:lpstr>Hey good lookin!</vt:lpstr>
      <vt:lpstr>Omega 3 v. Omega 6</vt:lpstr>
      <vt:lpstr>Chronic Inflammation and Disease</vt:lpstr>
      <vt:lpstr>Slide 14</vt:lpstr>
      <vt:lpstr>Slide 15</vt:lpstr>
      <vt:lpstr>Bipolar Disorder  (formerly known as “manic-depressive disorder )</vt:lpstr>
      <vt:lpstr>Treatments for Bipolar Disorder</vt:lpstr>
      <vt:lpstr>Coronary Artery Disease</vt:lpstr>
      <vt:lpstr>Coronary Artery Disease</vt:lpstr>
      <vt:lpstr>Omega 3 and Heart Disease</vt:lpstr>
      <vt:lpstr>Best Treatment</vt:lpstr>
      <vt:lpstr>Smoker &amp; COPD</vt:lpstr>
      <vt:lpstr>Smoker &amp; COPD</vt:lpstr>
      <vt:lpstr>Rheumatoid Arthritis</vt:lpstr>
      <vt:lpstr>Rheumatoid Arthritis</vt:lpstr>
      <vt:lpstr>What is the chemical structure difference between Ω3 and Ω6?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 3’s and Inflammation  </dc:title>
  <dc:creator>Dr. Ghaith</dc:creator>
  <cp:lastModifiedBy>Dr. Ghaith</cp:lastModifiedBy>
  <cp:revision>1</cp:revision>
  <dcterms:modified xsi:type="dcterms:W3CDTF">2014-03-10T22:33:11Z</dcterms:modified>
</cp:coreProperties>
</file>