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4"/>
  </p:notesMasterIdLst>
  <p:sldIdLst>
    <p:sldId id="405" r:id="rId2"/>
    <p:sldId id="490" r:id="rId3"/>
    <p:sldId id="493" r:id="rId4"/>
    <p:sldId id="647" r:id="rId5"/>
    <p:sldId id="648" r:id="rId6"/>
    <p:sldId id="492" r:id="rId7"/>
    <p:sldId id="527" r:id="rId8"/>
    <p:sldId id="491" r:id="rId9"/>
    <p:sldId id="571" r:id="rId10"/>
    <p:sldId id="494" r:id="rId11"/>
    <p:sldId id="495" r:id="rId12"/>
    <p:sldId id="496" r:id="rId13"/>
    <p:sldId id="572" r:id="rId14"/>
    <p:sldId id="573" r:id="rId15"/>
    <p:sldId id="655" r:id="rId16"/>
    <p:sldId id="497" r:id="rId17"/>
    <p:sldId id="498" r:id="rId18"/>
    <p:sldId id="559" r:id="rId19"/>
    <p:sldId id="561" r:id="rId20"/>
    <p:sldId id="569" r:id="rId21"/>
    <p:sldId id="570" r:id="rId22"/>
    <p:sldId id="560" r:id="rId23"/>
    <p:sldId id="563" r:id="rId24"/>
    <p:sldId id="599" r:id="rId25"/>
    <p:sldId id="601" r:id="rId26"/>
    <p:sldId id="639" r:id="rId27"/>
    <p:sldId id="641" r:id="rId28"/>
    <p:sldId id="642" r:id="rId29"/>
    <p:sldId id="600" r:id="rId30"/>
    <p:sldId id="562" r:id="rId31"/>
    <p:sldId id="624" r:id="rId32"/>
    <p:sldId id="623" r:id="rId33"/>
    <p:sldId id="626" r:id="rId34"/>
    <p:sldId id="618" r:id="rId35"/>
    <p:sldId id="625" r:id="rId36"/>
    <p:sldId id="617" r:id="rId37"/>
    <p:sldId id="632" r:id="rId38"/>
    <p:sldId id="633" r:id="rId39"/>
    <p:sldId id="575" r:id="rId40"/>
    <p:sldId id="580" r:id="rId41"/>
    <p:sldId id="636" r:id="rId42"/>
    <p:sldId id="581" r:id="rId43"/>
    <p:sldId id="582" r:id="rId44"/>
    <p:sldId id="576" r:id="rId45"/>
    <p:sldId id="588" r:id="rId46"/>
    <p:sldId id="591" r:id="rId47"/>
    <p:sldId id="590" r:id="rId48"/>
    <p:sldId id="592" r:id="rId49"/>
    <p:sldId id="593" r:id="rId50"/>
    <p:sldId id="587" r:id="rId51"/>
    <p:sldId id="585" r:id="rId52"/>
    <p:sldId id="630" r:id="rId53"/>
    <p:sldId id="631" r:id="rId54"/>
    <p:sldId id="577" r:id="rId55"/>
    <p:sldId id="578" r:id="rId56"/>
    <p:sldId id="603" r:id="rId57"/>
    <p:sldId id="605" r:id="rId58"/>
    <p:sldId id="604" r:id="rId59"/>
    <p:sldId id="611" r:id="rId60"/>
    <p:sldId id="643" r:id="rId61"/>
    <p:sldId id="644" r:id="rId62"/>
    <p:sldId id="645" r:id="rId63"/>
    <p:sldId id="613" r:id="rId64"/>
    <p:sldId id="614" r:id="rId65"/>
    <p:sldId id="646" r:id="rId66"/>
    <p:sldId id="615" r:id="rId67"/>
    <p:sldId id="612" r:id="rId68"/>
    <p:sldId id="652" r:id="rId69"/>
    <p:sldId id="602" r:id="rId70"/>
    <p:sldId id="610" r:id="rId71"/>
    <p:sldId id="609" r:id="rId72"/>
    <p:sldId id="649" r:id="rId73"/>
    <p:sldId id="634" r:id="rId74"/>
    <p:sldId id="651" r:id="rId75"/>
    <p:sldId id="654" r:id="rId76"/>
    <p:sldId id="650" r:id="rId77"/>
    <p:sldId id="653" r:id="rId78"/>
    <p:sldId id="607" r:id="rId79"/>
    <p:sldId id="608" r:id="rId80"/>
    <p:sldId id="606" r:id="rId81"/>
    <p:sldId id="638" r:id="rId82"/>
    <p:sldId id="637" r:id="rId83"/>
    <p:sldId id="579" r:id="rId84"/>
    <p:sldId id="594" r:id="rId85"/>
    <p:sldId id="597" r:id="rId86"/>
    <p:sldId id="598" r:id="rId87"/>
    <p:sldId id="595" r:id="rId88"/>
    <p:sldId id="616" r:id="rId89"/>
    <p:sldId id="528" r:id="rId90"/>
    <p:sldId id="628" r:id="rId91"/>
    <p:sldId id="533" r:id="rId92"/>
    <p:sldId id="619" r:id="rId93"/>
    <p:sldId id="620" r:id="rId94"/>
    <p:sldId id="621" r:id="rId95"/>
    <p:sldId id="534" r:id="rId96"/>
    <p:sldId id="535" r:id="rId97"/>
    <p:sldId id="669" r:id="rId98"/>
    <p:sldId id="670" r:id="rId99"/>
    <p:sldId id="665" r:id="rId100"/>
    <p:sldId id="660" r:id="rId101"/>
    <p:sldId id="661" r:id="rId102"/>
    <p:sldId id="662" r:id="rId103"/>
    <p:sldId id="663" r:id="rId104"/>
    <p:sldId id="664" r:id="rId105"/>
    <p:sldId id="666" r:id="rId106"/>
    <p:sldId id="541" r:id="rId107"/>
    <p:sldId id="542" r:id="rId108"/>
    <p:sldId id="667" r:id="rId109"/>
    <p:sldId id="668" r:id="rId110"/>
    <p:sldId id="543" r:id="rId111"/>
    <p:sldId id="544" r:id="rId112"/>
    <p:sldId id="545" r:id="rId113"/>
    <p:sldId id="656" r:id="rId114"/>
    <p:sldId id="657" r:id="rId115"/>
    <p:sldId id="658" r:id="rId116"/>
    <p:sldId id="659" r:id="rId117"/>
    <p:sldId id="549" r:id="rId118"/>
    <p:sldId id="546" r:id="rId119"/>
    <p:sldId id="540" r:id="rId120"/>
    <p:sldId id="536" r:id="rId121"/>
    <p:sldId id="537" r:id="rId122"/>
    <p:sldId id="538" r:id="rId123"/>
    <p:sldId id="539" r:id="rId124"/>
    <p:sldId id="550" r:id="rId125"/>
    <p:sldId id="551" r:id="rId126"/>
    <p:sldId id="552" r:id="rId127"/>
    <p:sldId id="553" r:id="rId128"/>
    <p:sldId id="554" r:id="rId129"/>
    <p:sldId id="555" r:id="rId130"/>
    <p:sldId id="556" r:id="rId131"/>
    <p:sldId id="557" r:id="rId132"/>
    <p:sldId id="558" r:id="rId1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FF00"/>
    <a:srgbClr val="CCFFCC"/>
    <a:srgbClr val="FF99FF"/>
    <a:srgbClr val="FFFFCC"/>
    <a:srgbClr val="FF3399"/>
    <a:srgbClr val="FF9933"/>
    <a:srgbClr val="66CCFF"/>
    <a:srgbClr val="0066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32" autoAdjust="0"/>
    <p:restoredTop sz="94660" autoAdjust="0"/>
  </p:normalViewPr>
  <p:slideViewPr>
    <p:cSldViewPr snapToGrid="0">
      <p:cViewPr varScale="1">
        <p:scale>
          <a:sx n="51" d="100"/>
          <a:sy n="51" d="100"/>
        </p:scale>
        <p:origin x="-102" y="-528"/>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53A5A-9E0F-44EC-AD15-811C13B9CA25}" type="slidenum">
              <a:rPr lang="en-US"/>
              <a:pPr/>
              <a:t>1</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390466" cy="5040848"/>
          </a:xfrm>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9"/>
          <p:cNvSpPr>
            <a:spLocks noGrp="1"/>
          </p:cNvSpPr>
          <p:nvPr>
            <p:ph type="sldNum" sz="quarter" idx="10"/>
          </p:nvPr>
        </p:nvSpPr>
        <p:spPr/>
        <p:txBody>
          <a:bodyPr/>
          <a:lstStyle/>
          <a:p>
            <a:fld id="{65BF09B2-7C03-466F-AA1F-DB9F089573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4067" y="1397530"/>
            <a:ext cx="8390466" cy="5078426"/>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a:xfrm>
            <a:off x="6807200" y="6369050"/>
            <a:ext cx="2133600" cy="365125"/>
          </a:xfrm>
        </p:spPr>
        <p:txBody>
          <a:bodyPr/>
          <a:lstStyle>
            <a:lvl1pPr>
              <a:defRPr>
                <a:solidFill>
                  <a:schemeClr val="tx1"/>
                </a:solidFill>
              </a:defRPr>
            </a:lvl1pPr>
          </a:lstStyle>
          <a:p>
            <a:fld id="{65BF09B2-7C03-466F-AA1F-DB9F08957316}" type="slidenum">
              <a:rPr lang="en-US" smtClean="0"/>
              <a:pPr/>
              <a:t>‹#›</a:t>
            </a:fld>
            <a:endParaRPr lang="en-US"/>
          </a:p>
        </p:txBody>
      </p:sp>
    </p:spTree>
    <p:extLst>
      <p:ext uri="{BB962C8B-B14F-4D97-AF65-F5344CB8AC3E}">
        <p14:creationId xmlns:p14="http://schemas.microsoft.com/office/powerpoint/2010/main" val="352926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gradFill rotWithShape="0">
          <a:gsLst>
            <a:gs pos="0">
              <a:srgbClr val="990099"/>
            </a:gs>
            <a:gs pos="100000">
              <a:srgbClr val="660066"/>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Wingdings" panose="05000000000000000000" pitchFamily="2" charset="2"/>
              <a:buChar char="v"/>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a:xfrm>
            <a:off x="6794500" y="6394450"/>
            <a:ext cx="2133600" cy="365125"/>
          </a:xfrm>
        </p:spPr>
        <p:txBody>
          <a:bodyPr/>
          <a:lstStyle/>
          <a:p>
            <a:fld id="{65BF09B2-7C03-466F-AA1F-DB9F08957316}" type="slidenum">
              <a:rPr lang="en-US" smtClean="0"/>
              <a:pPr/>
              <a:t>‹#›</a:t>
            </a:fld>
            <a:endParaRPr lang="en-US"/>
          </a:p>
        </p:txBody>
      </p:sp>
    </p:spTree>
    <p:extLst>
      <p:ext uri="{BB962C8B-B14F-4D97-AF65-F5344CB8AC3E}">
        <p14:creationId xmlns:p14="http://schemas.microsoft.com/office/powerpoint/2010/main" val="137889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50032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3"/>
          <p:cNvSpPr>
            <a:spLocks noGrp="1"/>
          </p:cNvSpPr>
          <p:nvPr>
            <p:ph type="sldNum" sz="quarter" idx="4"/>
          </p:nvPr>
        </p:nvSpPr>
        <p:spPr>
          <a:xfrm>
            <a:off x="6667500" y="6369050"/>
            <a:ext cx="2133600" cy="365125"/>
          </a:xfrm>
          <a:prstGeom prst="rect">
            <a:avLst/>
          </a:prstGeom>
        </p:spPr>
        <p:txBody>
          <a:bodyPr vert="horz" lIns="91440" tIns="45720" rIns="91440" bIns="45720" rtlCol="0" anchor="ctr"/>
          <a:lstStyle>
            <a:lvl1pPr algn="r">
              <a:defRPr sz="1600" b="1">
                <a:solidFill>
                  <a:schemeClr val="bg1"/>
                </a:solidFill>
              </a:defRPr>
            </a:lvl1pPr>
          </a:lstStyle>
          <a:p>
            <a:fld id="{65BF09B2-7C03-466F-AA1F-DB9F089573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3" r:id="rId3"/>
    <p:sldLayoutId id="2147483802" r:id="rId4"/>
    <p:sldLayoutId id="2147483801"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797" r:id="rId15"/>
    <p:sldLayoutId id="2147483799" r:id="rId16"/>
    <p:sldLayoutId id="2147483800" r:id="rId17"/>
  </p:sldLayoutIdLst>
  <p:hf hdr="0" ftr="0" dt="0"/>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www.chiroeco.com/news/chiro-article.php?id=15995" TargetMode="External"/><Relationship Id="rId2" Type="http://schemas.openxmlformats.org/officeDocument/2006/relationships/hyperlink" Target="http://www.dynamicchiropractic.com/mpacms/dc/article.php?id=57351"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mailto:shalloran@lifewest.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gif"/></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intranet.tdmu.edu.ua/data/kafedra/internal/magistr/classes_stud/English/First%20year/Clinical%20Pharmacology/01_Clinical%20pharmacokynetic_pharmacodynamic.files/image017.jpg" TargetMode="Externa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ctrTitle"/>
          </p:nvPr>
        </p:nvSpPr>
        <p:spPr>
          <a:xfrm>
            <a:off x="695528" y="896195"/>
            <a:ext cx="7772400" cy="3662541"/>
          </a:xfrm>
          <a:noFill/>
          <a:ln/>
        </p:spPr>
        <p:txBody>
          <a:bodyPr/>
          <a:lstStyle/>
          <a:p>
            <a:r>
              <a:rPr lang="en-US" sz="4000" i="1" dirty="0" smtClean="0">
                <a:solidFill>
                  <a:srgbClr val="66FF33"/>
                </a:solidFill>
                <a:latin typeface="Verdana" pitchFamily="34" charset="0"/>
              </a:rPr>
              <a:t>Pathology 438</a:t>
            </a:r>
            <a:br>
              <a:rPr lang="en-US" sz="4000" i="1" dirty="0" smtClean="0">
                <a:solidFill>
                  <a:srgbClr val="66FF33"/>
                </a:solidFill>
                <a:latin typeface="Verdana" pitchFamily="34" charset="0"/>
              </a:rPr>
            </a:br>
            <a:r>
              <a:rPr lang="en-US" sz="4000" dirty="0" smtClean="0">
                <a:solidFill>
                  <a:srgbClr val="66FF33"/>
                </a:solidFill>
                <a:latin typeface="Verdana" pitchFamily="34" charset="0"/>
              </a:rPr>
              <a:t/>
            </a:r>
            <a:br>
              <a:rPr lang="en-US" sz="4000" dirty="0" smtClean="0">
                <a:solidFill>
                  <a:srgbClr val="66FF33"/>
                </a:solidFill>
                <a:latin typeface="Verdana" pitchFamily="34" charset="0"/>
              </a:rPr>
            </a:br>
            <a:r>
              <a:rPr lang="en-US" sz="6000" dirty="0" smtClean="0">
                <a:latin typeface="Verdana" pitchFamily="34" charset="0"/>
              </a:rPr>
              <a:t>Toxicology</a:t>
            </a:r>
            <a:br>
              <a:rPr lang="en-US" sz="6000" dirty="0" smtClean="0">
                <a:latin typeface="Verdana" pitchFamily="34" charset="0"/>
              </a:rPr>
            </a:br>
            <a:r>
              <a:rPr lang="en-US" sz="6000" dirty="0">
                <a:latin typeface="Verdana" pitchFamily="34" charset="0"/>
              </a:rPr>
              <a:t/>
            </a:r>
            <a:br>
              <a:rPr lang="en-US" sz="6000" dirty="0">
                <a:latin typeface="Verdana" pitchFamily="34" charset="0"/>
              </a:rPr>
            </a:br>
            <a:r>
              <a:rPr lang="en-US" sz="3200" dirty="0" smtClean="0">
                <a:solidFill>
                  <a:srgbClr val="66CCFF"/>
                </a:solidFill>
                <a:latin typeface="Tahoma" panose="020B0604030504040204" pitchFamily="34" charset="0"/>
                <a:ea typeface="Tahoma" panose="020B0604030504040204" pitchFamily="34" charset="0"/>
                <a:cs typeface="Tahoma" panose="020B0604030504040204" pitchFamily="34" charset="0"/>
              </a:rPr>
              <a:t>Spring 2015 term</a:t>
            </a:r>
            <a:endParaRPr lang="en-US" sz="3200" dirty="0">
              <a:solidFill>
                <a:srgbClr val="66CCFF"/>
              </a:solidFill>
              <a:latin typeface="Tahoma" panose="020B0604030504040204" pitchFamily="34" charset="0"/>
              <a:ea typeface="Tahoma" panose="020B0604030504040204" pitchFamily="34" charset="0"/>
              <a:cs typeface="Tahoma" panose="020B0604030504040204" pitchFamily="34" charset="0"/>
            </a:endParaRPr>
          </a:p>
        </p:txBody>
      </p:sp>
      <p:sp>
        <p:nvSpPr>
          <p:cNvPr id="321539" name="Rectangle 3"/>
          <p:cNvSpPr>
            <a:spLocks noGrp="1" noChangeArrowheads="1"/>
          </p:cNvSpPr>
          <p:nvPr>
            <p:ph type="subTitle" idx="1"/>
          </p:nvPr>
        </p:nvSpPr>
        <p:spPr>
          <a:xfrm>
            <a:off x="483259" y="5397645"/>
            <a:ext cx="8212591" cy="1027974"/>
          </a:xfrm>
          <a:noFill/>
          <a:ln/>
        </p:spPr>
        <p:txBody>
          <a:bodyPr wrap="square">
            <a:spAutoFit/>
          </a:bodyPr>
          <a:lstStyle/>
          <a:p>
            <a:pPr lvl="0" algn="l" eaLnBrk="1" hangingPunct="1">
              <a:defRPr/>
            </a:pPr>
            <a:r>
              <a:rPr lang="en-US" sz="3200" dirty="0" smtClean="0">
                <a:solidFill>
                  <a:srgbClr val="FFC000"/>
                </a:solidFill>
                <a:latin typeface="Tahoma" pitchFamily="34" charset="0"/>
              </a:rPr>
              <a:t>Mitch Halloran, Ph.D.</a:t>
            </a:r>
          </a:p>
          <a:p>
            <a:pPr lvl="0" algn="l" eaLnBrk="1" hangingPunct="1">
              <a:defRPr/>
            </a:pPr>
            <a:r>
              <a:rPr lang="en-US" dirty="0" smtClean="0">
                <a:latin typeface="Tahoma" pitchFamily="34" charset="0"/>
              </a:rPr>
              <a:t>Prepared especially for Life Chiropractic College West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Details</a:t>
            </a:r>
            <a:endParaRPr lang="en-US" dirty="0"/>
          </a:p>
        </p:txBody>
      </p:sp>
      <p:sp>
        <p:nvSpPr>
          <p:cNvPr id="3" name="Content Placeholder 2"/>
          <p:cNvSpPr>
            <a:spLocks noGrp="1"/>
          </p:cNvSpPr>
          <p:nvPr>
            <p:ph idx="1"/>
          </p:nvPr>
        </p:nvSpPr>
        <p:spPr/>
        <p:txBody>
          <a:bodyPr/>
          <a:lstStyle/>
          <a:p>
            <a:r>
              <a:rPr lang="en-US" dirty="0" smtClean="0"/>
              <a:t>Grades</a:t>
            </a:r>
          </a:p>
          <a:p>
            <a:endParaRPr lang="en-US" dirty="0" smtClean="0"/>
          </a:p>
          <a:p>
            <a:endParaRPr lang="en-US" dirty="0" smtClean="0"/>
          </a:p>
          <a:p>
            <a:endParaRPr lang="en-US" dirty="0"/>
          </a:p>
          <a:p>
            <a:r>
              <a:rPr lang="en-US" dirty="0" smtClean="0"/>
              <a:t>Instructor communication / interaction</a:t>
            </a:r>
          </a:p>
          <a:p>
            <a:pPr lvl="1"/>
            <a:r>
              <a:rPr lang="en-US" dirty="0" smtClean="0"/>
              <a:t>email:  shalloran@lifewest.edu</a:t>
            </a:r>
          </a:p>
          <a:p>
            <a:pPr lvl="1"/>
            <a:r>
              <a:rPr lang="en-US" dirty="0" smtClean="0"/>
              <a:t>office hours:   Wednesdays, 12-1 pm</a:t>
            </a:r>
            <a:br>
              <a:rPr lang="en-US" dirty="0" smtClean="0"/>
            </a:br>
            <a:r>
              <a:rPr lang="en-US" dirty="0" smtClean="0"/>
              <a:t>		Room 147 (adjunct room)</a:t>
            </a:r>
          </a:p>
          <a:p>
            <a:pPr lvl="1"/>
            <a:r>
              <a:rPr lang="en-US" dirty="0" smtClean="0"/>
              <a:t>phone:  (916) 410-7133</a:t>
            </a:r>
          </a:p>
          <a:p>
            <a:pPr lvl="1"/>
            <a:r>
              <a:rPr lang="en-US" dirty="0" smtClean="0"/>
              <a:t>MOODLE:  digital based content (pretty much everything)</a:t>
            </a:r>
          </a:p>
          <a:p>
            <a:pPr lvl="1"/>
            <a:r>
              <a:rPr lang="en-US" dirty="0" smtClean="0"/>
              <a:t>Dropbox student representative?</a:t>
            </a:r>
          </a:p>
        </p:txBody>
      </p:sp>
      <p:graphicFrame>
        <p:nvGraphicFramePr>
          <p:cNvPr id="4" name="Table 3"/>
          <p:cNvGraphicFramePr>
            <a:graphicFrameLocks noGrp="1"/>
          </p:cNvGraphicFramePr>
          <p:nvPr>
            <p:extLst>
              <p:ext uri="{D42A27DB-BD31-4B8C-83A1-F6EECF244321}">
                <p14:modId xmlns:p14="http://schemas.microsoft.com/office/powerpoint/2010/main" val="4205196963"/>
              </p:ext>
            </p:extLst>
          </p:nvPr>
        </p:nvGraphicFramePr>
        <p:xfrm>
          <a:off x="2412419" y="1477633"/>
          <a:ext cx="3048000" cy="1483360"/>
        </p:xfrm>
        <a:graphic>
          <a:graphicData uri="http://schemas.openxmlformats.org/drawingml/2006/table">
            <a:tbl>
              <a:tblPr firstRow="1" bandRow="1">
                <a:tableStyleId>{0505E3EF-67EA-436B-97B2-0124C06EBD24}</a:tableStyleId>
              </a:tblPr>
              <a:tblGrid>
                <a:gridCol w="1524000"/>
                <a:gridCol w="1524000"/>
              </a:tblGrid>
              <a:tr h="370840">
                <a:tc>
                  <a:txBody>
                    <a:bodyPr/>
                    <a:lstStyle/>
                    <a:p>
                      <a:r>
                        <a:rPr lang="en-US" b="0" dirty="0" smtClean="0">
                          <a:solidFill>
                            <a:schemeClr val="bg1"/>
                          </a:solidFill>
                        </a:rPr>
                        <a:t>90-100%</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smtClean="0">
                          <a:solidFill>
                            <a:schemeClr val="bg1"/>
                          </a:solidFill>
                        </a:rPr>
                        <a:t>A</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b="0" dirty="0" smtClean="0">
                          <a:solidFill>
                            <a:schemeClr val="bg1"/>
                          </a:solidFill>
                        </a:rPr>
                        <a:t>80-90%</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smtClean="0">
                          <a:solidFill>
                            <a:schemeClr val="bg1"/>
                          </a:solidFill>
                        </a:rPr>
                        <a:t>B</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b="0" dirty="0" smtClean="0">
                          <a:solidFill>
                            <a:schemeClr val="bg1"/>
                          </a:solidFill>
                        </a:rPr>
                        <a:t>70-80%</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smtClean="0">
                          <a:solidFill>
                            <a:schemeClr val="bg1"/>
                          </a:solidFill>
                        </a:rPr>
                        <a:t>C</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b="0" dirty="0" smtClean="0">
                          <a:solidFill>
                            <a:schemeClr val="bg1"/>
                          </a:solidFill>
                        </a:rPr>
                        <a:t>&lt; 70%</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smtClean="0">
                          <a:solidFill>
                            <a:schemeClr val="bg1"/>
                          </a:solidFill>
                        </a:rPr>
                        <a:t>F</a:t>
                      </a:r>
                      <a:endParaRPr lang="en-US" b="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Slide Number Placeholder 4"/>
          <p:cNvSpPr>
            <a:spLocks noGrp="1"/>
          </p:cNvSpPr>
          <p:nvPr>
            <p:ph type="sldNum" sz="quarter" idx="10"/>
          </p:nvPr>
        </p:nvSpPr>
        <p:spPr/>
        <p:txBody>
          <a:bodyPr/>
          <a:lstStyle/>
          <a:p>
            <a:fld id="{65BF09B2-7C03-466F-AA1F-DB9F08957316}" type="slidenum">
              <a:rPr lang="en-US" smtClean="0"/>
              <a:pPr/>
              <a:t>10</a:t>
            </a:fld>
            <a:endParaRPr lang="en-US"/>
          </a:p>
        </p:txBody>
      </p:sp>
    </p:spTree>
    <p:extLst>
      <p:ext uri="{BB962C8B-B14F-4D97-AF65-F5344CB8AC3E}">
        <p14:creationId xmlns:p14="http://schemas.microsoft.com/office/powerpoint/2010/main" val="13282049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 - Epidemiology</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100</a:t>
            </a:fld>
            <a:endParaRPr lang="en-US"/>
          </a:p>
        </p:txBody>
      </p:sp>
      <p:sp>
        <p:nvSpPr>
          <p:cNvPr id="3" name="Content Placeholder 2"/>
          <p:cNvSpPr>
            <a:spLocks noGrp="1"/>
          </p:cNvSpPr>
          <p:nvPr>
            <p:ph idx="1"/>
          </p:nvPr>
        </p:nvSpPr>
        <p:spPr/>
        <p:txBody>
          <a:bodyPr/>
          <a:lstStyle/>
          <a:p>
            <a:r>
              <a:rPr lang="en-US" dirty="0" smtClean="0"/>
              <a:t>Acute liver failure studied in 49 adults and 16 children (Atlanta area)</a:t>
            </a:r>
          </a:p>
          <a:p>
            <a:r>
              <a:rPr lang="en-US" dirty="0" smtClean="0"/>
              <a:t>46% of adult ALF cases were related to acetaminophen (another 16% were "drug-related")</a:t>
            </a:r>
          </a:p>
          <a:p>
            <a:r>
              <a:rPr lang="en-US" dirty="0" smtClean="0"/>
              <a:t>Of the 46% </a:t>
            </a:r>
            <a:r>
              <a:rPr lang="en-US" dirty="0" err="1" smtClean="0"/>
              <a:t>acetominophen</a:t>
            </a:r>
            <a:r>
              <a:rPr lang="en-US" dirty="0" smtClean="0"/>
              <a:t> cases, 27% were accidental overdose, 27% were accidental OD with alcohol, and balance intentional</a:t>
            </a:r>
          </a:p>
          <a:p>
            <a:r>
              <a:rPr lang="en-US" dirty="0" smtClean="0"/>
              <a:t>1 in 4 of child ALF cases were attributed to </a:t>
            </a:r>
            <a:r>
              <a:rPr lang="en-US" dirty="0" err="1" smtClean="0"/>
              <a:t>acetominophen</a:t>
            </a:r>
            <a:endParaRPr lang="en-US" dirty="0" smtClean="0"/>
          </a:p>
          <a:p>
            <a:r>
              <a:rPr lang="en-US" sz="1600" dirty="0" smtClean="0"/>
              <a:t>Source: W. Bower, "Acute Liver Failure and </a:t>
            </a:r>
            <a:r>
              <a:rPr lang="en-US" sz="1600" dirty="0" err="1" smtClean="0"/>
              <a:t>Acetominophen</a:t>
            </a:r>
            <a:r>
              <a:rPr lang="en-US" sz="1600" dirty="0" smtClean="0"/>
              <a:t>" (FDA website)</a:t>
            </a:r>
          </a:p>
          <a:p>
            <a:r>
              <a:rPr lang="en-US" sz="2000" dirty="0" smtClean="0"/>
              <a:t>Year 2000:  was 5% of reported overdoses of all drugs, and accounted for 23% of fatalities attributed to overdoses</a:t>
            </a:r>
          </a:p>
        </p:txBody>
      </p:sp>
    </p:spTree>
    <p:extLst>
      <p:ext uri="{BB962C8B-B14F-4D97-AF65-F5344CB8AC3E}">
        <p14:creationId xmlns:p14="http://schemas.microsoft.com/office/powerpoint/2010/main" val="13998164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 – Dosage Forms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101</a:t>
            </a:fld>
            <a:endParaRPr lang="en-US"/>
          </a:p>
        </p:txBody>
      </p:sp>
      <p:sp>
        <p:nvSpPr>
          <p:cNvPr id="5" name="Content Placeholder 4"/>
          <p:cNvSpPr>
            <a:spLocks noGrp="1"/>
          </p:cNvSpPr>
          <p:nvPr>
            <p:ph idx="1"/>
          </p:nvPr>
        </p:nvSpPr>
        <p:spPr>
          <a:xfrm>
            <a:off x="364067" y="1397530"/>
            <a:ext cx="8390466" cy="2857229"/>
          </a:xfrm>
        </p:spPr>
        <p:txBody>
          <a:bodyPr/>
          <a:lstStyle/>
          <a:p>
            <a:r>
              <a:rPr lang="en-US" dirty="0" smtClean="0"/>
              <a:t>Adults &amp; Children over 12 years</a:t>
            </a:r>
          </a:p>
          <a:p>
            <a:pPr lvl="1"/>
            <a:r>
              <a:rPr lang="en-US" dirty="0" smtClean="0"/>
              <a:t>"Regular Strength" – 325 mg</a:t>
            </a:r>
          </a:p>
          <a:p>
            <a:pPr lvl="1"/>
            <a:r>
              <a:rPr lang="en-US" dirty="0" smtClean="0"/>
              <a:t>"Extra Strength" – 500 mg</a:t>
            </a:r>
          </a:p>
          <a:p>
            <a:r>
              <a:rPr lang="en-US" dirty="0" smtClean="0"/>
              <a:t>Pediatric</a:t>
            </a:r>
          </a:p>
          <a:p>
            <a:pPr lvl="1"/>
            <a:r>
              <a:rPr lang="en-US" dirty="0" smtClean="0"/>
              <a:t>160 mg / 5 ml syrup</a:t>
            </a:r>
          </a:p>
          <a:p>
            <a:pPr lvl="1"/>
            <a:r>
              <a:rPr lang="en-US" dirty="0" smtClean="0"/>
              <a:t>"bubble gum" "grape splash" flavored</a:t>
            </a:r>
          </a:p>
          <a:p>
            <a:pPr lvl="1"/>
            <a:r>
              <a:rPr lang="en-US" dirty="0" smtClean="0"/>
              <a:t>80 mg / 0.8 ml infant formulation</a:t>
            </a:r>
          </a:p>
          <a:p>
            <a:pPr marL="228600" lvl="1" indent="0">
              <a:buNone/>
            </a:pPr>
            <a:endParaRPr lang="en-US" dirty="0"/>
          </a:p>
        </p:txBody>
      </p:sp>
      <p:pic>
        <p:nvPicPr>
          <p:cNvPr id="1026" name="Picture 2" descr="http://images2.ddccdn.com/drp/images/pills/p05321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237" y="1380931"/>
            <a:ext cx="1911983" cy="4799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1802" y="4894161"/>
            <a:ext cx="4198778" cy="1285848"/>
          </a:xfrm>
          <a:prstGeom prst="rect">
            <a:avLst/>
          </a:prstGeom>
          <a:noFill/>
        </p:spPr>
        <p:txBody>
          <a:bodyPr wrap="square" numCol="2" rtlCol="0">
            <a:noAutofit/>
          </a:bodyPr>
          <a:lstStyle/>
          <a:p>
            <a:pPr marL="261938" indent="-261938">
              <a:buFont typeface="Arial" panose="020B0604020202020204" pitchFamily="34" charset="0"/>
              <a:buChar char="•"/>
            </a:pPr>
            <a:r>
              <a:rPr lang="en-US" sz="2000" dirty="0">
                <a:solidFill>
                  <a:schemeClr val="bg1"/>
                </a:solidFill>
              </a:rPr>
              <a:t>tablets</a:t>
            </a:r>
          </a:p>
          <a:p>
            <a:pPr marL="261938" indent="-261938">
              <a:buFont typeface="Arial" panose="020B0604020202020204" pitchFamily="34" charset="0"/>
              <a:buChar char="•"/>
            </a:pPr>
            <a:r>
              <a:rPr lang="en-US" sz="2000" dirty="0">
                <a:solidFill>
                  <a:schemeClr val="bg1"/>
                </a:solidFill>
              </a:rPr>
              <a:t>chew-tabs</a:t>
            </a:r>
          </a:p>
          <a:p>
            <a:pPr marL="261938" indent="-261938">
              <a:buFont typeface="Arial" panose="020B0604020202020204" pitchFamily="34" charset="0"/>
              <a:buChar char="•"/>
            </a:pPr>
            <a:r>
              <a:rPr lang="en-US" sz="2000" dirty="0" err="1">
                <a:solidFill>
                  <a:schemeClr val="bg1"/>
                </a:solidFill>
              </a:rPr>
              <a:t>gelcaps</a:t>
            </a:r>
            <a:endParaRPr lang="en-US" sz="2000" dirty="0">
              <a:solidFill>
                <a:schemeClr val="bg1"/>
              </a:solidFill>
            </a:endParaRPr>
          </a:p>
          <a:p>
            <a:pPr marL="261938" indent="-261938">
              <a:buFont typeface="Arial" panose="020B0604020202020204" pitchFamily="34" charset="0"/>
              <a:buChar char="•"/>
            </a:pPr>
            <a:r>
              <a:rPr lang="en-US" sz="2000" dirty="0" err="1">
                <a:solidFill>
                  <a:schemeClr val="bg1"/>
                </a:solidFill>
              </a:rPr>
              <a:t>geltab</a:t>
            </a:r>
            <a:endParaRPr lang="en-US" sz="2000" dirty="0">
              <a:solidFill>
                <a:schemeClr val="bg1"/>
              </a:solidFill>
            </a:endParaRPr>
          </a:p>
          <a:p>
            <a:pPr marL="261938" indent="-261938">
              <a:buFont typeface="Arial" panose="020B0604020202020204" pitchFamily="34" charset="0"/>
              <a:buChar char="•"/>
            </a:pPr>
            <a:r>
              <a:rPr lang="en-US" sz="2000" dirty="0" smtClean="0">
                <a:solidFill>
                  <a:schemeClr val="bg1"/>
                </a:solidFill>
              </a:rPr>
              <a:t>capsules</a:t>
            </a:r>
          </a:p>
          <a:p>
            <a:pPr marL="261938" indent="-261938">
              <a:buFont typeface="Arial" panose="020B0604020202020204" pitchFamily="34" charset="0"/>
              <a:buChar char="•"/>
            </a:pPr>
            <a:r>
              <a:rPr lang="en-US" sz="2000" dirty="0" smtClean="0">
                <a:solidFill>
                  <a:schemeClr val="bg1"/>
                </a:solidFill>
              </a:rPr>
              <a:t>suppositories</a:t>
            </a:r>
            <a:endParaRPr lang="en-US" sz="2000" dirty="0">
              <a:solidFill>
                <a:schemeClr val="bg1"/>
              </a:solidFill>
            </a:endParaRPr>
          </a:p>
          <a:p>
            <a:pPr marL="261938" indent="-261938">
              <a:buFont typeface="Arial" panose="020B0604020202020204" pitchFamily="34" charset="0"/>
              <a:buChar char="•"/>
            </a:pPr>
            <a:endParaRPr lang="en-US" sz="2000" dirty="0" smtClean="0">
              <a:solidFill>
                <a:schemeClr val="bg1"/>
              </a:solidFill>
            </a:endParaRPr>
          </a:p>
        </p:txBody>
      </p:sp>
    </p:spTree>
    <p:extLst>
      <p:ext uri="{BB962C8B-B14F-4D97-AF65-F5344CB8AC3E}">
        <p14:creationId xmlns:p14="http://schemas.microsoft.com/office/powerpoint/2010/main" val="595760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 – Poisoning</a:t>
            </a:r>
            <a:endParaRPr lang="en-US" dirty="0"/>
          </a:p>
        </p:txBody>
      </p:sp>
      <p:sp>
        <p:nvSpPr>
          <p:cNvPr id="3" name="Content Placeholder 2"/>
          <p:cNvSpPr>
            <a:spLocks noGrp="1"/>
          </p:cNvSpPr>
          <p:nvPr>
            <p:ph idx="1"/>
          </p:nvPr>
        </p:nvSpPr>
        <p:spPr>
          <a:xfrm>
            <a:off x="364067" y="1250302"/>
            <a:ext cx="8390466" cy="5188076"/>
          </a:xfrm>
        </p:spPr>
        <p:txBody>
          <a:bodyPr/>
          <a:lstStyle/>
          <a:p>
            <a:r>
              <a:rPr lang="en-US" sz="2200" dirty="0" smtClean="0"/>
              <a:t>Recommended Dosing</a:t>
            </a:r>
          </a:p>
          <a:p>
            <a:pPr lvl="1"/>
            <a:r>
              <a:rPr lang="en-US" dirty="0" smtClean="0"/>
              <a:t>12 years and older</a:t>
            </a:r>
          </a:p>
          <a:p>
            <a:pPr lvl="2"/>
            <a:r>
              <a:rPr lang="en-US" dirty="0" smtClean="0"/>
              <a:t>650-1000 mg recommended q 4-6 h prn</a:t>
            </a:r>
          </a:p>
          <a:p>
            <a:pPr lvl="2"/>
            <a:r>
              <a:rPr lang="en-US" dirty="0" smtClean="0"/>
              <a:t>Not more than 4000 mg within 24 h</a:t>
            </a:r>
          </a:p>
          <a:p>
            <a:pPr lvl="1"/>
            <a:r>
              <a:rPr lang="en-US" dirty="0" smtClean="0"/>
              <a:t>Under 12 years of age</a:t>
            </a:r>
          </a:p>
          <a:p>
            <a:pPr lvl="2"/>
            <a:r>
              <a:rPr lang="en-US" dirty="0" smtClean="0"/>
              <a:t>10-15 mg/kg q 4-6 h</a:t>
            </a:r>
          </a:p>
          <a:p>
            <a:pPr lvl="2"/>
            <a:r>
              <a:rPr lang="en-US" dirty="0" smtClean="0"/>
              <a:t>Not more than 5 doses (50-75 mg/kg) in 24 h</a:t>
            </a:r>
          </a:p>
          <a:p>
            <a:r>
              <a:rPr lang="en-US" sz="2200" dirty="0" smtClean="0"/>
              <a:t>Acute (within 4 h period) Toxicity Dosing</a:t>
            </a:r>
          </a:p>
          <a:p>
            <a:pPr marL="228600" lvl="1" indent="0">
              <a:buNone/>
            </a:pPr>
            <a:r>
              <a:rPr lang="en-US" sz="1800" dirty="0" smtClean="0"/>
              <a:t>by oral route</a:t>
            </a:r>
            <a:endParaRPr lang="en-US" sz="1800" dirty="0"/>
          </a:p>
          <a:p>
            <a:pPr lvl="1"/>
            <a:r>
              <a:rPr lang="en-US" dirty="0" smtClean="0"/>
              <a:t>7.5 g (7500 mg)  adults</a:t>
            </a:r>
          </a:p>
          <a:p>
            <a:pPr lvl="1"/>
            <a:r>
              <a:rPr lang="en-US" dirty="0" smtClean="0"/>
              <a:t>150 mg/kg pediatric</a:t>
            </a:r>
          </a:p>
          <a:p>
            <a:r>
              <a:rPr lang="en-US" sz="2200" dirty="0" smtClean="0"/>
              <a:t>Chronic (&gt; 4 h period) Toxicity Dosing</a:t>
            </a:r>
          </a:p>
          <a:p>
            <a:pPr lvl="1"/>
            <a:r>
              <a:rPr lang="en-US" dirty="0" smtClean="0"/>
              <a:t>&gt; 7.5 g/day adults &amp; &gt; 150 mg/kg/d children</a:t>
            </a:r>
          </a:p>
          <a:p>
            <a:pPr lvl="1"/>
            <a:r>
              <a:rPr lang="en-US" dirty="0" smtClean="0"/>
              <a:t>no risk factors: alcoholism, drugs potentiating CYP450 (Rifampin, anticonvulsants)</a:t>
            </a:r>
            <a:endParaRPr lang="en-US" dirty="0"/>
          </a:p>
          <a:p>
            <a:pPr lvl="2"/>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102</a:t>
            </a:fld>
            <a:endParaRPr lang="en-US"/>
          </a:p>
        </p:txBody>
      </p:sp>
    </p:spTree>
    <p:extLst>
      <p:ext uri="{BB962C8B-B14F-4D97-AF65-F5344CB8AC3E}">
        <p14:creationId xmlns:p14="http://schemas.microsoft.com/office/powerpoint/2010/main" val="40217083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Acetaminophen – Pharmacokinetics</a:t>
            </a:r>
            <a:endParaRPr lang="en-US" sz="4000" dirty="0"/>
          </a:p>
        </p:txBody>
      </p:sp>
      <p:sp>
        <p:nvSpPr>
          <p:cNvPr id="3" name="Content Placeholder 2"/>
          <p:cNvSpPr>
            <a:spLocks noGrp="1"/>
          </p:cNvSpPr>
          <p:nvPr>
            <p:ph idx="1"/>
          </p:nvPr>
        </p:nvSpPr>
        <p:spPr>
          <a:xfrm>
            <a:off x="364067" y="1250302"/>
            <a:ext cx="8390466" cy="5188076"/>
          </a:xfrm>
        </p:spPr>
        <p:txBody>
          <a:bodyPr/>
          <a:lstStyle/>
          <a:p>
            <a:pPr marL="457200" lvl="2" indent="0">
              <a:buNone/>
            </a:pPr>
            <a:r>
              <a:rPr lang="en-US" dirty="0" smtClean="0"/>
              <a:t>systemic bioavailability = 70-90% after GI tract absorption</a:t>
            </a:r>
          </a:p>
          <a:p>
            <a:pPr marL="457200" lvl="2" indent="0">
              <a:buNone/>
            </a:pPr>
            <a:r>
              <a:rPr lang="en-US" dirty="0" smtClean="0"/>
              <a:t>peak serum levels within 30-120 minutes</a:t>
            </a:r>
          </a:p>
          <a:p>
            <a:pPr marL="457200" lvl="2" indent="0">
              <a:buNone/>
            </a:pPr>
            <a:r>
              <a:rPr lang="en-US" dirty="0" smtClean="0"/>
              <a:t>sustained release and combination formulations have different kinetics</a:t>
            </a:r>
          </a:p>
          <a:p>
            <a:pPr marL="457200" lvl="2" indent="0">
              <a:buNone/>
            </a:pPr>
            <a:r>
              <a:rPr lang="en-US" dirty="0" err="1" smtClean="0"/>
              <a:t>Vd</a:t>
            </a:r>
            <a:r>
              <a:rPr lang="en-US" dirty="0" smtClean="0"/>
              <a:t> = 0.9 L/kg</a:t>
            </a:r>
          </a:p>
          <a:p>
            <a:pPr marL="457200" lvl="2" indent="0">
              <a:buNone/>
            </a:pPr>
            <a:r>
              <a:rPr lang="en-US" dirty="0" err="1" smtClean="0"/>
              <a:t>Biotansformations</a:t>
            </a:r>
            <a:endParaRPr lang="en-US" dirty="0" smtClean="0"/>
          </a:p>
          <a:p>
            <a:pPr marL="457200" lvl="2" indent="0">
              <a:buNone/>
            </a:pPr>
            <a:r>
              <a:rPr lang="en-US" dirty="0" smtClean="0"/>
              <a:t>4% of drug excreted in urine unchanged</a:t>
            </a:r>
          </a:p>
          <a:p>
            <a:pPr marL="457200" lvl="2" indent="0">
              <a:buNone/>
            </a:pPr>
            <a:r>
              <a:rPr lang="en-US" dirty="0" smtClean="0"/>
              <a:t>Phase II: conjugation with sulfate (52% of drug) and glucuronide (42% of drug)</a:t>
            </a:r>
          </a:p>
          <a:p>
            <a:pPr marL="457200" lvl="2" indent="0">
              <a:buNone/>
            </a:pPr>
            <a:r>
              <a:rPr lang="en-US" dirty="0" smtClean="0"/>
              <a:t>Phase I:  2% of drug metabolized by CYP2E1: oxidized to a </a:t>
            </a:r>
            <a:r>
              <a:rPr lang="en-US" dirty="0" err="1" smtClean="0"/>
              <a:t>quinone</a:t>
            </a:r>
            <a:r>
              <a:rPr lang="en-US" dirty="0" smtClean="0"/>
              <a:t> product, N-acetyl-p-</a:t>
            </a:r>
            <a:r>
              <a:rPr lang="en-US" dirty="0" err="1" smtClean="0"/>
              <a:t>benzoquinoneimine</a:t>
            </a:r>
            <a:r>
              <a:rPr lang="en-US" dirty="0" smtClean="0"/>
              <a:t> (NAPQI)</a:t>
            </a:r>
          </a:p>
          <a:p>
            <a:pPr marL="457200" lvl="2" indent="0">
              <a:buNone/>
            </a:pPr>
            <a:r>
              <a:rPr lang="en-US" dirty="0" smtClean="0"/>
              <a:t>This </a:t>
            </a:r>
            <a:r>
              <a:rPr lang="en-US" dirty="0" err="1" smtClean="0"/>
              <a:t>quinone</a:t>
            </a:r>
            <a:r>
              <a:rPr lang="en-US" dirty="0" smtClean="0"/>
              <a:t> is quite toxic </a:t>
            </a:r>
            <a:r>
              <a:rPr lang="en-US" dirty="0"/>
              <a:t>(acetaminophen is "metabolically activated")</a:t>
            </a:r>
            <a:r>
              <a:rPr lang="en-US" dirty="0" smtClean="0"/>
              <a:t>, but it reacts (conjugates) quickly with reactive </a:t>
            </a:r>
            <a:r>
              <a:rPr lang="en-US" dirty="0" err="1" smtClean="0"/>
              <a:t>thiol</a:t>
            </a:r>
            <a:r>
              <a:rPr lang="en-US" dirty="0" smtClean="0"/>
              <a:t> (–SH) groups, normally with glutathione but also with proteins having a cysteine </a:t>
            </a:r>
            <a:r>
              <a:rPr lang="en-US" dirty="0" err="1" smtClean="0"/>
              <a:t>thiol</a:t>
            </a:r>
            <a:endParaRPr lang="en-US" dirty="0" smtClean="0"/>
          </a:p>
        </p:txBody>
      </p:sp>
      <p:sp>
        <p:nvSpPr>
          <p:cNvPr id="2" name="Slide Number Placeholder 1"/>
          <p:cNvSpPr>
            <a:spLocks noGrp="1"/>
          </p:cNvSpPr>
          <p:nvPr>
            <p:ph type="sldNum" sz="quarter" idx="10"/>
          </p:nvPr>
        </p:nvSpPr>
        <p:spPr/>
        <p:txBody>
          <a:bodyPr/>
          <a:lstStyle/>
          <a:p>
            <a:fld id="{65BF09B2-7C03-466F-AA1F-DB9F08957316}" type="slidenum">
              <a:rPr lang="en-US" smtClean="0"/>
              <a:pPr/>
              <a:t>103</a:t>
            </a:fld>
            <a:endParaRPr lang="en-US"/>
          </a:p>
        </p:txBody>
      </p:sp>
    </p:spTree>
    <p:extLst>
      <p:ext uri="{BB962C8B-B14F-4D97-AF65-F5344CB8AC3E}">
        <p14:creationId xmlns:p14="http://schemas.microsoft.com/office/powerpoint/2010/main" val="7549603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Acetaminophen – Drug Interactions</a:t>
            </a:r>
            <a:endParaRPr lang="en-US" sz="4000" dirty="0"/>
          </a:p>
        </p:txBody>
      </p:sp>
      <p:sp>
        <p:nvSpPr>
          <p:cNvPr id="3" name="Content Placeholder 2"/>
          <p:cNvSpPr>
            <a:spLocks noGrp="1"/>
          </p:cNvSpPr>
          <p:nvPr>
            <p:ph idx="1"/>
          </p:nvPr>
        </p:nvSpPr>
        <p:spPr>
          <a:xfrm>
            <a:off x="364067" y="1250302"/>
            <a:ext cx="8390466" cy="5188076"/>
          </a:xfrm>
        </p:spPr>
        <p:txBody>
          <a:bodyPr/>
          <a:lstStyle/>
          <a:p>
            <a:pPr marL="457200" lvl="2" indent="0">
              <a:buNone/>
            </a:pPr>
            <a:endParaRPr lang="en-US" dirty="0" smtClean="0"/>
          </a:p>
        </p:txBody>
      </p:sp>
      <p:sp>
        <p:nvSpPr>
          <p:cNvPr id="2" name="Slide Number Placeholder 1"/>
          <p:cNvSpPr>
            <a:spLocks noGrp="1"/>
          </p:cNvSpPr>
          <p:nvPr>
            <p:ph type="sldNum" sz="quarter" idx="10"/>
          </p:nvPr>
        </p:nvSpPr>
        <p:spPr/>
        <p:txBody>
          <a:bodyPr/>
          <a:lstStyle/>
          <a:p>
            <a:fld id="{65BF09B2-7C03-466F-AA1F-DB9F08957316}" type="slidenum">
              <a:rPr lang="en-US" smtClean="0"/>
              <a:pPr/>
              <a:t>104</a:t>
            </a:fld>
            <a:endParaRPr lang="en-US"/>
          </a:p>
        </p:txBody>
      </p:sp>
    </p:spTree>
    <p:extLst>
      <p:ext uri="{BB962C8B-B14F-4D97-AF65-F5344CB8AC3E}">
        <p14:creationId xmlns:p14="http://schemas.microsoft.com/office/powerpoint/2010/main" val="237074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369050"/>
            <a:ext cx="2133600" cy="365125"/>
          </a:xfrm>
        </p:spPr>
        <p:txBody>
          <a:bodyPr/>
          <a:lstStyle/>
          <a:p>
            <a:fld id="{65BF09B2-7C03-466F-AA1F-DB9F08957316}" type="slidenum">
              <a:rPr lang="en-US" smtClean="0"/>
              <a:pPr/>
              <a:t>105</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757237"/>
            <a:ext cx="6419850"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4142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(Ethyl Alcohol)</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106</a:t>
            </a:fld>
            <a:endParaRPr lang="en-US"/>
          </a:p>
        </p:txBody>
      </p:sp>
    </p:spTree>
    <p:extLst>
      <p:ext uri="{BB962C8B-B14F-4D97-AF65-F5344CB8AC3E}">
        <p14:creationId xmlns:p14="http://schemas.microsoft.com/office/powerpoint/2010/main" val="17502045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Aromatic </a:t>
            </a:r>
            <a:r>
              <a:rPr lang="en-US" sz="4000" dirty="0" smtClean="0"/>
              <a:t>Hydrocarbons</a:t>
            </a:r>
            <a:endParaRPr lang="en-US" sz="4000" dirty="0"/>
          </a:p>
        </p:txBody>
      </p:sp>
      <p:sp>
        <p:nvSpPr>
          <p:cNvPr id="5" name="Content Placeholder 4"/>
          <p:cNvSpPr>
            <a:spLocks noGrp="1"/>
          </p:cNvSpPr>
          <p:nvPr>
            <p:ph idx="1"/>
          </p:nvPr>
        </p:nvSpPr>
        <p:spPr/>
        <p:txBody>
          <a:bodyPr/>
          <a:lstStyle/>
          <a:p>
            <a:r>
              <a:rPr lang="en-US" dirty="0" smtClean="0"/>
              <a:t>Simplest is benzene, a known chemical carcinogen</a:t>
            </a:r>
          </a:p>
          <a:p>
            <a:r>
              <a:rPr lang="en-US" dirty="0" smtClean="0"/>
              <a:t>Polycyclic aromatic hydrocarbons (PAHs) are found everywhere</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107</a:t>
            </a:fld>
            <a:endParaRPr lang="en-US"/>
          </a:p>
        </p:txBody>
      </p:sp>
    </p:spTree>
    <p:extLst>
      <p:ext uri="{BB962C8B-B14F-4D97-AF65-F5344CB8AC3E}">
        <p14:creationId xmlns:p14="http://schemas.microsoft.com/office/powerpoint/2010/main" val="4636686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Benzene</a:t>
            </a:r>
            <a:endParaRPr lang="en-US" dirty="0"/>
          </a:p>
        </p:txBody>
      </p:sp>
      <p:sp>
        <p:nvSpPr>
          <p:cNvPr id="5" name="Content Placeholder 4"/>
          <p:cNvSpPr>
            <a:spLocks noGrp="1"/>
          </p:cNvSpPr>
          <p:nvPr>
            <p:ph idx="1"/>
          </p:nvPr>
        </p:nvSpPr>
        <p:spPr/>
        <p:txBody>
          <a:bodyPr/>
          <a:lstStyle/>
          <a:p>
            <a:r>
              <a:rPr lang="en-US" dirty="0" smtClean="0"/>
              <a:t>simplest aromatic hydrocarbon</a:t>
            </a:r>
          </a:p>
          <a:p>
            <a:r>
              <a:rPr lang="en-US" dirty="0" smtClean="0"/>
              <a:t>clear, volatile, flammable liquid</a:t>
            </a:r>
          </a:p>
          <a:p>
            <a:r>
              <a:rPr lang="en-US" dirty="0" smtClean="0"/>
              <a:t>colorless to light yellow</a:t>
            </a:r>
          </a:p>
          <a:p>
            <a:r>
              <a:rPr lang="en-US" smtClean="0"/>
              <a:t>(sweet) </a:t>
            </a:r>
            <a:r>
              <a:rPr lang="en-US" smtClean="0"/>
              <a:t>"aromatic</a:t>
            </a:r>
            <a:r>
              <a:rPr lang="en-US" dirty="0" smtClean="0"/>
              <a:t> odor"</a:t>
            </a:r>
          </a:p>
          <a:p>
            <a:r>
              <a:rPr lang="en-US" dirty="0" smtClean="0"/>
              <a:t>raw </a:t>
            </a:r>
            <a:r>
              <a:rPr lang="en-US" dirty="0"/>
              <a:t>material in high </a:t>
            </a:r>
            <a:r>
              <a:rPr lang="en-US" dirty="0" smtClean="0"/>
              <a:t>volume</a:t>
            </a:r>
          </a:p>
          <a:p>
            <a:r>
              <a:rPr lang="en-US" dirty="0" smtClean="0"/>
              <a:t>solvent for chemical &amp; pharmaceutical industries</a:t>
            </a:r>
          </a:p>
          <a:p>
            <a:r>
              <a:rPr lang="en-US" dirty="0" smtClean="0"/>
              <a:t>gasoline additive</a:t>
            </a:r>
          </a:p>
          <a:p>
            <a:r>
              <a:rPr lang="en-US" dirty="0"/>
              <a:t>common environmental pollutant</a:t>
            </a:r>
          </a:p>
          <a:p>
            <a:pPr lvl="1"/>
            <a:r>
              <a:rPr lang="en-US" dirty="0" smtClean="0"/>
              <a:t>ubiquitous in air</a:t>
            </a:r>
          </a:p>
          <a:p>
            <a:pPr lvl="1"/>
            <a:r>
              <a:rPr lang="en-US" dirty="0" smtClean="0"/>
              <a:t>detected in ground water</a:t>
            </a:r>
            <a:endParaRPr lang="en-US" dirty="0"/>
          </a:p>
          <a:p>
            <a:pPr marL="0" indent="0">
              <a:buNone/>
            </a:pP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108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658" y="1322614"/>
            <a:ext cx="310515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5808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Benzene Toxicity</a:t>
            </a:r>
            <a:endParaRPr lang="en-US" dirty="0"/>
          </a:p>
        </p:txBody>
      </p:sp>
      <p:sp>
        <p:nvSpPr>
          <p:cNvPr id="5" name="Content Placeholder 4"/>
          <p:cNvSpPr>
            <a:spLocks noGrp="1"/>
          </p:cNvSpPr>
          <p:nvPr>
            <p:ph idx="1"/>
          </p:nvPr>
        </p:nvSpPr>
        <p:spPr/>
        <p:txBody>
          <a:bodyPr/>
          <a:lstStyle/>
          <a:p>
            <a:r>
              <a:rPr lang="en-US" dirty="0" smtClean="0"/>
              <a:t>Routes of exposure</a:t>
            </a:r>
          </a:p>
          <a:p>
            <a:pPr lvl="1"/>
            <a:r>
              <a:rPr lang="en-US" dirty="0" smtClean="0"/>
              <a:t>inhalation</a:t>
            </a:r>
          </a:p>
          <a:p>
            <a:pPr lvl="1"/>
            <a:r>
              <a:rPr lang="en-US" dirty="0" smtClean="0"/>
              <a:t>dermal absorption</a:t>
            </a:r>
            <a:endParaRPr lang="en-US" dirty="0" smtClean="0"/>
          </a:p>
          <a:p>
            <a:r>
              <a:rPr lang="en-US" dirty="0" smtClean="0"/>
              <a:t>Acute exposure</a:t>
            </a:r>
          </a:p>
          <a:p>
            <a:r>
              <a:rPr lang="en-US" dirty="0" smtClean="0"/>
              <a:t>Chronic exposure</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109</a:t>
            </a:fld>
            <a:endParaRPr lang="en-US"/>
          </a:p>
        </p:txBody>
      </p:sp>
    </p:spTree>
    <p:extLst>
      <p:ext uri="{BB962C8B-B14F-4D97-AF65-F5344CB8AC3E}">
        <p14:creationId xmlns:p14="http://schemas.microsoft.com/office/powerpoint/2010/main" val="211480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Oral Presentations</a:t>
            </a:r>
            <a:endParaRPr lang="en-US" dirty="0"/>
          </a:p>
        </p:txBody>
      </p:sp>
      <p:sp>
        <p:nvSpPr>
          <p:cNvPr id="3" name="Content Placeholder 2"/>
          <p:cNvSpPr>
            <a:spLocks noGrp="1"/>
          </p:cNvSpPr>
          <p:nvPr>
            <p:ph idx="1"/>
          </p:nvPr>
        </p:nvSpPr>
        <p:spPr/>
        <p:txBody>
          <a:bodyPr/>
          <a:lstStyle/>
          <a:p>
            <a:r>
              <a:rPr lang="en-US" dirty="0" smtClean="0"/>
              <a:t>Presented in weeks 7 and 8</a:t>
            </a:r>
          </a:p>
          <a:p>
            <a:r>
              <a:rPr lang="en-US" dirty="0" smtClean="0"/>
              <a:t>TWO students per group</a:t>
            </a:r>
          </a:p>
          <a:p>
            <a:r>
              <a:rPr lang="en-US" dirty="0" smtClean="0"/>
              <a:t>Select topic related to toxicology</a:t>
            </a:r>
          </a:p>
          <a:p>
            <a:pPr marL="228600" lvl="1" indent="0">
              <a:buNone/>
            </a:pPr>
            <a:r>
              <a:rPr lang="en-US" dirty="0" smtClean="0"/>
              <a:t>Possible topics:  personal care products, GMOs, processed foods, water &amp; air quality, environmental pollution, drugs, poisons</a:t>
            </a:r>
          </a:p>
          <a:p>
            <a:r>
              <a:rPr lang="en-US" dirty="0" smtClean="0"/>
              <a:t>Presentations are 8-12 min</a:t>
            </a:r>
          </a:p>
          <a:p>
            <a:r>
              <a:rPr lang="en-US" dirty="0" smtClean="0"/>
              <a:t>ALL CONTENT should include references to peer-reviewed literature</a:t>
            </a:r>
          </a:p>
          <a:p>
            <a:pPr marL="228600" lvl="1" indent="0">
              <a:buNone/>
            </a:pPr>
            <a:r>
              <a:rPr lang="en-US" dirty="0" smtClean="0"/>
              <a:t>if claims of a website are presented, then back up the claims to accepted sources (peer-reviewed science)</a:t>
            </a:r>
          </a:p>
        </p:txBody>
      </p:sp>
      <p:sp>
        <p:nvSpPr>
          <p:cNvPr id="4" name="Slide Number Placeholder 3"/>
          <p:cNvSpPr>
            <a:spLocks noGrp="1"/>
          </p:cNvSpPr>
          <p:nvPr>
            <p:ph type="sldNum" sz="quarter" idx="10"/>
          </p:nvPr>
        </p:nvSpPr>
        <p:spPr/>
        <p:txBody>
          <a:bodyPr/>
          <a:lstStyle/>
          <a:p>
            <a:fld id="{65BF09B2-7C03-466F-AA1F-DB9F08957316}" type="slidenum">
              <a:rPr lang="en-US" smtClean="0"/>
              <a:pPr/>
              <a:t>11</a:t>
            </a:fld>
            <a:endParaRPr lang="en-US"/>
          </a:p>
        </p:txBody>
      </p:sp>
    </p:spTree>
    <p:extLst>
      <p:ext uri="{BB962C8B-B14F-4D97-AF65-F5344CB8AC3E}">
        <p14:creationId xmlns:p14="http://schemas.microsoft.com/office/powerpoint/2010/main" val="32647613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Induced Deficiencies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110</a:t>
            </a:fld>
            <a:endParaRPr lang="en-US"/>
          </a:p>
        </p:txBody>
      </p:sp>
    </p:spTree>
    <p:extLst>
      <p:ext uri="{BB962C8B-B14F-4D97-AF65-F5344CB8AC3E}">
        <p14:creationId xmlns:p14="http://schemas.microsoft.com/office/powerpoint/2010/main" val="36801413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397386"/>
            <a:ext cx="8407400" cy="769441"/>
          </a:xfrm>
        </p:spPr>
        <p:txBody>
          <a:bodyPr/>
          <a:lstStyle/>
          <a:p>
            <a:r>
              <a:rPr lang="en-US" dirty="0" smtClean="0"/>
              <a:t>Genomic Impact</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111</a:t>
            </a:fld>
            <a:endParaRPr lang="en-US"/>
          </a:p>
        </p:txBody>
      </p:sp>
    </p:spTree>
    <p:extLst>
      <p:ext uri="{BB962C8B-B14F-4D97-AF65-F5344CB8AC3E}">
        <p14:creationId xmlns:p14="http://schemas.microsoft.com/office/powerpoint/2010/main" val="4875942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Metabolic Impact</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112</a:t>
            </a:fld>
            <a:endParaRPr lang="en-US"/>
          </a:p>
        </p:txBody>
      </p:sp>
    </p:spTree>
    <p:extLst>
      <p:ext uri="{BB962C8B-B14F-4D97-AF65-F5344CB8AC3E}">
        <p14:creationId xmlns:p14="http://schemas.microsoft.com/office/powerpoint/2010/main" val="28607297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Chiropractic Medicine</a:t>
            </a:r>
            <a:endParaRPr lang="en-US" dirty="0"/>
          </a:p>
        </p:txBody>
      </p:sp>
      <p:sp>
        <p:nvSpPr>
          <p:cNvPr id="5" name="Content Placeholder 4"/>
          <p:cNvSpPr>
            <a:spLocks noGrp="1"/>
          </p:cNvSpPr>
          <p:nvPr>
            <p:ph idx="1"/>
          </p:nvPr>
        </p:nvSpPr>
        <p:spPr/>
        <p:txBody>
          <a:bodyPr/>
          <a:lstStyle/>
          <a:p>
            <a:r>
              <a:rPr lang="en-US" dirty="0" smtClean="0"/>
              <a:t>American Chiropractic Association House of Delegates recently passed a resolution calling for "prescriptive authority" and for establishment of College of Pharmacology &amp; Toxicology, but do not endorse the use of pharmaceuticals in the approach to health care</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113</a:t>
            </a:fld>
            <a:endParaRPr lang="en-US"/>
          </a:p>
        </p:txBody>
      </p:sp>
    </p:spTree>
    <p:extLst>
      <p:ext uri="{BB962C8B-B14F-4D97-AF65-F5344CB8AC3E}">
        <p14:creationId xmlns:p14="http://schemas.microsoft.com/office/powerpoint/2010/main" val="673838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Philosophy of Chiropractic Med</a:t>
            </a:r>
            <a:endParaRPr lang="en-US" dirty="0"/>
          </a:p>
        </p:txBody>
      </p:sp>
      <p:sp>
        <p:nvSpPr>
          <p:cNvPr id="5" name="Content Placeholder 4"/>
          <p:cNvSpPr>
            <a:spLocks noGrp="1"/>
          </p:cNvSpPr>
          <p:nvPr>
            <p:ph idx="1"/>
          </p:nvPr>
        </p:nvSpPr>
        <p:spPr/>
        <p:txBody>
          <a:bodyPr/>
          <a:lstStyle/>
          <a:p>
            <a:r>
              <a:rPr lang="en-US" dirty="0" smtClean="0"/>
              <a:t>70% of Americans now take at least one prescription drug</a:t>
            </a:r>
            <a:endParaRPr lang="en-US" dirty="0" smtClean="0"/>
          </a:p>
          <a:p>
            <a:r>
              <a:rPr lang="en-US" dirty="0"/>
              <a:t>Many healing approaches</a:t>
            </a:r>
          </a:p>
          <a:p>
            <a:r>
              <a:rPr lang="en-US" dirty="0"/>
              <a:t>What should be the first approach ("resort")?</a:t>
            </a:r>
          </a:p>
          <a:p>
            <a:r>
              <a:rPr lang="en-US" dirty="0"/>
              <a:t>Last resort?</a:t>
            </a:r>
          </a:p>
          <a:p>
            <a:r>
              <a:rPr lang="en-US" dirty="0"/>
              <a:t>What are your obligations in discussing the resolution to the patient's chief complaint?</a:t>
            </a:r>
          </a:p>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114</a:t>
            </a:fld>
            <a:endParaRPr lang="en-US"/>
          </a:p>
        </p:txBody>
      </p:sp>
    </p:spTree>
    <p:extLst>
      <p:ext uri="{BB962C8B-B14F-4D97-AF65-F5344CB8AC3E}">
        <p14:creationId xmlns:p14="http://schemas.microsoft.com/office/powerpoint/2010/main" val="18591516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Holistic Management</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115</a:t>
            </a:fld>
            <a:endParaRPr lang="en-US"/>
          </a:p>
        </p:txBody>
      </p:sp>
    </p:spTree>
    <p:extLst>
      <p:ext uri="{BB962C8B-B14F-4D97-AF65-F5344CB8AC3E}">
        <p14:creationId xmlns:p14="http://schemas.microsoft.com/office/powerpoint/2010/main" val="41074874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Sources</a:t>
            </a:r>
            <a:endParaRPr lang="en-US" dirty="0"/>
          </a:p>
        </p:txBody>
      </p:sp>
      <p:sp>
        <p:nvSpPr>
          <p:cNvPr id="5" name="Content Placeholder 4"/>
          <p:cNvSpPr>
            <a:spLocks noGrp="1"/>
          </p:cNvSpPr>
          <p:nvPr>
            <p:ph idx="1"/>
          </p:nvPr>
        </p:nvSpPr>
        <p:spPr/>
        <p:txBody>
          <a:bodyPr/>
          <a:lstStyle/>
          <a:p>
            <a:r>
              <a:rPr lang="en-US" dirty="0">
                <a:hlinkClick r:id="rId2"/>
              </a:rPr>
              <a:t>A House Divided</a:t>
            </a:r>
            <a:r>
              <a:rPr lang="en-US" dirty="0" smtClean="0">
                <a:hlinkClick r:id="rId2"/>
              </a:rPr>
              <a:t>? ACA </a:t>
            </a:r>
            <a:r>
              <a:rPr lang="en-US" dirty="0">
                <a:hlinkClick r:id="rId2"/>
              </a:rPr>
              <a:t>House of Delegates passes two controversial resolutions.</a:t>
            </a:r>
            <a:endParaRPr lang="en-US" dirty="0">
              <a:hlinkClick r:id="rId3"/>
            </a:endParaRPr>
          </a:p>
          <a:p>
            <a:r>
              <a:rPr lang="en-US" dirty="0" smtClean="0">
                <a:hlinkClick r:id="rId3"/>
              </a:rPr>
              <a:t>ACA </a:t>
            </a:r>
            <a:r>
              <a:rPr lang="en-US" dirty="0">
                <a:hlinkClick r:id="rId3"/>
              </a:rPr>
              <a:t>clarifies Scope of Practice policy and new College of Pharmacology and Toxicology</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116</a:t>
            </a:fld>
            <a:endParaRPr lang="en-US"/>
          </a:p>
        </p:txBody>
      </p:sp>
    </p:spTree>
    <p:extLst>
      <p:ext uri="{BB962C8B-B14F-4D97-AF65-F5344CB8AC3E}">
        <p14:creationId xmlns:p14="http://schemas.microsoft.com/office/powerpoint/2010/main" val="25956830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Activity</a:t>
            </a:r>
            <a:endParaRPr lang="en-US" dirty="0"/>
          </a:p>
        </p:txBody>
      </p:sp>
      <p:sp>
        <p:nvSpPr>
          <p:cNvPr id="5" name="Content Placeholder 4"/>
          <p:cNvSpPr>
            <a:spLocks noGrp="1"/>
          </p:cNvSpPr>
          <p:nvPr>
            <p:ph idx="1"/>
          </p:nvPr>
        </p:nvSpPr>
        <p:spPr/>
        <p:txBody>
          <a:bodyPr/>
          <a:lstStyle/>
          <a:p>
            <a:pPr marL="0" indent="0">
              <a:buNone/>
            </a:pPr>
            <a:r>
              <a:rPr lang="en-US" dirty="0" smtClean="0"/>
              <a:t>Pharmacokinetics</a:t>
            </a:r>
          </a:p>
          <a:p>
            <a:pPr marL="0" indent="0">
              <a:buNone/>
            </a:pPr>
            <a:r>
              <a:rPr lang="en-US" dirty="0" smtClean="0"/>
              <a:t>Mechanisms of Action</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117</a:t>
            </a:fld>
            <a:endParaRPr lang="en-US"/>
          </a:p>
        </p:txBody>
      </p:sp>
    </p:spTree>
    <p:extLst>
      <p:ext uri="{BB962C8B-B14F-4D97-AF65-F5344CB8AC3E}">
        <p14:creationId xmlns:p14="http://schemas.microsoft.com/office/powerpoint/2010/main" val="12517789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2677656"/>
          </a:xfrm>
        </p:spPr>
        <p:txBody>
          <a:bodyPr/>
          <a:lstStyle/>
          <a:p>
            <a:r>
              <a:rPr lang="en-US" dirty="0" smtClean="0"/>
              <a:t>More Applications of Pharmacology &amp; Toxicology</a:t>
            </a:r>
            <a:endParaRPr lang="en-US" dirty="0"/>
          </a:p>
        </p:txBody>
      </p:sp>
      <p:sp>
        <p:nvSpPr>
          <p:cNvPr id="5" name="Text Placeholder 4"/>
          <p:cNvSpPr>
            <a:spLocks noGrp="1"/>
          </p:cNvSpPr>
          <p:nvPr>
            <p:ph type="body" idx="1"/>
          </p:nvPr>
        </p:nvSpPr>
        <p:spPr/>
        <p:txBody>
          <a:bodyPr/>
          <a:lstStyle/>
          <a:p>
            <a:r>
              <a:rPr lang="en-US" dirty="0" smtClean="0"/>
              <a:t>Week 3</a:t>
            </a:r>
            <a:endParaRPr lang="en-US" dirty="0"/>
          </a:p>
        </p:txBody>
      </p:sp>
    </p:spTree>
    <p:extLst>
      <p:ext uri="{BB962C8B-B14F-4D97-AF65-F5344CB8AC3E}">
        <p14:creationId xmlns:p14="http://schemas.microsoft.com/office/powerpoint/2010/main" val="2331836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Environmental Toxins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119</a:t>
            </a:fld>
            <a:endParaRPr lang="en-US"/>
          </a:p>
        </p:txBody>
      </p:sp>
    </p:spTree>
    <p:extLst>
      <p:ext uri="{BB962C8B-B14F-4D97-AF65-F5344CB8AC3E}">
        <p14:creationId xmlns:p14="http://schemas.microsoft.com/office/powerpoint/2010/main" val="40634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Oral Presentation Content</a:t>
            </a:r>
            <a:endParaRPr lang="en-US" dirty="0"/>
          </a:p>
        </p:txBody>
      </p:sp>
      <p:sp>
        <p:nvSpPr>
          <p:cNvPr id="4" name="Content Placeholder 3"/>
          <p:cNvSpPr>
            <a:spLocks noGrp="1"/>
          </p:cNvSpPr>
          <p:nvPr>
            <p:ph idx="1"/>
          </p:nvPr>
        </p:nvSpPr>
        <p:spPr/>
        <p:txBody>
          <a:bodyPr/>
          <a:lstStyle/>
          <a:p>
            <a:pPr marL="0" indent="0">
              <a:buNone/>
            </a:pPr>
            <a:r>
              <a:rPr lang="en-US" dirty="0"/>
              <a:t>With your toxins, cover the following questions:</a:t>
            </a:r>
          </a:p>
          <a:p>
            <a:endParaRPr lang="en-US" dirty="0"/>
          </a:p>
          <a:p>
            <a:pPr marL="457200" indent="-457200">
              <a:buFont typeface="+mj-lt"/>
              <a:buAutoNum type="arabicPeriod"/>
            </a:pPr>
            <a:r>
              <a:rPr lang="en-US" dirty="0" smtClean="0"/>
              <a:t>What </a:t>
            </a:r>
            <a:r>
              <a:rPr lang="en-US" dirty="0"/>
              <a:t>is your clean research question that motivates your study of this selected topic? </a:t>
            </a:r>
          </a:p>
          <a:p>
            <a:pPr marL="457200" indent="-457200">
              <a:buFont typeface="+mj-lt"/>
              <a:buAutoNum type="arabicPeriod"/>
            </a:pPr>
            <a:r>
              <a:rPr lang="en-US" dirty="0" smtClean="0"/>
              <a:t>What </a:t>
            </a:r>
            <a:r>
              <a:rPr lang="en-US" dirty="0"/>
              <a:t>is your toxin? What is its chemical structure and what natural compounds does it mimic? </a:t>
            </a:r>
          </a:p>
          <a:p>
            <a:pPr marL="457200" indent="-457200">
              <a:buFont typeface="+mj-lt"/>
              <a:buAutoNum type="arabicPeriod"/>
            </a:pPr>
            <a:r>
              <a:rPr lang="en-US" dirty="0" smtClean="0"/>
              <a:t>Where </a:t>
            </a:r>
            <a:r>
              <a:rPr lang="en-US" dirty="0"/>
              <a:t>is it found and how are individuals exposed to the toxin? </a:t>
            </a:r>
          </a:p>
          <a:p>
            <a:pPr marL="457200" indent="-457200">
              <a:buFont typeface="+mj-lt"/>
              <a:buAutoNum type="arabicPeriod"/>
            </a:pPr>
            <a:r>
              <a:rPr lang="en-US" dirty="0" smtClean="0"/>
              <a:t>What </a:t>
            </a:r>
            <a:r>
              <a:rPr lang="en-US" dirty="0"/>
              <a:t>is its mechanism of action and target organ(s) of injury? What is the dose-response for toxic action and injury</a:t>
            </a:r>
            <a:r>
              <a:rPr lang="en-US" dirty="0" smtClean="0"/>
              <a:t>?</a:t>
            </a:r>
            <a:endParaRPr lang="en-US" dirty="0"/>
          </a:p>
        </p:txBody>
      </p:sp>
      <p:sp>
        <p:nvSpPr>
          <p:cNvPr id="3" name="Slide Number Placeholder 2"/>
          <p:cNvSpPr>
            <a:spLocks noGrp="1"/>
          </p:cNvSpPr>
          <p:nvPr>
            <p:ph type="sldNum" sz="quarter" idx="10"/>
          </p:nvPr>
        </p:nvSpPr>
        <p:spPr/>
        <p:txBody>
          <a:bodyPr/>
          <a:lstStyle/>
          <a:p>
            <a:fld id="{65BF09B2-7C03-466F-AA1F-DB9F08957316}" type="slidenum">
              <a:rPr lang="en-US" smtClean="0"/>
              <a:pPr/>
              <a:t>12</a:t>
            </a:fld>
            <a:endParaRPr lang="en-US"/>
          </a:p>
        </p:txBody>
      </p:sp>
    </p:spTree>
    <p:extLst>
      <p:ext uri="{BB962C8B-B14F-4D97-AF65-F5344CB8AC3E}">
        <p14:creationId xmlns:p14="http://schemas.microsoft.com/office/powerpoint/2010/main" val="22167831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Metal Toxicities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120</a:t>
            </a:fld>
            <a:endParaRPr lang="en-US"/>
          </a:p>
        </p:txBody>
      </p:sp>
    </p:spTree>
    <p:extLst>
      <p:ext uri="{BB962C8B-B14F-4D97-AF65-F5344CB8AC3E}">
        <p14:creationId xmlns:p14="http://schemas.microsoft.com/office/powerpoint/2010/main" val="34094547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Chelation Chemistry</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121</a:t>
            </a:fld>
            <a:endParaRPr lang="en-US"/>
          </a:p>
        </p:txBody>
      </p:sp>
    </p:spTree>
    <p:extLst>
      <p:ext uri="{BB962C8B-B14F-4D97-AF65-F5344CB8AC3E}">
        <p14:creationId xmlns:p14="http://schemas.microsoft.com/office/powerpoint/2010/main" val="23772035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Chelation Therapy</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122</a:t>
            </a:fld>
            <a:endParaRPr lang="en-US"/>
          </a:p>
        </p:txBody>
      </p:sp>
    </p:spTree>
    <p:extLst>
      <p:ext uri="{BB962C8B-B14F-4D97-AF65-F5344CB8AC3E}">
        <p14:creationId xmlns:p14="http://schemas.microsoft.com/office/powerpoint/2010/main" val="37143189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Work</a:t>
            </a:r>
            <a:endParaRPr lang="en-US" dirty="0"/>
          </a:p>
        </p:txBody>
      </p:sp>
      <p:sp>
        <p:nvSpPr>
          <p:cNvPr id="5" name="Content Placeholder 4"/>
          <p:cNvSpPr>
            <a:spLocks noGrp="1"/>
          </p:cNvSpPr>
          <p:nvPr>
            <p:ph idx="1"/>
          </p:nvPr>
        </p:nvSpPr>
        <p:spPr/>
        <p:txBody>
          <a:bodyPr/>
          <a:lstStyle/>
          <a:p>
            <a:pPr marL="0" indent="0">
              <a:buNone/>
            </a:pPr>
            <a:r>
              <a:rPr lang="en-US" dirty="0" smtClean="0"/>
              <a:t>Research access to assessment protocols, laboratories and specific analyses for management of toxic exposure</a:t>
            </a:r>
          </a:p>
          <a:p>
            <a:pPr marL="0" indent="0">
              <a:buNone/>
            </a:pPr>
            <a:r>
              <a:rPr lang="en-US" dirty="0" smtClean="0"/>
              <a:t>Review these with instructor</a:t>
            </a:r>
          </a:p>
          <a:p>
            <a:pPr marL="0" indent="0">
              <a:buNone/>
            </a:pPr>
            <a:r>
              <a:rPr lang="en-US" dirty="0" smtClean="0"/>
              <a:t>Take-home midterm to be posted to MOODLE</a:t>
            </a:r>
          </a:p>
          <a:p>
            <a:pPr marL="457200" indent="-457200">
              <a:buFont typeface="+mj-lt"/>
              <a:buAutoNum type="arabicPeriod"/>
            </a:pP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123</a:t>
            </a:fld>
            <a:endParaRPr lang="en-US"/>
          </a:p>
        </p:txBody>
      </p:sp>
    </p:spTree>
    <p:extLst>
      <p:ext uri="{BB962C8B-B14F-4D97-AF65-F5344CB8AC3E}">
        <p14:creationId xmlns:p14="http://schemas.microsoft.com/office/powerpoint/2010/main" val="11257224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2677656"/>
          </a:xfrm>
        </p:spPr>
        <p:txBody>
          <a:bodyPr/>
          <a:lstStyle/>
          <a:p>
            <a:r>
              <a:rPr lang="en-US" dirty="0" smtClean="0"/>
              <a:t>More Applications of Pharmacology &amp; Toxicology</a:t>
            </a:r>
            <a:endParaRPr lang="en-US" dirty="0"/>
          </a:p>
        </p:txBody>
      </p:sp>
      <p:sp>
        <p:nvSpPr>
          <p:cNvPr id="5" name="Text Placeholder 4"/>
          <p:cNvSpPr>
            <a:spLocks noGrp="1"/>
          </p:cNvSpPr>
          <p:nvPr>
            <p:ph type="body" idx="1"/>
          </p:nvPr>
        </p:nvSpPr>
        <p:spPr/>
        <p:txBody>
          <a:bodyPr/>
          <a:lstStyle/>
          <a:p>
            <a:r>
              <a:rPr lang="en-US" dirty="0" smtClean="0"/>
              <a:t>Week 4</a:t>
            </a:r>
            <a:endParaRPr lang="en-US" dirty="0"/>
          </a:p>
        </p:txBody>
      </p:sp>
    </p:spTree>
    <p:extLst>
      <p:ext uri="{BB962C8B-B14F-4D97-AF65-F5344CB8AC3E}">
        <p14:creationId xmlns:p14="http://schemas.microsoft.com/office/powerpoint/2010/main" val="21273882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Personal Care Products</a:t>
            </a:r>
            <a:endParaRPr lang="en-US" dirty="0"/>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125</a:t>
            </a:fld>
            <a:endParaRPr lang="en-US"/>
          </a:p>
        </p:txBody>
      </p:sp>
    </p:spTree>
    <p:extLst>
      <p:ext uri="{BB962C8B-B14F-4D97-AF65-F5344CB8AC3E}">
        <p14:creationId xmlns:p14="http://schemas.microsoft.com/office/powerpoint/2010/main" val="23793537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Phthalates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126</a:t>
            </a:fld>
            <a:endParaRPr lang="en-US"/>
          </a:p>
        </p:txBody>
      </p:sp>
    </p:spTree>
    <p:extLst>
      <p:ext uri="{BB962C8B-B14F-4D97-AF65-F5344CB8AC3E}">
        <p14:creationId xmlns:p14="http://schemas.microsoft.com/office/powerpoint/2010/main" val="19387849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Xenobiotics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127</a:t>
            </a:fld>
            <a:endParaRPr lang="en-US"/>
          </a:p>
        </p:txBody>
      </p:sp>
    </p:spTree>
    <p:extLst>
      <p:ext uri="{BB962C8B-B14F-4D97-AF65-F5344CB8AC3E}">
        <p14:creationId xmlns:p14="http://schemas.microsoft.com/office/powerpoint/2010/main" val="16613498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Drug Interactions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128</a:t>
            </a:fld>
            <a:endParaRPr lang="en-US"/>
          </a:p>
        </p:txBody>
      </p:sp>
    </p:spTree>
    <p:extLst>
      <p:ext uri="{BB962C8B-B14F-4D97-AF65-F5344CB8AC3E}">
        <p14:creationId xmlns:p14="http://schemas.microsoft.com/office/powerpoint/2010/main" val="9058089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Herbs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129</a:t>
            </a:fld>
            <a:endParaRPr lang="en-US"/>
          </a:p>
        </p:txBody>
      </p:sp>
    </p:spTree>
    <p:extLst>
      <p:ext uri="{BB962C8B-B14F-4D97-AF65-F5344CB8AC3E}">
        <p14:creationId xmlns:p14="http://schemas.microsoft.com/office/powerpoint/2010/main" val="23993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Oral Presentation Content</a:t>
            </a:r>
            <a:endParaRPr lang="en-US" dirty="0"/>
          </a:p>
        </p:txBody>
      </p:sp>
      <p:sp>
        <p:nvSpPr>
          <p:cNvPr id="4" name="Content Placeholder 3"/>
          <p:cNvSpPr>
            <a:spLocks noGrp="1"/>
          </p:cNvSpPr>
          <p:nvPr>
            <p:ph idx="1"/>
          </p:nvPr>
        </p:nvSpPr>
        <p:spPr/>
        <p:txBody>
          <a:bodyPr/>
          <a:lstStyle/>
          <a:p>
            <a:pPr marL="0" indent="0">
              <a:buNone/>
            </a:pPr>
            <a:r>
              <a:rPr lang="en-US" dirty="0"/>
              <a:t>With your toxins, cover the following questions:</a:t>
            </a:r>
          </a:p>
          <a:p>
            <a:endParaRPr lang="en-US" dirty="0"/>
          </a:p>
          <a:p>
            <a:pPr marL="457200" indent="-457200">
              <a:buFont typeface="+mj-lt"/>
              <a:buAutoNum type="arabicPeriod" startAt="5"/>
            </a:pPr>
            <a:r>
              <a:rPr lang="en-US" dirty="0" smtClean="0"/>
              <a:t>How </a:t>
            </a:r>
            <a:r>
              <a:rPr lang="en-US" dirty="0"/>
              <a:t>is the toxin metabolized and eliminated from the body and what is its biological half-life? </a:t>
            </a:r>
          </a:p>
          <a:p>
            <a:pPr marL="457200" indent="-457200">
              <a:buFont typeface="+mj-lt"/>
              <a:buAutoNum type="arabicPeriod" startAt="5"/>
            </a:pPr>
            <a:r>
              <a:rPr lang="en-US" dirty="0" smtClean="0"/>
              <a:t>What </a:t>
            </a:r>
            <a:r>
              <a:rPr lang="en-US" dirty="0"/>
              <a:t>is the risk of exposure and how prevalent is the exposure to the public? </a:t>
            </a:r>
          </a:p>
          <a:p>
            <a:pPr marL="457200" indent="-457200">
              <a:buFont typeface="+mj-lt"/>
              <a:buAutoNum type="arabicPeriod" startAt="5"/>
            </a:pPr>
            <a:r>
              <a:rPr lang="en-US" dirty="0" smtClean="0"/>
              <a:t>Are </a:t>
            </a:r>
            <a:r>
              <a:rPr lang="en-US" dirty="0"/>
              <a:t>there any safer alternatives?</a:t>
            </a:r>
          </a:p>
          <a:p>
            <a:endParaRPr lang="en-US" dirty="0"/>
          </a:p>
        </p:txBody>
      </p:sp>
      <p:sp>
        <p:nvSpPr>
          <p:cNvPr id="3" name="Slide Number Placeholder 2"/>
          <p:cNvSpPr>
            <a:spLocks noGrp="1"/>
          </p:cNvSpPr>
          <p:nvPr>
            <p:ph type="sldNum" sz="quarter" idx="10"/>
          </p:nvPr>
        </p:nvSpPr>
        <p:spPr/>
        <p:txBody>
          <a:bodyPr/>
          <a:lstStyle/>
          <a:p>
            <a:fld id="{65BF09B2-7C03-466F-AA1F-DB9F08957316}" type="slidenum">
              <a:rPr lang="en-US" smtClean="0"/>
              <a:pPr/>
              <a:t>13</a:t>
            </a:fld>
            <a:endParaRPr lang="en-US"/>
          </a:p>
        </p:txBody>
      </p:sp>
    </p:spTree>
    <p:extLst>
      <p:ext uri="{BB962C8B-B14F-4D97-AF65-F5344CB8AC3E}">
        <p14:creationId xmlns:p14="http://schemas.microsoft.com/office/powerpoint/2010/main" val="32769395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Vitamins &amp; Minerals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130</a:t>
            </a:fld>
            <a:endParaRPr lang="en-US"/>
          </a:p>
        </p:txBody>
      </p:sp>
    </p:spTree>
    <p:extLst>
      <p:ext uri="{BB962C8B-B14F-4D97-AF65-F5344CB8AC3E}">
        <p14:creationId xmlns:p14="http://schemas.microsoft.com/office/powerpoint/2010/main" val="29055577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Endocrine Disruptors</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0"/>
          </p:nvPr>
        </p:nvSpPr>
        <p:spPr/>
        <p:txBody>
          <a:bodyPr/>
          <a:lstStyle/>
          <a:p>
            <a:fld id="{65BF09B2-7C03-466F-AA1F-DB9F08957316}" type="slidenum">
              <a:rPr lang="en-US" smtClean="0"/>
              <a:pPr/>
              <a:t>131</a:t>
            </a:fld>
            <a:endParaRPr lang="en-US"/>
          </a:p>
        </p:txBody>
      </p:sp>
    </p:spTree>
    <p:extLst>
      <p:ext uri="{BB962C8B-B14F-4D97-AF65-F5344CB8AC3E}">
        <p14:creationId xmlns:p14="http://schemas.microsoft.com/office/powerpoint/2010/main" val="289175576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Work</a:t>
            </a:r>
            <a:endParaRPr lang="en-US" dirty="0"/>
          </a:p>
        </p:txBody>
      </p:sp>
      <p:sp>
        <p:nvSpPr>
          <p:cNvPr id="5" name="Content Placeholder 4"/>
          <p:cNvSpPr>
            <a:spLocks noGrp="1"/>
          </p:cNvSpPr>
          <p:nvPr>
            <p:ph idx="1"/>
          </p:nvPr>
        </p:nvSpPr>
        <p:spPr/>
        <p:txBody>
          <a:bodyPr/>
          <a:lstStyle/>
          <a:p>
            <a:pPr marL="0" indent="0">
              <a:buNone/>
            </a:pPr>
            <a:r>
              <a:rPr lang="en-US" dirty="0" smtClean="0"/>
              <a:t>Continue research on clinical management of toxic exposure</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132</a:t>
            </a:fld>
            <a:endParaRPr lang="en-US"/>
          </a:p>
        </p:txBody>
      </p:sp>
    </p:spTree>
    <p:extLst>
      <p:ext uri="{BB962C8B-B14F-4D97-AF65-F5344CB8AC3E}">
        <p14:creationId xmlns:p14="http://schemas.microsoft.com/office/powerpoint/2010/main" val="345429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Research Question</a:t>
            </a:r>
            <a:endParaRPr lang="en-US" dirty="0"/>
          </a:p>
        </p:txBody>
      </p:sp>
      <p:sp>
        <p:nvSpPr>
          <p:cNvPr id="4" name="Content Placeholder 3"/>
          <p:cNvSpPr>
            <a:spLocks noGrp="1"/>
          </p:cNvSpPr>
          <p:nvPr>
            <p:ph idx="1"/>
          </p:nvPr>
        </p:nvSpPr>
        <p:spPr/>
        <p:txBody>
          <a:bodyPr/>
          <a:lstStyle/>
          <a:p>
            <a:r>
              <a:rPr lang="en-US" dirty="0" smtClean="0"/>
              <a:t>Group should develop clean, concise research question</a:t>
            </a:r>
            <a:endParaRPr lang="en-US" dirty="0"/>
          </a:p>
          <a:p>
            <a:r>
              <a:rPr lang="en-US" dirty="0" smtClean="0"/>
              <a:t>Email the question and the presentation to </a:t>
            </a:r>
            <a:r>
              <a:rPr lang="en-US" dirty="0" smtClean="0">
                <a:hlinkClick r:id="rId2"/>
              </a:rPr>
              <a:t>shalloran@lifewest.edu</a:t>
            </a:r>
            <a:r>
              <a:rPr lang="en-US" dirty="0" smtClean="0"/>
              <a:t> not less than 1 week in advance of the scheduled date of presentation to class</a:t>
            </a:r>
          </a:p>
        </p:txBody>
      </p:sp>
      <p:sp>
        <p:nvSpPr>
          <p:cNvPr id="3" name="Slide Number Placeholder 2"/>
          <p:cNvSpPr>
            <a:spLocks noGrp="1"/>
          </p:cNvSpPr>
          <p:nvPr>
            <p:ph type="sldNum" sz="quarter" idx="10"/>
          </p:nvPr>
        </p:nvSpPr>
        <p:spPr/>
        <p:txBody>
          <a:bodyPr/>
          <a:lstStyle/>
          <a:p>
            <a:fld id="{65BF09B2-7C03-466F-AA1F-DB9F08957316}" type="slidenum">
              <a:rPr lang="en-US" smtClean="0"/>
              <a:pPr/>
              <a:t>14</a:t>
            </a:fld>
            <a:endParaRPr lang="en-US"/>
          </a:p>
        </p:txBody>
      </p:sp>
    </p:spTree>
    <p:extLst>
      <p:ext uri="{BB962C8B-B14F-4D97-AF65-F5344CB8AC3E}">
        <p14:creationId xmlns:p14="http://schemas.microsoft.com/office/powerpoint/2010/main" val="107740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r>
              <a:rPr lang="en-US" dirty="0" smtClean="0"/>
              <a:t>What are the effects of "fragrance" on the human body?</a:t>
            </a:r>
          </a:p>
          <a:p>
            <a:r>
              <a:rPr lang="en-US" dirty="0"/>
              <a:t>How does Helicobacter Pylori (H. Pylori) contribute to the development of </a:t>
            </a:r>
            <a:r>
              <a:rPr lang="en-US" dirty="0" smtClean="0"/>
              <a:t>gastric </a:t>
            </a:r>
            <a:r>
              <a:rPr lang="en-US" dirty="0"/>
              <a:t>carcinoma</a:t>
            </a:r>
            <a:r>
              <a:rPr lang="en-US" dirty="0" smtClean="0"/>
              <a:t>?</a:t>
            </a:r>
          </a:p>
          <a:p>
            <a:r>
              <a:rPr lang="en-US" dirty="0"/>
              <a:t>Is tattoo ink safe and if not how toxic is it to the </a:t>
            </a:r>
            <a:r>
              <a:rPr lang="en-US" dirty="0" smtClean="0"/>
              <a:t>body?</a:t>
            </a:r>
          </a:p>
          <a:p>
            <a:r>
              <a:rPr lang="en-US" dirty="0"/>
              <a:t>What common building material poses significant health risks? Pressure Treated </a:t>
            </a:r>
            <a:r>
              <a:rPr lang="en-US" dirty="0" smtClean="0"/>
              <a:t>Wood (</a:t>
            </a:r>
            <a:r>
              <a:rPr lang="en-US" dirty="0" err="1" smtClean="0"/>
              <a:t>Chromated</a:t>
            </a:r>
            <a:r>
              <a:rPr lang="en-US" dirty="0" smtClean="0"/>
              <a:t> </a:t>
            </a:r>
            <a:r>
              <a:rPr lang="en-US" dirty="0"/>
              <a:t>Copper Arsenic</a:t>
            </a:r>
            <a:r>
              <a:rPr lang="en-US" dirty="0" smtClean="0"/>
              <a:t>)</a:t>
            </a:r>
          </a:p>
          <a:p>
            <a:r>
              <a:rPr lang="en-US" dirty="0"/>
              <a:t>Does an average everyday exposure of cyanide cause enough of a toxicity level to create adverse effects</a:t>
            </a:r>
            <a:r>
              <a:rPr lang="en-US" dirty="0" smtClean="0"/>
              <a:t>?</a:t>
            </a:r>
            <a:endParaRPr lang="en-US" dirty="0"/>
          </a:p>
          <a:p>
            <a:endParaRPr lang="en-US" dirty="0"/>
          </a:p>
          <a:p>
            <a:endParaRPr lang="en-US" dirty="0" smtClean="0"/>
          </a:p>
        </p:txBody>
      </p:sp>
      <p:sp>
        <p:nvSpPr>
          <p:cNvPr id="3" name="Slide Number Placeholder 2"/>
          <p:cNvSpPr>
            <a:spLocks noGrp="1"/>
          </p:cNvSpPr>
          <p:nvPr>
            <p:ph type="sldNum" sz="quarter" idx="10"/>
          </p:nvPr>
        </p:nvSpPr>
        <p:spPr/>
        <p:txBody>
          <a:bodyPr/>
          <a:lstStyle/>
          <a:p>
            <a:fld id="{65BF09B2-7C03-466F-AA1F-DB9F08957316}" type="slidenum">
              <a:rPr lang="en-US" smtClean="0"/>
              <a:pPr/>
              <a:t>15</a:t>
            </a:fld>
            <a:endParaRPr lang="en-US"/>
          </a:p>
        </p:txBody>
      </p:sp>
    </p:spTree>
    <p:extLst>
      <p:ext uri="{BB962C8B-B14F-4D97-AF65-F5344CB8AC3E}">
        <p14:creationId xmlns:p14="http://schemas.microsoft.com/office/powerpoint/2010/main" val="171733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58941"/>
            <a:ext cx="8407400" cy="646331"/>
          </a:xfrm>
        </p:spPr>
        <p:txBody>
          <a:bodyPr/>
          <a:lstStyle/>
          <a:p>
            <a:r>
              <a:rPr lang="en-US" sz="3600" dirty="0" smtClean="0"/>
              <a:t>Oral Presentation Suggested Format</a:t>
            </a:r>
            <a:endParaRPr lang="en-US" sz="3600" dirty="0"/>
          </a:p>
        </p:txBody>
      </p:sp>
      <p:sp>
        <p:nvSpPr>
          <p:cNvPr id="3" name="Content Placeholder 2"/>
          <p:cNvSpPr>
            <a:spLocks noGrp="1"/>
          </p:cNvSpPr>
          <p:nvPr>
            <p:ph idx="1"/>
          </p:nvPr>
        </p:nvSpPr>
        <p:spPr/>
        <p:txBody>
          <a:bodyPr/>
          <a:lstStyle/>
          <a:p>
            <a:r>
              <a:rPr lang="en-US" dirty="0" smtClean="0"/>
              <a:t>Your approach to the topic may be:</a:t>
            </a:r>
          </a:p>
          <a:p>
            <a:pPr lvl="1"/>
            <a:r>
              <a:rPr lang="en-US" dirty="0" smtClean="0"/>
              <a:t>Introduction to topic which includes short historical background</a:t>
            </a:r>
          </a:p>
          <a:p>
            <a:pPr lvl="1"/>
            <a:r>
              <a:rPr lang="en-US" dirty="0" smtClean="0"/>
              <a:t>Review of literature with selected but important reports highly descriptive of thesis</a:t>
            </a:r>
          </a:p>
          <a:p>
            <a:pPr lvl="1"/>
            <a:r>
              <a:rPr lang="en-US" dirty="0" smtClean="0"/>
              <a:t>Recent advances in the field</a:t>
            </a:r>
          </a:p>
          <a:p>
            <a:pPr lvl="1"/>
            <a:r>
              <a:rPr lang="en-US" dirty="0" smtClean="0"/>
              <a:t>Clinical correlations and significance of a basic science concept</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5BF09B2-7C03-466F-AA1F-DB9F08957316}" type="slidenum">
              <a:rPr lang="en-US" smtClean="0"/>
              <a:pPr/>
              <a:t>16</a:t>
            </a:fld>
            <a:endParaRPr lang="en-US"/>
          </a:p>
        </p:txBody>
      </p:sp>
    </p:spTree>
    <p:extLst>
      <p:ext uri="{BB962C8B-B14F-4D97-AF65-F5344CB8AC3E}">
        <p14:creationId xmlns:p14="http://schemas.microsoft.com/office/powerpoint/2010/main" val="286063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2677656"/>
          </a:xfrm>
        </p:spPr>
        <p:txBody>
          <a:bodyPr/>
          <a:lstStyle/>
          <a:p>
            <a:r>
              <a:rPr lang="en-US" dirty="0" smtClean="0"/>
              <a:t>Principles of Pharmacology &amp; Toxicology</a:t>
            </a:r>
            <a:endParaRPr lang="en-US" dirty="0"/>
          </a:p>
        </p:txBody>
      </p:sp>
      <p:sp>
        <p:nvSpPr>
          <p:cNvPr id="5" name="Text Placeholder 4"/>
          <p:cNvSpPr>
            <a:spLocks noGrp="1"/>
          </p:cNvSpPr>
          <p:nvPr>
            <p:ph type="body" idx="1"/>
          </p:nvPr>
        </p:nvSpPr>
        <p:spPr/>
        <p:txBody>
          <a:bodyPr/>
          <a:lstStyle/>
          <a:p>
            <a:r>
              <a:rPr lang="en-US" dirty="0" smtClean="0"/>
              <a:t>Week 1</a:t>
            </a:r>
            <a:endParaRPr lang="en-US" dirty="0"/>
          </a:p>
        </p:txBody>
      </p:sp>
    </p:spTree>
    <p:extLst>
      <p:ext uri="{BB962C8B-B14F-4D97-AF65-F5344CB8AC3E}">
        <p14:creationId xmlns:p14="http://schemas.microsoft.com/office/powerpoint/2010/main" val="259623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Toxicology Defined</a:t>
            </a:r>
            <a:endParaRPr lang="en-US" dirty="0"/>
          </a:p>
        </p:txBody>
      </p:sp>
      <p:sp>
        <p:nvSpPr>
          <p:cNvPr id="5" name="Content Placeholder 4"/>
          <p:cNvSpPr>
            <a:spLocks noGrp="1"/>
          </p:cNvSpPr>
          <p:nvPr>
            <p:ph idx="1"/>
          </p:nvPr>
        </p:nvSpPr>
        <p:spPr/>
        <p:txBody>
          <a:bodyPr/>
          <a:lstStyle/>
          <a:p>
            <a:r>
              <a:rPr lang="en-US" dirty="0" smtClean="0"/>
              <a:t>Study of adverse effects of chemical or physical agents on living organisms</a:t>
            </a:r>
          </a:p>
          <a:p>
            <a:pPr marL="292100" lvl="1" indent="0" algn="r">
              <a:buNone/>
            </a:pPr>
            <a:r>
              <a:rPr lang="en-US" dirty="0" err="1" smtClean="0">
                <a:solidFill>
                  <a:schemeClr val="accent1">
                    <a:lumMod val="60000"/>
                    <a:lumOff val="40000"/>
                  </a:schemeClr>
                </a:solidFill>
                <a:latin typeface="Times New Roman" panose="02020603050405020304" pitchFamily="18" charset="0"/>
                <a:cs typeface="Times New Roman" panose="02020603050405020304" pitchFamily="18" charset="0"/>
              </a:rPr>
              <a:t>Casarett</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 &amp; </a:t>
            </a:r>
            <a:r>
              <a:rPr lang="en-US" dirty="0" err="1" smtClean="0">
                <a:solidFill>
                  <a:schemeClr val="accent1">
                    <a:lumMod val="60000"/>
                    <a:lumOff val="40000"/>
                  </a:schemeClr>
                </a:solidFill>
                <a:latin typeface="Times New Roman" panose="02020603050405020304" pitchFamily="18" charset="0"/>
                <a:cs typeface="Times New Roman" panose="02020603050405020304" pitchFamily="18" charset="0"/>
              </a:rPr>
              <a:t>Doull's</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i="1" dirty="0" smtClean="0">
                <a:solidFill>
                  <a:schemeClr val="accent1">
                    <a:lumMod val="60000"/>
                    <a:lumOff val="40000"/>
                  </a:schemeClr>
                </a:solidFill>
                <a:latin typeface="Times New Roman" panose="02020603050405020304" pitchFamily="18" charset="0"/>
                <a:cs typeface="Times New Roman" panose="02020603050405020304" pitchFamily="18" charset="0"/>
              </a:rPr>
              <a:t>Toxicology</a:t>
            </a:r>
          </a:p>
          <a:p>
            <a:r>
              <a:rPr lang="en-US" dirty="0" smtClean="0"/>
              <a:t>The study </a:t>
            </a:r>
            <a:r>
              <a:rPr lang="en-US" dirty="0"/>
              <a:t>of the adverse effects of chemical, physical, or biological agents on people, animals, and the </a:t>
            </a:r>
            <a:r>
              <a:rPr lang="en-US" dirty="0" smtClean="0"/>
              <a:t>environment</a:t>
            </a:r>
          </a:p>
          <a:p>
            <a:pPr marL="292100" lvl="1" indent="0" algn="r">
              <a:buNone/>
            </a:pP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Society of Toxicology (web page)</a:t>
            </a:r>
          </a:p>
          <a:p>
            <a:r>
              <a:rPr lang="en-US" dirty="0" smtClean="0"/>
              <a:t>The </a:t>
            </a:r>
            <a:r>
              <a:rPr lang="en-US" dirty="0"/>
              <a:t>study of poisonous chemicals, drugs, etc., and how a person or other living thing reacts to </a:t>
            </a:r>
            <a:r>
              <a:rPr lang="en-US" dirty="0" smtClean="0"/>
              <a:t>them</a:t>
            </a:r>
          </a:p>
          <a:p>
            <a:pPr marL="228600" lvl="1" indent="0" algn="r">
              <a:buNone/>
            </a:pP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Merriam-Webster online</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fld id="{65BF09B2-7C03-466F-AA1F-DB9F08957316}" type="slidenum">
              <a:rPr lang="en-US" smtClean="0"/>
              <a:pPr/>
              <a:t>18</a:t>
            </a:fld>
            <a:endParaRPr lang="en-US"/>
          </a:p>
        </p:txBody>
      </p:sp>
    </p:spTree>
    <p:extLst>
      <p:ext uri="{BB962C8B-B14F-4D97-AF65-F5344CB8AC3E}">
        <p14:creationId xmlns:p14="http://schemas.microsoft.com/office/powerpoint/2010/main" val="10014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Terminology</a:t>
            </a:r>
            <a:endParaRPr lang="en-US" dirty="0"/>
          </a:p>
        </p:txBody>
      </p:sp>
      <p:sp>
        <p:nvSpPr>
          <p:cNvPr id="5" name="Content Placeholder 4"/>
          <p:cNvSpPr>
            <a:spLocks noGrp="1"/>
          </p:cNvSpPr>
          <p:nvPr>
            <p:ph idx="1"/>
          </p:nvPr>
        </p:nvSpPr>
        <p:spPr/>
        <p:txBody>
          <a:bodyPr/>
          <a:lstStyle/>
          <a:p>
            <a:r>
              <a:rPr lang="en-US" dirty="0" smtClean="0"/>
              <a:t>Toxic Agents</a:t>
            </a:r>
          </a:p>
          <a:p>
            <a:pPr marL="228600" lvl="1" indent="0">
              <a:buNone/>
            </a:pPr>
            <a:r>
              <a:rPr lang="en-US" dirty="0" smtClean="0"/>
              <a:t>any substance producing toxicity</a:t>
            </a:r>
          </a:p>
          <a:p>
            <a:r>
              <a:rPr lang="en-US" dirty="0" smtClean="0"/>
              <a:t>Toxins</a:t>
            </a:r>
          </a:p>
          <a:p>
            <a:pPr marL="228600" lvl="1" indent="0">
              <a:buNone/>
            </a:pPr>
            <a:r>
              <a:rPr lang="en-US" dirty="0" smtClean="0"/>
              <a:t>toxic agent produced by biological systems</a:t>
            </a:r>
          </a:p>
          <a:p>
            <a:pPr marL="228600" lvl="1" indent="0">
              <a:buNone/>
            </a:pPr>
            <a:r>
              <a:rPr lang="en-US" dirty="0" smtClean="0"/>
              <a:t>plant, animal, bacteria, fungi</a:t>
            </a:r>
          </a:p>
          <a:p>
            <a:r>
              <a:rPr lang="en-US" dirty="0" smtClean="0"/>
              <a:t>Toxicants</a:t>
            </a:r>
          </a:p>
          <a:p>
            <a:pPr marL="228600" lvl="1" indent="0">
              <a:buNone/>
            </a:pPr>
            <a:r>
              <a:rPr lang="en-US" dirty="0" smtClean="0"/>
              <a:t>toxic agents produced </a:t>
            </a:r>
            <a:r>
              <a:rPr lang="en-US" dirty="0"/>
              <a:t>by or by-product of human activity</a:t>
            </a:r>
          </a:p>
          <a:p>
            <a:r>
              <a:rPr lang="en-US" dirty="0" smtClean="0"/>
              <a:t>Exposure</a:t>
            </a:r>
            <a:endParaRPr lang="en-US" dirty="0"/>
          </a:p>
          <a:p>
            <a:pPr marL="292100" lvl="1" indent="0">
              <a:buNone/>
            </a:pPr>
            <a:r>
              <a:rPr lang="en-US" dirty="0" smtClean="0"/>
              <a:t>physical contact or dosing with a toxic agent</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19</a:t>
            </a:fld>
            <a:endParaRPr lang="en-US"/>
          </a:p>
        </p:txBody>
      </p:sp>
    </p:spTree>
    <p:extLst>
      <p:ext uri="{BB962C8B-B14F-4D97-AF65-F5344CB8AC3E}">
        <p14:creationId xmlns:p14="http://schemas.microsoft.com/office/powerpoint/2010/main" val="19368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a:xfrm>
            <a:off x="364067" y="1397530"/>
            <a:ext cx="8390466" cy="4990570"/>
          </a:xfrm>
        </p:spPr>
        <p:txBody>
          <a:bodyPr/>
          <a:lstStyle/>
          <a:p>
            <a:pPr marL="0" indent="0">
              <a:buNone/>
            </a:pPr>
            <a:r>
              <a:rPr lang="en-US" dirty="0" smtClean="0">
                <a:solidFill>
                  <a:schemeClr val="accent1">
                    <a:lumMod val="60000"/>
                    <a:lumOff val="40000"/>
                  </a:schemeClr>
                </a:solidFill>
              </a:rPr>
              <a:t>Course Description</a:t>
            </a:r>
          </a:p>
          <a:p>
            <a:pPr marL="0" indent="0">
              <a:buNone/>
            </a:pPr>
            <a:r>
              <a:rPr lang="en-US" dirty="0">
                <a:latin typeface="+mj-lt"/>
                <a:cs typeface="Times New Roman" panose="02020603050405020304" pitchFamily="18" charset="0"/>
              </a:rPr>
              <a:t>Toxicology studies the body’s response to drugs, foods, and </a:t>
            </a:r>
            <a:r>
              <a:rPr lang="en-US" dirty="0" smtClean="0">
                <a:latin typeface="+mj-lt"/>
                <a:cs typeface="Times New Roman" panose="02020603050405020304" pitchFamily="18" charset="0"/>
              </a:rPr>
              <a:t>toxic substances</a:t>
            </a:r>
            <a:r>
              <a:rPr lang="en-US" dirty="0">
                <a:latin typeface="+mj-lt"/>
                <a:cs typeface="Times New Roman" panose="02020603050405020304" pitchFamily="18" charset="0"/>
              </a:rPr>
              <a:t>.  Fundamentals of pharmacology and mechanisms of action are examined for </a:t>
            </a:r>
            <a:r>
              <a:rPr lang="en-US" dirty="0" smtClean="0">
                <a:latin typeface="+mj-lt"/>
                <a:cs typeface="Times New Roman" panose="02020603050405020304" pitchFamily="18" charset="0"/>
              </a:rPr>
              <a:t>acute and </a:t>
            </a:r>
            <a:r>
              <a:rPr lang="en-US" dirty="0">
                <a:latin typeface="+mj-lt"/>
                <a:cs typeface="Times New Roman" panose="02020603050405020304" pitchFamily="18" charset="0"/>
              </a:rPr>
              <a:t>chronic exposure derived from environmental, dietary</a:t>
            </a:r>
            <a:r>
              <a:rPr lang="en-US" dirty="0" smtClean="0">
                <a:latin typeface="+mj-lt"/>
                <a:cs typeface="Times New Roman" panose="02020603050405020304" pitchFamily="18" charset="0"/>
              </a:rPr>
              <a:t>, occupational </a:t>
            </a:r>
            <a:r>
              <a:rPr lang="en-US" dirty="0">
                <a:latin typeface="+mj-lt"/>
                <a:cs typeface="Times New Roman" panose="02020603050405020304" pitchFamily="18" charset="0"/>
              </a:rPr>
              <a:t>and </a:t>
            </a:r>
            <a:r>
              <a:rPr lang="en-US" dirty="0" smtClean="0">
                <a:latin typeface="+mj-lt"/>
                <a:cs typeface="Times New Roman" panose="02020603050405020304" pitchFamily="18" charset="0"/>
              </a:rPr>
              <a:t>pharmaceutical sources</a:t>
            </a:r>
            <a:r>
              <a:rPr lang="en-US" dirty="0">
                <a:latin typeface="+mj-lt"/>
                <a:cs typeface="Times New Roman" panose="02020603050405020304" pitchFamily="18" charset="0"/>
              </a:rPr>
              <a:t>.  Emphasis is placed on information literacy to support problem-based and </a:t>
            </a:r>
            <a:r>
              <a:rPr lang="en-US" dirty="0" smtClean="0">
                <a:latin typeface="+mj-lt"/>
                <a:cs typeface="Times New Roman" panose="02020603050405020304" pitchFamily="18" charset="0"/>
              </a:rPr>
              <a:t>evidence-based learning.</a:t>
            </a:r>
            <a:endParaRPr lang="en-US" dirty="0">
              <a:latin typeface="+mj-lt"/>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5BF09B2-7C03-466F-AA1F-DB9F08957316}" type="slidenum">
              <a:rPr lang="en-US" smtClean="0"/>
              <a:pPr/>
              <a:t>2</a:t>
            </a:fld>
            <a:endParaRPr lang="en-US"/>
          </a:p>
        </p:txBody>
      </p:sp>
    </p:spTree>
    <p:extLst>
      <p:ext uri="{BB962C8B-B14F-4D97-AF65-F5344CB8AC3E}">
        <p14:creationId xmlns:p14="http://schemas.microsoft.com/office/powerpoint/2010/main" val="380942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Toxicologic</a:t>
            </a:r>
            <a:r>
              <a:rPr lang="en-US" dirty="0" smtClean="0"/>
              <a:t> </a:t>
            </a:r>
            <a:endParaRPr lang="en-US" dirty="0"/>
          </a:p>
        </p:txBody>
      </p:sp>
      <p:sp>
        <p:nvSpPr>
          <p:cNvPr id="5" name="Content Placeholder 4"/>
          <p:cNvSpPr>
            <a:spLocks noGrp="1"/>
          </p:cNvSpPr>
          <p:nvPr>
            <p:ph idx="1"/>
          </p:nvPr>
        </p:nvSpPr>
        <p:spPr>
          <a:xfrm>
            <a:off x="364067" y="1397530"/>
            <a:ext cx="8390466" cy="5135617"/>
          </a:xfrm>
        </p:spPr>
        <p:txBody>
          <a:bodyPr/>
          <a:lstStyle/>
          <a:p>
            <a:r>
              <a:rPr lang="en-US" dirty="0" smtClean="0"/>
              <a:t>Chemical Allergy</a:t>
            </a:r>
          </a:p>
          <a:p>
            <a:pPr lvl="1"/>
            <a:r>
              <a:rPr lang="en-US" dirty="0" smtClean="0"/>
              <a:t>immunologically mediated reaction to a chemical</a:t>
            </a:r>
          </a:p>
          <a:p>
            <a:pPr lvl="1"/>
            <a:r>
              <a:rPr lang="en-US" dirty="0" smtClean="0"/>
              <a:t>may involve sensitization (pre-exposure)</a:t>
            </a:r>
          </a:p>
          <a:p>
            <a:pPr lvl="1"/>
            <a:r>
              <a:rPr lang="en-US" dirty="0" smtClean="0"/>
              <a:t>hypersensitivity reaction observed thereafter</a:t>
            </a:r>
          </a:p>
          <a:p>
            <a:pPr lvl="1"/>
            <a:r>
              <a:rPr lang="en-US" dirty="0" smtClean="0"/>
              <a:t>chemicals not sufficiently immunogenic, so combines with protein as </a:t>
            </a:r>
            <a:r>
              <a:rPr lang="en-US" dirty="0" err="1" smtClean="0"/>
              <a:t>hapten</a:t>
            </a:r>
            <a:r>
              <a:rPr lang="en-US" dirty="0" smtClean="0"/>
              <a:t> to be immunogenic</a:t>
            </a:r>
          </a:p>
          <a:p>
            <a:r>
              <a:rPr lang="en-US" dirty="0" smtClean="0"/>
              <a:t>Chemical </a:t>
            </a:r>
            <a:r>
              <a:rPr lang="en-US" dirty="0" err="1" smtClean="0"/>
              <a:t>Idiosyncracy</a:t>
            </a:r>
            <a:endParaRPr lang="en-US" dirty="0" smtClean="0"/>
          </a:p>
          <a:p>
            <a:pPr lvl="1"/>
            <a:r>
              <a:rPr lang="en-US" dirty="0" smtClean="0"/>
              <a:t>abnormal reaction to chemical</a:t>
            </a:r>
          </a:p>
          <a:p>
            <a:pPr lvl="1"/>
            <a:r>
              <a:rPr lang="en-US" dirty="0" smtClean="0"/>
              <a:t>genetically based</a:t>
            </a:r>
          </a:p>
          <a:p>
            <a:pPr lvl="2"/>
            <a:r>
              <a:rPr lang="en-US" dirty="0" smtClean="0"/>
              <a:t>long duration of succinylcholine metabolism because of slow-metabolizing </a:t>
            </a:r>
            <a:r>
              <a:rPr lang="en-US" dirty="0" err="1" smtClean="0"/>
              <a:t>pseudocholinesterase</a:t>
            </a:r>
            <a:r>
              <a:rPr lang="en-US" dirty="0" smtClean="0"/>
              <a:t> phenotype</a:t>
            </a:r>
          </a:p>
          <a:p>
            <a:pPr lvl="2"/>
            <a:r>
              <a:rPr lang="en-US" dirty="0" smtClean="0"/>
              <a:t>NADH-cytochrome b5 reductase deficiency: susceptibility to nitrites, leading to </a:t>
            </a:r>
            <a:r>
              <a:rPr lang="en-US" dirty="0" err="1" smtClean="0"/>
              <a:t>methemoglobin</a:t>
            </a:r>
            <a:r>
              <a:rPr lang="en-US" dirty="0" smtClean="0"/>
              <a:t> formation, low oxygen carrying capability</a:t>
            </a:r>
          </a:p>
          <a:p>
            <a:endParaRPr lang="en-US" dirty="0" smtClean="0"/>
          </a:p>
          <a:p>
            <a:pPr marL="0" indent="0">
              <a:buNone/>
            </a:pP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20</a:t>
            </a:fld>
            <a:endParaRPr lang="en-US"/>
          </a:p>
        </p:txBody>
      </p:sp>
    </p:spTree>
    <p:extLst>
      <p:ext uri="{BB962C8B-B14F-4D97-AF65-F5344CB8AC3E}">
        <p14:creationId xmlns:p14="http://schemas.microsoft.com/office/powerpoint/2010/main" val="338226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Toxicologic</a:t>
            </a:r>
            <a:r>
              <a:rPr lang="en-US" dirty="0" smtClean="0"/>
              <a:t> </a:t>
            </a:r>
            <a:endParaRPr lang="en-US" dirty="0"/>
          </a:p>
        </p:txBody>
      </p:sp>
      <p:sp>
        <p:nvSpPr>
          <p:cNvPr id="5" name="Content Placeholder 4"/>
          <p:cNvSpPr>
            <a:spLocks noGrp="1"/>
          </p:cNvSpPr>
          <p:nvPr>
            <p:ph idx="1"/>
          </p:nvPr>
        </p:nvSpPr>
        <p:spPr>
          <a:xfrm>
            <a:off x="364067" y="1397530"/>
            <a:ext cx="8390466" cy="5135617"/>
          </a:xfrm>
        </p:spPr>
        <p:txBody>
          <a:bodyPr/>
          <a:lstStyle/>
          <a:p>
            <a:r>
              <a:rPr lang="en-US" dirty="0" smtClean="0"/>
              <a:t>Immediate vs Delayed Toxicity</a:t>
            </a:r>
          </a:p>
          <a:p>
            <a:r>
              <a:rPr lang="en-US" dirty="0" smtClean="0"/>
              <a:t>Some toxic effects may not be seen for years, such as carcinogens causing disease decades later</a:t>
            </a:r>
          </a:p>
          <a:p>
            <a:pPr lvl="1"/>
            <a:r>
              <a:rPr lang="en-US" dirty="0" smtClean="0"/>
              <a:t>Vaginal cancers in young adult females whose mothers used </a:t>
            </a:r>
            <a:r>
              <a:rPr lang="en-US" dirty="0" err="1" smtClean="0"/>
              <a:t>diethylstibestrol</a:t>
            </a:r>
            <a:r>
              <a:rPr lang="en-US" dirty="0" smtClean="0"/>
              <a:t> (DES) with in utero exposure (20-30 y later)</a:t>
            </a:r>
          </a:p>
          <a:p>
            <a:pPr lvl="1"/>
            <a:r>
              <a:rPr lang="en-US" dirty="0" smtClean="0"/>
              <a:t>Organophosphorus insecticides (e.g. </a:t>
            </a:r>
            <a:r>
              <a:rPr lang="en-US" dirty="0" err="1" smtClean="0"/>
              <a:t>triorthocresylphoshate</a:t>
            </a:r>
            <a:r>
              <a:rPr lang="en-US" dirty="0" smtClean="0"/>
              <a:t> [TOCP]) causing degeneration of long axons in PNS &amp; CNS over several days</a:t>
            </a:r>
          </a:p>
          <a:p>
            <a:pPr marL="0" indent="0">
              <a:buNone/>
            </a:pP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21</a:t>
            </a:fld>
            <a:endParaRPr lang="en-US"/>
          </a:p>
        </p:txBody>
      </p:sp>
    </p:spTree>
    <p:extLst>
      <p:ext uri="{BB962C8B-B14F-4D97-AF65-F5344CB8AC3E}">
        <p14:creationId xmlns:p14="http://schemas.microsoft.com/office/powerpoint/2010/main" val="13353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Overlap with Pharmacology</a:t>
            </a:r>
            <a:endParaRPr lang="en-US" dirty="0"/>
          </a:p>
        </p:txBody>
      </p:sp>
      <p:sp>
        <p:nvSpPr>
          <p:cNvPr id="5" name="Content Placeholder 4"/>
          <p:cNvSpPr>
            <a:spLocks noGrp="1"/>
          </p:cNvSpPr>
          <p:nvPr>
            <p:ph idx="1"/>
          </p:nvPr>
        </p:nvSpPr>
        <p:spPr/>
        <p:txBody>
          <a:bodyPr/>
          <a:lstStyle/>
          <a:p>
            <a:r>
              <a:rPr lang="en-US" dirty="0" smtClean="0"/>
              <a:t>Principles of toxicology overlaps a great deal with the fundamentals of pharmacology</a:t>
            </a:r>
          </a:p>
          <a:p>
            <a:r>
              <a:rPr lang="en-US" dirty="0" smtClean="0"/>
              <a:t>Drugs both natural and synthetic can be given at one dose to achieve a desired or intended therapeutic effect, but at a higher dose can produce a toxic effect</a:t>
            </a:r>
          </a:p>
          <a:p>
            <a:r>
              <a:rPr lang="en-US" dirty="0" smtClean="0"/>
              <a:t>Thus, concepts in pharmacology are presented in concert with instruction in toxicology</a:t>
            </a:r>
          </a:p>
        </p:txBody>
      </p:sp>
      <p:sp>
        <p:nvSpPr>
          <p:cNvPr id="2" name="Slide Number Placeholder 1"/>
          <p:cNvSpPr>
            <a:spLocks noGrp="1"/>
          </p:cNvSpPr>
          <p:nvPr>
            <p:ph type="sldNum" sz="quarter" idx="10"/>
          </p:nvPr>
        </p:nvSpPr>
        <p:spPr/>
        <p:txBody>
          <a:bodyPr/>
          <a:lstStyle/>
          <a:p>
            <a:fld id="{65BF09B2-7C03-466F-AA1F-DB9F08957316}" type="slidenum">
              <a:rPr lang="en-US" smtClean="0"/>
              <a:pPr/>
              <a:t>22</a:t>
            </a:fld>
            <a:endParaRPr lang="en-US"/>
          </a:p>
        </p:txBody>
      </p:sp>
    </p:spTree>
    <p:extLst>
      <p:ext uri="{BB962C8B-B14F-4D97-AF65-F5344CB8AC3E}">
        <p14:creationId xmlns:p14="http://schemas.microsoft.com/office/powerpoint/2010/main" val="329792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Things &amp; Bad Things</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latin typeface="Times New Roman" panose="02020603050405020304" pitchFamily="18" charset="0"/>
                <a:cs typeface="Times New Roman" panose="02020603050405020304" pitchFamily="18" charset="0"/>
              </a:rPr>
              <a:t>A Philosophical Consideration</a:t>
            </a:r>
          </a:p>
          <a:p>
            <a:r>
              <a:rPr lang="en-US" dirty="0" smtClean="0"/>
              <a:t>Bad Things Always Bad Things (Or Are They?)</a:t>
            </a:r>
          </a:p>
          <a:p>
            <a:r>
              <a:rPr lang="en-US" dirty="0" smtClean="0"/>
              <a:t>Snake venom always thought bad</a:t>
            </a:r>
          </a:p>
          <a:p>
            <a:r>
              <a:rPr lang="en-US" dirty="0" smtClean="0"/>
              <a:t>But many venoms or their refined molecular products used for medical therapy</a:t>
            </a:r>
          </a:p>
          <a:p>
            <a:r>
              <a:rPr lang="en-US" dirty="0" smtClean="0"/>
              <a:t>Thus:  Good Things Sometimes Bad Things</a:t>
            </a:r>
          </a:p>
          <a:p>
            <a:endParaRPr lang="en-US" dirty="0"/>
          </a:p>
          <a:p>
            <a:pPr marL="0" indent="0">
              <a:buNone/>
            </a:pPr>
            <a:r>
              <a:rPr lang="en-US" i="1" dirty="0" smtClean="0">
                <a:solidFill>
                  <a:schemeClr val="accent1">
                    <a:lumMod val="60000"/>
                    <a:lumOff val="40000"/>
                  </a:schemeClr>
                </a:solidFill>
                <a:latin typeface="Times New Roman" panose="02020603050405020304" pitchFamily="18" charset="0"/>
                <a:cs typeface="Times New Roman" panose="02020603050405020304" pitchFamily="18" charset="0"/>
              </a:rPr>
              <a:t>A lesson</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r>
              <a:rPr lang="en-US" dirty="0" smtClean="0"/>
              <a:t>Be prepared to evaluate the "incontrovertible facts" from time to time</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23</a:t>
            </a:fld>
            <a:endParaRPr lang="en-US"/>
          </a:p>
        </p:txBody>
      </p:sp>
    </p:spTree>
    <p:extLst>
      <p:ext uri="{BB962C8B-B14F-4D97-AF65-F5344CB8AC3E}">
        <p14:creationId xmlns:p14="http://schemas.microsoft.com/office/powerpoint/2010/main" val="31730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Toxicant Chemistry</a:t>
            </a:r>
            <a:endParaRPr lang="en-US" dirty="0"/>
          </a:p>
        </p:txBody>
      </p:sp>
      <p:sp>
        <p:nvSpPr>
          <p:cNvPr id="3" name="Content Placeholder 2"/>
          <p:cNvSpPr>
            <a:spLocks noGrp="1"/>
          </p:cNvSpPr>
          <p:nvPr>
            <p:ph idx="1"/>
          </p:nvPr>
        </p:nvSpPr>
        <p:spPr/>
        <p:txBody>
          <a:bodyPr/>
          <a:lstStyle/>
          <a:p>
            <a:r>
              <a:rPr lang="en-US" dirty="0" smtClean="0"/>
              <a:t>Lipophilic / Hydrophobic / Fat-Soluble</a:t>
            </a:r>
          </a:p>
          <a:p>
            <a:pPr lvl="1"/>
            <a:r>
              <a:rPr lang="en-US" dirty="0" smtClean="0"/>
              <a:t>alkyl (methylene: –CH</a:t>
            </a:r>
            <a:r>
              <a:rPr lang="en-US" baseline="-25000" dirty="0" smtClean="0"/>
              <a:t>2</a:t>
            </a:r>
            <a:r>
              <a:rPr lang="en-US" dirty="0" smtClean="0"/>
              <a:t>–)</a:t>
            </a:r>
          </a:p>
          <a:p>
            <a:r>
              <a:rPr lang="en-US" dirty="0" smtClean="0"/>
              <a:t>Hydrophilic / Water-Soluble</a:t>
            </a:r>
          </a:p>
          <a:p>
            <a:pPr lvl="1"/>
            <a:r>
              <a:rPr lang="en-US" dirty="0" smtClean="0"/>
              <a:t>Polar Nonionic:  hydroxyl  –OH groups</a:t>
            </a:r>
          </a:p>
          <a:p>
            <a:pPr lvl="1"/>
            <a:r>
              <a:rPr lang="en-US" dirty="0" smtClean="0"/>
              <a:t>Ionic (pH-dependent and –independent)</a:t>
            </a:r>
          </a:p>
          <a:p>
            <a:pPr lvl="2"/>
            <a:r>
              <a:rPr lang="en-US" dirty="0" smtClean="0"/>
              <a:t>Cationic (+ charged):  amine –NH</a:t>
            </a:r>
            <a:r>
              <a:rPr lang="en-US" baseline="-25000" dirty="0" smtClean="0"/>
              <a:t>2</a:t>
            </a:r>
            <a:r>
              <a:rPr lang="en-US" dirty="0" smtClean="0"/>
              <a:t> groups</a:t>
            </a:r>
          </a:p>
          <a:p>
            <a:pPr lvl="2"/>
            <a:r>
              <a:rPr lang="en-US" dirty="0" smtClean="0"/>
              <a:t>Anionic (– charged):   carboxyl –COOH groups</a:t>
            </a:r>
          </a:p>
          <a:p>
            <a:pPr lvl="1"/>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24</a:t>
            </a:fld>
            <a:endParaRPr lang="en-US"/>
          </a:p>
        </p:txBody>
      </p:sp>
    </p:spTree>
    <p:extLst>
      <p:ext uri="{BB962C8B-B14F-4D97-AF65-F5344CB8AC3E}">
        <p14:creationId xmlns:p14="http://schemas.microsoft.com/office/powerpoint/2010/main" val="427673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242"/>
          <p:cNvSpPr>
            <a:spLocks noGrp="1"/>
          </p:cNvSpPr>
          <p:nvPr>
            <p:ph type="title"/>
          </p:nvPr>
        </p:nvSpPr>
        <p:spPr/>
        <p:txBody>
          <a:bodyPr/>
          <a:lstStyle/>
          <a:p>
            <a:r>
              <a:rPr lang="en-US" dirty="0" smtClean="0"/>
              <a:t>Toxicant Permeability</a:t>
            </a:r>
            <a:endParaRPr lang="en-US" dirty="0"/>
          </a:p>
        </p:txBody>
      </p:sp>
      <p:sp>
        <p:nvSpPr>
          <p:cNvPr id="2" name="Content Placeholder 1"/>
          <p:cNvSpPr>
            <a:spLocks noGrp="1"/>
          </p:cNvSpPr>
          <p:nvPr>
            <p:ph idx="1"/>
          </p:nvPr>
        </p:nvSpPr>
        <p:spPr/>
        <p:txBody>
          <a:bodyPr/>
          <a:lstStyle/>
          <a:p>
            <a:r>
              <a:rPr lang="en-US" dirty="0" smtClean="0"/>
              <a:t>Fully lipophilic toxicants can easily cross cell membrane phospholipid bilayers</a:t>
            </a:r>
          </a:p>
          <a:p>
            <a:r>
              <a:rPr lang="en-US" dirty="0" smtClean="0"/>
              <a:t>Toxicants with any ionized (positively or negatively electrically charged) functional groups cannot freely cross the lipid bilayer</a:t>
            </a:r>
          </a:p>
          <a:p>
            <a:r>
              <a:rPr lang="en-US" dirty="0" smtClean="0"/>
              <a:t>This includes </a:t>
            </a:r>
            <a:r>
              <a:rPr lang="en-US" dirty="0" err="1" smtClean="0"/>
              <a:t>zwitterionic</a:t>
            </a:r>
            <a:r>
              <a:rPr lang="en-US" dirty="0" smtClean="0"/>
              <a:t> toxicants that may have a net charge of zero on the molecule</a:t>
            </a:r>
          </a:p>
          <a:p>
            <a:r>
              <a:rPr lang="en-US" dirty="0" smtClean="0"/>
              <a:t>An absence of charged groups does not guarantee membrane permeability, since functional groups may have significant hydrophilic polar groups</a:t>
            </a:r>
          </a:p>
        </p:txBody>
      </p:sp>
      <p:sp>
        <p:nvSpPr>
          <p:cNvPr id="3" name="Slide Number Placeholder 2"/>
          <p:cNvSpPr>
            <a:spLocks noGrp="1"/>
          </p:cNvSpPr>
          <p:nvPr>
            <p:ph type="sldNum" sz="quarter" idx="10"/>
          </p:nvPr>
        </p:nvSpPr>
        <p:spPr/>
        <p:txBody>
          <a:bodyPr/>
          <a:lstStyle/>
          <a:p>
            <a:fld id="{65BF09B2-7C03-466F-AA1F-DB9F08957316}" type="slidenum">
              <a:rPr lang="en-US" smtClean="0"/>
              <a:pPr/>
              <a:t>25</a:t>
            </a:fld>
            <a:endParaRPr lang="en-US"/>
          </a:p>
        </p:txBody>
      </p:sp>
    </p:spTree>
    <p:extLst>
      <p:ext uri="{BB962C8B-B14F-4D97-AF65-F5344CB8AC3E}">
        <p14:creationId xmlns:p14="http://schemas.microsoft.com/office/powerpoint/2010/main" val="4133880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58941"/>
            <a:ext cx="8407400" cy="646331"/>
          </a:xfrm>
        </p:spPr>
        <p:txBody>
          <a:bodyPr/>
          <a:lstStyle/>
          <a:p>
            <a:r>
              <a:rPr lang="en-US" sz="3600" dirty="0" smtClean="0"/>
              <a:t>Chemistry of Membrane Permeability</a:t>
            </a:r>
            <a:endParaRPr lang="en-US" sz="3600" dirty="0"/>
          </a:p>
        </p:txBody>
      </p:sp>
      <p:sp>
        <p:nvSpPr>
          <p:cNvPr id="3" name="Content Placeholder 2"/>
          <p:cNvSpPr>
            <a:spLocks noGrp="1"/>
          </p:cNvSpPr>
          <p:nvPr>
            <p:ph idx="1"/>
          </p:nvPr>
        </p:nvSpPr>
        <p:spPr>
          <a:xfrm>
            <a:off x="364067" y="1206500"/>
            <a:ext cx="8390466" cy="5156200"/>
          </a:xfrm>
        </p:spPr>
        <p:txBody>
          <a:bodyPr/>
          <a:lstStyle/>
          <a:p>
            <a:r>
              <a:rPr lang="en-US" sz="2200" dirty="0" smtClean="0"/>
              <a:t>Molecules having no net polarity ("dipole"), especially hydrophobic or lipophilic, cross the lipophilic lipid bilayer of cell membranes without difficulty</a:t>
            </a:r>
          </a:p>
          <a:p>
            <a:r>
              <a:rPr lang="en-US" sz="2200" dirty="0" smtClean="0"/>
              <a:t>Molecules having a net polarity or having many polar</a:t>
            </a:r>
            <a:br>
              <a:rPr lang="en-US" sz="2200" dirty="0" smtClean="0"/>
            </a:br>
            <a:r>
              <a:rPr lang="en-US" sz="2200" dirty="0" smtClean="0"/>
              <a:t>groups or having</a:t>
            </a:r>
            <a:br>
              <a:rPr lang="en-US" sz="2200" dirty="0" smtClean="0"/>
            </a:br>
            <a:r>
              <a:rPr lang="en-US" sz="2200" dirty="0" smtClean="0"/>
              <a:t>electric</a:t>
            </a:r>
            <a:r>
              <a:rPr lang="en-US" sz="2200" dirty="0"/>
              <a:t> </a:t>
            </a:r>
            <a:r>
              <a:rPr lang="en-US" sz="2200" dirty="0" smtClean="0"/>
              <a:t>charges</a:t>
            </a:r>
            <a:br>
              <a:rPr lang="en-US" sz="2200" dirty="0" smtClean="0"/>
            </a:br>
            <a:r>
              <a:rPr lang="en-US" sz="2200" dirty="0" smtClean="0"/>
              <a:t>(ions) do not cross</a:t>
            </a:r>
            <a:br>
              <a:rPr lang="en-US" sz="2200" dirty="0" smtClean="0"/>
            </a:br>
            <a:r>
              <a:rPr lang="en-US" sz="2200" dirty="0" smtClean="0"/>
              <a:t>the membrane</a:t>
            </a:r>
          </a:p>
          <a:p>
            <a:r>
              <a:rPr lang="en-US" sz="2200" dirty="0" smtClean="0"/>
              <a:t>Impermeable</a:t>
            </a:r>
            <a:br>
              <a:rPr lang="en-US" sz="2200" dirty="0" smtClean="0"/>
            </a:br>
            <a:r>
              <a:rPr lang="en-US" sz="2200" dirty="0" smtClean="0"/>
              <a:t>molecules must have</a:t>
            </a:r>
            <a:br>
              <a:rPr lang="en-US" sz="2200" dirty="0" smtClean="0"/>
            </a:br>
            <a:r>
              <a:rPr lang="en-US" sz="2200" dirty="0" smtClean="0"/>
              <a:t>special channel or</a:t>
            </a:r>
            <a:br>
              <a:rPr lang="en-US" sz="2200" dirty="0" smtClean="0"/>
            </a:br>
            <a:r>
              <a:rPr lang="en-US" sz="2200" dirty="0" smtClean="0"/>
              <a:t>transport proteins in</a:t>
            </a:r>
            <a:br>
              <a:rPr lang="en-US" sz="2200" dirty="0" smtClean="0"/>
            </a:br>
            <a:r>
              <a:rPr lang="en-US" sz="2200" dirty="0" smtClean="0"/>
              <a:t>membrane to open</a:t>
            </a:r>
            <a:br>
              <a:rPr lang="en-US" sz="2200" dirty="0" smtClean="0"/>
            </a:br>
            <a:r>
              <a:rPr lang="en-US" sz="2200" dirty="0" smtClean="0"/>
              <a:t>gate for them to </a:t>
            </a:r>
            <a:br>
              <a:rPr lang="en-US" sz="2200" dirty="0" smtClean="0"/>
            </a:br>
            <a:r>
              <a:rPr lang="en-US" sz="2200" dirty="0" smtClean="0"/>
              <a:t>cross</a:t>
            </a:r>
          </a:p>
        </p:txBody>
      </p:sp>
      <p:pic>
        <p:nvPicPr>
          <p:cNvPr id="4" name="Picture 3" descr="http://nursingpharmacology.info/General/Pharmacokinetics/diffusionmedium.jpg"/>
          <p:cNvPicPr/>
          <p:nvPr/>
        </p:nvPicPr>
        <p:blipFill>
          <a:blip r:embed="rId2">
            <a:extLst>
              <a:ext uri="{28A0092B-C50C-407E-A947-70E740481C1C}">
                <a14:useLocalDpi xmlns:a14="http://schemas.microsoft.com/office/drawing/2010/main" val="0"/>
              </a:ext>
            </a:extLst>
          </a:blip>
          <a:srcRect/>
          <a:stretch>
            <a:fillRect/>
          </a:stretch>
        </p:blipFill>
        <p:spPr bwMode="auto">
          <a:xfrm>
            <a:off x="3822700" y="2890434"/>
            <a:ext cx="5041900" cy="3786273"/>
          </a:xfrm>
          <a:prstGeom prst="rect">
            <a:avLst/>
          </a:prstGeom>
          <a:noFill/>
          <a:ln>
            <a:noFill/>
          </a:ln>
        </p:spPr>
      </p:pic>
      <p:sp>
        <p:nvSpPr>
          <p:cNvPr id="5" name="Slide Number Placeholder 4"/>
          <p:cNvSpPr>
            <a:spLocks noGrp="1"/>
          </p:cNvSpPr>
          <p:nvPr>
            <p:ph type="sldNum" sz="quarter" idx="10"/>
          </p:nvPr>
        </p:nvSpPr>
        <p:spPr/>
        <p:txBody>
          <a:bodyPr/>
          <a:lstStyle/>
          <a:p>
            <a:fld id="{65BF09B2-7C03-466F-AA1F-DB9F08957316}" type="slidenum">
              <a:rPr lang="en-US" smtClean="0"/>
              <a:pPr/>
              <a:t>26</a:t>
            </a:fld>
            <a:endParaRPr lang="en-US"/>
          </a:p>
        </p:txBody>
      </p:sp>
    </p:spTree>
    <p:extLst>
      <p:ext uri="{BB962C8B-B14F-4D97-AF65-F5344CB8AC3E}">
        <p14:creationId xmlns:p14="http://schemas.microsoft.com/office/powerpoint/2010/main" val="1231099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57" y="143387"/>
            <a:ext cx="8407400" cy="769441"/>
          </a:xfrm>
        </p:spPr>
        <p:txBody>
          <a:bodyPr/>
          <a:lstStyle/>
          <a:p>
            <a:r>
              <a:rPr lang="en-US" dirty="0" smtClean="0"/>
              <a:t>Getting Across A Membrane</a:t>
            </a:r>
            <a:endParaRPr lang="en-US" dirty="0"/>
          </a:p>
        </p:txBody>
      </p:sp>
      <p:sp>
        <p:nvSpPr>
          <p:cNvPr id="3" name="Content Placeholder 2"/>
          <p:cNvSpPr>
            <a:spLocks noGrp="1"/>
          </p:cNvSpPr>
          <p:nvPr>
            <p:ph idx="1"/>
          </p:nvPr>
        </p:nvSpPr>
        <p:spPr>
          <a:xfrm>
            <a:off x="364067" y="990600"/>
            <a:ext cx="8390466" cy="5372100"/>
          </a:xfrm>
        </p:spPr>
        <p:txBody>
          <a:bodyPr/>
          <a:lstStyle/>
          <a:p>
            <a:r>
              <a:rPr lang="en-US" dirty="0" smtClean="0"/>
              <a:t>Thermodynamic laws explain that molecules will </a:t>
            </a:r>
            <a:r>
              <a:rPr lang="en-US" dirty="0" smtClean="0">
                <a:solidFill>
                  <a:srgbClr val="66FF66"/>
                </a:solidFill>
              </a:rPr>
              <a:t>diffuse</a:t>
            </a:r>
            <a:r>
              <a:rPr lang="en-US" dirty="0" smtClean="0"/>
              <a:t> within a space (volume) to distribute themselves evenly within that space: it's same for the volume of the body</a:t>
            </a:r>
          </a:p>
          <a:p>
            <a:r>
              <a:rPr lang="en-US" dirty="0" smtClean="0"/>
              <a:t>Cell membranes represent a barrier to this diffusion for most, not all molecules</a:t>
            </a:r>
          </a:p>
          <a:p>
            <a:r>
              <a:rPr lang="en-US" dirty="0" smtClean="0"/>
              <a:t>For those that can cross membranes, the simple diffusion process works</a:t>
            </a:r>
          </a:p>
          <a:p>
            <a:r>
              <a:rPr lang="en-US" dirty="0" smtClean="0"/>
              <a:t>For others, proteins move </a:t>
            </a:r>
            <a:r>
              <a:rPr lang="en-US" u="sng" dirty="0" smtClean="0">
                <a:solidFill>
                  <a:srgbClr val="FFFF00"/>
                </a:solidFill>
              </a:rPr>
              <a:t>with</a:t>
            </a:r>
            <a:r>
              <a:rPr lang="en-US" dirty="0" smtClean="0">
                <a:solidFill>
                  <a:srgbClr val="FFFF00"/>
                </a:solidFill>
              </a:rPr>
              <a:t> their concentration</a:t>
            </a:r>
            <a:br>
              <a:rPr lang="en-US" dirty="0" smtClean="0">
                <a:solidFill>
                  <a:srgbClr val="FFFF00"/>
                </a:solidFill>
              </a:rPr>
            </a:br>
            <a:r>
              <a:rPr lang="en-US" dirty="0" smtClean="0">
                <a:solidFill>
                  <a:srgbClr val="FFFF00"/>
                </a:solidFill>
              </a:rPr>
              <a:t>gradient</a:t>
            </a:r>
            <a:r>
              <a:rPr lang="en-US" dirty="0" smtClean="0"/>
              <a:t> through</a:t>
            </a:r>
            <a:br>
              <a:rPr lang="en-US" dirty="0" smtClean="0"/>
            </a:br>
            <a:r>
              <a:rPr lang="en-US" dirty="0" smtClean="0">
                <a:solidFill>
                  <a:srgbClr val="FFFF00"/>
                </a:solidFill>
              </a:rPr>
              <a:t>channels</a:t>
            </a:r>
            <a:r>
              <a:rPr lang="en-US" dirty="0"/>
              <a:t> </a:t>
            </a:r>
            <a:r>
              <a:rPr lang="en-US" dirty="0" smtClean="0"/>
              <a:t>in</a:t>
            </a:r>
            <a:br>
              <a:rPr lang="en-US" dirty="0" smtClean="0"/>
            </a:br>
            <a:r>
              <a:rPr lang="en-US" dirty="0" smtClean="0">
                <a:solidFill>
                  <a:srgbClr val="FFFF00"/>
                </a:solidFill>
              </a:rPr>
              <a:t>membrane proteins</a:t>
            </a:r>
          </a:p>
          <a:p>
            <a:r>
              <a:rPr lang="en-US" dirty="0" smtClean="0"/>
              <a:t> </a:t>
            </a:r>
            <a:endParaRPr lang="en-US" sz="2000" dirty="0" smtClean="0"/>
          </a:p>
        </p:txBody>
      </p:sp>
      <p:pic>
        <p:nvPicPr>
          <p:cNvPr id="5" name="Picture 4" descr="http://pharmafactz.com/wp/wp-content/uploads/2014/12/active-transport.jpg"/>
          <p:cNvPicPr/>
          <p:nvPr/>
        </p:nvPicPr>
        <p:blipFill rotWithShape="1">
          <a:blip r:embed="rId2">
            <a:extLst>
              <a:ext uri="{28A0092B-C50C-407E-A947-70E740481C1C}">
                <a14:useLocalDpi xmlns:a14="http://schemas.microsoft.com/office/drawing/2010/main" val="0"/>
              </a:ext>
            </a:extLst>
          </a:blip>
          <a:srcRect b="44125"/>
          <a:stretch/>
        </p:blipFill>
        <p:spPr bwMode="auto">
          <a:xfrm>
            <a:off x="4552298" y="4686301"/>
            <a:ext cx="4376258" cy="1790700"/>
          </a:xfrm>
          <a:prstGeom prst="rect">
            <a:avLst/>
          </a:prstGeom>
          <a:noFill/>
          <a:ln>
            <a:noFill/>
          </a:ln>
        </p:spPr>
      </p:pic>
      <p:sp>
        <p:nvSpPr>
          <p:cNvPr id="4" name="Rectangle 3"/>
          <p:cNvSpPr/>
          <p:nvPr/>
        </p:nvSpPr>
        <p:spPr>
          <a:xfrm rot="16200000">
            <a:off x="6750278" y="4202023"/>
            <a:ext cx="4572000" cy="215444"/>
          </a:xfrm>
          <a:prstGeom prst="rect">
            <a:avLst/>
          </a:prstGeom>
        </p:spPr>
        <p:txBody>
          <a:bodyPr>
            <a:spAutoFit/>
          </a:bodyPr>
          <a:lstStyle/>
          <a:p>
            <a:r>
              <a:rPr lang="en-US" sz="800" u="sng" dirty="0">
                <a:solidFill>
                  <a:schemeClr val="bg1">
                    <a:lumMod val="50000"/>
                  </a:schemeClr>
                </a:solidFill>
              </a:rPr>
              <a:t>http://pharmafactz.com/wp/wp-content/uploads/2014/12/active-transport.jpg</a:t>
            </a:r>
            <a:endParaRPr lang="en-US" sz="800" dirty="0">
              <a:solidFill>
                <a:schemeClr val="bg1">
                  <a:lumMod val="50000"/>
                </a:schemeClr>
              </a:solidFill>
            </a:endParaRPr>
          </a:p>
        </p:txBody>
      </p:sp>
      <p:sp>
        <p:nvSpPr>
          <p:cNvPr id="6" name="Slide Number Placeholder 5"/>
          <p:cNvSpPr>
            <a:spLocks noGrp="1"/>
          </p:cNvSpPr>
          <p:nvPr>
            <p:ph type="sldNum" sz="quarter" idx="10"/>
          </p:nvPr>
        </p:nvSpPr>
        <p:spPr/>
        <p:txBody>
          <a:bodyPr/>
          <a:lstStyle/>
          <a:p>
            <a:fld id="{65BF09B2-7C03-466F-AA1F-DB9F08957316}" type="slidenum">
              <a:rPr lang="en-US" smtClean="0"/>
              <a:pPr/>
              <a:t>27</a:t>
            </a:fld>
            <a:endParaRPr lang="en-US"/>
          </a:p>
        </p:txBody>
      </p:sp>
    </p:spTree>
    <p:extLst>
      <p:ext uri="{BB962C8B-B14F-4D97-AF65-F5344CB8AC3E}">
        <p14:creationId xmlns:p14="http://schemas.microsoft.com/office/powerpoint/2010/main" val="254971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57" y="143387"/>
            <a:ext cx="8407400" cy="769441"/>
          </a:xfrm>
        </p:spPr>
        <p:txBody>
          <a:bodyPr/>
          <a:lstStyle/>
          <a:p>
            <a:r>
              <a:rPr lang="en-US" dirty="0" smtClean="0"/>
              <a:t>Getting Across A Membrane</a:t>
            </a:r>
            <a:endParaRPr lang="en-US" dirty="0"/>
          </a:p>
        </p:txBody>
      </p:sp>
      <p:sp>
        <p:nvSpPr>
          <p:cNvPr id="3" name="Content Placeholder 2"/>
          <p:cNvSpPr>
            <a:spLocks noGrp="1"/>
          </p:cNvSpPr>
          <p:nvPr>
            <p:ph idx="1"/>
          </p:nvPr>
        </p:nvSpPr>
        <p:spPr>
          <a:xfrm>
            <a:off x="364067" y="990600"/>
            <a:ext cx="8390466" cy="5372100"/>
          </a:xfrm>
        </p:spPr>
        <p:txBody>
          <a:bodyPr/>
          <a:lstStyle/>
          <a:p>
            <a:r>
              <a:rPr lang="en-US" dirty="0" smtClean="0"/>
              <a:t> </a:t>
            </a:r>
            <a:r>
              <a:rPr lang="en-US" dirty="0" smtClean="0">
                <a:solidFill>
                  <a:srgbClr val="FFFF00"/>
                </a:solidFill>
              </a:rPr>
              <a:t>Active transport </a:t>
            </a:r>
            <a:r>
              <a:rPr lang="en-US" dirty="0" smtClean="0"/>
              <a:t>uses the cell's energy (</a:t>
            </a:r>
            <a:r>
              <a:rPr lang="en-US" dirty="0" smtClean="0">
                <a:solidFill>
                  <a:srgbClr val="FFFF00"/>
                </a:solidFill>
              </a:rPr>
              <a:t>ATP</a:t>
            </a:r>
            <a:r>
              <a:rPr lang="en-US" dirty="0" smtClean="0"/>
              <a:t>) to move molecules </a:t>
            </a:r>
            <a:r>
              <a:rPr lang="en-US" u="sng" dirty="0" smtClean="0">
                <a:solidFill>
                  <a:srgbClr val="FFFF00"/>
                </a:solidFill>
              </a:rPr>
              <a:t>against</a:t>
            </a:r>
            <a:r>
              <a:rPr lang="en-US" dirty="0" smtClean="0">
                <a:solidFill>
                  <a:srgbClr val="FFFF00"/>
                </a:solidFill>
              </a:rPr>
              <a:t> their concentration gradient</a:t>
            </a:r>
          </a:p>
          <a:p>
            <a:r>
              <a:rPr lang="en-US" dirty="0" smtClean="0"/>
              <a:t>The figure shows an ATP-dependent transport membrane protein moving molecules </a:t>
            </a:r>
            <a:r>
              <a:rPr lang="en-US" i="1" u="sng" dirty="0" smtClean="0"/>
              <a:t>into</a:t>
            </a:r>
            <a:r>
              <a:rPr lang="en-US" dirty="0" smtClean="0"/>
              <a:t> a cell, but there are many</a:t>
            </a:r>
            <a:br>
              <a:rPr lang="en-US" dirty="0" smtClean="0"/>
            </a:br>
            <a:r>
              <a:rPr lang="en-US" dirty="0" smtClean="0"/>
              <a:t>ATP-dependent </a:t>
            </a:r>
            <a:br>
              <a:rPr lang="en-US" dirty="0" smtClean="0"/>
            </a:br>
            <a:r>
              <a:rPr lang="en-US" dirty="0" smtClean="0"/>
              <a:t>transporters that use</a:t>
            </a:r>
            <a:br>
              <a:rPr lang="en-US" dirty="0" smtClean="0"/>
            </a:br>
            <a:r>
              <a:rPr lang="en-US" dirty="0" smtClean="0"/>
              <a:t>energy to move</a:t>
            </a:r>
            <a:br>
              <a:rPr lang="en-US" dirty="0" smtClean="0"/>
            </a:br>
            <a:r>
              <a:rPr lang="en-US" dirty="0" smtClean="0"/>
              <a:t>molecules </a:t>
            </a:r>
            <a:r>
              <a:rPr lang="en-US" i="1" u="sng" dirty="0" smtClean="0"/>
              <a:t>out</a:t>
            </a:r>
            <a:r>
              <a:rPr lang="en-US" dirty="0" smtClean="0"/>
              <a:t> of cells</a:t>
            </a:r>
            <a:br>
              <a:rPr lang="en-US" dirty="0" smtClean="0"/>
            </a:br>
            <a:r>
              <a:rPr lang="en-US" sz="2000" dirty="0" smtClean="0"/>
              <a:t>(e.g., the drug efflux</a:t>
            </a:r>
            <a:br>
              <a:rPr lang="en-US" sz="2000" dirty="0" smtClean="0"/>
            </a:br>
            <a:r>
              <a:rPr lang="en-US" sz="2000" dirty="0" smtClean="0"/>
              <a:t>transporters mentioned</a:t>
            </a:r>
            <a:br>
              <a:rPr lang="en-US" sz="2000" dirty="0" smtClean="0"/>
            </a:br>
            <a:r>
              <a:rPr lang="en-US" sz="2000" dirty="0" smtClean="0"/>
              <a:t>in this course)</a:t>
            </a:r>
            <a:endParaRPr lang="en-US" dirty="0" smtClean="0"/>
          </a:p>
          <a:p>
            <a:endParaRPr lang="en-US" sz="2000" dirty="0" smtClean="0"/>
          </a:p>
        </p:txBody>
      </p:sp>
      <p:pic>
        <p:nvPicPr>
          <p:cNvPr id="5" name="Picture 4" descr="http://pharmafactz.com/wp/wp-content/uploads/2014/12/active-transport.jpg"/>
          <p:cNvPicPr/>
          <p:nvPr/>
        </p:nvPicPr>
        <p:blipFill>
          <a:blip r:embed="rId2">
            <a:extLst>
              <a:ext uri="{28A0092B-C50C-407E-A947-70E740481C1C}">
                <a14:useLocalDpi xmlns:a14="http://schemas.microsoft.com/office/drawing/2010/main" val="0"/>
              </a:ext>
            </a:extLst>
          </a:blip>
          <a:srcRect/>
          <a:stretch>
            <a:fillRect/>
          </a:stretch>
        </p:blipFill>
        <p:spPr bwMode="auto">
          <a:xfrm>
            <a:off x="4275443" y="3175000"/>
            <a:ext cx="4671072" cy="3420745"/>
          </a:xfrm>
          <a:prstGeom prst="rect">
            <a:avLst/>
          </a:prstGeom>
          <a:noFill/>
          <a:ln>
            <a:noFill/>
          </a:ln>
        </p:spPr>
      </p:pic>
      <p:sp>
        <p:nvSpPr>
          <p:cNvPr id="4" name="Rectangle 3"/>
          <p:cNvSpPr/>
          <p:nvPr/>
        </p:nvSpPr>
        <p:spPr>
          <a:xfrm rot="16200000">
            <a:off x="6750278" y="4202023"/>
            <a:ext cx="4572000" cy="215444"/>
          </a:xfrm>
          <a:prstGeom prst="rect">
            <a:avLst/>
          </a:prstGeom>
        </p:spPr>
        <p:txBody>
          <a:bodyPr>
            <a:spAutoFit/>
          </a:bodyPr>
          <a:lstStyle/>
          <a:p>
            <a:r>
              <a:rPr lang="en-US" sz="800" u="sng" dirty="0">
                <a:solidFill>
                  <a:schemeClr val="bg1">
                    <a:lumMod val="50000"/>
                  </a:schemeClr>
                </a:solidFill>
              </a:rPr>
              <a:t>http://pharmafactz.com/wp/wp-content/uploads/2014/12/active-transport.jpg</a:t>
            </a:r>
            <a:endParaRPr lang="en-US" sz="800" dirty="0">
              <a:solidFill>
                <a:schemeClr val="bg1">
                  <a:lumMod val="50000"/>
                </a:schemeClr>
              </a:solidFill>
            </a:endParaRPr>
          </a:p>
        </p:txBody>
      </p:sp>
      <p:sp>
        <p:nvSpPr>
          <p:cNvPr id="6" name="Slide Number Placeholder 5"/>
          <p:cNvSpPr>
            <a:spLocks noGrp="1"/>
          </p:cNvSpPr>
          <p:nvPr>
            <p:ph type="sldNum" sz="quarter" idx="10"/>
          </p:nvPr>
        </p:nvSpPr>
        <p:spPr/>
        <p:txBody>
          <a:bodyPr/>
          <a:lstStyle/>
          <a:p>
            <a:fld id="{65BF09B2-7C03-466F-AA1F-DB9F08957316}" type="slidenum">
              <a:rPr lang="en-US" smtClean="0"/>
              <a:pPr/>
              <a:t>28</a:t>
            </a:fld>
            <a:endParaRPr lang="en-US"/>
          </a:p>
        </p:txBody>
      </p:sp>
    </p:spTree>
    <p:extLst>
      <p:ext uri="{BB962C8B-B14F-4D97-AF65-F5344CB8AC3E}">
        <p14:creationId xmlns:p14="http://schemas.microsoft.com/office/powerpoint/2010/main" val="1591797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686609" y="4644844"/>
            <a:ext cx="3924635" cy="1782843"/>
            <a:chOff x="1102179" y="2302269"/>
            <a:chExt cx="3924635" cy="1782843"/>
          </a:xfrm>
        </p:grpSpPr>
        <p:sp>
          <p:nvSpPr>
            <p:cNvPr id="5" name="Oval 4"/>
            <p:cNvSpPr/>
            <p:nvPr/>
          </p:nvSpPr>
          <p:spPr>
            <a:xfrm>
              <a:off x="1128149" y="387430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02179" y="2612571"/>
              <a:ext cx="65314" cy="644980"/>
            </a:xfrm>
            <a:custGeom>
              <a:avLst/>
              <a:gdLst>
                <a:gd name="connsiteX0" fmla="*/ 48985 w 65314"/>
                <a:gd name="connsiteY0" fmla="*/ 0 h 644980"/>
                <a:gd name="connsiteX1" fmla="*/ 32657 w 65314"/>
                <a:gd name="connsiteY1" fmla="*/ 40822 h 644980"/>
                <a:gd name="connsiteX2" fmla="*/ 24492 w 65314"/>
                <a:gd name="connsiteY2" fmla="*/ 65315 h 644980"/>
                <a:gd name="connsiteX3" fmla="*/ 0 w 65314"/>
                <a:gd name="connsiteY3" fmla="*/ 114300 h 644980"/>
                <a:gd name="connsiteX4" fmla="*/ 16328 w 65314"/>
                <a:gd name="connsiteY4" fmla="*/ 179615 h 644980"/>
                <a:gd name="connsiteX5" fmla="*/ 32657 w 65314"/>
                <a:gd name="connsiteY5" fmla="*/ 204108 h 644980"/>
                <a:gd name="connsiteX6" fmla="*/ 57150 w 65314"/>
                <a:gd name="connsiteY6" fmla="*/ 310243 h 644980"/>
                <a:gd name="connsiteX7" fmla="*/ 65314 w 65314"/>
                <a:gd name="connsiteY7" fmla="*/ 334736 h 644980"/>
                <a:gd name="connsiteX8" fmla="*/ 57150 w 65314"/>
                <a:gd name="connsiteY8" fmla="*/ 391886 h 644980"/>
                <a:gd name="connsiteX9" fmla="*/ 48985 w 65314"/>
                <a:gd name="connsiteY9" fmla="*/ 416379 h 644980"/>
                <a:gd name="connsiteX10" fmla="*/ 65314 w 65314"/>
                <a:gd name="connsiteY10" fmla="*/ 644979 h 64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314" h="644980">
                  <a:moveTo>
                    <a:pt x="48985" y="0"/>
                  </a:moveTo>
                  <a:cubicBezTo>
                    <a:pt x="43542" y="13607"/>
                    <a:pt x="37803" y="27100"/>
                    <a:pt x="32657" y="40822"/>
                  </a:cubicBezTo>
                  <a:cubicBezTo>
                    <a:pt x="29635" y="48880"/>
                    <a:pt x="28341" y="57618"/>
                    <a:pt x="24492" y="65315"/>
                  </a:cubicBezTo>
                  <a:cubicBezTo>
                    <a:pt x="-7159" y="128617"/>
                    <a:pt x="20519" y="52743"/>
                    <a:pt x="0" y="114300"/>
                  </a:cubicBezTo>
                  <a:cubicBezTo>
                    <a:pt x="3105" y="129825"/>
                    <a:pt x="7960" y="162879"/>
                    <a:pt x="16328" y="179615"/>
                  </a:cubicBezTo>
                  <a:cubicBezTo>
                    <a:pt x="20716" y="188391"/>
                    <a:pt x="27214" y="195944"/>
                    <a:pt x="32657" y="204108"/>
                  </a:cubicBezTo>
                  <a:cubicBezTo>
                    <a:pt x="43256" y="278300"/>
                    <a:pt x="34735" y="242999"/>
                    <a:pt x="57150" y="310243"/>
                  </a:cubicBezTo>
                  <a:lnTo>
                    <a:pt x="65314" y="334736"/>
                  </a:lnTo>
                  <a:cubicBezTo>
                    <a:pt x="62593" y="353786"/>
                    <a:pt x="60924" y="373016"/>
                    <a:pt x="57150" y="391886"/>
                  </a:cubicBezTo>
                  <a:cubicBezTo>
                    <a:pt x="55462" y="400325"/>
                    <a:pt x="48985" y="407773"/>
                    <a:pt x="48985" y="416379"/>
                  </a:cubicBezTo>
                  <a:cubicBezTo>
                    <a:pt x="48985" y="647699"/>
                    <a:pt x="-18804" y="644979"/>
                    <a:pt x="65314" y="64497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200150" y="2628900"/>
              <a:ext cx="74270" cy="636814"/>
            </a:xfrm>
            <a:custGeom>
              <a:avLst/>
              <a:gdLst>
                <a:gd name="connsiteX0" fmla="*/ 8164 w 74270"/>
                <a:gd name="connsiteY0" fmla="*/ 0 h 636814"/>
                <a:gd name="connsiteX1" fmla="*/ 16329 w 74270"/>
                <a:gd name="connsiteY1" fmla="*/ 81643 h 636814"/>
                <a:gd name="connsiteX2" fmla="*/ 32657 w 74270"/>
                <a:gd name="connsiteY2" fmla="*/ 106136 h 636814"/>
                <a:gd name="connsiteX3" fmla="*/ 8164 w 74270"/>
                <a:gd name="connsiteY3" fmla="*/ 163286 h 636814"/>
                <a:gd name="connsiteX4" fmla="*/ 0 w 74270"/>
                <a:gd name="connsiteY4" fmla="*/ 187779 h 636814"/>
                <a:gd name="connsiteX5" fmla="*/ 16329 w 74270"/>
                <a:gd name="connsiteY5" fmla="*/ 261257 h 636814"/>
                <a:gd name="connsiteX6" fmla="*/ 32657 w 74270"/>
                <a:gd name="connsiteY6" fmla="*/ 285750 h 636814"/>
                <a:gd name="connsiteX7" fmla="*/ 57150 w 74270"/>
                <a:gd name="connsiteY7" fmla="*/ 375557 h 636814"/>
                <a:gd name="connsiteX8" fmla="*/ 65314 w 74270"/>
                <a:gd name="connsiteY8" fmla="*/ 579664 h 636814"/>
                <a:gd name="connsiteX9" fmla="*/ 73479 w 74270"/>
                <a:gd name="connsiteY9" fmla="*/ 604157 h 636814"/>
                <a:gd name="connsiteX10" fmla="*/ 48986 w 74270"/>
                <a:gd name="connsiteY10" fmla="*/ 612321 h 636814"/>
                <a:gd name="connsiteX11" fmla="*/ 57150 w 74270"/>
                <a:gd name="connsiteY11" fmla="*/ 636814 h 63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70" h="636814">
                  <a:moveTo>
                    <a:pt x="8164" y="0"/>
                  </a:moveTo>
                  <a:cubicBezTo>
                    <a:pt x="10886" y="27214"/>
                    <a:pt x="10179" y="54993"/>
                    <a:pt x="16329" y="81643"/>
                  </a:cubicBezTo>
                  <a:cubicBezTo>
                    <a:pt x="18535" y="91204"/>
                    <a:pt x="31269" y="96422"/>
                    <a:pt x="32657" y="106136"/>
                  </a:cubicBezTo>
                  <a:cubicBezTo>
                    <a:pt x="35758" y="127845"/>
                    <a:pt x="18785" y="147355"/>
                    <a:pt x="8164" y="163286"/>
                  </a:cubicBezTo>
                  <a:cubicBezTo>
                    <a:pt x="5443" y="171450"/>
                    <a:pt x="0" y="179173"/>
                    <a:pt x="0" y="187779"/>
                  </a:cubicBezTo>
                  <a:cubicBezTo>
                    <a:pt x="0" y="200327"/>
                    <a:pt x="7909" y="244417"/>
                    <a:pt x="16329" y="261257"/>
                  </a:cubicBezTo>
                  <a:cubicBezTo>
                    <a:pt x="20717" y="270033"/>
                    <a:pt x="27214" y="277586"/>
                    <a:pt x="32657" y="285750"/>
                  </a:cubicBezTo>
                  <a:cubicBezTo>
                    <a:pt x="51073" y="359413"/>
                    <a:pt x="41890" y="329774"/>
                    <a:pt x="57150" y="375557"/>
                  </a:cubicBezTo>
                  <a:cubicBezTo>
                    <a:pt x="59871" y="443593"/>
                    <a:pt x="60463" y="511747"/>
                    <a:pt x="65314" y="579664"/>
                  </a:cubicBezTo>
                  <a:cubicBezTo>
                    <a:pt x="65927" y="588248"/>
                    <a:pt x="77328" y="596459"/>
                    <a:pt x="73479" y="604157"/>
                  </a:cubicBezTo>
                  <a:cubicBezTo>
                    <a:pt x="69630" y="611854"/>
                    <a:pt x="57150" y="609600"/>
                    <a:pt x="48986" y="612321"/>
                  </a:cubicBezTo>
                  <a:lnTo>
                    <a:pt x="57150" y="636814"/>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3929" y="387686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87602" y="389012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36984" y="389012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0740" y="389012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94184" y="3883186"/>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13877" y="3883186"/>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97944" y="38974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784764" y="2302269"/>
              <a:ext cx="279070" cy="1782843"/>
            </a:xfrm>
            <a:custGeom>
              <a:avLst/>
              <a:gdLst>
                <a:gd name="connsiteX0" fmla="*/ 0 w 279070"/>
                <a:gd name="connsiteY0" fmla="*/ 102484 h 1782843"/>
                <a:gd name="connsiteX1" fmla="*/ 0 w 279070"/>
                <a:gd name="connsiteY1" fmla="*/ 102484 h 1782843"/>
                <a:gd name="connsiteX2" fmla="*/ 5937 w 279070"/>
                <a:gd name="connsiteY2" fmla="*/ 49045 h 1782843"/>
                <a:gd name="connsiteX3" fmla="*/ 17813 w 279070"/>
                <a:gd name="connsiteY3" fmla="*/ 37170 h 1782843"/>
                <a:gd name="connsiteX4" fmla="*/ 47501 w 279070"/>
                <a:gd name="connsiteY4" fmla="*/ 1544 h 1782843"/>
                <a:gd name="connsiteX5" fmla="*/ 77189 w 279070"/>
                <a:gd name="connsiteY5" fmla="*/ 1544 h 1782843"/>
                <a:gd name="connsiteX6" fmla="*/ 160317 w 279070"/>
                <a:gd name="connsiteY6" fmla="*/ 54983 h 1782843"/>
                <a:gd name="connsiteX7" fmla="*/ 267194 w 279070"/>
                <a:gd name="connsiteY7" fmla="*/ 138110 h 1782843"/>
                <a:gd name="connsiteX8" fmla="*/ 160317 w 279070"/>
                <a:gd name="connsiteY8" fmla="*/ 203425 h 1782843"/>
                <a:gd name="connsiteX9" fmla="*/ 178130 w 279070"/>
                <a:gd name="connsiteY9" fmla="*/ 363741 h 1782843"/>
                <a:gd name="connsiteX10" fmla="*/ 249381 w 279070"/>
                <a:gd name="connsiteY10" fmla="*/ 518121 h 1782843"/>
                <a:gd name="connsiteX11" fmla="*/ 279070 w 279070"/>
                <a:gd name="connsiteY11" fmla="*/ 898131 h 1782843"/>
                <a:gd name="connsiteX12" fmla="*/ 213755 w 279070"/>
                <a:gd name="connsiteY12" fmla="*/ 951570 h 1782843"/>
                <a:gd name="connsiteX13" fmla="*/ 195942 w 279070"/>
                <a:gd name="connsiteY13" fmla="*/ 1028760 h 1782843"/>
                <a:gd name="connsiteX14" fmla="*/ 178130 w 279070"/>
                <a:gd name="connsiteY14" fmla="*/ 1076261 h 1782843"/>
                <a:gd name="connsiteX15" fmla="*/ 201880 w 279070"/>
                <a:gd name="connsiteY15" fmla="*/ 1349393 h 1782843"/>
                <a:gd name="connsiteX16" fmla="*/ 106878 w 279070"/>
                <a:gd name="connsiteY16" fmla="*/ 1450334 h 1782843"/>
                <a:gd name="connsiteX17" fmla="*/ 243444 w 279070"/>
                <a:gd name="connsiteY17" fmla="*/ 1711591 h 1782843"/>
                <a:gd name="connsiteX18" fmla="*/ 89065 w 279070"/>
                <a:gd name="connsiteY18" fmla="*/ 1782843 h 1782843"/>
                <a:gd name="connsiteX19" fmla="*/ 65314 w 279070"/>
                <a:gd name="connsiteY19" fmla="*/ 1616588 h 1782843"/>
                <a:gd name="connsiteX20" fmla="*/ 47501 w 279070"/>
                <a:gd name="connsiteY20" fmla="*/ 1379082 h 1782843"/>
                <a:gd name="connsiteX21" fmla="*/ 89065 w 279070"/>
                <a:gd name="connsiteY21" fmla="*/ 1349393 h 1782843"/>
                <a:gd name="connsiteX22" fmla="*/ 89065 w 279070"/>
                <a:gd name="connsiteY22" fmla="*/ 1260328 h 1782843"/>
                <a:gd name="connsiteX23" fmla="*/ 106878 w 279070"/>
                <a:gd name="connsiteY23" fmla="*/ 1212827 h 1782843"/>
                <a:gd name="connsiteX24" fmla="*/ 118753 w 279070"/>
                <a:gd name="connsiteY24" fmla="*/ 898131 h 1782843"/>
                <a:gd name="connsiteX25" fmla="*/ 190005 w 279070"/>
                <a:gd name="connsiteY25" fmla="*/ 856567 h 1782843"/>
                <a:gd name="connsiteX26" fmla="*/ 148441 w 279070"/>
                <a:gd name="connsiteY26" fmla="*/ 601248 h 1782843"/>
                <a:gd name="connsiteX27" fmla="*/ 148441 w 279070"/>
                <a:gd name="connsiteY27" fmla="*/ 494370 h 1782843"/>
                <a:gd name="connsiteX28" fmla="*/ 100940 w 279070"/>
                <a:gd name="connsiteY28" fmla="*/ 470619 h 1782843"/>
                <a:gd name="connsiteX29" fmla="*/ 83127 w 279070"/>
                <a:gd name="connsiteY29" fmla="*/ 452806 h 1782843"/>
                <a:gd name="connsiteX30" fmla="*/ 65314 w 279070"/>
                <a:gd name="connsiteY30" fmla="*/ 434993 h 1782843"/>
                <a:gd name="connsiteX31" fmla="*/ 71252 w 279070"/>
                <a:gd name="connsiteY31" fmla="*/ 405305 h 1782843"/>
                <a:gd name="connsiteX32" fmla="*/ 100940 w 279070"/>
                <a:gd name="connsiteY32" fmla="*/ 262801 h 1782843"/>
                <a:gd name="connsiteX33" fmla="*/ 65314 w 279070"/>
                <a:gd name="connsiteY33" fmla="*/ 191549 h 1782843"/>
                <a:gd name="connsiteX34" fmla="*/ 0 w 279070"/>
                <a:gd name="connsiteY34" fmla="*/ 102484 h 178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9070" h="1782843">
                  <a:moveTo>
                    <a:pt x="0" y="102484"/>
                  </a:moveTo>
                  <a:lnTo>
                    <a:pt x="0" y="102484"/>
                  </a:lnTo>
                  <a:cubicBezTo>
                    <a:pt x="1979" y="84671"/>
                    <a:pt x="1221" y="66336"/>
                    <a:pt x="5937" y="49045"/>
                  </a:cubicBezTo>
                  <a:cubicBezTo>
                    <a:pt x="7410" y="43644"/>
                    <a:pt x="14316" y="41541"/>
                    <a:pt x="17813" y="37170"/>
                  </a:cubicBezTo>
                  <a:cubicBezTo>
                    <a:pt x="25195" y="27943"/>
                    <a:pt x="35410" y="6078"/>
                    <a:pt x="47501" y="1544"/>
                  </a:cubicBezTo>
                  <a:cubicBezTo>
                    <a:pt x="56767" y="-1931"/>
                    <a:pt x="67293" y="1544"/>
                    <a:pt x="77189" y="1544"/>
                  </a:cubicBezTo>
                  <a:lnTo>
                    <a:pt x="160317" y="54983"/>
                  </a:lnTo>
                  <a:lnTo>
                    <a:pt x="267194" y="138110"/>
                  </a:lnTo>
                  <a:lnTo>
                    <a:pt x="160317" y="203425"/>
                  </a:lnTo>
                  <a:lnTo>
                    <a:pt x="178130" y="363741"/>
                  </a:lnTo>
                  <a:lnTo>
                    <a:pt x="249381" y="518121"/>
                  </a:lnTo>
                  <a:lnTo>
                    <a:pt x="279070" y="898131"/>
                  </a:lnTo>
                  <a:lnTo>
                    <a:pt x="213755" y="951570"/>
                  </a:lnTo>
                  <a:lnTo>
                    <a:pt x="195942" y="1028760"/>
                  </a:lnTo>
                  <a:lnTo>
                    <a:pt x="178130" y="1076261"/>
                  </a:lnTo>
                  <a:lnTo>
                    <a:pt x="201880" y="1349393"/>
                  </a:lnTo>
                  <a:lnTo>
                    <a:pt x="106878" y="1450334"/>
                  </a:lnTo>
                  <a:lnTo>
                    <a:pt x="243444" y="1711591"/>
                  </a:lnTo>
                  <a:lnTo>
                    <a:pt x="89065" y="1782843"/>
                  </a:lnTo>
                  <a:lnTo>
                    <a:pt x="65314" y="1616588"/>
                  </a:lnTo>
                  <a:lnTo>
                    <a:pt x="47501" y="1379082"/>
                  </a:lnTo>
                  <a:lnTo>
                    <a:pt x="89065" y="1349393"/>
                  </a:lnTo>
                  <a:lnTo>
                    <a:pt x="89065" y="1260328"/>
                  </a:lnTo>
                  <a:lnTo>
                    <a:pt x="106878" y="1212827"/>
                  </a:lnTo>
                  <a:lnTo>
                    <a:pt x="118753" y="898131"/>
                  </a:lnTo>
                  <a:lnTo>
                    <a:pt x="190005" y="856567"/>
                  </a:lnTo>
                  <a:lnTo>
                    <a:pt x="148441" y="601248"/>
                  </a:lnTo>
                  <a:lnTo>
                    <a:pt x="148441" y="494370"/>
                  </a:lnTo>
                  <a:cubicBezTo>
                    <a:pt x="132607" y="486453"/>
                    <a:pt x="115875" y="480123"/>
                    <a:pt x="100940" y="470619"/>
                  </a:cubicBezTo>
                  <a:cubicBezTo>
                    <a:pt x="93856" y="466111"/>
                    <a:pt x="88503" y="459257"/>
                    <a:pt x="83127" y="452806"/>
                  </a:cubicBezTo>
                  <a:cubicBezTo>
                    <a:pt x="66911" y="433346"/>
                    <a:pt x="79288" y="434993"/>
                    <a:pt x="65314" y="434993"/>
                  </a:cubicBezTo>
                  <a:lnTo>
                    <a:pt x="71252" y="405305"/>
                  </a:lnTo>
                  <a:lnTo>
                    <a:pt x="100940" y="262801"/>
                  </a:lnTo>
                  <a:lnTo>
                    <a:pt x="65314" y="191549"/>
                  </a:lnTo>
                  <a:cubicBezTo>
                    <a:pt x="10475" y="136710"/>
                    <a:pt x="10886" y="117328"/>
                    <a:pt x="0" y="102484"/>
                  </a:cubicBezTo>
                  <a:close/>
                </a:path>
              </a:pathLst>
            </a:custGeom>
            <a:solidFill>
              <a:srgbClr val="CC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034145" y="2327564"/>
              <a:ext cx="344385" cy="1745672"/>
            </a:xfrm>
            <a:custGeom>
              <a:avLst/>
              <a:gdLst>
                <a:gd name="connsiteX0" fmla="*/ 148442 w 344385"/>
                <a:gd name="connsiteY0" fmla="*/ 89065 h 1745672"/>
                <a:gd name="connsiteX1" fmla="*/ 178130 w 344385"/>
                <a:gd name="connsiteY1" fmla="*/ 0 h 1745672"/>
                <a:gd name="connsiteX2" fmla="*/ 344385 w 344385"/>
                <a:gd name="connsiteY2" fmla="*/ 29688 h 1745672"/>
                <a:gd name="connsiteX3" fmla="*/ 237507 w 344385"/>
                <a:gd name="connsiteY3" fmla="*/ 172192 h 1745672"/>
                <a:gd name="connsiteX4" fmla="*/ 195943 w 344385"/>
                <a:gd name="connsiteY4" fmla="*/ 273132 h 1745672"/>
                <a:gd name="connsiteX5" fmla="*/ 195943 w 344385"/>
                <a:gd name="connsiteY5" fmla="*/ 463137 h 1745672"/>
                <a:gd name="connsiteX6" fmla="*/ 184068 w 344385"/>
                <a:gd name="connsiteY6" fmla="*/ 617517 h 1745672"/>
                <a:gd name="connsiteX7" fmla="*/ 219694 w 344385"/>
                <a:gd name="connsiteY7" fmla="*/ 801584 h 1745672"/>
                <a:gd name="connsiteX8" fmla="*/ 166255 w 344385"/>
                <a:gd name="connsiteY8" fmla="*/ 926275 h 1745672"/>
                <a:gd name="connsiteX9" fmla="*/ 249382 w 344385"/>
                <a:gd name="connsiteY9" fmla="*/ 1157844 h 1745672"/>
                <a:gd name="connsiteX10" fmla="*/ 160317 w 344385"/>
                <a:gd name="connsiteY10" fmla="*/ 1264722 h 1745672"/>
                <a:gd name="connsiteX11" fmla="*/ 124691 w 344385"/>
                <a:gd name="connsiteY11" fmla="*/ 1324098 h 1745672"/>
                <a:gd name="connsiteX12" fmla="*/ 118754 w 344385"/>
                <a:gd name="connsiteY12" fmla="*/ 1454727 h 1745672"/>
                <a:gd name="connsiteX13" fmla="*/ 219694 w 344385"/>
                <a:gd name="connsiteY13" fmla="*/ 1531917 h 1745672"/>
                <a:gd name="connsiteX14" fmla="*/ 219694 w 344385"/>
                <a:gd name="connsiteY14" fmla="*/ 1644732 h 1745672"/>
                <a:gd name="connsiteX15" fmla="*/ 172193 w 344385"/>
                <a:gd name="connsiteY15" fmla="*/ 1745672 h 1745672"/>
                <a:gd name="connsiteX16" fmla="*/ 136567 w 344385"/>
                <a:gd name="connsiteY16" fmla="*/ 1698171 h 1745672"/>
                <a:gd name="connsiteX17" fmla="*/ 59377 w 344385"/>
                <a:gd name="connsiteY17" fmla="*/ 1615044 h 1745672"/>
                <a:gd name="connsiteX18" fmla="*/ 0 w 344385"/>
                <a:gd name="connsiteY18" fmla="*/ 1472540 h 1745672"/>
                <a:gd name="connsiteX19" fmla="*/ 53439 w 344385"/>
                <a:gd name="connsiteY19" fmla="*/ 1430976 h 1745672"/>
                <a:gd name="connsiteX20" fmla="*/ 59377 w 344385"/>
                <a:gd name="connsiteY20" fmla="*/ 1335974 h 1745672"/>
                <a:gd name="connsiteX21" fmla="*/ 142504 w 344385"/>
                <a:gd name="connsiteY21" fmla="*/ 1211283 h 1745672"/>
                <a:gd name="connsiteX22" fmla="*/ 41564 w 344385"/>
                <a:gd name="connsiteY22" fmla="*/ 1104405 h 1745672"/>
                <a:gd name="connsiteX23" fmla="*/ 136567 w 344385"/>
                <a:gd name="connsiteY23" fmla="*/ 1062841 h 1745672"/>
                <a:gd name="connsiteX24" fmla="*/ 136567 w 344385"/>
                <a:gd name="connsiteY24" fmla="*/ 896587 h 1745672"/>
                <a:gd name="connsiteX25" fmla="*/ 100941 w 344385"/>
                <a:gd name="connsiteY25" fmla="*/ 813459 h 1745672"/>
                <a:gd name="connsiteX26" fmla="*/ 130629 w 344385"/>
                <a:gd name="connsiteY26" fmla="*/ 742207 h 1745672"/>
                <a:gd name="connsiteX27" fmla="*/ 130629 w 344385"/>
                <a:gd name="connsiteY27" fmla="*/ 688768 h 1745672"/>
                <a:gd name="connsiteX28" fmla="*/ 95003 w 344385"/>
                <a:gd name="connsiteY28" fmla="*/ 540327 h 1745672"/>
                <a:gd name="connsiteX29" fmla="*/ 136567 w 344385"/>
                <a:gd name="connsiteY29" fmla="*/ 469075 h 1745672"/>
                <a:gd name="connsiteX30" fmla="*/ 118754 w 344385"/>
                <a:gd name="connsiteY30" fmla="*/ 380010 h 1745672"/>
                <a:gd name="connsiteX31" fmla="*/ 77190 w 344385"/>
                <a:gd name="connsiteY31" fmla="*/ 344384 h 1745672"/>
                <a:gd name="connsiteX32" fmla="*/ 53439 w 344385"/>
                <a:gd name="connsiteY32" fmla="*/ 326571 h 1745672"/>
                <a:gd name="connsiteX33" fmla="*/ 47502 w 344385"/>
                <a:gd name="connsiteY33" fmla="*/ 267194 h 1745672"/>
                <a:gd name="connsiteX34" fmla="*/ 77190 w 344385"/>
                <a:gd name="connsiteY34" fmla="*/ 255319 h 1745672"/>
                <a:gd name="connsiteX35" fmla="*/ 190006 w 344385"/>
                <a:gd name="connsiteY35" fmla="*/ 190005 h 1745672"/>
                <a:gd name="connsiteX36" fmla="*/ 100941 w 344385"/>
                <a:gd name="connsiteY36" fmla="*/ 130628 h 1745672"/>
                <a:gd name="connsiteX37" fmla="*/ 148442 w 344385"/>
                <a:gd name="connsiteY37" fmla="*/ 89065 h 174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4385" h="1745672">
                  <a:moveTo>
                    <a:pt x="148442" y="89065"/>
                  </a:moveTo>
                  <a:lnTo>
                    <a:pt x="178130" y="0"/>
                  </a:lnTo>
                  <a:lnTo>
                    <a:pt x="344385" y="29688"/>
                  </a:lnTo>
                  <a:lnTo>
                    <a:pt x="237507" y="172192"/>
                  </a:lnTo>
                  <a:lnTo>
                    <a:pt x="195943" y="273132"/>
                  </a:lnTo>
                  <a:lnTo>
                    <a:pt x="195943" y="463137"/>
                  </a:lnTo>
                  <a:lnTo>
                    <a:pt x="184068" y="617517"/>
                  </a:lnTo>
                  <a:lnTo>
                    <a:pt x="219694" y="801584"/>
                  </a:lnTo>
                  <a:lnTo>
                    <a:pt x="166255" y="926275"/>
                  </a:lnTo>
                  <a:lnTo>
                    <a:pt x="249382" y="1157844"/>
                  </a:lnTo>
                  <a:lnTo>
                    <a:pt x="160317" y="1264722"/>
                  </a:lnTo>
                  <a:lnTo>
                    <a:pt x="124691" y="1324098"/>
                  </a:lnTo>
                  <a:lnTo>
                    <a:pt x="118754" y="1454727"/>
                  </a:lnTo>
                  <a:lnTo>
                    <a:pt x="219694" y="1531917"/>
                  </a:lnTo>
                  <a:lnTo>
                    <a:pt x="219694" y="1644732"/>
                  </a:lnTo>
                  <a:lnTo>
                    <a:pt x="172193" y="1745672"/>
                  </a:lnTo>
                  <a:lnTo>
                    <a:pt x="136567" y="1698171"/>
                  </a:lnTo>
                  <a:lnTo>
                    <a:pt x="59377" y="1615044"/>
                  </a:lnTo>
                  <a:lnTo>
                    <a:pt x="0" y="1472540"/>
                  </a:lnTo>
                  <a:lnTo>
                    <a:pt x="53439" y="1430976"/>
                  </a:lnTo>
                  <a:lnTo>
                    <a:pt x="59377" y="1335974"/>
                  </a:lnTo>
                  <a:lnTo>
                    <a:pt x="142504" y="1211283"/>
                  </a:lnTo>
                  <a:lnTo>
                    <a:pt x="41564" y="1104405"/>
                  </a:lnTo>
                  <a:lnTo>
                    <a:pt x="136567" y="1062841"/>
                  </a:lnTo>
                  <a:lnTo>
                    <a:pt x="136567" y="896587"/>
                  </a:lnTo>
                  <a:lnTo>
                    <a:pt x="100941" y="813459"/>
                  </a:lnTo>
                  <a:lnTo>
                    <a:pt x="130629" y="742207"/>
                  </a:lnTo>
                  <a:lnTo>
                    <a:pt x="130629" y="688768"/>
                  </a:lnTo>
                  <a:lnTo>
                    <a:pt x="95003" y="540327"/>
                  </a:lnTo>
                  <a:lnTo>
                    <a:pt x="136567" y="469075"/>
                  </a:lnTo>
                  <a:lnTo>
                    <a:pt x="118754" y="380010"/>
                  </a:lnTo>
                  <a:cubicBezTo>
                    <a:pt x="75579" y="349172"/>
                    <a:pt x="77190" y="367348"/>
                    <a:pt x="77190" y="344384"/>
                  </a:cubicBezTo>
                  <a:lnTo>
                    <a:pt x="53439" y="326571"/>
                  </a:lnTo>
                  <a:cubicBezTo>
                    <a:pt x="47283" y="271165"/>
                    <a:pt x="47502" y="291055"/>
                    <a:pt x="47502" y="267194"/>
                  </a:cubicBezTo>
                  <a:lnTo>
                    <a:pt x="77190" y="255319"/>
                  </a:lnTo>
                  <a:lnTo>
                    <a:pt x="190006" y="190005"/>
                  </a:lnTo>
                  <a:lnTo>
                    <a:pt x="100941" y="130628"/>
                  </a:lnTo>
                  <a:lnTo>
                    <a:pt x="148442" y="89065"/>
                  </a:lnTo>
                  <a:close/>
                </a:path>
              </a:pathLst>
            </a:custGeom>
            <a:solidFill>
              <a:srgbClr val="CC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1358891" y="2630384"/>
              <a:ext cx="42397" cy="623455"/>
            </a:xfrm>
            <a:custGeom>
              <a:avLst/>
              <a:gdLst>
                <a:gd name="connsiteX0" fmla="*/ 42397 w 42397"/>
                <a:gd name="connsiteY0" fmla="*/ 0 h 623455"/>
                <a:gd name="connsiteX1" fmla="*/ 36460 w 42397"/>
                <a:gd name="connsiteY1" fmla="*/ 41564 h 623455"/>
                <a:gd name="connsiteX2" fmla="*/ 24584 w 42397"/>
                <a:gd name="connsiteY2" fmla="*/ 77190 h 623455"/>
                <a:gd name="connsiteX3" fmla="*/ 12709 w 42397"/>
                <a:gd name="connsiteY3" fmla="*/ 112816 h 623455"/>
                <a:gd name="connsiteX4" fmla="*/ 6771 w 42397"/>
                <a:gd name="connsiteY4" fmla="*/ 130629 h 623455"/>
                <a:gd name="connsiteX5" fmla="*/ 834 w 42397"/>
                <a:gd name="connsiteY5" fmla="*/ 154380 h 623455"/>
                <a:gd name="connsiteX6" fmla="*/ 18647 w 42397"/>
                <a:gd name="connsiteY6" fmla="*/ 261258 h 623455"/>
                <a:gd name="connsiteX7" fmla="*/ 30522 w 42397"/>
                <a:gd name="connsiteY7" fmla="*/ 285008 h 623455"/>
                <a:gd name="connsiteX8" fmla="*/ 42397 w 42397"/>
                <a:gd name="connsiteY8" fmla="*/ 320634 h 623455"/>
                <a:gd name="connsiteX9" fmla="*/ 36460 w 42397"/>
                <a:gd name="connsiteY9" fmla="*/ 403761 h 623455"/>
                <a:gd name="connsiteX10" fmla="*/ 30522 w 42397"/>
                <a:gd name="connsiteY10" fmla="*/ 451263 h 623455"/>
                <a:gd name="connsiteX11" fmla="*/ 24584 w 42397"/>
                <a:gd name="connsiteY11" fmla="*/ 552203 h 623455"/>
                <a:gd name="connsiteX12" fmla="*/ 834 w 42397"/>
                <a:gd name="connsiteY12" fmla="*/ 605642 h 623455"/>
                <a:gd name="connsiteX13" fmla="*/ 834 w 42397"/>
                <a:gd name="connsiteY13" fmla="*/ 623455 h 62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97" h="623455">
                  <a:moveTo>
                    <a:pt x="42397" y="0"/>
                  </a:moveTo>
                  <a:cubicBezTo>
                    <a:pt x="40418" y="13855"/>
                    <a:pt x="39607" y="27927"/>
                    <a:pt x="36460" y="41564"/>
                  </a:cubicBezTo>
                  <a:cubicBezTo>
                    <a:pt x="33645" y="53761"/>
                    <a:pt x="28542" y="65315"/>
                    <a:pt x="24584" y="77190"/>
                  </a:cubicBezTo>
                  <a:lnTo>
                    <a:pt x="12709" y="112816"/>
                  </a:lnTo>
                  <a:cubicBezTo>
                    <a:pt x="10730" y="118754"/>
                    <a:pt x="8289" y="124557"/>
                    <a:pt x="6771" y="130629"/>
                  </a:cubicBezTo>
                  <a:lnTo>
                    <a:pt x="834" y="154380"/>
                  </a:lnTo>
                  <a:cubicBezTo>
                    <a:pt x="4115" y="193762"/>
                    <a:pt x="1175" y="226313"/>
                    <a:pt x="18647" y="261258"/>
                  </a:cubicBezTo>
                  <a:cubicBezTo>
                    <a:pt x="22605" y="269175"/>
                    <a:pt x="27235" y="276790"/>
                    <a:pt x="30522" y="285008"/>
                  </a:cubicBezTo>
                  <a:cubicBezTo>
                    <a:pt x="35171" y="296630"/>
                    <a:pt x="42397" y="320634"/>
                    <a:pt x="42397" y="320634"/>
                  </a:cubicBezTo>
                  <a:cubicBezTo>
                    <a:pt x="40418" y="348343"/>
                    <a:pt x="38975" y="376095"/>
                    <a:pt x="36460" y="403761"/>
                  </a:cubicBezTo>
                  <a:cubicBezTo>
                    <a:pt x="35015" y="419653"/>
                    <a:pt x="31795" y="435357"/>
                    <a:pt x="30522" y="451263"/>
                  </a:cubicBezTo>
                  <a:cubicBezTo>
                    <a:pt x="27834" y="484860"/>
                    <a:pt x="28943" y="518781"/>
                    <a:pt x="24584" y="552203"/>
                  </a:cubicBezTo>
                  <a:cubicBezTo>
                    <a:pt x="13973" y="633553"/>
                    <a:pt x="17645" y="555207"/>
                    <a:pt x="834" y="605642"/>
                  </a:cubicBezTo>
                  <a:cubicBezTo>
                    <a:pt x="-1044" y="611275"/>
                    <a:pt x="834" y="617517"/>
                    <a:pt x="834" y="62345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430977" y="2660073"/>
              <a:ext cx="65356" cy="570015"/>
            </a:xfrm>
            <a:custGeom>
              <a:avLst/>
              <a:gdLst>
                <a:gd name="connsiteX0" fmla="*/ 29688 w 65356"/>
                <a:gd name="connsiteY0" fmla="*/ 0 h 570015"/>
                <a:gd name="connsiteX1" fmla="*/ 17813 w 65356"/>
                <a:gd name="connsiteY1" fmla="*/ 95002 h 570015"/>
                <a:gd name="connsiteX2" fmla="*/ 11875 w 65356"/>
                <a:gd name="connsiteY2" fmla="*/ 130628 h 570015"/>
                <a:gd name="connsiteX3" fmla="*/ 0 w 65356"/>
                <a:gd name="connsiteY3" fmla="*/ 148441 h 570015"/>
                <a:gd name="connsiteX4" fmla="*/ 23750 w 65356"/>
                <a:gd name="connsiteY4" fmla="*/ 285008 h 570015"/>
                <a:gd name="connsiteX5" fmla="*/ 29688 w 65356"/>
                <a:gd name="connsiteY5" fmla="*/ 302821 h 570015"/>
                <a:gd name="connsiteX6" fmla="*/ 35626 w 65356"/>
                <a:gd name="connsiteY6" fmla="*/ 320633 h 570015"/>
                <a:gd name="connsiteX7" fmla="*/ 35626 w 65356"/>
                <a:gd name="connsiteY7" fmla="*/ 498763 h 570015"/>
                <a:gd name="connsiteX8" fmla="*/ 47501 w 65356"/>
                <a:gd name="connsiteY8" fmla="*/ 534389 h 570015"/>
                <a:gd name="connsiteX9" fmla="*/ 53439 w 65356"/>
                <a:gd name="connsiteY9" fmla="*/ 552202 h 570015"/>
                <a:gd name="connsiteX10" fmla="*/ 65314 w 65356"/>
                <a:gd name="connsiteY10" fmla="*/ 570015 h 57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356" h="570015">
                  <a:moveTo>
                    <a:pt x="29688" y="0"/>
                  </a:moveTo>
                  <a:cubicBezTo>
                    <a:pt x="17203" y="62421"/>
                    <a:pt x="29558" y="-4833"/>
                    <a:pt x="17813" y="95002"/>
                  </a:cubicBezTo>
                  <a:cubicBezTo>
                    <a:pt x="16406" y="106959"/>
                    <a:pt x="15682" y="119207"/>
                    <a:pt x="11875" y="130628"/>
                  </a:cubicBezTo>
                  <a:cubicBezTo>
                    <a:pt x="9618" y="137398"/>
                    <a:pt x="3958" y="142503"/>
                    <a:pt x="0" y="148441"/>
                  </a:cubicBezTo>
                  <a:cubicBezTo>
                    <a:pt x="7274" y="250296"/>
                    <a:pt x="-2848" y="205216"/>
                    <a:pt x="23750" y="285008"/>
                  </a:cubicBezTo>
                  <a:lnTo>
                    <a:pt x="29688" y="302821"/>
                  </a:lnTo>
                  <a:lnTo>
                    <a:pt x="35626" y="320633"/>
                  </a:lnTo>
                  <a:cubicBezTo>
                    <a:pt x="21212" y="392700"/>
                    <a:pt x="23219" y="370562"/>
                    <a:pt x="35626" y="498763"/>
                  </a:cubicBezTo>
                  <a:cubicBezTo>
                    <a:pt x="36832" y="511222"/>
                    <a:pt x="43543" y="522514"/>
                    <a:pt x="47501" y="534389"/>
                  </a:cubicBezTo>
                  <a:cubicBezTo>
                    <a:pt x="49480" y="540327"/>
                    <a:pt x="49013" y="547776"/>
                    <a:pt x="53439" y="552202"/>
                  </a:cubicBezTo>
                  <a:cubicBezTo>
                    <a:pt x="66713" y="565477"/>
                    <a:pt x="65314" y="558480"/>
                    <a:pt x="65314" y="57001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579418" y="2660073"/>
              <a:ext cx="53439" cy="623454"/>
            </a:xfrm>
            <a:custGeom>
              <a:avLst/>
              <a:gdLst>
                <a:gd name="connsiteX0" fmla="*/ 53439 w 53439"/>
                <a:gd name="connsiteY0" fmla="*/ 0 h 623454"/>
                <a:gd name="connsiteX1" fmla="*/ 47501 w 53439"/>
                <a:gd name="connsiteY1" fmla="*/ 29688 h 623454"/>
                <a:gd name="connsiteX2" fmla="*/ 41564 w 53439"/>
                <a:gd name="connsiteY2" fmla="*/ 47501 h 623454"/>
                <a:gd name="connsiteX3" fmla="*/ 35626 w 53439"/>
                <a:gd name="connsiteY3" fmla="*/ 83127 h 623454"/>
                <a:gd name="connsiteX4" fmla="*/ 17813 w 53439"/>
                <a:gd name="connsiteY4" fmla="*/ 100940 h 623454"/>
                <a:gd name="connsiteX5" fmla="*/ 0 w 53439"/>
                <a:gd name="connsiteY5" fmla="*/ 166254 h 623454"/>
                <a:gd name="connsiteX6" fmla="*/ 5938 w 53439"/>
                <a:gd name="connsiteY6" fmla="*/ 296883 h 623454"/>
                <a:gd name="connsiteX7" fmla="*/ 17813 w 53439"/>
                <a:gd name="connsiteY7" fmla="*/ 332509 h 623454"/>
                <a:gd name="connsiteX8" fmla="*/ 35626 w 53439"/>
                <a:gd name="connsiteY8" fmla="*/ 344384 h 623454"/>
                <a:gd name="connsiteX9" fmla="*/ 41564 w 53439"/>
                <a:gd name="connsiteY9" fmla="*/ 415636 h 623454"/>
                <a:gd name="connsiteX10" fmla="*/ 29688 w 53439"/>
                <a:gd name="connsiteY10" fmla="*/ 492826 h 623454"/>
                <a:gd name="connsiteX11" fmla="*/ 23751 w 53439"/>
                <a:gd name="connsiteY11" fmla="*/ 587828 h 623454"/>
                <a:gd name="connsiteX12" fmla="*/ 11876 w 53439"/>
                <a:gd name="connsiteY12" fmla="*/ 599704 h 623454"/>
                <a:gd name="connsiteX13" fmla="*/ 5938 w 53439"/>
                <a:gd name="connsiteY13" fmla="*/ 623454 h 62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39" h="623454">
                  <a:moveTo>
                    <a:pt x="53439" y="0"/>
                  </a:moveTo>
                  <a:cubicBezTo>
                    <a:pt x="51460" y="9896"/>
                    <a:pt x="49949" y="19897"/>
                    <a:pt x="47501" y="29688"/>
                  </a:cubicBezTo>
                  <a:cubicBezTo>
                    <a:pt x="45983" y="35760"/>
                    <a:pt x="42922" y="41391"/>
                    <a:pt x="41564" y="47501"/>
                  </a:cubicBezTo>
                  <a:cubicBezTo>
                    <a:pt x="38952" y="59253"/>
                    <a:pt x="40516" y="72126"/>
                    <a:pt x="35626" y="83127"/>
                  </a:cubicBezTo>
                  <a:cubicBezTo>
                    <a:pt x="32216" y="90800"/>
                    <a:pt x="23751" y="95002"/>
                    <a:pt x="17813" y="100940"/>
                  </a:cubicBezTo>
                  <a:cubicBezTo>
                    <a:pt x="2747" y="146140"/>
                    <a:pt x="8393" y="124291"/>
                    <a:pt x="0" y="166254"/>
                  </a:cubicBezTo>
                  <a:cubicBezTo>
                    <a:pt x="1979" y="209797"/>
                    <a:pt x="1294" y="253543"/>
                    <a:pt x="5938" y="296883"/>
                  </a:cubicBezTo>
                  <a:cubicBezTo>
                    <a:pt x="7272" y="309329"/>
                    <a:pt x="7398" y="325566"/>
                    <a:pt x="17813" y="332509"/>
                  </a:cubicBezTo>
                  <a:lnTo>
                    <a:pt x="35626" y="344384"/>
                  </a:lnTo>
                  <a:cubicBezTo>
                    <a:pt x="37605" y="368135"/>
                    <a:pt x="41564" y="391803"/>
                    <a:pt x="41564" y="415636"/>
                  </a:cubicBezTo>
                  <a:cubicBezTo>
                    <a:pt x="41564" y="449830"/>
                    <a:pt x="36859" y="464143"/>
                    <a:pt x="29688" y="492826"/>
                  </a:cubicBezTo>
                  <a:cubicBezTo>
                    <a:pt x="27709" y="524493"/>
                    <a:pt x="28967" y="556531"/>
                    <a:pt x="23751" y="587828"/>
                  </a:cubicBezTo>
                  <a:cubicBezTo>
                    <a:pt x="22831" y="593350"/>
                    <a:pt x="14756" y="594904"/>
                    <a:pt x="11876" y="599704"/>
                  </a:cubicBezTo>
                  <a:cubicBezTo>
                    <a:pt x="5312" y="610644"/>
                    <a:pt x="5938" y="614025"/>
                    <a:pt x="5938" y="62345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686296" y="2642260"/>
              <a:ext cx="47501" cy="61751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1" h="617517">
                  <a:moveTo>
                    <a:pt x="0" y="0"/>
                  </a:moveTo>
                  <a:cubicBezTo>
                    <a:pt x="1012" y="41507"/>
                    <a:pt x="6436" y="315732"/>
                    <a:pt x="11875" y="391885"/>
                  </a:cubicBezTo>
                  <a:cubicBezTo>
                    <a:pt x="12321" y="398128"/>
                    <a:pt x="15834" y="403760"/>
                    <a:pt x="17813" y="409698"/>
                  </a:cubicBezTo>
                  <a:cubicBezTo>
                    <a:pt x="20344" y="450199"/>
                    <a:pt x="24792" y="531886"/>
                    <a:pt x="29688" y="575953"/>
                  </a:cubicBezTo>
                  <a:cubicBezTo>
                    <a:pt x="34001" y="614768"/>
                    <a:pt x="25723" y="606627"/>
                    <a:pt x="47501"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842552" y="2628901"/>
              <a:ext cx="53540" cy="623454"/>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 name="connsiteX0" fmla="*/ 0 w 47501"/>
                <a:gd name="connsiteY0" fmla="*/ 0 h 617517"/>
                <a:gd name="connsiteX1" fmla="*/ 5938 w 47501"/>
                <a:gd name="connsiteY1" fmla="*/ 225631 h 617517"/>
                <a:gd name="connsiteX2" fmla="*/ 17813 w 47501"/>
                <a:gd name="connsiteY2" fmla="*/ 409698 h 617517"/>
                <a:gd name="connsiteX3" fmla="*/ 29688 w 47501"/>
                <a:gd name="connsiteY3" fmla="*/ 575953 h 617517"/>
                <a:gd name="connsiteX4" fmla="*/ 47501 w 47501"/>
                <a:gd name="connsiteY4" fmla="*/ 617517 h 617517"/>
                <a:gd name="connsiteX0" fmla="*/ 23852 w 71353"/>
                <a:gd name="connsiteY0" fmla="*/ 0 h 617517"/>
                <a:gd name="connsiteX1" fmla="*/ 29790 w 71353"/>
                <a:gd name="connsiteY1" fmla="*/ 225631 h 617517"/>
                <a:gd name="connsiteX2" fmla="*/ 101 w 71353"/>
                <a:gd name="connsiteY2" fmla="*/ 409698 h 617517"/>
                <a:gd name="connsiteX3" fmla="*/ 53540 w 71353"/>
                <a:gd name="connsiteY3" fmla="*/ 575953 h 617517"/>
                <a:gd name="connsiteX4" fmla="*/ 71353 w 71353"/>
                <a:gd name="connsiteY4" fmla="*/ 617517 h 617517"/>
                <a:gd name="connsiteX0" fmla="*/ 23852 w 71353"/>
                <a:gd name="connsiteY0" fmla="*/ 0 h 617517"/>
                <a:gd name="connsiteX1" fmla="*/ 29790 w 71353"/>
                <a:gd name="connsiteY1" fmla="*/ 225631 h 617517"/>
                <a:gd name="connsiteX2" fmla="*/ 101 w 71353"/>
                <a:gd name="connsiteY2" fmla="*/ 409698 h 617517"/>
                <a:gd name="connsiteX3" fmla="*/ 11977 w 71353"/>
                <a:gd name="connsiteY3" fmla="*/ 575953 h 617517"/>
                <a:gd name="connsiteX4" fmla="*/ 71353 w 71353"/>
                <a:gd name="connsiteY4" fmla="*/ 617517 h 617517"/>
                <a:gd name="connsiteX0" fmla="*/ 23852 w 53540"/>
                <a:gd name="connsiteY0" fmla="*/ 0 h 623454"/>
                <a:gd name="connsiteX1" fmla="*/ 29790 w 53540"/>
                <a:gd name="connsiteY1" fmla="*/ 225631 h 623454"/>
                <a:gd name="connsiteX2" fmla="*/ 101 w 53540"/>
                <a:gd name="connsiteY2" fmla="*/ 409698 h 623454"/>
                <a:gd name="connsiteX3" fmla="*/ 11977 w 53540"/>
                <a:gd name="connsiteY3" fmla="*/ 575953 h 623454"/>
                <a:gd name="connsiteX4" fmla="*/ 53540 w 53540"/>
                <a:gd name="connsiteY4" fmla="*/ 623454 h 623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40" h="623454">
                  <a:moveTo>
                    <a:pt x="23852" y="0"/>
                  </a:moveTo>
                  <a:cubicBezTo>
                    <a:pt x="24864" y="41507"/>
                    <a:pt x="33749" y="157348"/>
                    <a:pt x="29790" y="225631"/>
                  </a:cubicBezTo>
                  <a:cubicBezTo>
                    <a:pt x="25832" y="293914"/>
                    <a:pt x="-1878" y="403760"/>
                    <a:pt x="101" y="409698"/>
                  </a:cubicBezTo>
                  <a:cubicBezTo>
                    <a:pt x="2632" y="450199"/>
                    <a:pt x="3071" y="540327"/>
                    <a:pt x="11977" y="575953"/>
                  </a:cubicBezTo>
                  <a:cubicBezTo>
                    <a:pt x="20883" y="611579"/>
                    <a:pt x="31762" y="612564"/>
                    <a:pt x="53540" y="62345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1933699" y="2632278"/>
              <a:ext cx="47501" cy="61751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1" h="617517">
                  <a:moveTo>
                    <a:pt x="0" y="0"/>
                  </a:moveTo>
                  <a:cubicBezTo>
                    <a:pt x="1012" y="41507"/>
                    <a:pt x="6436" y="315732"/>
                    <a:pt x="11875" y="391885"/>
                  </a:cubicBezTo>
                  <a:cubicBezTo>
                    <a:pt x="12321" y="398128"/>
                    <a:pt x="15834" y="403760"/>
                    <a:pt x="17813" y="409698"/>
                  </a:cubicBezTo>
                  <a:cubicBezTo>
                    <a:pt x="20344" y="450199"/>
                    <a:pt x="24792" y="531886"/>
                    <a:pt x="29688" y="575953"/>
                  </a:cubicBezTo>
                  <a:cubicBezTo>
                    <a:pt x="34001" y="614768"/>
                    <a:pt x="25723" y="606627"/>
                    <a:pt x="47501"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054316" y="2636322"/>
              <a:ext cx="45719" cy="64126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 name="connsiteX0" fmla="*/ 0 w 47501"/>
                <a:gd name="connsiteY0" fmla="*/ 0 h 617517"/>
                <a:gd name="connsiteX1" fmla="*/ 5938 w 47501"/>
                <a:gd name="connsiteY1" fmla="*/ 267195 h 617517"/>
                <a:gd name="connsiteX2" fmla="*/ 17813 w 47501"/>
                <a:gd name="connsiteY2" fmla="*/ 409698 h 617517"/>
                <a:gd name="connsiteX3" fmla="*/ 29688 w 47501"/>
                <a:gd name="connsiteY3" fmla="*/ 575953 h 617517"/>
                <a:gd name="connsiteX4" fmla="*/ 47501 w 47501"/>
                <a:gd name="connsiteY4" fmla="*/ 617517 h 617517"/>
                <a:gd name="connsiteX0" fmla="*/ 6460 w 53961"/>
                <a:gd name="connsiteY0" fmla="*/ 0 h 617517"/>
                <a:gd name="connsiteX1" fmla="*/ 12398 w 53961"/>
                <a:gd name="connsiteY1" fmla="*/ 267195 h 617517"/>
                <a:gd name="connsiteX2" fmla="*/ 24273 w 53961"/>
                <a:gd name="connsiteY2" fmla="*/ 409698 h 617517"/>
                <a:gd name="connsiteX3" fmla="*/ 522 w 53961"/>
                <a:gd name="connsiteY3" fmla="*/ 516577 h 617517"/>
                <a:gd name="connsiteX4" fmla="*/ 53961 w 53961"/>
                <a:gd name="connsiteY4" fmla="*/ 617517 h 617517"/>
                <a:gd name="connsiteX0" fmla="*/ 12418 w 30422"/>
                <a:gd name="connsiteY0" fmla="*/ 0 h 641267"/>
                <a:gd name="connsiteX1" fmla="*/ 18356 w 30422"/>
                <a:gd name="connsiteY1" fmla="*/ 267195 h 641267"/>
                <a:gd name="connsiteX2" fmla="*/ 30231 w 30422"/>
                <a:gd name="connsiteY2" fmla="*/ 409698 h 641267"/>
                <a:gd name="connsiteX3" fmla="*/ 6480 w 30422"/>
                <a:gd name="connsiteY3" fmla="*/ 516577 h 641267"/>
                <a:gd name="connsiteX4" fmla="*/ 12418 w 30422"/>
                <a:gd name="connsiteY4" fmla="*/ 641267 h 64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2" h="641267">
                  <a:moveTo>
                    <a:pt x="12418" y="0"/>
                  </a:moveTo>
                  <a:cubicBezTo>
                    <a:pt x="13430" y="41507"/>
                    <a:pt x="12917" y="191042"/>
                    <a:pt x="18356" y="267195"/>
                  </a:cubicBezTo>
                  <a:cubicBezTo>
                    <a:pt x="18802" y="273438"/>
                    <a:pt x="28252" y="403760"/>
                    <a:pt x="30231" y="409698"/>
                  </a:cubicBezTo>
                  <a:cubicBezTo>
                    <a:pt x="32762" y="450199"/>
                    <a:pt x="9449" y="477982"/>
                    <a:pt x="6480" y="516577"/>
                  </a:cubicBezTo>
                  <a:cubicBezTo>
                    <a:pt x="3511" y="555172"/>
                    <a:pt x="-9360" y="630377"/>
                    <a:pt x="12418" y="64126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47511" y="2626302"/>
              <a:ext cx="50910" cy="61751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 name="connsiteX0" fmla="*/ 2208 w 49709"/>
                <a:gd name="connsiteY0" fmla="*/ 0 h 617517"/>
                <a:gd name="connsiteX1" fmla="*/ 2207 w 49709"/>
                <a:gd name="connsiteY1" fmla="*/ 261257 h 617517"/>
                <a:gd name="connsiteX2" fmla="*/ 20021 w 49709"/>
                <a:gd name="connsiteY2" fmla="*/ 409698 h 617517"/>
                <a:gd name="connsiteX3" fmla="*/ 31896 w 49709"/>
                <a:gd name="connsiteY3" fmla="*/ 575953 h 617517"/>
                <a:gd name="connsiteX4" fmla="*/ 49709 w 49709"/>
                <a:gd name="connsiteY4" fmla="*/ 617517 h 617517"/>
                <a:gd name="connsiteX0" fmla="*/ 3305 w 51023"/>
                <a:gd name="connsiteY0" fmla="*/ 0 h 617517"/>
                <a:gd name="connsiteX1" fmla="*/ 3304 w 51023"/>
                <a:gd name="connsiteY1" fmla="*/ 261257 h 617517"/>
                <a:gd name="connsiteX2" fmla="*/ 50806 w 51023"/>
                <a:gd name="connsiteY2" fmla="*/ 409698 h 617517"/>
                <a:gd name="connsiteX3" fmla="*/ 32993 w 51023"/>
                <a:gd name="connsiteY3" fmla="*/ 575953 h 617517"/>
                <a:gd name="connsiteX4" fmla="*/ 50806 w 51023"/>
                <a:gd name="connsiteY4" fmla="*/ 617517 h 617517"/>
                <a:gd name="connsiteX0" fmla="*/ 3305 w 50910"/>
                <a:gd name="connsiteY0" fmla="*/ 0 h 617517"/>
                <a:gd name="connsiteX1" fmla="*/ 3304 w 50910"/>
                <a:gd name="connsiteY1" fmla="*/ 261257 h 617517"/>
                <a:gd name="connsiteX2" fmla="*/ 50806 w 50910"/>
                <a:gd name="connsiteY2" fmla="*/ 409698 h 617517"/>
                <a:gd name="connsiteX3" fmla="*/ 9242 w 50910"/>
                <a:gd name="connsiteY3" fmla="*/ 552202 h 617517"/>
                <a:gd name="connsiteX4" fmla="*/ 50806 w 50910"/>
                <a:gd name="connsiteY4" fmla="*/ 617517 h 617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0" h="617517">
                  <a:moveTo>
                    <a:pt x="3305" y="0"/>
                  </a:moveTo>
                  <a:cubicBezTo>
                    <a:pt x="4317" y="41507"/>
                    <a:pt x="-4613" y="192974"/>
                    <a:pt x="3304" y="261257"/>
                  </a:cubicBezTo>
                  <a:cubicBezTo>
                    <a:pt x="11221" y="329540"/>
                    <a:pt x="48827" y="403760"/>
                    <a:pt x="50806" y="409698"/>
                  </a:cubicBezTo>
                  <a:cubicBezTo>
                    <a:pt x="53337" y="450199"/>
                    <a:pt x="9242" y="517566"/>
                    <a:pt x="9242" y="552202"/>
                  </a:cubicBezTo>
                  <a:cubicBezTo>
                    <a:pt x="9242" y="586838"/>
                    <a:pt x="29028" y="606627"/>
                    <a:pt x="50806"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2286000" y="2642260"/>
              <a:ext cx="53439" cy="616020"/>
            </a:xfrm>
            <a:custGeom>
              <a:avLst/>
              <a:gdLst>
                <a:gd name="connsiteX0" fmla="*/ 53439 w 53439"/>
                <a:gd name="connsiteY0" fmla="*/ 0 h 616020"/>
                <a:gd name="connsiteX1" fmla="*/ 35626 w 53439"/>
                <a:gd name="connsiteY1" fmla="*/ 59376 h 616020"/>
                <a:gd name="connsiteX2" fmla="*/ 29688 w 53439"/>
                <a:gd name="connsiteY2" fmla="*/ 95002 h 616020"/>
                <a:gd name="connsiteX3" fmla="*/ 17813 w 53439"/>
                <a:gd name="connsiteY3" fmla="*/ 118753 h 616020"/>
                <a:gd name="connsiteX4" fmla="*/ 0 w 53439"/>
                <a:gd name="connsiteY4" fmla="*/ 166254 h 616020"/>
                <a:gd name="connsiteX5" fmla="*/ 5938 w 53439"/>
                <a:gd name="connsiteY5" fmla="*/ 279070 h 616020"/>
                <a:gd name="connsiteX6" fmla="*/ 11875 w 53439"/>
                <a:gd name="connsiteY6" fmla="*/ 296883 h 616020"/>
                <a:gd name="connsiteX7" fmla="*/ 17813 w 53439"/>
                <a:gd name="connsiteY7" fmla="*/ 320634 h 616020"/>
                <a:gd name="connsiteX8" fmla="*/ 11875 w 53439"/>
                <a:gd name="connsiteY8" fmla="*/ 492826 h 616020"/>
                <a:gd name="connsiteX9" fmla="*/ 23751 w 53439"/>
                <a:gd name="connsiteY9" fmla="*/ 593766 h 61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39" h="616020">
                  <a:moveTo>
                    <a:pt x="53439" y="0"/>
                  </a:moveTo>
                  <a:cubicBezTo>
                    <a:pt x="45868" y="22714"/>
                    <a:pt x="40112" y="36947"/>
                    <a:pt x="35626" y="59376"/>
                  </a:cubicBezTo>
                  <a:cubicBezTo>
                    <a:pt x="33265" y="71181"/>
                    <a:pt x="33147" y="83471"/>
                    <a:pt x="29688" y="95002"/>
                  </a:cubicBezTo>
                  <a:cubicBezTo>
                    <a:pt x="27145" y="103480"/>
                    <a:pt x="21408" y="110664"/>
                    <a:pt x="17813" y="118753"/>
                  </a:cubicBezTo>
                  <a:cubicBezTo>
                    <a:pt x="8348" y="140050"/>
                    <a:pt x="6529" y="146669"/>
                    <a:pt x="0" y="166254"/>
                  </a:cubicBezTo>
                  <a:cubicBezTo>
                    <a:pt x="1979" y="203859"/>
                    <a:pt x="2529" y="241567"/>
                    <a:pt x="5938" y="279070"/>
                  </a:cubicBezTo>
                  <a:cubicBezTo>
                    <a:pt x="6505" y="285303"/>
                    <a:pt x="10156" y="290865"/>
                    <a:pt x="11875" y="296883"/>
                  </a:cubicBezTo>
                  <a:cubicBezTo>
                    <a:pt x="14117" y="304730"/>
                    <a:pt x="15834" y="312717"/>
                    <a:pt x="17813" y="320634"/>
                  </a:cubicBezTo>
                  <a:cubicBezTo>
                    <a:pt x="15834" y="378031"/>
                    <a:pt x="11875" y="435395"/>
                    <a:pt x="11875" y="492826"/>
                  </a:cubicBezTo>
                  <a:cubicBezTo>
                    <a:pt x="11875" y="622401"/>
                    <a:pt x="1696" y="637872"/>
                    <a:pt x="23751" y="593766"/>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2386940" y="2654135"/>
              <a:ext cx="35626" cy="600538"/>
            </a:xfrm>
            <a:custGeom>
              <a:avLst/>
              <a:gdLst>
                <a:gd name="connsiteX0" fmla="*/ 0 w 35626"/>
                <a:gd name="connsiteY0" fmla="*/ 0 h 600538"/>
                <a:gd name="connsiteX1" fmla="*/ 5938 w 35626"/>
                <a:gd name="connsiteY1" fmla="*/ 480951 h 600538"/>
                <a:gd name="connsiteX2" fmla="*/ 29689 w 35626"/>
                <a:gd name="connsiteY2" fmla="*/ 510639 h 600538"/>
                <a:gd name="connsiteX3" fmla="*/ 29689 w 35626"/>
                <a:gd name="connsiteY3" fmla="*/ 599704 h 600538"/>
                <a:gd name="connsiteX4" fmla="*/ 23751 w 35626"/>
                <a:gd name="connsiteY4" fmla="*/ 599704 h 60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6" h="600538">
                  <a:moveTo>
                    <a:pt x="0" y="0"/>
                  </a:moveTo>
                  <a:cubicBezTo>
                    <a:pt x="1979" y="160317"/>
                    <a:pt x="2122" y="320667"/>
                    <a:pt x="5938" y="480951"/>
                  </a:cubicBezTo>
                  <a:cubicBezTo>
                    <a:pt x="6401" y="500379"/>
                    <a:pt x="15484" y="501169"/>
                    <a:pt x="29689" y="510639"/>
                  </a:cubicBezTo>
                  <a:cubicBezTo>
                    <a:pt x="33649" y="546282"/>
                    <a:pt x="40793" y="566391"/>
                    <a:pt x="29689" y="599704"/>
                  </a:cubicBezTo>
                  <a:cubicBezTo>
                    <a:pt x="29063" y="601582"/>
                    <a:pt x="25730" y="599704"/>
                    <a:pt x="23751" y="59970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2533102" y="2654135"/>
              <a:ext cx="43843" cy="599704"/>
            </a:xfrm>
            <a:custGeom>
              <a:avLst/>
              <a:gdLst>
                <a:gd name="connsiteX0" fmla="*/ 37906 w 43843"/>
                <a:gd name="connsiteY0" fmla="*/ 0 h 599704"/>
                <a:gd name="connsiteX1" fmla="*/ 26030 w 43843"/>
                <a:gd name="connsiteY1" fmla="*/ 59377 h 599704"/>
                <a:gd name="connsiteX2" fmla="*/ 20093 w 43843"/>
                <a:gd name="connsiteY2" fmla="*/ 83127 h 599704"/>
                <a:gd name="connsiteX3" fmla="*/ 8217 w 43843"/>
                <a:gd name="connsiteY3" fmla="*/ 124691 h 599704"/>
                <a:gd name="connsiteX4" fmla="*/ 8217 w 43843"/>
                <a:gd name="connsiteY4" fmla="*/ 362197 h 599704"/>
                <a:gd name="connsiteX5" fmla="*/ 20093 w 43843"/>
                <a:gd name="connsiteY5" fmla="*/ 463138 h 599704"/>
                <a:gd name="connsiteX6" fmla="*/ 31968 w 43843"/>
                <a:gd name="connsiteY6" fmla="*/ 540327 h 599704"/>
                <a:gd name="connsiteX7" fmla="*/ 43843 w 43843"/>
                <a:gd name="connsiteY7" fmla="*/ 575953 h 599704"/>
                <a:gd name="connsiteX8" fmla="*/ 26030 w 43843"/>
                <a:gd name="connsiteY8" fmla="*/ 599704 h 5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3" h="599704">
                  <a:moveTo>
                    <a:pt x="37906" y="0"/>
                  </a:moveTo>
                  <a:cubicBezTo>
                    <a:pt x="33947" y="19792"/>
                    <a:pt x="30925" y="39795"/>
                    <a:pt x="26030" y="59377"/>
                  </a:cubicBezTo>
                  <a:cubicBezTo>
                    <a:pt x="24051" y="67294"/>
                    <a:pt x="22335" y="75281"/>
                    <a:pt x="20093" y="83127"/>
                  </a:cubicBezTo>
                  <a:cubicBezTo>
                    <a:pt x="3048" y="142784"/>
                    <a:pt x="26790" y="50404"/>
                    <a:pt x="8217" y="124691"/>
                  </a:cubicBezTo>
                  <a:cubicBezTo>
                    <a:pt x="-5108" y="231303"/>
                    <a:pt x="-87" y="171195"/>
                    <a:pt x="8217" y="362197"/>
                  </a:cubicBezTo>
                  <a:cubicBezTo>
                    <a:pt x="11728" y="442949"/>
                    <a:pt x="6017" y="420913"/>
                    <a:pt x="20093" y="463138"/>
                  </a:cubicBezTo>
                  <a:cubicBezTo>
                    <a:pt x="24051" y="488868"/>
                    <a:pt x="26605" y="514853"/>
                    <a:pt x="31968" y="540327"/>
                  </a:cubicBezTo>
                  <a:cubicBezTo>
                    <a:pt x="34547" y="552576"/>
                    <a:pt x="43843" y="575953"/>
                    <a:pt x="43843" y="575953"/>
                  </a:cubicBezTo>
                  <a:cubicBezTo>
                    <a:pt x="36507" y="597965"/>
                    <a:pt x="43504" y="590967"/>
                    <a:pt x="26030" y="59970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2618509" y="2630384"/>
              <a:ext cx="35626" cy="623455"/>
            </a:xfrm>
            <a:custGeom>
              <a:avLst/>
              <a:gdLst>
                <a:gd name="connsiteX0" fmla="*/ 17813 w 35626"/>
                <a:gd name="connsiteY0" fmla="*/ 0 h 623455"/>
                <a:gd name="connsiteX1" fmla="*/ 23751 w 35626"/>
                <a:gd name="connsiteY1" fmla="*/ 59377 h 623455"/>
                <a:gd name="connsiteX2" fmla="*/ 29688 w 35626"/>
                <a:gd name="connsiteY2" fmla="*/ 83128 h 623455"/>
                <a:gd name="connsiteX3" fmla="*/ 35626 w 35626"/>
                <a:gd name="connsiteY3" fmla="*/ 130629 h 623455"/>
                <a:gd name="connsiteX4" fmla="*/ 23751 w 35626"/>
                <a:gd name="connsiteY4" fmla="*/ 213756 h 623455"/>
                <a:gd name="connsiteX5" fmla="*/ 11875 w 35626"/>
                <a:gd name="connsiteY5" fmla="*/ 249382 h 623455"/>
                <a:gd name="connsiteX6" fmla="*/ 5938 w 35626"/>
                <a:gd name="connsiteY6" fmla="*/ 267195 h 623455"/>
                <a:gd name="connsiteX7" fmla="*/ 0 w 35626"/>
                <a:gd name="connsiteY7" fmla="*/ 285008 h 623455"/>
                <a:gd name="connsiteX8" fmla="*/ 5938 w 35626"/>
                <a:gd name="connsiteY8" fmla="*/ 552203 h 623455"/>
                <a:gd name="connsiteX9" fmla="*/ 11875 w 35626"/>
                <a:gd name="connsiteY9" fmla="*/ 570016 h 623455"/>
                <a:gd name="connsiteX10" fmla="*/ 35626 w 35626"/>
                <a:gd name="connsiteY10" fmla="*/ 605642 h 623455"/>
                <a:gd name="connsiteX11" fmla="*/ 35626 w 35626"/>
                <a:gd name="connsiteY11" fmla="*/ 623455 h 62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6" h="623455">
                  <a:moveTo>
                    <a:pt x="17813" y="0"/>
                  </a:moveTo>
                  <a:cubicBezTo>
                    <a:pt x="19792" y="19792"/>
                    <a:pt x="20938" y="39686"/>
                    <a:pt x="23751" y="59377"/>
                  </a:cubicBezTo>
                  <a:cubicBezTo>
                    <a:pt x="24905" y="67456"/>
                    <a:pt x="28346" y="75078"/>
                    <a:pt x="29688" y="83128"/>
                  </a:cubicBezTo>
                  <a:cubicBezTo>
                    <a:pt x="32311" y="98868"/>
                    <a:pt x="33647" y="114795"/>
                    <a:pt x="35626" y="130629"/>
                  </a:cubicBezTo>
                  <a:cubicBezTo>
                    <a:pt x="33870" y="144675"/>
                    <a:pt x="28029" y="196644"/>
                    <a:pt x="23751" y="213756"/>
                  </a:cubicBezTo>
                  <a:cubicBezTo>
                    <a:pt x="20715" y="225900"/>
                    <a:pt x="15833" y="237507"/>
                    <a:pt x="11875" y="249382"/>
                  </a:cubicBezTo>
                  <a:lnTo>
                    <a:pt x="5938" y="267195"/>
                  </a:lnTo>
                  <a:lnTo>
                    <a:pt x="0" y="285008"/>
                  </a:lnTo>
                  <a:cubicBezTo>
                    <a:pt x="1979" y="374073"/>
                    <a:pt x="2229" y="463193"/>
                    <a:pt x="5938" y="552203"/>
                  </a:cubicBezTo>
                  <a:cubicBezTo>
                    <a:pt x="6199" y="558456"/>
                    <a:pt x="8835" y="564545"/>
                    <a:pt x="11875" y="570016"/>
                  </a:cubicBezTo>
                  <a:cubicBezTo>
                    <a:pt x="18806" y="582492"/>
                    <a:pt x="35626" y="591370"/>
                    <a:pt x="35626" y="605642"/>
                  </a:cubicBezTo>
                  <a:lnTo>
                    <a:pt x="35626" y="623455"/>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707574" y="2642260"/>
              <a:ext cx="41564" cy="647205"/>
            </a:xfrm>
            <a:custGeom>
              <a:avLst/>
              <a:gdLst>
                <a:gd name="connsiteX0" fmla="*/ 41564 w 41564"/>
                <a:gd name="connsiteY0" fmla="*/ 0 h 647205"/>
                <a:gd name="connsiteX1" fmla="*/ 35626 w 41564"/>
                <a:gd name="connsiteY1" fmla="*/ 320634 h 647205"/>
                <a:gd name="connsiteX2" fmla="*/ 29688 w 41564"/>
                <a:gd name="connsiteY2" fmla="*/ 380010 h 647205"/>
                <a:gd name="connsiteX3" fmla="*/ 23751 w 41564"/>
                <a:gd name="connsiteY3" fmla="*/ 534389 h 647205"/>
                <a:gd name="connsiteX4" fmla="*/ 11875 w 41564"/>
                <a:gd name="connsiteY4" fmla="*/ 546265 h 647205"/>
                <a:gd name="connsiteX5" fmla="*/ 0 w 41564"/>
                <a:gd name="connsiteY5" fmla="*/ 564078 h 647205"/>
                <a:gd name="connsiteX6" fmla="*/ 5938 w 41564"/>
                <a:gd name="connsiteY6" fmla="*/ 599704 h 647205"/>
                <a:gd name="connsiteX7" fmla="*/ 17813 w 41564"/>
                <a:gd name="connsiteY7" fmla="*/ 617517 h 647205"/>
                <a:gd name="connsiteX8" fmla="*/ 17813 w 41564"/>
                <a:gd name="connsiteY8" fmla="*/ 647205 h 64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64" h="647205">
                  <a:moveTo>
                    <a:pt x="41564" y="0"/>
                  </a:moveTo>
                  <a:cubicBezTo>
                    <a:pt x="39585" y="106878"/>
                    <a:pt x="38965" y="213790"/>
                    <a:pt x="35626" y="320634"/>
                  </a:cubicBezTo>
                  <a:cubicBezTo>
                    <a:pt x="35005" y="340515"/>
                    <a:pt x="30791" y="360150"/>
                    <a:pt x="29688" y="380010"/>
                  </a:cubicBezTo>
                  <a:cubicBezTo>
                    <a:pt x="26831" y="431428"/>
                    <a:pt x="29237" y="483184"/>
                    <a:pt x="23751" y="534389"/>
                  </a:cubicBezTo>
                  <a:cubicBezTo>
                    <a:pt x="23155" y="539956"/>
                    <a:pt x="15372" y="541893"/>
                    <a:pt x="11875" y="546265"/>
                  </a:cubicBezTo>
                  <a:cubicBezTo>
                    <a:pt x="7417" y="551837"/>
                    <a:pt x="3958" y="558140"/>
                    <a:pt x="0" y="564078"/>
                  </a:cubicBezTo>
                  <a:cubicBezTo>
                    <a:pt x="1979" y="575953"/>
                    <a:pt x="2131" y="588283"/>
                    <a:pt x="5938" y="599704"/>
                  </a:cubicBezTo>
                  <a:cubicBezTo>
                    <a:pt x="8195" y="606474"/>
                    <a:pt x="16082" y="610594"/>
                    <a:pt x="17813" y="617517"/>
                  </a:cubicBezTo>
                  <a:cubicBezTo>
                    <a:pt x="20213" y="627118"/>
                    <a:pt x="17813" y="637309"/>
                    <a:pt x="17813" y="64720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2784764" y="2660073"/>
              <a:ext cx="55285" cy="581891"/>
            </a:xfrm>
            <a:custGeom>
              <a:avLst/>
              <a:gdLst>
                <a:gd name="connsiteX0" fmla="*/ 0 w 55285"/>
                <a:gd name="connsiteY0" fmla="*/ 0 h 581891"/>
                <a:gd name="connsiteX1" fmla="*/ 5937 w 55285"/>
                <a:gd name="connsiteY1" fmla="*/ 29688 h 581891"/>
                <a:gd name="connsiteX2" fmla="*/ 11875 w 55285"/>
                <a:gd name="connsiteY2" fmla="*/ 65314 h 581891"/>
                <a:gd name="connsiteX3" fmla="*/ 17813 w 55285"/>
                <a:gd name="connsiteY3" fmla="*/ 89065 h 581891"/>
                <a:gd name="connsiteX4" fmla="*/ 11875 w 55285"/>
                <a:gd name="connsiteY4" fmla="*/ 314696 h 581891"/>
                <a:gd name="connsiteX5" fmla="*/ 5937 w 55285"/>
                <a:gd name="connsiteY5" fmla="*/ 344384 h 581891"/>
                <a:gd name="connsiteX6" fmla="*/ 17813 w 55285"/>
                <a:gd name="connsiteY6" fmla="*/ 445324 h 581891"/>
                <a:gd name="connsiteX7" fmla="*/ 29688 w 55285"/>
                <a:gd name="connsiteY7" fmla="*/ 480950 h 581891"/>
                <a:gd name="connsiteX8" fmla="*/ 47501 w 55285"/>
                <a:gd name="connsiteY8" fmla="*/ 498763 h 581891"/>
                <a:gd name="connsiteX9" fmla="*/ 53439 w 55285"/>
                <a:gd name="connsiteY9" fmla="*/ 581891 h 5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85" h="581891">
                  <a:moveTo>
                    <a:pt x="0" y="0"/>
                  </a:moveTo>
                  <a:cubicBezTo>
                    <a:pt x="1979" y="9896"/>
                    <a:pt x="4132" y="19759"/>
                    <a:pt x="5937" y="29688"/>
                  </a:cubicBezTo>
                  <a:cubicBezTo>
                    <a:pt x="8091" y="41533"/>
                    <a:pt x="9514" y="53509"/>
                    <a:pt x="11875" y="65314"/>
                  </a:cubicBezTo>
                  <a:cubicBezTo>
                    <a:pt x="13476" y="73316"/>
                    <a:pt x="15834" y="81148"/>
                    <a:pt x="17813" y="89065"/>
                  </a:cubicBezTo>
                  <a:cubicBezTo>
                    <a:pt x="15834" y="164275"/>
                    <a:pt x="15371" y="239541"/>
                    <a:pt x="11875" y="314696"/>
                  </a:cubicBezTo>
                  <a:cubicBezTo>
                    <a:pt x="11406" y="324777"/>
                    <a:pt x="5937" y="334292"/>
                    <a:pt x="5937" y="344384"/>
                  </a:cubicBezTo>
                  <a:cubicBezTo>
                    <a:pt x="5937" y="382127"/>
                    <a:pt x="7691" y="411585"/>
                    <a:pt x="17813" y="445324"/>
                  </a:cubicBezTo>
                  <a:cubicBezTo>
                    <a:pt x="21410" y="457314"/>
                    <a:pt x="20837" y="472099"/>
                    <a:pt x="29688" y="480950"/>
                  </a:cubicBezTo>
                  <a:lnTo>
                    <a:pt x="47501" y="498763"/>
                  </a:lnTo>
                  <a:cubicBezTo>
                    <a:pt x="60324" y="537230"/>
                    <a:pt x="53439" y="510317"/>
                    <a:pt x="53439" y="581891"/>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112617" y="2463504"/>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358397" y="246606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572070" y="247932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821452" y="247932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35208" y="247932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278652" y="247238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498345" y="247238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82412" y="2486645"/>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rot="10800000">
              <a:off x="3327365" y="385338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rot="10800000">
              <a:off x="3573145" y="385594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rot="10800000">
              <a:off x="3786818" y="386920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rot="10800000">
              <a:off x="3987286" y="386920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rot="10800000">
              <a:off x="4249955" y="385338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rot="10800000">
              <a:off x="4432612" y="385594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rot="10800000">
              <a:off x="4648265" y="38559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rot="10800000">
              <a:off x="4832332" y="3832616"/>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rot="10800000">
              <a:off x="3327365" y="2469359"/>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rot="10800000">
              <a:off x="3573145" y="247191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rot="10800000">
              <a:off x="3786818" y="248517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rot="10800000">
              <a:off x="4036200" y="248517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rot="10800000">
              <a:off x="4249956" y="248517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rot="10800000">
              <a:off x="4493400" y="24782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0800000">
              <a:off x="4713093" y="24782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rot="10800000">
              <a:off x="4897160" y="2492500"/>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1104405" y="3331029"/>
              <a:ext cx="65314" cy="522514"/>
            </a:xfrm>
            <a:custGeom>
              <a:avLst/>
              <a:gdLst>
                <a:gd name="connsiteX0" fmla="*/ 65314 w 65314"/>
                <a:gd name="connsiteY0" fmla="*/ 522514 h 522514"/>
                <a:gd name="connsiteX1" fmla="*/ 47501 w 65314"/>
                <a:gd name="connsiteY1" fmla="*/ 403761 h 522514"/>
                <a:gd name="connsiteX2" fmla="*/ 35626 w 65314"/>
                <a:gd name="connsiteY2" fmla="*/ 344384 h 522514"/>
                <a:gd name="connsiteX3" fmla="*/ 29689 w 65314"/>
                <a:gd name="connsiteY3" fmla="*/ 326571 h 522514"/>
                <a:gd name="connsiteX4" fmla="*/ 23751 w 65314"/>
                <a:gd name="connsiteY4" fmla="*/ 302820 h 522514"/>
                <a:gd name="connsiteX5" fmla="*/ 11876 w 65314"/>
                <a:gd name="connsiteY5" fmla="*/ 279070 h 522514"/>
                <a:gd name="connsiteX6" fmla="*/ 0 w 65314"/>
                <a:gd name="connsiteY6" fmla="*/ 207818 h 522514"/>
                <a:gd name="connsiteX7" fmla="*/ 5938 w 65314"/>
                <a:gd name="connsiteY7" fmla="*/ 154379 h 522514"/>
                <a:gd name="connsiteX8" fmla="*/ 17813 w 65314"/>
                <a:gd name="connsiteY8" fmla="*/ 118753 h 522514"/>
                <a:gd name="connsiteX9" fmla="*/ 23751 w 65314"/>
                <a:gd name="connsiteY9"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14" h="522514">
                  <a:moveTo>
                    <a:pt x="65314" y="522514"/>
                  </a:moveTo>
                  <a:cubicBezTo>
                    <a:pt x="55677" y="406862"/>
                    <a:pt x="66763" y="493650"/>
                    <a:pt x="47501" y="403761"/>
                  </a:cubicBezTo>
                  <a:cubicBezTo>
                    <a:pt x="37497" y="357075"/>
                    <a:pt x="46332" y="381855"/>
                    <a:pt x="35626" y="344384"/>
                  </a:cubicBezTo>
                  <a:cubicBezTo>
                    <a:pt x="33907" y="338366"/>
                    <a:pt x="31408" y="332589"/>
                    <a:pt x="29689" y="326571"/>
                  </a:cubicBezTo>
                  <a:cubicBezTo>
                    <a:pt x="27447" y="318724"/>
                    <a:pt x="26616" y="310461"/>
                    <a:pt x="23751" y="302820"/>
                  </a:cubicBezTo>
                  <a:cubicBezTo>
                    <a:pt x="20643" y="294532"/>
                    <a:pt x="14984" y="287358"/>
                    <a:pt x="11876" y="279070"/>
                  </a:cubicBezTo>
                  <a:cubicBezTo>
                    <a:pt x="4520" y="259453"/>
                    <a:pt x="2156" y="225063"/>
                    <a:pt x="0" y="207818"/>
                  </a:cubicBezTo>
                  <a:cubicBezTo>
                    <a:pt x="1979" y="190005"/>
                    <a:pt x="2423" y="171954"/>
                    <a:pt x="5938" y="154379"/>
                  </a:cubicBezTo>
                  <a:cubicBezTo>
                    <a:pt x="8393" y="142104"/>
                    <a:pt x="17813" y="118753"/>
                    <a:pt x="17813" y="118753"/>
                  </a:cubicBezTo>
                  <a:cubicBezTo>
                    <a:pt x="27390" y="51718"/>
                    <a:pt x="23751" y="91184"/>
                    <a:pt x="23751"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1205160" y="3354779"/>
              <a:ext cx="29874" cy="492826"/>
            </a:xfrm>
            <a:custGeom>
              <a:avLst/>
              <a:gdLst>
                <a:gd name="connsiteX0" fmla="*/ 17998 w 29874"/>
                <a:gd name="connsiteY0" fmla="*/ 492826 h 492826"/>
                <a:gd name="connsiteX1" fmla="*/ 29874 w 29874"/>
                <a:gd name="connsiteY1" fmla="*/ 130629 h 492826"/>
                <a:gd name="connsiteX2" fmla="*/ 17998 w 29874"/>
                <a:gd name="connsiteY2" fmla="*/ 47502 h 492826"/>
                <a:gd name="connsiteX3" fmla="*/ 6123 w 29874"/>
                <a:gd name="connsiteY3" fmla="*/ 35626 h 492826"/>
                <a:gd name="connsiteX4" fmla="*/ 185 w 29874"/>
                <a:gd name="connsiteY4" fmla="*/ 17813 h 492826"/>
                <a:gd name="connsiteX5" fmla="*/ 12061 w 29874"/>
                <a:gd name="connsiteY5" fmla="*/ 5938 h 492826"/>
                <a:gd name="connsiteX6" fmla="*/ 17998 w 29874"/>
                <a:gd name="connsiteY6" fmla="*/ 0 h 49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4" h="492826">
                  <a:moveTo>
                    <a:pt x="17998" y="492826"/>
                  </a:moveTo>
                  <a:cubicBezTo>
                    <a:pt x="20462" y="426293"/>
                    <a:pt x="29874" y="183197"/>
                    <a:pt x="29874" y="130629"/>
                  </a:cubicBezTo>
                  <a:cubicBezTo>
                    <a:pt x="29874" y="129764"/>
                    <a:pt x="28987" y="65818"/>
                    <a:pt x="17998" y="47502"/>
                  </a:cubicBezTo>
                  <a:cubicBezTo>
                    <a:pt x="15118" y="42702"/>
                    <a:pt x="10081" y="39585"/>
                    <a:pt x="6123" y="35626"/>
                  </a:cubicBezTo>
                  <a:cubicBezTo>
                    <a:pt x="4144" y="29688"/>
                    <a:pt x="-1043" y="23950"/>
                    <a:pt x="185" y="17813"/>
                  </a:cubicBezTo>
                  <a:cubicBezTo>
                    <a:pt x="1283" y="12324"/>
                    <a:pt x="8102" y="9897"/>
                    <a:pt x="12061" y="5938"/>
                  </a:cubicBezTo>
                  <a:lnTo>
                    <a:pt x="17998"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1312223" y="3319105"/>
              <a:ext cx="100941" cy="540376"/>
            </a:xfrm>
            <a:custGeom>
              <a:avLst/>
              <a:gdLst>
                <a:gd name="connsiteX0" fmla="*/ 100941 w 100941"/>
                <a:gd name="connsiteY0" fmla="*/ 540376 h 540376"/>
                <a:gd name="connsiteX1" fmla="*/ 95003 w 100941"/>
                <a:gd name="connsiteY1" fmla="*/ 178178 h 540376"/>
                <a:gd name="connsiteX2" fmla="*/ 71252 w 100941"/>
                <a:gd name="connsiteY2" fmla="*/ 106926 h 540376"/>
                <a:gd name="connsiteX3" fmla="*/ 47502 w 100941"/>
                <a:gd name="connsiteY3" fmla="*/ 89113 h 540376"/>
                <a:gd name="connsiteX4" fmla="*/ 35626 w 100941"/>
                <a:gd name="connsiteY4" fmla="*/ 71300 h 540376"/>
                <a:gd name="connsiteX5" fmla="*/ 17813 w 100941"/>
                <a:gd name="connsiteY5" fmla="*/ 53487 h 540376"/>
                <a:gd name="connsiteX6" fmla="*/ 0 w 100941"/>
                <a:gd name="connsiteY6" fmla="*/ 17861 h 540376"/>
                <a:gd name="connsiteX7" fmla="*/ 11876 w 100941"/>
                <a:gd name="connsiteY7" fmla="*/ 48 h 54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41" h="540376">
                  <a:moveTo>
                    <a:pt x="100941" y="540376"/>
                  </a:moveTo>
                  <a:cubicBezTo>
                    <a:pt x="98962" y="419643"/>
                    <a:pt x="100248" y="298813"/>
                    <a:pt x="95003" y="178178"/>
                  </a:cubicBezTo>
                  <a:cubicBezTo>
                    <a:pt x="94533" y="167360"/>
                    <a:pt x="83078" y="120723"/>
                    <a:pt x="71252" y="106926"/>
                  </a:cubicBezTo>
                  <a:cubicBezTo>
                    <a:pt x="64812" y="99412"/>
                    <a:pt x="54499" y="96110"/>
                    <a:pt x="47502" y="89113"/>
                  </a:cubicBezTo>
                  <a:cubicBezTo>
                    <a:pt x="42456" y="84067"/>
                    <a:pt x="40195" y="76782"/>
                    <a:pt x="35626" y="71300"/>
                  </a:cubicBezTo>
                  <a:cubicBezTo>
                    <a:pt x="30250" y="64849"/>
                    <a:pt x="23189" y="59938"/>
                    <a:pt x="17813" y="53487"/>
                  </a:cubicBezTo>
                  <a:cubicBezTo>
                    <a:pt x="5025" y="38141"/>
                    <a:pt x="5951" y="35713"/>
                    <a:pt x="0" y="17861"/>
                  </a:cubicBezTo>
                  <a:cubicBezTo>
                    <a:pt x="6564" y="-1830"/>
                    <a:pt x="-321" y="48"/>
                    <a:pt x="11876" y="48"/>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1472540" y="3348842"/>
              <a:ext cx="6289" cy="528452"/>
            </a:xfrm>
            <a:custGeom>
              <a:avLst/>
              <a:gdLst>
                <a:gd name="connsiteX0" fmla="*/ 0 w 6289"/>
                <a:gd name="connsiteY0" fmla="*/ 528452 h 528452"/>
                <a:gd name="connsiteX1" fmla="*/ 5938 w 6289"/>
                <a:gd name="connsiteY1" fmla="*/ 290945 h 528452"/>
                <a:gd name="connsiteX2" fmla="*/ 0 w 6289"/>
                <a:gd name="connsiteY2" fmla="*/ 89064 h 528452"/>
                <a:gd name="connsiteX3" fmla="*/ 5938 w 6289"/>
                <a:gd name="connsiteY3" fmla="*/ 35626 h 528452"/>
                <a:gd name="connsiteX4" fmla="*/ 5938 w 6289"/>
                <a:gd name="connsiteY4" fmla="*/ 0 h 528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 h="528452">
                  <a:moveTo>
                    <a:pt x="0" y="528452"/>
                  </a:moveTo>
                  <a:cubicBezTo>
                    <a:pt x="1979" y="449283"/>
                    <a:pt x="5938" y="370139"/>
                    <a:pt x="5938" y="290945"/>
                  </a:cubicBezTo>
                  <a:cubicBezTo>
                    <a:pt x="5938" y="223622"/>
                    <a:pt x="0" y="156387"/>
                    <a:pt x="0" y="89064"/>
                  </a:cubicBezTo>
                  <a:cubicBezTo>
                    <a:pt x="0" y="71142"/>
                    <a:pt x="4746" y="53509"/>
                    <a:pt x="5938" y="35626"/>
                  </a:cubicBezTo>
                  <a:cubicBezTo>
                    <a:pt x="6728" y="23777"/>
                    <a:pt x="5938" y="11875"/>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1567427" y="3390405"/>
              <a:ext cx="83243" cy="475013"/>
            </a:xfrm>
            <a:custGeom>
              <a:avLst/>
              <a:gdLst>
                <a:gd name="connsiteX0" fmla="*/ 83243 w 83243"/>
                <a:gd name="connsiteY0" fmla="*/ 475013 h 475013"/>
                <a:gd name="connsiteX1" fmla="*/ 71368 w 83243"/>
                <a:gd name="connsiteY1" fmla="*/ 184068 h 475013"/>
                <a:gd name="connsiteX2" fmla="*/ 65430 w 83243"/>
                <a:gd name="connsiteY2" fmla="*/ 166255 h 475013"/>
                <a:gd name="connsiteX3" fmla="*/ 59492 w 83243"/>
                <a:gd name="connsiteY3" fmla="*/ 130629 h 475013"/>
                <a:gd name="connsiteX4" fmla="*/ 53555 w 83243"/>
                <a:gd name="connsiteY4" fmla="*/ 83127 h 475013"/>
                <a:gd name="connsiteX5" fmla="*/ 17929 w 83243"/>
                <a:gd name="connsiteY5" fmla="*/ 59377 h 475013"/>
                <a:gd name="connsiteX6" fmla="*/ 6054 w 83243"/>
                <a:gd name="connsiteY6" fmla="*/ 47501 h 475013"/>
                <a:gd name="connsiteX7" fmla="*/ 6054 w 83243"/>
                <a:gd name="connsiteY7" fmla="*/ 11876 h 475013"/>
                <a:gd name="connsiteX8" fmla="*/ 17929 w 83243"/>
                <a:gd name="connsiteY8" fmla="*/ 0 h 47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43" h="475013">
                  <a:moveTo>
                    <a:pt x="83243" y="475013"/>
                  </a:moveTo>
                  <a:cubicBezTo>
                    <a:pt x="59429" y="355950"/>
                    <a:pt x="84368" y="489582"/>
                    <a:pt x="71368" y="184068"/>
                  </a:cubicBezTo>
                  <a:cubicBezTo>
                    <a:pt x="71102" y="177815"/>
                    <a:pt x="66788" y="172365"/>
                    <a:pt x="65430" y="166255"/>
                  </a:cubicBezTo>
                  <a:cubicBezTo>
                    <a:pt x="62818" y="154503"/>
                    <a:pt x="61195" y="142547"/>
                    <a:pt x="59492" y="130629"/>
                  </a:cubicBezTo>
                  <a:cubicBezTo>
                    <a:pt x="57235" y="114832"/>
                    <a:pt x="61595" y="96911"/>
                    <a:pt x="53555" y="83127"/>
                  </a:cubicBezTo>
                  <a:cubicBezTo>
                    <a:pt x="46364" y="70799"/>
                    <a:pt x="28021" y="69469"/>
                    <a:pt x="17929" y="59377"/>
                  </a:cubicBezTo>
                  <a:lnTo>
                    <a:pt x="6054" y="47501"/>
                  </a:lnTo>
                  <a:cubicBezTo>
                    <a:pt x="398" y="30536"/>
                    <a:pt x="-4125" y="28842"/>
                    <a:pt x="6054" y="11876"/>
                  </a:cubicBezTo>
                  <a:cubicBezTo>
                    <a:pt x="8934" y="7076"/>
                    <a:pt x="17929" y="0"/>
                    <a:pt x="1792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698171" y="3348842"/>
              <a:ext cx="18252" cy="522514"/>
            </a:xfrm>
            <a:custGeom>
              <a:avLst/>
              <a:gdLst>
                <a:gd name="connsiteX0" fmla="*/ 5938 w 18252"/>
                <a:gd name="connsiteY0" fmla="*/ 522514 h 522514"/>
                <a:gd name="connsiteX1" fmla="*/ 11876 w 18252"/>
                <a:gd name="connsiteY1" fmla="*/ 480950 h 522514"/>
                <a:gd name="connsiteX2" fmla="*/ 17813 w 18252"/>
                <a:gd name="connsiteY2" fmla="*/ 457200 h 522514"/>
                <a:gd name="connsiteX3" fmla="*/ 11876 w 18252"/>
                <a:gd name="connsiteY3" fmla="*/ 249381 h 522514"/>
                <a:gd name="connsiteX4" fmla="*/ 0 w 18252"/>
                <a:gd name="connsiteY4" fmla="*/ 213755 h 522514"/>
                <a:gd name="connsiteX5" fmla="*/ 5938 w 18252"/>
                <a:gd name="connsiteY5" fmla="*/ 136566 h 522514"/>
                <a:gd name="connsiteX6" fmla="*/ 11876 w 18252"/>
                <a:gd name="connsiteY6" fmla="*/ 118753 h 522514"/>
                <a:gd name="connsiteX7" fmla="*/ 17813 w 18252"/>
                <a:gd name="connsiteY7" fmla="*/ 59376 h 522514"/>
                <a:gd name="connsiteX8" fmla="*/ 17813 w 18252"/>
                <a:gd name="connsiteY8"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52" h="522514">
                  <a:moveTo>
                    <a:pt x="5938" y="522514"/>
                  </a:moveTo>
                  <a:cubicBezTo>
                    <a:pt x="7917" y="508659"/>
                    <a:pt x="9372" y="494720"/>
                    <a:pt x="11876" y="480950"/>
                  </a:cubicBezTo>
                  <a:cubicBezTo>
                    <a:pt x="13336" y="472921"/>
                    <a:pt x="17813" y="465360"/>
                    <a:pt x="17813" y="457200"/>
                  </a:cubicBezTo>
                  <a:cubicBezTo>
                    <a:pt x="17813" y="387899"/>
                    <a:pt x="16933" y="318497"/>
                    <a:pt x="11876" y="249381"/>
                  </a:cubicBezTo>
                  <a:cubicBezTo>
                    <a:pt x="10963" y="236897"/>
                    <a:pt x="0" y="213755"/>
                    <a:pt x="0" y="213755"/>
                  </a:cubicBezTo>
                  <a:cubicBezTo>
                    <a:pt x="1979" y="188025"/>
                    <a:pt x="2737" y="162172"/>
                    <a:pt x="5938" y="136566"/>
                  </a:cubicBezTo>
                  <a:cubicBezTo>
                    <a:pt x="6714" y="130355"/>
                    <a:pt x="10924" y="124939"/>
                    <a:pt x="11876" y="118753"/>
                  </a:cubicBezTo>
                  <a:cubicBezTo>
                    <a:pt x="14900" y="99093"/>
                    <a:pt x="16820" y="79242"/>
                    <a:pt x="17813" y="59376"/>
                  </a:cubicBezTo>
                  <a:cubicBezTo>
                    <a:pt x="18801" y="39609"/>
                    <a:pt x="17813" y="19792"/>
                    <a:pt x="17813"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2772888" y="3372592"/>
              <a:ext cx="59958" cy="516577"/>
            </a:xfrm>
            <a:custGeom>
              <a:avLst/>
              <a:gdLst>
                <a:gd name="connsiteX0" fmla="*/ 0 w 59958"/>
                <a:gd name="connsiteY0" fmla="*/ 516577 h 516577"/>
                <a:gd name="connsiteX1" fmla="*/ 11876 w 59958"/>
                <a:gd name="connsiteY1" fmla="*/ 427512 h 516577"/>
                <a:gd name="connsiteX2" fmla="*/ 23751 w 59958"/>
                <a:gd name="connsiteY2" fmla="*/ 380011 h 516577"/>
                <a:gd name="connsiteX3" fmla="*/ 29689 w 59958"/>
                <a:gd name="connsiteY3" fmla="*/ 112816 h 516577"/>
                <a:gd name="connsiteX4" fmla="*/ 47502 w 59958"/>
                <a:gd name="connsiteY4" fmla="*/ 59377 h 516577"/>
                <a:gd name="connsiteX5" fmla="*/ 53439 w 59958"/>
                <a:gd name="connsiteY5" fmla="*/ 5938 h 516577"/>
                <a:gd name="connsiteX6" fmla="*/ 53439 w 59958"/>
                <a:gd name="connsiteY6" fmla="*/ 0 h 51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58" h="516577">
                  <a:moveTo>
                    <a:pt x="0" y="516577"/>
                  </a:moveTo>
                  <a:cubicBezTo>
                    <a:pt x="10564" y="389817"/>
                    <a:pt x="-2677" y="480874"/>
                    <a:pt x="11876" y="427512"/>
                  </a:cubicBezTo>
                  <a:cubicBezTo>
                    <a:pt x="16170" y="411766"/>
                    <a:pt x="23751" y="380011"/>
                    <a:pt x="23751" y="380011"/>
                  </a:cubicBezTo>
                  <a:cubicBezTo>
                    <a:pt x="25730" y="290946"/>
                    <a:pt x="26265" y="201837"/>
                    <a:pt x="29689" y="112816"/>
                  </a:cubicBezTo>
                  <a:cubicBezTo>
                    <a:pt x="31304" y="70823"/>
                    <a:pt x="27775" y="79102"/>
                    <a:pt x="47502" y="59377"/>
                  </a:cubicBezTo>
                  <a:cubicBezTo>
                    <a:pt x="64184" y="9330"/>
                    <a:pt x="61922" y="39868"/>
                    <a:pt x="53439" y="5938"/>
                  </a:cubicBezTo>
                  <a:cubicBezTo>
                    <a:pt x="52959" y="4018"/>
                    <a:pt x="53439" y="1979"/>
                    <a:pt x="5343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2677886" y="3360717"/>
              <a:ext cx="77189" cy="546265"/>
            </a:xfrm>
            <a:custGeom>
              <a:avLst/>
              <a:gdLst>
                <a:gd name="connsiteX0" fmla="*/ 47501 w 77189"/>
                <a:gd name="connsiteY0" fmla="*/ 546265 h 546265"/>
                <a:gd name="connsiteX1" fmla="*/ 35626 w 77189"/>
                <a:gd name="connsiteY1" fmla="*/ 510639 h 546265"/>
                <a:gd name="connsiteX2" fmla="*/ 23750 w 77189"/>
                <a:gd name="connsiteY2" fmla="*/ 391886 h 546265"/>
                <a:gd name="connsiteX3" fmla="*/ 17813 w 77189"/>
                <a:gd name="connsiteY3" fmla="*/ 350322 h 546265"/>
                <a:gd name="connsiteX4" fmla="*/ 11875 w 77189"/>
                <a:gd name="connsiteY4" fmla="*/ 290945 h 546265"/>
                <a:gd name="connsiteX5" fmla="*/ 5937 w 77189"/>
                <a:gd name="connsiteY5" fmla="*/ 267195 h 546265"/>
                <a:gd name="connsiteX6" fmla="*/ 0 w 77189"/>
                <a:gd name="connsiteY6" fmla="*/ 231569 h 546265"/>
                <a:gd name="connsiteX7" fmla="*/ 11875 w 77189"/>
                <a:gd name="connsiteY7" fmla="*/ 166254 h 546265"/>
                <a:gd name="connsiteX8" fmla="*/ 47501 w 77189"/>
                <a:gd name="connsiteY8" fmla="*/ 100940 h 546265"/>
                <a:gd name="connsiteX9" fmla="*/ 77189 w 77189"/>
                <a:gd name="connsiteY9" fmla="*/ 65314 h 546265"/>
                <a:gd name="connsiteX10" fmla="*/ 65314 w 77189"/>
                <a:gd name="connsiteY10" fmla="*/ 17813 h 546265"/>
                <a:gd name="connsiteX11" fmla="*/ 53439 w 77189"/>
                <a:gd name="connsiteY11" fmla="*/ 0 h 54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89" h="546265">
                  <a:moveTo>
                    <a:pt x="47501" y="546265"/>
                  </a:moveTo>
                  <a:cubicBezTo>
                    <a:pt x="43543" y="534390"/>
                    <a:pt x="37245" y="523052"/>
                    <a:pt x="35626" y="510639"/>
                  </a:cubicBezTo>
                  <a:cubicBezTo>
                    <a:pt x="16711" y="365625"/>
                    <a:pt x="42688" y="448698"/>
                    <a:pt x="23750" y="391886"/>
                  </a:cubicBezTo>
                  <a:cubicBezTo>
                    <a:pt x="21771" y="378031"/>
                    <a:pt x="19448" y="364221"/>
                    <a:pt x="17813" y="350322"/>
                  </a:cubicBezTo>
                  <a:cubicBezTo>
                    <a:pt x="15489" y="330567"/>
                    <a:pt x="14688" y="310636"/>
                    <a:pt x="11875" y="290945"/>
                  </a:cubicBezTo>
                  <a:cubicBezTo>
                    <a:pt x="10721" y="282867"/>
                    <a:pt x="7537" y="275197"/>
                    <a:pt x="5937" y="267195"/>
                  </a:cubicBezTo>
                  <a:cubicBezTo>
                    <a:pt x="3576" y="255390"/>
                    <a:pt x="1979" y="243444"/>
                    <a:pt x="0" y="231569"/>
                  </a:cubicBezTo>
                  <a:cubicBezTo>
                    <a:pt x="3958" y="209797"/>
                    <a:pt x="5211" y="187355"/>
                    <a:pt x="11875" y="166254"/>
                  </a:cubicBezTo>
                  <a:cubicBezTo>
                    <a:pt x="14624" y="157550"/>
                    <a:pt x="35559" y="115270"/>
                    <a:pt x="47501" y="100940"/>
                  </a:cubicBezTo>
                  <a:cubicBezTo>
                    <a:pt x="85599" y="55222"/>
                    <a:pt x="47706" y="109540"/>
                    <a:pt x="77189" y="65314"/>
                  </a:cubicBezTo>
                  <a:cubicBezTo>
                    <a:pt x="74930" y="54017"/>
                    <a:pt x="71401" y="29988"/>
                    <a:pt x="65314" y="17813"/>
                  </a:cubicBezTo>
                  <a:cubicBezTo>
                    <a:pt x="62123" y="11430"/>
                    <a:pt x="53439" y="0"/>
                    <a:pt x="5343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2575198" y="3390405"/>
              <a:ext cx="31436" cy="498764"/>
            </a:xfrm>
            <a:custGeom>
              <a:avLst/>
              <a:gdLst>
                <a:gd name="connsiteX0" fmla="*/ 31436 w 31436"/>
                <a:gd name="connsiteY0" fmla="*/ 498764 h 498764"/>
                <a:gd name="connsiteX1" fmla="*/ 25498 w 31436"/>
                <a:gd name="connsiteY1" fmla="*/ 290946 h 498764"/>
                <a:gd name="connsiteX2" fmla="*/ 19560 w 31436"/>
                <a:gd name="connsiteY2" fmla="*/ 243444 h 498764"/>
                <a:gd name="connsiteX3" fmla="*/ 7685 w 31436"/>
                <a:gd name="connsiteY3" fmla="*/ 207818 h 498764"/>
                <a:gd name="connsiteX4" fmla="*/ 1747 w 31436"/>
                <a:gd name="connsiteY4" fmla="*/ 0 h 49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6" h="498764">
                  <a:moveTo>
                    <a:pt x="31436" y="498764"/>
                  </a:moveTo>
                  <a:cubicBezTo>
                    <a:pt x="29457" y="429491"/>
                    <a:pt x="28718" y="360172"/>
                    <a:pt x="25498" y="290946"/>
                  </a:cubicBezTo>
                  <a:cubicBezTo>
                    <a:pt x="24757" y="275006"/>
                    <a:pt x="22903" y="259047"/>
                    <a:pt x="19560" y="243444"/>
                  </a:cubicBezTo>
                  <a:cubicBezTo>
                    <a:pt x="16937" y="231204"/>
                    <a:pt x="7685" y="207818"/>
                    <a:pt x="7685" y="207818"/>
                  </a:cubicBezTo>
                  <a:cubicBezTo>
                    <a:pt x="-4882" y="107291"/>
                    <a:pt x="1747" y="176274"/>
                    <a:pt x="1747"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2469866" y="3366655"/>
              <a:ext cx="65516" cy="504701"/>
            </a:xfrm>
            <a:custGeom>
              <a:avLst/>
              <a:gdLst>
                <a:gd name="connsiteX0" fmla="*/ 65516 w 65516"/>
                <a:gd name="connsiteY0" fmla="*/ 504701 h 504701"/>
                <a:gd name="connsiteX1" fmla="*/ 53640 w 65516"/>
                <a:gd name="connsiteY1" fmla="*/ 415636 h 504701"/>
                <a:gd name="connsiteX2" fmla="*/ 41765 w 65516"/>
                <a:gd name="connsiteY2" fmla="*/ 368135 h 504701"/>
                <a:gd name="connsiteX3" fmla="*/ 29890 w 65516"/>
                <a:gd name="connsiteY3" fmla="*/ 356259 h 504701"/>
                <a:gd name="connsiteX4" fmla="*/ 18015 w 65516"/>
                <a:gd name="connsiteY4" fmla="*/ 314696 h 504701"/>
                <a:gd name="connsiteX5" fmla="*/ 6139 w 65516"/>
                <a:gd name="connsiteY5" fmla="*/ 302820 h 504701"/>
                <a:gd name="connsiteX6" fmla="*/ 202 w 65516"/>
                <a:gd name="connsiteY6" fmla="*/ 0 h 50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516" h="504701">
                  <a:moveTo>
                    <a:pt x="65516" y="504701"/>
                  </a:moveTo>
                  <a:cubicBezTo>
                    <a:pt x="60137" y="456288"/>
                    <a:pt x="61256" y="457527"/>
                    <a:pt x="53640" y="415636"/>
                  </a:cubicBezTo>
                  <a:cubicBezTo>
                    <a:pt x="52529" y="409524"/>
                    <a:pt x="47140" y="377094"/>
                    <a:pt x="41765" y="368135"/>
                  </a:cubicBezTo>
                  <a:cubicBezTo>
                    <a:pt x="38885" y="363335"/>
                    <a:pt x="33848" y="360218"/>
                    <a:pt x="29890" y="356259"/>
                  </a:cubicBezTo>
                  <a:cubicBezTo>
                    <a:pt x="28782" y="351828"/>
                    <a:pt x="21663" y="320777"/>
                    <a:pt x="18015" y="314696"/>
                  </a:cubicBezTo>
                  <a:cubicBezTo>
                    <a:pt x="15135" y="309895"/>
                    <a:pt x="10098" y="306779"/>
                    <a:pt x="6139" y="302820"/>
                  </a:cubicBezTo>
                  <a:cubicBezTo>
                    <a:pt x="-1699" y="98997"/>
                    <a:pt x="202" y="199939"/>
                    <a:pt x="202"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2338737" y="3390405"/>
              <a:ext cx="30390" cy="486889"/>
            </a:xfrm>
            <a:custGeom>
              <a:avLst/>
              <a:gdLst>
                <a:gd name="connsiteX0" fmla="*/ 30390 w 30390"/>
                <a:gd name="connsiteY0" fmla="*/ 486889 h 486889"/>
                <a:gd name="connsiteX1" fmla="*/ 24453 w 30390"/>
                <a:gd name="connsiteY1" fmla="*/ 385948 h 486889"/>
                <a:gd name="connsiteX2" fmla="*/ 18515 w 30390"/>
                <a:gd name="connsiteY2" fmla="*/ 338447 h 486889"/>
                <a:gd name="connsiteX3" fmla="*/ 6640 w 30390"/>
                <a:gd name="connsiteY3" fmla="*/ 89065 h 486889"/>
                <a:gd name="connsiteX4" fmla="*/ 702 w 30390"/>
                <a:gd name="connsiteY4" fmla="*/ 71252 h 486889"/>
                <a:gd name="connsiteX5" fmla="*/ 702 w 30390"/>
                <a:gd name="connsiteY5" fmla="*/ 0 h 48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90" h="486889">
                  <a:moveTo>
                    <a:pt x="30390" y="486889"/>
                  </a:moveTo>
                  <a:cubicBezTo>
                    <a:pt x="28411" y="453242"/>
                    <a:pt x="27141" y="419546"/>
                    <a:pt x="24453" y="385948"/>
                  </a:cubicBezTo>
                  <a:cubicBezTo>
                    <a:pt x="23181" y="370042"/>
                    <a:pt x="19510" y="354373"/>
                    <a:pt x="18515" y="338447"/>
                  </a:cubicBezTo>
                  <a:cubicBezTo>
                    <a:pt x="15877" y="296246"/>
                    <a:pt x="11622" y="141379"/>
                    <a:pt x="6640" y="89065"/>
                  </a:cubicBezTo>
                  <a:cubicBezTo>
                    <a:pt x="6047" y="82834"/>
                    <a:pt x="1118" y="77497"/>
                    <a:pt x="702" y="71252"/>
                  </a:cubicBezTo>
                  <a:cubicBezTo>
                    <a:pt x="-878" y="47554"/>
                    <a:pt x="702" y="23751"/>
                    <a:pt x="702"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2268187" y="3360717"/>
              <a:ext cx="47501" cy="510639"/>
            </a:xfrm>
            <a:custGeom>
              <a:avLst/>
              <a:gdLst>
                <a:gd name="connsiteX0" fmla="*/ 47501 w 47501"/>
                <a:gd name="connsiteY0" fmla="*/ 510639 h 510639"/>
                <a:gd name="connsiteX1" fmla="*/ 23751 w 47501"/>
                <a:gd name="connsiteY1" fmla="*/ 427512 h 510639"/>
                <a:gd name="connsiteX2" fmla="*/ 11875 w 47501"/>
                <a:gd name="connsiteY2" fmla="*/ 391886 h 510639"/>
                <a:gd name="connsiteX3" fmla="*/ 5938 w 47501"/>
                <a:gd name="connsiteY3" fmla="*/ 83127 h 510639"/>
                <a:gd name="connsiteX4" fmla="*/ 0 w 47501"/>
                <a:gd name="connsiteY4" fmla="*/ 0 h 510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1" h="510639">
                  <a:moveTo>
                    <a:pt x="47501" y="510639"/>
                  </a:moveTo>
                  <a:cubicBezTo>
                    <a:pt x="14893" y="456293"/>
                    <a:pt x="39618" y="506847"/>
                    <a:pt x="23751" y="427512"/>
                  </a:cubicBezTo>
                  <a:cubicBezTo>
                    <a:pt x="21296" y="415237"/>
                    <a:pt x="11875" y="391886"/>
                    <a:pt x="11875" y="391886"/>
                  </a:cubicBezTo>
                  <a:cubicBezTo>
                    <a:pt x="9896" y="288966"/>
                    <a:pt x="9056" y="186018"/>
                    <a:pt x="5938" y="83127"/>
                  </a:cubicBezTo>
                  <a:cubicBezTo>
                    <a:pt x="5097" y="55360"/>
                    <a:pt x="0" y="0"/>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2119729" y="3353890"/>
              <a:ext cx="17829" cy="523404"/>
            </a:xfrm>
            <a:custGeom>
              <a:avLst/>
              <a:gdLst>
                <a:gd name="connsiteX0" fmla="*/ 17829 w 17829"/>
                <a:gd name="connsiteY0" fmla="*/ 523404 h 523404"/>
                <a:gd name="connsiteX1" fmla="*/ 11892 w 17829"/>
                <a:gd name="connsiteY1" fmla="*/ 101829 h 523404"/>
                <a:gd name="connsiteX2" fmla="*/ 5954 w 17829"/>
                <a:gd name="connsiteY2" fmla="*/ 24640 h 523404"/>
                <a:gd name="connsiteX3" fmla="*/ 16 w 17829"/>
                <a:gd name="connsiteY3" fmla="*/ 889 h 523404"/>
              </a:gdLst>
              <a:ahLst/>
              <a:cxnLst>
                <a:cxn ang="0">
                  <a:pos x="connsiteX0" y="connsiteY0"/>
                </a:cxn>
                <a:cxn ang="0">
                  <a:pos x="connsiteX1" y="connsiteY1"/>
                </a:cxn>
                <a:cxn ang="0">
                  <a:pos x="connsiteX2" y="connsiteY2"/>
                </a:cxn>
                <a:cxn ang="0">
                  <a:pos x="connsiteX3" y="connsiteY3"/>
                </a:cxn>
              </a:cxnLst>
              <a:rect l="l" t="t" r="r" b="b"/>
              <a:pathLst>
                <a:path w="17829" h="523404">
                  <a:moveTo>
                    <a:pt x="17829" y="523404"/>
                  </a:moveTo>
                  <a:cubicBezTo>
                    <a:pt x="15850" y="382879"/>
                    <a:pt x="15237" y="242328"/>
                    <a:pt x="11892" y="101829"/>
                  </a:cubicBezTo>
                  <a:cubicBezTo>
                    <a:pt x="11278" y="76031"/>
                    <a:pt x="9155" y="50246"/>
                    <a:pt x="5954" y="24640"/>
                  </a:cubicBezTo>
                  <a:cubicBezTo>
                    <a:pt x="-610" y="-27868"/>
                    <a:pt x="16" y="23464"/>
                    <a:pt x="16" y="88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2042048" y="3372592"/>
              <a:ext cx="42071" cy="510639"/>
            </a:xfrm>
            <a:custGeom>
              <a:avLst/>
              <a:gdLst>
                <a:gd name="connsiteX0" fmla="*/ 42071 w 42071"/>
                <a:gd name="connsiteY0" fmla="*/ 510639 h 510639"/>
                <a:gd name="connsiteX1" fmla="*/ 30196 w 42071"/>
                <a:gd name="connsiteY1" fmla="*/ 350322 h 510639"/>
                <a:gd name="connsiteX2" fmla="*/ 24258 w 42071"/>
                <a:gd name="connsiteY2" fmla="*/ 261257 h 510639"/>
                <a:gd name="connsiteX3" fmla="*/ 18321 w 42071"/>
                <a:gd name="connsiteY3" fmla="*/ 225631 h 510639"/>
                <a:gd name="connsiteX4" fmla="*/ 6446 w 42071"/>
                <a:gd name="connsiteY4" fmla="*/ 112816 h 510639"/>
                <a:gd name="connsiteX5" fmla="*/ 508 w 42071"/>
                <a:gd name="connsiteY5" fmla="*/ 65314 h 510639"/>
                <a:gd name="connsiteX6" fmla="*/ 508 w 42071"/>
                <a:gd name="connsiteY6" fmla="*/ 0 h 51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71" h="510639">
                  <a:moveTo>
                    <a:pt x="42071" y="510639"/>
                  </a:moveTo>
                  <a:cubicBezTo>
                    <a:pt x="27203" y="436289"/>
                    <a:pt x="38251" y="499325"/>
                    <a:pt x="30196" y="350322"/>
                  </a:cubicBezTo>
                  <a:cubicBezTo>
                    <a:pt x="28590" y="320611"/>
                    <a:pt x="27079" y="290877"/>
                    <a:pt x="24258" y="261257"/>
                  </a:cubicBezTo>
                  <a:cubicBezTo>
                    <a:pt x="23117" y="249272"/>
                    <a:pt x="19755" y="237584"/>
                    <a:pt x="18321" y="225631"/>
                  </a:cubicBezTo>
                  <a:cubicBezTo>
                    <a:pt x="13816" y="188088"/>
                    <a:pt x="10622" y="150397"/>
                    <a:pt x="6446" y="112816"/>
                  </a:cubicBezTo>
                  <a:cubicBezTo>
                    <a:pt x="4684" y="96956"/>
                    <a:pt x="1347" y="81249"/>
                    <a:pt x="508" y="65314"/>
                  </a:cubicBezTo>
                  <a:cubicBezTo>
                    <a:pt x="-636" y="43573"/>
                    <a:pt x="508" y="21771"/>
                    <a:pt x="50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1911927" y="3336966"/>
              <a:ext cx="11876" cy="558140"/>
            </a:xfrm>
            <a:custGeom>
              <a:avLst/>
              <a:gdLst>
                <a:gd name="connsiteX0" fmla="*/ 11876 w 11876"/>
                <a:gd name="connsiteY0" fmla="*/ 558140 h 558140"/>
                <a:gd name="connsiteX1" fmla="*/ 5938 w 11876"/>
                <a:gd name="connsiteY1" fmla="*/ 184068 h 558140"/>
                <a:gd name="connsiteX2" fmla="*/ 0 w 11876"/>
                <a:gd name="connsiteY2" fmla="*/ 0 h 558140"/>
              </a:gdLst>
              <a:ahLst/>
              <a:cxnLst>
                <a:cxn ang="0">
                  <a:pos x="connsiteX0" y="connsiteY0"/>
                </a:cxn>
                <a:cxn ang="0">
                  <a:pos x="connsiteX1" y="connsiteY1"/>
                </a:cxn>
                <a:cxn ang="0">
                  <a:pos x="connsiteX2" y="connsiteY2"/>
                </a:cxn>
              </a:cxnLst>
              <a:rect l="l" t="t" r="r" b="b"/>
              <a:pathLst>
                <a:path w="11876" h="558140">
                  <a:moveTo>
                    <a:pt x="11876" y="558140"/>
                  </a:moveTo>
                  <a:cubicBezTo>
                    <a:pt x="9897" y="433449"/>
                    <a:pt x="8678" y="308744"/>
                    <a:pt x="5938" y="184068"/>
                  </a:cubicBezTo>
                  <a:cubicBezTo>
                    <a:pt x="-212" y="-95738"/>
                    <a:pt x="0" y="84790"/>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1787236" y="3372592"/>
              <a:ext cx="65315" cy="510639"/>
            </a:xfrm>
            <a:custGeom>
              <a:avLst/>
              <a:gdLst>
                <a:gd name="connsiteX0" fmla="*/ 65315 w 65315"/>
                <a:gd name="connsiteY0" fmla="*/ 510639 h 510639"/>
                <a:gd name="connsiteX1" fmla="*/ 29689 w 65315"/>
                <a:gd name="connsiteY1" fmla="*/ 463138 h 510639"/>
                <a:gd name="connsiteX2" fmla="*/ 17813 w 65315"/>
                <a:gd name="connsiteY2" fmla="*/ 421574 h 510639"/>
                <a:gd name="connsiteX3" fmla="*/ 11876 w 65315"/>
                <a:gd name="connsiteY3" fmla="*/ 403761 h 510639"/>
                <a:gd name="connsiteX4" fmla="*/ 0 w 65315"/>
                <a:gd name="connsiteY4" fmla="*/ 391886 h 510639"/>
                <a:gd name="connsiteX5" fmla="*/ 17813 w 65315"/>
                <a:gd name="connsiteY5" fmla="*/ 154379 h 510639"/>
                <a:gd name="connsiteX6" fmla="*/ 23751 w 65315"/>
                <a:gd name="connsiteY6" fmla="*/ 118753 h 510639"/>
                <a:gd name="connsiteX7" fmla="*/ 35626 w 65315"/>
                <a:gd name="connsiteY7" fmla="*/ 71252 h 510639"/>
                <a:gd name="connsiteX8" fmla="*/ 47502 w 65315"/>
                <a:gd name="connsiteY8" fmla="*/ 35626 h 510639"/>
                <a:gd name="connsiteX9" fmla="*/ 59377 w 65315"/>
                <a:gd name="connsiteY9" fmla="*/ 0 h 51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15" h="510639">
                  <a:moveTo>
                    <a:pt x="65315" y="510639"/>
                  </a:moveTo>
                  <a:cubicBezTo>
                    <a:pt x="59485" y="503352"/>
                    <a:pt x="35992" y="475744"/>
                    <a:pt x="29689" y="463138"/>
                  </a:cubicBezTo>
                  <a:cubicBezTo>
                    <a:pt x="24943" y="453646"/>
                    <a:pt x="20350" y="430453"/>
                    <a:pt x="17813" y="421574"/>
                  </a:cubicBezTo>
                  <a:cubicBezTo>
                    <a:pt x="16094" y="415556"/>
                    <a:pt x="15096" y="409128"/>
                    <a:pt x="11876" y="403761"/>
                  </a:cubicBezTo>
                  <a:cubicBezTo>
                    <a:pt x="8996" y="398961"/>
                    <a:pt x="3959" y="395844"/>
                    <a:pt x="0" y="391886"/>
                  </a:cubicBezTo>
                  <a:cubicBezTo>
                    <a:pt x="6797" y="201578"/>
                    <a:pt x="-3178" y="280326"/>
                    <a:pt x="17813" y="154379"/>
                  </a:cubicBezTo>
                  <a:cubicBezTo>
                    <a:pt x="19792" y="142504"/>
                    <a:pt x="19944" y="130174"/>
                    <a:pt x="23751" y="118753"/>
                  </a:cubicBezTo>
                  <a:cubicBezTo>
                    <a:pt x="41768" y="64704"/>
                    <a:pt x="14131" y="150068"/>
                    <a:pt x="35626" y="71252"/>
                  </a:cubicBezTo>
                  <a:cubicBezTo>
                    <a:pt x="38920" y="59175"/>
                    <a:pt x="40559" y="46042"/>
                    <a:pt x="47502" y="35626"/>
                  </a:cubicBezTo>
                  <a:cubicBezTo>
                    <a:pt x="62671" y="12873"/>
                    <a:pt x="59377" y="24949"/>
                    <a:pt x="59377"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331029" y="3354779"/>
              <a:ext cx="29688" cy="504702"/>
            </a:xfrm>
            <a:custGeom>
              <a:avLst/>
              <a:gdLst>
                <a:gd name="connsiteX0" fmla="*/ 29688 w 29688"/>
                <a:gd name="connsiteY0" fmla="*/ 504702 h 504702"/>
                <a:gd name="connsiteX1" fmla="*/ 11875 w 29688"/>
                <a:gd name="connsiteY1" fmla="*/ 403761 h 504702"/>
                <a:gd name="connsiteX2" fmla="*/ 5937 w 29688"/>
                <a:gd name="connsiteY2" fmla="*/ 296883 h 504702"/>
                <a:gd name="connsiteX3" fmla="*/ 0 w 29688"/>
                <a:gd name="connsiteY3" fmla="*/ 0 h 504702"/>
              </a:gdLst>
              <a:ahLst/>
              <a:cxnLst>
                <a:cxn ang="0">
                  <a:pos x="connsiteX0" y="connsiteY0"/>
                </a:cxn>
                <a:cxn ang="0">
                  <a:pos x="connsiteX1" y="connsiteY1"/>
                </a:cxn>
                <a:cxn ang="0">
                  <a:pos x="connsiteX2" y="connsiteY2"/>
                </a:cxn>
                <a:cxn ang="0">
                  <a:pos x="connsiteX3" y="connsiteY3"/>
                </a:cxn>
              </a:cxnLst>
              <a:rect l="l" t="t" r="r" b="b"/>
              <a:pathLst>
                <a:path w="29688" h="504702">
                  <a:moveTo>
                    <a:pt x="29688" y="504702"/>
                  </a:moveTo>
                  <a:cubicBezTo>
                    <a:pt x="16154" y="423495"/>
                    <a:pt x="22535" y="457061"/>
                    <a:pt x="11875" y="403761"/>
                  </a:cubicBezTo>
                  <a:cubicBezTo>
                    <a:pt x="9896" y="368135"/>
                    <a:pt x="7018" y="332548"/>
                    <a:pt x="5937" y="296883"/>
                  </a:cubicBezTo>
                  <a:cubicBezTo>
                    <a:pt x="2939" y="197948"/>
                    <a:pt x="0" y="98981"/>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420094" y="3342904"/>
              <a:ext cx="0" cy="510639"/>
            </a:xfrm>
            <a:custGeom>
              <a:avLst/>
              <a:gdLst>
                <a:gd name="connsiteX0" fmla="*/ 0 w 0"/>
                <a:gd name="connsiteY0" fmla="*/ 510639 h 510639"/>
                <a:gd name="connsiteX1" fmla="*/ 0 w 0"/>
                <a:gd name="connsiteY1" fmla="*/ 0 h 510639"/>
              </a:gdLst>
              <a:ahLst/>
              <a:cxnLst>
                <a:cxn ang="0">
                  <a:pos x="connsiteX0" y="connsiteY0"/>
                </a:cxn>
                <a:cxn ang="0">
                  <a:pos x="connsiteX1" y="connsiteY1"/>
                </a:cxn>
              </a:cxnLst>
              <a:rect l="l" t="t" r="r" b="b"/>
              <a:pathLst>
                <a:path h="510639">
                  <a:moveTo>
                    <a:pt x="0" y="510639"/>
                  </a:moveTo>
                  <a:lnTo>
                    <a:pt x="0"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265714" y="2606634"/>
              <a:ext cx="89065" cy="641267"/>
            </a:xfrm>
            <a:custGeom>
              <a:avLst/>
              <a:gdLst>
                <a:gd name="connsiteX0" fmla="*/ 89065 w 89065"/>
                <a:gd name="connsiteY0" fmla="*/ 0 h 641267"/>
                <a:gd name="connsiteX1" fmla="*/ 77190 w 89065"/>
                <a:gd name="connsiteY1" fmla="*/ 130628 h 641267"/>
                <a:gd name="connsiteX2" fmla="*/ 65315 w 89065"/>
                <a:gd name="connsiteY2" fmla="*/ 213756 h 641267"/>
                <a:gd name="connsiteX3" fmla="*/ 59377 w 89065"/>
                <a:gd name="connsiteY3" fmla="*/ 285008 h 641267"/>
                <a:gd name="connsiteX4" fmla="*/ 41564 w 89065"/>
                <a:gd name="connsiteY4" fmla="*/ 302821 h 641267"/>
                <a:gd name="connsiteX5" fmla="*/ 35626 w 89065"/>
                <a:gd name="connsiteY5" fmla="*/ 320634 h 641267"/>
                <a:gd name="connsiteX6" fmla="*/ 23751 w 89065"/>
                <a:gd name="connsiteY6" fmla="*/ 338447 h 641267"/>
                <a:gd name="connsiteX7" fmla="*/ 17813 w 89065"/>
                <a:gd name="connsiteY7" fmla="*/ 362197 h 641267"/>
                <a:gd name="connsiteX8" fmla="*/ 5938 w 89065"/>
                <a:gd name="connsiteY8" fmla="*/ 397823 h 641267"/>
                <a:gd name="connsiteX9" fmla="*/ 0 w 89065"/>
                <a:gd name="connsiteY9" fmla="*/ 433449 h 641267"/>
                <a:gd name="connsiteX10" fmla="*/ 5938 w 89065"/>
                <a:gd name="connsiteY10" fmla="*/ 486888 h 641267"/>
                <a:gd name="connsiteX11" fmla="*/ 17813 w 89065"/>
                <a:gd name="connsiteY11" fmla="*/ 534389 h 641267"/>
                <a:gd name="connsiteX12" fmla="*/ 35626 w 89065"/>
                <a:gd name="connsiteY12" fmla="*/ 599704 h 641267"/>
                <a:gd name="connsiteX13" fmla="*/ 41564 w 89065"/>
                <a:gd name="connsiteY13" fmla="*/ 617517 h 641267"/>
                <a:gd name="connsiteX14" fmla="*/ 47502 w 89065"/>
                <a:gd name="connsiteY14" fmla="*/ 635330 h 641267"/>
                <a:gd name="connsiteX15" fmla="*/ 53439 w 89065"/>
                <a:gd name="connsiteY15" fmla="*/ 641267 h 64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065" h="641267">
                  <a:moveTo>
                    <a:pt x="89065" y="0"/>
                  </a:moveTo>
                  <a:cubicBezTo>
                    <a:pt x="77221" y="177682"/>
                    <a:pt x="89677" y="24496"/>
                    <a:pt x="77190" y="130628"/>
                  </a:cubicBezTo>
                  <a:cubicBezTo>
                    <a:pt x="68189" y="207128"/>
                    <a:pt x="76999" y="167014"/>
                    <a:pt x="65315" y="213756"/>
                  </a:cubicBezTo>
                  <a:cubicBezTo>
                    <a:pt x="63336" y="237507"/>
                    <a:pt x="65518" y="261980"/>
                    <a:pt x="59377" y="285008"/>
                  </a:cubicBezTo>
                  <a:cubicBezTo>
                    <a:pt x="57213" y="293122"/>
                    <a:pt x="46222" y="295834"/>
                    <a:pt x="41564" y="302821"/>
                  </a:cubicBezTo>
                  <a:cubicBezTo>
                    <a:pt x="38092" y="308029"/>
                    <a:pt x="38425" y="315036"/>
                    <a:pt x="35626" y="320634"/>
                  </a:cubicBezTo>
                  <a:cubicBezTo>
                    <a:pt x="32435" y="327017"/>
                    <a:pt x="27709" y="332509"/>
                    <a:pt x="23751" y="338447"/>
                  </a:cubicBezTo>
                  <a:cubicBezTo>
                    <a:pt x="21772" y="346364"/>
                    <a:pt x="20158" y="354381"/>
                    <a:pt x="17813" y="362197"/>
                  </a:cubicBezTo>
                  <a:cubicBezTo>
                    <a:pt x="14216" y="374187"/>
                    <a:pt x="8974" y="385679"/>
                    <a:pt x="5938" y="397823"/>
                  </a:cubicBezTo>
                  <a:cubicBezTo>
                    <a:pt x="3018" y="409503"/>
                    <a:pt x="1979" y="421574"/>
                    <a:pt x="0" y="433449"/>
                  </a:cubicBezTo>
                  <a:cubicBezTo>
                    <a:pt x="1979" y="451262"/>
                    <a:pt x="3403" y="469146"/>
                    <a:pt x="5938" y="486888"/>
                  </a:cubicBezTo>
                  <a:cubicBezTo>
                    <a:pt x="13232" y="537944"/>
                    <a:pt x="8605" y="497556"/>
                    <a:pt x="17813" y="534389"/>
                  </a:cubicBezTo>
                  <a:cubicBezTo>
                    <a:pt x="34594" y="601515"/>
                    <a:pt x="10156" y="523295"/>
                    <a:pt x="35626" y="599704"/>
                  </a:cubicBezTo>
                  <a:lnTo>
                    <a:pt x="41564" y="617517"/>
                  </a:lnTo>
                  <a:cubicBezTo>
                    <a:pt x="43543" y="623455"/>
                    <a:pt x="43076" y="630904"/>
                    <a:pt x="47502" y="635330"/>
                  </a:cubicBezTo>
                  <a:lnTo>
                    <a:pt x="53439" y="641267"/>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384468" y="2630384"/>
              <a:ext cx="35626" cy="622105"/>
            </a:xfrm>
            <a:custGeom>
              <a:avLst/>
              <a:gdLst>
                <a:gd name="connsiteX0" fmla="*/ 17813 w 35626"/>
                <a:gd name="connsiteY0" fmla="*/ 0 h 622105"/>
                <a:gd name="connsiteX1" fmla="*/ 23750 w 35626"/>
                <a:gd name="connsiteY1" fmla="*/ 29689 h 622105"/>
                <a:gd name="connsiteX2" fmla="*/ 35626 w 35626"/>
                <a:gd name="connsiteY2" fmla="*/ 65315 h 622105"/>
                <a:gd name="connsiteX3" fmla="*/ 29688 w 35626"/>
                <a:gd name="connsiteY3" fmla="*/ 184068 h 622105"/>
                <a:gd name="connsiteX4" fmla="*/ 23750 w 35626"/>
                <a:gd name="connsiteY4" fmla="*/ 207819 h 622105"/>
                <a:gd name="connsiteX5" fmla="*/ 17813 w 35626"/>
                <a:gd name="connsiteY5" fmla="*/ 267195 h 622105"/>
                <a:gd name="connsiteX6" fmla="*/ 0 w 35626"/>
                <a:gd name="connsiteY6" fmla="*/ 356260 h 622105"/>
                <a:gd name="connsiteX7" fmla="*/ 5937 w 35626"/>
                <a:gd name="connsiteY7" fmla="*/ 570016 h 622105"/>
                <a:gd name="connsiteX8" fmla="*/ 11875 w 35626"/>
                <a:gd name="connsiteY8" fmla="*/ 617517 h 62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26" h="622105">
                  <a:moveTo>
                    <a:pt x="17813" y="0"/>
                  </a:moveTo>
                  <a:cubicBezTo>
                    <a:pt x="19792" y="9896"/>
                    <a:pt x="21095" y="19952"/>
                    <a:pt x="23750" y="29689"/>
                  </a:cubicBezTo>
                  <a:cubicBezTo>
                    <a:pt x="27044" y="41766"/>
                    <a:pt x="35626" y="65315"/>
                    <a:pt x="35626" y="65315"/>
                  </a:cubicBezTo>
                  <a:cubicBezTo>
                    <a:pt x="33647" y="104899"/>
                    <a:pt x="32980" y="144571"/>
                    <a:pt x="29688" y="184068"/>
                  </a:cubicBezTo>
                  <a:cubicBezTo>
                    <a:pt x="29010" y="192200"/>
                    <a:pt x="24904" y="199740"/>
                    <a:pt x="23750" y="207819"/>
                  </a:cubicBezTo>
                  <a:cubicBezTo>
                    <a:pt x="20937" y="227510"/>
                    <a:pt x="19614" y="247386"/>
                    <a:pt x="17813" y="267195"/>
                  </a:cubicBezTo>
                  <a:cubicBezTo>
                    <a:pt x="10596" y="346589"/>
                    <a:pt x="25301" y="318308"/>
                    <a:pt x="0" y="356260"/>
                  </a:cubicBezTo>
                  <a:cubicBezTo>
                    <a:pt x="1979" y="427512"/>
                    <a:pt x="2378" y="498825"/>
                    <a:pt x="5937" y="570016"/>
                  </a:cubicBezTo>
                  <a:cubicBezTo>
                    <a:pt x="13795" y="727184"/>
                    <a:pt x="11875" y="463630"/>
                    <a:pt x="11875"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38847" y="2618509"/>
              <a:ext cx="83127" cy="659081"/>
            </a:xfrm>
            <a:custGeom>
              <a:avLst/>
              <a:gdLst>
                <a:gd name="connsiteX0" fmla="*/ 83127 w 83127"/>
                <a:gd name="connsiteY0" fmla="*/ 0 h 659081"/>
                <a:gd name="connsiteX1" fmla="*/ 77189 w 83127"/>
                <a:gd name="connsiteY1" fmla="*/ 95003 h 659081"/>
                <a:gd name="connsiteX2" fmla="*/ 71252 w 83127"/>
                <a:gd name="connsiteY2" fmla="*/ 124691 h 659081"/>
                <a:gd name="connsiteX3" fmla="*/ 59376 w 83127"/>
                <a:gd name="connsiteY3" fmla="*/ 166255 h 659081"/>
                <a:gd name="connsiteX4" fmla="*/ 47501 w 83127"/>
                <a:gd name="connsiteY4" fmla="*/ 190005 h 659081"/>
                <a:gd name="connsiteX5" fmla="*/ 23750 w 83127"/>
                <a:gd name="connsiteY5" fmla="*/ 237507 h 659081"/>
                <a:gd name="connsiteX6" fmla="*/ 11875 w 83127"/>
                <a:gd name="connsiteY6" fmla="*/ 285008 h 659081"/>
                <a:gd name="connsiteX7" fmla="*/ 0 w 83127"/>
                <a:gd name="connsiteY7" fmla="*/ 332509 h 659081"/>
                <a:gd name="connsiteX8" fmla="*/ 5937 w 83127"/>
                <a:gd name="connsiteY8" fmla="*/ 445325 h 659081"/>
                <a:gd name="connsiteX9" fmla="*/ 17813 w 83127"/>
                <a:gd name="connsiteY9" fmla="*/ 492826 h 659081"/>
                <a:gd name="connsiteX10" fmla="*/ 23750 w 83127"/>
                <a:gd name="connsiteY10" fmla="*/ 659081 h 65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127" h="659081">
                  <a:moveTo>
                    <a:pt x="83127" y="0"/>
                  </a:moveTo>
                  <a:cubicBezTo>
                    <a:pt x="81148" y="31668"/>
                    <a:pt x="80197" y="63416"/>
                    <a:pt x="77189" y="95003"/>
                  </a:cubicBezTo>
                  <a:cubicBezTo>
                    <a:pt x="76232" y="105049"/>
                    <a:pt x="73441" y="114839"/>
                    <a:pt x="71252" y="124691"/>
                  </a:cubicBezTo>
                  <a:cubicBezTo>
                    <a:pt x="68934" y="135122"/>
                    <a:pt x="63954" y="155573"/>
                    <a:pt x="59376" y="166255"/>
                  </a:cubicBezTo>
                  <a:cubicBezTo>
                    <a:pt x="55889" y="174390"/>
                    <a:pt x="51096" y="181917"/>
                    <a:pt x="47501" y="190005"/>
                  </a:cubicBezTo>
                  <a:cubicBezTo>
                    <a:pt x="28134" y="233583"/>
                    <a:pt x="44780" y="205963"/>
                    <a:pt x="23750" y="237507"/>
                  </a:cubicBezTo>
                  <a:cubicBezTo>
                    <a:pt x="19792" y="253341"/>
                    <a:pt x="15076" y="269004"/>
                    <a:pt x="11875" y="285008"/>
                  </a:cubicBezTo>
                  <a:cubicBezTo>
                    <a:pt x="4709" y="320833"/>
                    <a:pt x="9128" y="305122"/>
                    <a:pt x="0" y="332509"/>
                  </a:cubicBezTo>
                  <a:cubicBezTo>
                    <a:pt x="1979" y="370114"/>
                    <a:pt x="1778" y="407898"/>
                    <a:pt x="5937" y="445325"/>
                  </a:cubicBezTo>
                  <a:cubicBezTo>
                    <a:pt x="7739" y="461546"/>
                    <a:pt x="17813" y="492826"/>
                    <a:pt x="17813" y="492826"/>
                  </a:cubicBezTo>
                  <a:cubicBezTo>
                    <a:pt x="26796" y="591649"/>
                    <a:pt x="23750" y="536279"/>
                    <a:pt x="23750" y="659081"/>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657600" y="2624447"/>
              <a:ext cx="71252" cy="635330"/>
            </a:xfrm>
            <a:custGeom>
              <a:avLst/>
              <a:gdLst>
                <a:gd name="connsiteX0" fmla="*/ 11875 w 71252"/>
                <a:gd name="connsiteY0" fmla="*/ 0 h 635330"/>
                <a:gd name="connsiteX1" fmla="*/ 23751 w 71252"/>
                <a:gd name="connsiteY1" fmla="*/ 53439 h 635330"/>
                <a:gd name="connsiteX2" fmla="*/ 29688 w 71252"/>
                <a:gd name="connsiteY2" fmla="*/ 71252 h 635330"/>
                <a:gd name="connsiteX3" fmla="*/ 35626 w 71252"/>
                <a:gd name="connsiteY3" fmla="*/ 95002 h 635330"/>
                <a:gd name="connsiteX4" fmla="*/ 47501 w 71252"/>
                <a:gd name="connsiteY4" fmla="*/ 112815 h 635330"/>
                <a:gd name="connsiteX5" fmla="*/ 59377 w 71252"/>
                <a:gd name="connsiteY5" fmla="*/ 201880 h 635330"/>
                <a:gd name="connsiteX6" fmla="*/ 71252 w 71252"/>
                <a:gd name="connsiteY6" fmla="*/ 326571 h 635330"/>
                <a:gd name="connsiteX7" fmla="*/ 65314 w 71252"/>
                <a:gd name="connsiteY7" fmla="*/ 368135 h 635330"/>
                <a:gd name="connsiteX8" fmla="*/ 47501 w 71252"/>
                <a:gd name="connsiteY8" fmla="*/ 421574 h 635330"/>
                <a:gd name="connsiteX9" fmla="*/ 35626 w 71252"/>
                <a:gd name="connsiteY9" fmla="*/ 463137 h 635330"/>
                <a:gd name="connsiteX10" fmla="*/ 23751 w 71252"/>
                <a:gd name="connsiteY10" fmla="*/ 475013 h 635330"/>
                <a:gd name="connsiteX11" fmla="*/ 17813 w 71252"/>
                <a:gd name="connsiteY11" fmla="*/ 510639 h 635330"/>
                <a:gd name="connsiteX12" fmla="*/ 5938 w 71252"/>
                <a:gd name="connsiteY12" fmla="*/ 546265 h 635330"/>
                <a:gd name="connsiteX13" fmla="*/ 0 w 71252"/>
                <a:gd name="connsiteY13" fmla="*/ 564078 h 635330"/>
                <a:gd name="connsiteX14" fmla="*/ 0 w 71252"/>
                <a:gd name="connsiteY14" fmla="*/ 635330 h 6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252" h="635330">
                  <a:moveTo>
                    <a:pt x="11875" y="0"/>
                  </a:moveTo>
                  <a:cubicBezTo>
                    <a:pt x="15958" y="20412"/>
                    <a:pt x="18160" y="33869"/>
                    <a:pt x="23751" y="53439"/>
                  </a:cubicBezTo>
                  <a:cubicBezTo>
                    <a:pt x="25470" y="59457"/>
                    <a:pt x="27969" y="65234"/>
                    <a:pt x="29688" y="71252"/>
                  </a:cubicBezTo>
                  <a:cubicBezTo>
                    <a:pt x="31930" y="79098"/>
                    <a:pt x="32411" y="87501"/>
                    <a:pt x="35626" y="95002"/>
                  </a:cubicBezTo>
                  <a:cubicBezTo>
                    <a:pt x="38437" y="101561"/>
                    <a:pt x="43543" y="106877"/>
                    <a:pt x="47501" y="112815"/>
                  </a:cubicBezTo>
                  <a:cubicBezTo>
                    <a:pt x="58849" y="169551"/>
                    <a:pt x="49462" y="117596"/>
                    <a:pt x="59377" y="201880"/>
                  </a:cubicBezTo>
                  <a:cubicBezTo>
                    <a:pt x="71932" y="308601"/>
                    <a:pt x="58978" y="154740"/>
                    <a:pt x="71252" y="326571"/>
                  </a:cubicBezTo>
                  <a:cubicBezTo>
                    <a:pt x="69273" y="340426"/>
                    <a:pt x="68461" y="354498"/>
                    <a:pt x="65314" y="368135"/>
                  </a:cubicBezTo>
                  <a:cubicBezTo>
                    <a:pt x="47461" y="445500"/>
                    <a:pt x="59397" y="373985"/>
                    <a:pt x="47501" y="421574"/>
                  </a:cubicBezTo>
                  <a:cubicBezTo>
                    <a:pt x="46391" y="426015"/>
                    <a:pt x="39278" y="457050"/>
                    <a:pt x="35626" y="463137"/>
                  </a:cubicBezTo>
                  <a:cubicBezTo>
                    <a:pt x="32746" y="467937"/>
                    <a:pt x="27709" y="471054"/>
                    <a:pt x="23751" y="475013"/>
                  </a:cubicBezTo>
                  <a:cubicBezTo>
                    <a:pt x="21772" y="486888"/>
                    <a:pt x="20733" y="498959"/>
                    <a:pt x="17813" y="510639"/>
                  </a:cubicBezTo>
                  <a:cubicBezTo>
                    <a:pt x="14777" y="522783"/>
                    <a:pt x="9896" y="534390"/>
                    <a:pt x="5938" y="546265"/>
                  </a:cubicBezTo>
                  <a:cubicBezTo>
                    <a:pt x="3959" y="552203"/>
                    <a:pt x="0" y="557819"/>
                    <a:pt x="0" y="564078"/>
                  </a:cubicBezTo>
                  <a:lnTo>
                    <a:pt x="0" y="63533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532089" y="3325091"/>
              <a:ext cx="89885" cy="546265"/>
            </a:xfrm>
            <a:custGeom>
              <a:avLst/>
              <a:gdLst>
                <a:gd name="connsiteX0" fmla="*/ 89885 w 89885"/>
                <a:gd name="connsiteY0" fmla="*/ 546265 h 546265"/>
                <a:gd name="connsiteX1" fmla="*/ 66134 w 89885"/>
                <a:gd name="connsiteY1" fmla="*/ 510639 h 546265"/>
                <a:gd name="connsiteX2" fmla="*/ 54259 w 89885"/>
                <a:gd name="connsiteY2" fmla="*/ 475013 h 546265"/>
                <a:gd name="connsiteX3" fmla="*/ 36446 w 89885"/>
                <a:gd name="connsiteY3" fmla="*/ 445325 h 546265"/>
                <a:gd name="connsiteX4" fmla="*/ 18633 w 89885"/>
                <a:gd name="connsiteY4" fmla="*/ 380010 h 546265"/>
                <a:gd name="connsiteX5" fmla="*/ 820 w 89885"/>
                <a:gd name="connsiteY5" fmla="*/ 326571 h 546265"/>
                <a:gd name="connsiteX6" fmla="*/ 820 w 89885"/>
                <a:gd name="connsiteY6" fmla="*/ 0 h 54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85" h="546265">
                  <a:moveTo>
                    <a:pt x="89885" y="546265"/>
                  </a:moveTo>
                  <a:cubicBezTo>
                    <a:pt x="81968" y="534390"/>
                    <a:pt x="72517" y="523405"/>
                    <a:pt x="66134" y="510639"/>
                  </a:cubicBezTo>
                  <a:cubicBezTo>
                    <a:pt x="60536" y="499443"/>
                    <a:pt x="60699" y="485747"/>
                    <a:pt x="54259" y="475013"/>
                  </a:cubicBezTo>
                  <a:lnTo>
                    <a:pt x="36446" y="445325"/>
                  </a:lnTo>
                  <a:cubicBezTo>
                    <a:pt x="30483" y="415510"/>
                    <a:pt x="30686" y="410142"/>
                    <a:pt x="18633" y="380010"/>
                  </a:cubicBezTo>
                  <a:cubicBezTo>
                    <a:pt x="14563" y="369836"/>
                    <a:pt x="1046" y="339920"/>
                    <a:pt x="820" y="326571"/>
                  </a:cubicBezTo>
                  <a:cubicBezTo>
                    <a:pt x="-1025" y="217730"/>
                    <a:pt x="820" y="108857"/>
                    <a:pt x="82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657355" y="3366655"/>
              <a:ext cx="12120" cy="469075"/>
            </a:xfrm>
            <a:custGeom>
              <a:avLst/>
              <a:gdLst>
                <a:gd name="connsiteX0" fmla="*/ 12120 w 12120"/>
                <a:gd name="connsiteY0" fmla="*/ 469075 h 469075"/>
                <a:gd name="connsiteX1" fmla="*/ 6183 w 12120"/>
                <a:gd name="connsiteY1" fmla="*/ 207818 h 469075"/>
                <a:gd name="connsiteX2" fmla="*/ 245 w 12120"/>
                <a:gd name="connsiteY2" fmla="*/ 0 h 469075"/>
              </a:gdLst>
              <a:ahLst/>
              <a:cxnLst>
                <a:cxn ang="0">
                  <a:pos x="connsiteX0" y="connsiteY0"/>
                </a:cxn>
                <a:cxn ang="0">
                  <a:pos x="connsiteX1" y="connsiteY1"/>
                </a:cxn>
                <a:cxn ang="0">
                  <a:pos x="connsiteX2" y="connsiteY2"/>
                </a:cxn>
              </a:cxnLst>
              <a:rect l="l" t="t" r="r" b="b"/>
              <a:pathLst>
                <a:path w="12120" h="469075">
                  <a:moveTo>
                    <a:pt x="12120" y="469075"/>
                  </a:moveTo>
                  <a:cubicBezTo>
                    <a:pt x="10141" y="381989"/>
                    <a:pt x="9037" y="294879"/>
                    <a:pt x="6183" y="207818"/>
                  </a:cubicBezTo>
                  <a:cubicBezTo>
                    <a:pt x="-1847" y="-37108"/>
                    <a:pt x="245" y="255180"/>
                    <a:pt x="245"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4797631" y="3325091"/>
              <a:ext cx="65314" cy="516577"/>
            </a:xfrm>
            <a:custGeom>
              <a:avLst/>
              <a:gdLst>
                <a:gd name="connsiteX0" fmla="*/ 65314 w 65314"/>
                <a:gd name="connsiteY0" fmla="*/ 516577 h 516577"/>
                <a:gd name="connsiteX1" fmla="*/ 53439 w 65314"/>
                <a:gd name="connsiteY1" fmla="*/ 486888 h 516577"/>
                <a:gd name="connsiteX2" fmla="*/ 41564 w 65314"/>
                <a:gd name="connsiteY2" fmla="*/ 463138 h 516577"/>
                <a:gd name="connsiteX3" fmla="*/ 23751 w 65314"/>
                <a:gd name="connsiteY3" fmla="*/ 409699 h 516577"/>
                <a:gd name="connsiteX4" fmla="*/ 17813 w 65314"/>
                <a:gd name="connsiteY4" fmla="*/ 362197 h 516577"/>
                <a:gd name="connsiteX5" fmla="*/ 11875 w 65314"/>
                <a:gd name="connsiteY5" fmla="*/ 344384 h 516577"/>
                <a:gd name="connsiteX6" fmla="*/ 5938 w 65314"/>
                <a:gd name="connsiteY6" fmla="*/ 308758 h 516577"/>
                <a:gd name="connsiteX7" fmla="*/ 0 w 65314"/>
                <a:gd name="connsiteY7" fmla="*/ 0 h 51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 h="516577">
                  <a:moveTo>
                    <a:pt x="65314" y="516577"/>
                  </a:moveTo>
                  <a:cubicBezTo>
                    <a:pt x="61356" y="506681"/>
                    <a:pt x="57768" y="496628"/>
                    <a:pt x="53439" y="486888"/>
                  </a:cubicBezTo>
                  <a:cubicBezTo>
                    <a:pt x="49844" y="478800"/>
                    <a:pt x="44363" y="471535"/>
                    <a:pt x="41564" y="463138"/>
                  </a:cubicBezTo>
                  <a:cubicBezTo>
                    <a:pt x="18544" y="394077"/>
                    <a:pt x="53599" y="469394"/>
                    <a:pt x="23751" y="409699"/>
                  </a:cubicBezTo>
                  <a:cubicBezTo>
                    <a:pt x="21772" y="393865"/>
                    <a:pt x="20668" y="377897"/>
                    <a:pt x="17813" y="362197"/>
                  </a:cubicBezTo>
                  <a:cubicBezTo>
                    <a:pt x="16693" y="356039"/>
                    <a:pt x="13233" y="350494"/>
                    <a:pt x="11875" y="344384"/>
                  </a:cubicBezTo>
                  <a:cubicBezTo>
                    <a:pt x="9263" y="332632"/>
                    <a:pt x="7917" y="320633"/>
                    <a:pt x="5938" y="308758"/>
                  </a:cubicBezTo>
                  <a:cubicBezTo>
                    <a:pt x="-211" y="19794"/>
                    <a:pt x="0" y="122732"/>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4909898" y="3342904"/>
              <a:ext cx="18362" cy="469075"/>
            </a:xfrm>
            <a:custGeom>
              <a:avLst/>
              <a:gdLst>
                <a:gd name="connsiteX0" fmla="*/ 18362 w 18362"/>
                <a:gd name="connsiteY0" fmla="*/ 469075 h 469075"/>
                <a:gd name="connsiteX1" fmla="*/ 6486 w 18362"/>
                <a:gd name="connsiteY1" fmla="*/ 142504 h 469075"/>
                <a:gd name="connsiteX2" fmla="*/ 549 w 18362"/>
                <a:gd name="connsiteY2" fmla="*/ 89065 h 469075"/>
                <a:gd name="connsiteX3" fmla="*/ 549 w 18362"/>
                <a:gd name="connsiteY3" fmla="*/ 0 h 469075"/>
              </a:gdLst>
              <a:ahLst/>
              <a:cxnLst>
                <a:cxn ang="0">
                  <a:pos x="connsiteX0" y="connsiteY0"/>
                </a:cxn>
                <a:cxn ang="0">
                  <a:pos x="connsiteX1" y="connsiteY1"/>
                </a:cxn>
                <a:cxn ang="0">
                  <a:pos x="connsiteX2" y="connsiteY2"/>
                </a:cxn>
                <a:cxn ang="0">
                  <a:pos x="connsiteX3" y="connsiteY3"/>
                </a:cxn>
              </a:cxnLst>
              <a:rect l="l" t="t" r="r" b="b"/>
              <a:pathLst>
                <a:path w="18362" h="469075">
                  <a:moveTo>
                    <a:pt x="18362" y="469075"/>
                  </a:moveTo>
                  <a:cubicBezTo>
                    <a:pt x="-4191" y="333764"/>
                    <a:pt x="18046" y="477739"/>
                    <a:pt x="6486" y="142504"/>
                  </a:cubicBezTo>
                  <a:cubicBezTo>
                    <a:pt x="5868" y="124592"/>
                    <a:pt x="1295" y="106972"/>
                    <a:pt x="549" y="89065"/>
                  </a:cubicBezTo>
                  <a:cubicBezTo>
                    <a:pt x="-687" y="59402"/>
                    <a:pt x="549" y="29688"/>
                    <a:pt x="54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823855" y="2624447"/>
              <a:ext cx="11875" cy="670353"/>
            </a:xfrm>
            <a:custGeom>
              <a:avLst/>
              <a:gdLst>
                <a:gd name="connsiteX0" fmla="*/ 11875 w 11875"/>
                <a:gd name="connsiteY0" fmla="*/ 0 h 670353"/>
                <a:gd name="connsiteX1" fmla="*/ 5937 w 11875"/>
                <a:gd name="connsiteY1" fmla="*/ 154379 h 670353"/>
                <a:gd name="connsiteX2" fmla="*/ 11875 w 11875"/>
                <a:gd name="connsiteY2" fmla="*/ 534389 h 670353"/>
                <a:gd name="connsiteX3" fmla="*/ 5937 w 11875"/>
                <a:gd name="connsiteY3" fmla="*/ 575953 h 670353"/>
                <a:gd name="connsiteX4" fmla="*/ 0 w 11875"/>
                <a:gd name="connsiteY4" fmla="*/ 593766 h 670353"/>
                <a:gd name="connsiteX5" fmla="*/ 5937 w 11875"/>
                <a:gd name="connsiteY5" fmla="*/ 653143 h 67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75" h="670353">
                  <a:moveTo>
                    <a:pt x="11875" y="0"/>
                  </a:moveTo>
                  <a:cubicBezTo>
                    <a:pt x="9896" y="51460"/>
                    <a:pt x="5937" y="102881"/>
                    <a:pt x="5937" y="154379"/>
                  </a:cubicBezTo>
                  <a:cubicBezTo>
                    <a:pt x="5937" y="281064"/>
                    <a:pt x="11875" y="407704"/>
                    <a:pt x="11875" y="534389"/>
                  </a:cubicBezTo>
                  <a:cubicBezTo>
                    <a:pt x="11875" y="548384"/>
                    <a:pt x="8682" y="562229"/>
                    <a:pt x="5937" y="575953"/>
                  </a:cubicBezTo>
                  <a:cubicBezTo>
                    <a:pt x="4710" y="582090"/>
                    <a:pt x="1979" y="587828"/>
                    <a:pt x="0" y="593766"/>
                  </a:cubicBezTo>
                  <a:cubicBezTo>
                    <a:pt x="6266" y="668963"/>
                    <a:pt x="5937" y="688851"/>
                    <a:pt x="5937" y="653143"/>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883231" y="2618509"/>
              <a:ext cx="29688" cy="659081"/>
            </a:xfrm>
            <a:custGeom>
              <a:avLst/>
              <a:gdLst>
                <a:gd name="connsiteX0" fmla="*/ 0 w 29688"/>
                <a:gd name="connsiteY0" fmla="*/ 0 h 659081"/>
                <a:gd name="connsiteX1" fmla="*/ 5938 w 29688"/>
                <a:gd name="connsiteY1" fmla="*/ 106878 h 659081"/>
                <a:gd name="connsiteX2" fmla="*/ 11875 w 29688"/>
                <a:gd name="connsiteY2" fmla="*/ 593766 h 659081"/>
                <a:gd name="connsiteX3" fmla="*/ 23751 w 29688"/>
                <a:gd name="connsiteY3" fmla="*/ 641268 h 659081"/>
                <a:gd name="connsiteX4" fmla="*/ 29688 w 29688"/>
                <a:gd name="connsiteY4" fmla="*/ 659081 h 659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88" h="659081">
                  <a:moveTo>
                    <a:pt x="0" y="0"/>
                  </a:moveTo>
                  <a:cubicBezTo>
                    <a:pt x="1979" y="35626"/>
                    <a:pt x="5225" y="71204"/>
                    <a:pt x="5938" y="106878"/>
                  </a:cubicBezTo>
                  <a:cubicBezTo>
                    <a:pt x="9183" y="269154"/>
                    <a:pt x="6468" y="431548"/>
                    <a:pt x="11875" y="593766"/>
                  </a:cubicBezTo>
                  <a:cubicBezTo>
                    <a:pt x="12419" y="610078"/>
                    <a:pt x="18590" y="625784"/>
                    <a:pt x="23751" y="641268"/>
                  </a:cubicBezTo>
                  <a:lnTo>
                    <a:pt x="29688" y="659081"/>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060836" y="2636322"/>
              <a:ext cx="10721" cy="605642"/>
            </a:xfrm>
            <a:custGeom>
              <a:avLst/>
              <a:gdLst>
                <a:gd name="connsiteX0" fmla="*/ 525 w 10721"/>
                <a:gd name="connsiteY0" fmla="*/ 0 h 605642"/>
                <a:gd name="connsiteX1" fmla="*/ 525 w 10721"/>
                <a:gd name="connsiteY1" fmla="*/ 261257 h 605642"/>
                <a:gd name="connsiteX2" fmla="*/ 525 w 10721"/>
                <a:gd name="connsiteY2" fmla="*/ 605642 h 605642"/>
              </a:gdLst>
              <a:ahLst/>
              <a:cxnLst>
                <a:cxn ang="0">
                  <a:pos x="connsiteX0" y="connsiteY0"/>
                </a:cxn>
                <a:cxn ang="0">
                  <a:pos x="connsiteX1" y="connsiteY1"/>
                </a:cxn>
                <a:cxn ang="0">
                  <a:pos x="connsiteX2" y="connsiteY2"/>
                </a:cxn>
              </a:cxnLst>
              <a:rect l="l" t="t" r="r" b="b"/>
              <a:pathLst>
                <a:path w="10721" h="605642">
                  <a:moveTo>
                    <a:pt x="525" y="0"/>
                  </a:moveTo>
                  <a:cubicBezTo>
                    <a:pt x="22068" y="107706"/>
                    <a:pt x="3198" y="1982"/>
                    <a:pt x="525" y="261257"/>
                  </a:cubicBezTo>
                  <a:cubicBezTo>
                    <a:pt x="-658" y="376046"/>
                    <a:pt x="525" y="490847"/>
                    <a:pt x="525" y="605642"/>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4108862" y="2630384"/>
              <a:ext cx="30030" cy="611580"/>
            </a:xfrm>
            <a:custGeom>
              <a:avLst/>
              <a:gdLst>
                <a:gd name="connsiteX0" fmla="*/ 0 w 30030"/>
                <a:gd name="connsiteY0" fmla="*/ 0 h 611580"/>
                <a:gd name="connsiteX1" fmla="*/ 11876 w 30030"/>
                <a:gd name="connsiteY1" fmla="*/ 29689 h 611580"/>
                <a:gd name="connsiteX2" fmla="*/ 17813 w 30030"/>
                <a:gd name="connsiteY2" fmla="*/ 53439 h 611580"/>
                <a:gd name="connsiteX3" fmla="*/ 23751 w 30030"/>
                <a:gd name="connsiteY3" fmla="*/ 504702 h 611580"/>
                <a:gd name="connsiteX4" fmla="*/ 29689 w 30030"/>
                <a:gd name="connsiteY4" fmla="*/ 570016 h 611580"/>
                <a:gd name="connsiteX5" fmla="*/ 29689 w 30030"/>
                <a:gd name="connsiteY5" fmla="*/ 611580 h 6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30" h="611580">
                  <a:moveTo>
                    <a:pt x="0" y="0"/>
                  </a:moveTo>
                  <a:cubicBezTo>
                    <a:pt x="3959" y="9896"/>
                    <a:pt x="8505" y="19577"/>
                    <a:pt x="11876" y="29689"/>
                  </a:cubicBezTo>
                  <a:cubicBezTo>
                    <a:pt x="14457" y="37431"/>
                    <a:pt x="17609" y="45281"/>
                    <a:pt x="17813" y="53439"/>
                  </a:cubicBezTo>
                  <a:cubicBezTo>
                    <a:pt x="21573" y="203826"/>
                    <a:pt x="20293" y="354308"/>
                    <a:pt x="23751" y="504702"/>
                  </a:cubicBezTo>
                  <a:cubicBezTo>
                    <a:pt x="24253" y="526557"/>
                    <a:pt x="28476" y="548189"/>
                    <a:pt x="29689" y="570016"/>
                  </a:cubicBezTo>
                  <a:cubicBezTo>
                    <a:pt x="30458" y="583849"/>
                    <a:pt x="29689" y="597725"/>
                    <a:pt x="29689" y="61158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800104" y="3360717"/>
              <a:ext cx="23751" cy="498764"/>
            </a:xfrm>
            <a:custGeom>
              <a:avLst/>
              <a:gdLst>
                <a:gd name="connsiteX0" fmla="*/ 23751 w 23751"/>
                <a:gd name="connsiteY0" fmla="*/ 498764 h 498764"/>
                <a:gd name="connsiteX1" fmla="*/ 17813 w 23751"/>
                <a:gd name="connsiteY1" fmla="*/ 469075 h 498764"/>
                <a:gd name="connsiteX2" fmla="*/ 11875 w 23751"/>
                <a:gd name="connsiteY2" fmla="*/ 451262 h 498764"/>
                <a:gd name="connsiteX3" fmla="*/ 5938 w 23751"/>
                <a:gd name="connsiteY3" fmla="*/ 356260 h 498764"/>
                <a:gd name="connsiteX4" fmla="*/ 0 w 23751"/>
                <a:gd name="connsiteY4" fmla="*/ 302821 h 498764"/>
                <a:gd name="connsiteX5" fmla="*/ 5938 w 23751"/>
                <a:gd name="connsiteY5" fmla="*/ 0 h 49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51" h="498764">
                  <a:moveTo>
                    <a:pt x="23751" y="498764"/>
                  </a:moveTo>
                  <a:cubicBezTo>
                    <a:pt x="21772" y="488868"/>
                    <a:pt x="20261" y="478866"/>
                    <a:pt x="17813" y="469075"/>
                  </a:cubicBezTo>
                  <a:cubicBezTo>
                    <a:pt x="16295" y="463003"/>
                    <a:pt x="12530" y="457486"/>
                    <a:pt x="11875" y="451262"/>
                  </a:cubicBezTo>
                  <a:cubicBezTo>
                    <a:pt x="8554" y="419707"/>
                    <a:pt x="8468" y="387888"/>
                    <a:pt x="5938" y="356260"/>
                  </a:cubicBezTo>
                  <a:cubicBezTo>
                    <a:pt x="4509" y="338394"/>
                    <a:pt x="1979" y="320634"/>
                    <a:pt x="0" y="302821"/>
                  </a:cubicBezTo>
                  <a:cubicBezTo>
                    <a:pt x="9561" y="130729"/>
                    <a:pt x="5938" y="231624"/>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871356" y="3396343"/>
              <a:ext cx="11875" cy="469075"/>
            </a:xfrm>
            <a:custGeom>
              <a:avLst/>
              <a:gdLst>
                <a:gd name="connsiteX0" fmla="*/ 11875 w 11875"/>
                <a:gd name="connsiteY0" fmla="*/ 469075 h 469075"/>
                <a:gd name="connsiteX1" fmla="*/ 5938 w 11875"/>
                <a:gd name="connsiteY1" fmla="*/ 213756 h 469075"/>
                <a:gd name="connsiteX2" fmla="*/ 0 w 11875"/>
                <a:gd name="connsiteY2" fmla="*/ 148441 h 469075"/>
                <a:gd name="connsiteX3" fmla="*/ 5938 w 11875"/>
                <a:gd name="connsiteY3" fmla="*/ 53439 h 469075"/>
                <a:gd name="connsiteX4" fmla="*/ 5938 w 11875"/>
                <a:gd name="connsiteY4" fmla="*/ 0 h 46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5" h="469075">
                  <a:moveTo>
                    <a:pt x="11875" y="469075"/>
                  </a:moveTo>
                  <a:cubicBezTo>
                    <a:pt x="9896" y="383969"/>
                    <a:pt x="9089" y="298827"/>
                    <a:pt x="5938" y="213756"/>
                  </a:cubicBezTo>
                  <a:cubicBezTo>
                    <a:pt x="5129" y="191910"/>
                    <a:pt x="0" y="170302"/>
                    <a:pt x="0" y="148441"/>
                  </a:cubicBezTo>
                  <a:cubicBezTo>
                    <a:pt x="0" y="116712"/>
                    <a:pt x="4670" y="85143"/>
                    <a:pt x="5938" y="53439"/>
                  </a:cubicBezTo>
                  <a:cubicBezTo>
                    <a:pt x="6650" y="35640"/>
                    <a:pt x="5938" y="17813"/>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4043548" y="3354779"/>
              <a:ext cx="13253" cy="504702"/>
            </a:xfrm>
            <a:custGeom>
              <a:avLst/>
              <a:gdLst>
                <a:gd name="connsiteX0" fmla="*/ 0 w 13253"/>
                <a:gd name="connsiteY0" fmla="*/ 504702 h 504702"/>
                <a:gd name="connsiteX1" fmla="*/ 5938 w 13253"/>
                <a:gd name="connsiteY1" fmla="*/ 469076 h 504702"/>
                <a:gd name="connsiteX2" fmla="*/ 5938 w 13253"/>
                <a:gd name="connsiteY2" fmla="*/ 41564 h 504702"/>
                <a:gd name="connsiteX3" fmla="*/ 5938 w 13253"/>
                <a:gd name="connsiteY3" fmla="*/ 0 h 504702"/>
              </a:gdLst>
              <a:ahLst/>
              <a:cxnLst>
                <a:cxn ang="0">
                  <a:pos x="connsiteX0" y="connsiteY0"/>
                </a:cxn>
                <a:cxn ang="0">
                  <a:pos x="connsiteX1" y="connsiteY1"/>
                </a:cxn>
                <a:cxn ang="0">
                  <a:pos x="connsiteX2" y="connsiteY2"/>
                </a:cxn>
                <a:cxn ang="0">
                  <a:pos x="connsiteX3" y="connsiteY3"/>
                </a:cxn>
              </a:cxnLst>
              <a:rect l="l" t="t" r="r" b="b"/>
              <a:pathLst>
                <a:path w="13253" h="504702">
                  <a:moveTo>
                    <a:pt x="0" y="504702"/>
                  </a:moveTo>
                  <a:cubicBezTo>
                    <a:pt x="1979" y="492827"/>
                    <a:pt x="4740" y="481055"/>
                    <a:pt x="5938" y="469076"/>
                  </a:cubicBezTo>
                  <a:cubicBezTo>
                    <a:pt x="20952" y="318932"/>
                    <a:pt x="8643" y="217396"/>
                    <a:pt x="5938" y="41564"/>
                  </a:cubicBezTo>
                  <a:cubicBezTo>
                    <a:pt x="5725" y="27711"/>
                    <a:pt x="5938" y="13855"/>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4102925" y="3360717"/>
              <a:ext cx="18532" cy="534389"/>
            </a:xfrm>
            <a:custGeom>
              <a:avLst/>
              <a:gdLst>
                <a:gd name="connsiteX0" fmla="*/ 0 w 18532"/>
                <a:gd name="connsiteY0" fmla="*/ 534389 h 534389"/>
                <a:gd name="connsiteX1" fmla="*/ 5937 w 18532"/>
                <a:gd name="connsiteY1" fmla="*/ 201880 h 534389"/>
                <a:gd name="connsiteX2" fmla="*/ 11875 w 18532"/>
                <a:gd name="connsiteY2" fmla="*/ 130628 h 534389"/>
                <a:gd name="connsiteX3" fmla="*/ 17813 w 18532"/>
                <a:gd name="connsiteY3" fmla="*/ 106878 h 534389"/>
                <a:gd name="connsiteX4" fmla="*/ 17813 w 18532"/>
                <a:gd name="connsiteY4" fmla="*/ 0 h 53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2" h="534389">
                  <a:moveTo>
                    <a:pt x="0" y="534389"/>
                  </a:moveTo>
                  <a:cubicBezTo>
                    <a:pt x="1979" y="423553"/>
                    <a:pt x="2678" y="312686"/>
                    <a:pt x="5937" y="201880"/>
                  </a:cubicBezTo>
                  <a:cubicBezTo>
                    <a:pt x="6638" y="178057"/>
                    <a:pt x="8919" y="154277"/>
                    <a:pt x="11875" y="130628"/>
                  </a:cubicBezTo>
                  <a:cubicBezTo>
                    <a:pt x="12887" y="122531"/>
                    <a:pt x="17442" y="115030"/>
                    <a:pt x="17813" y="106878"/>
                  </a:cubicBezTo>
                  <a:cubicBezTo>
                    <a:pt x="19431" y="71289"/>
                    <a:pt x="17813" y="35626"/>
                    <a:pt x="17813"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4304805" y="2630384"/>
              <a:ext cx="29689" cy="605642"/>
            </a:xfrm>
            <a:custGeom>
              <a:avLst/>
              <a:gdLst>
                <a:gd name="connsiteX0" fmla="*/ 0 w 29689"/>
                <a:gd name="connsiteY0" fmla="*/ 0 h 605642"/>
                <a:gd name="connsiteX1" fmla="*/ 5938 w 29689"/>
                <a:gd name="connsiteY1" fmla="*/ 29689 h 605642"/>
                <a:gd name="connsiteX2" fmla="*/ 17813 w 29689"/>
                <a:gd name="connsiteY2" fmla="*/ 71252 h 605642"/>
                <a:gd name="connsiteX3" fmla="*/ 23751 w 29689"/>
                <a:gd name="connsiteY3" fmla="*/ 118754 h 605642"/>
                <a:gd name="connsiteX4" fmla="*/ 29689 w 29689"/>
                <a:gd name="connsiteY4" fmla="*/ 427512 h 605642"/>
                <a:gd name="connsiteX5" fmla="*/ 23751 w 29689"/>
                <a:gd name="connsiteY5" fmla="*/ 528452 h 605642"/>
                <a:gd name="connsiteX6" fmla="*/ 23751 w 29689"/>
                <a:gd name="connsiteY6" fmla="*/ 605642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89" h="605642">
                  <a:moveTo>
                    <a:pt x="0" y="0"/>
                  </a:moveTo>
                  <a:cubicBezTo>
                    <a:pt x="1979" y="9896"/>
                    <a:pt x="3490" y="19898"/>
                    <a:pt x="5938" y="29689"/>
                  </a:cubicBezTo>
                  <a:cubicBezTo>
                    <a:pt x="12999" y="57931"/>
                    <a:pt x="12259" y="37926"/>
                    <a:pt x="17813" y="71252"/>
                  </a:cubicBezTo>
                  <a:cubicBezTo>
                    <a:pt x="20436" y="86992"/>
                    <a:pt x="21772" y="102920"/>
                    <a:pt x="23751" y="118754"/>
                  </a:cubicBezTo>
                  <a:cubicBezTo>
                    <a:pt x="25730" y="221673"/>
                    <a:pt x="29689" y="324574"/>
                    <a:pt x="29689" y="427512"/>
                  </a:cubicBezTo>
                  <a:cubicBezTo>
                    <a:pt x="29689" y="461217"/>
                    <a:pt x="24874" y="494766"/>
                    <a:pt x="23751" y="528452"/>
                  </a:cubicBezTo>
                  <a:cubicBezTo>
                    <a:pt x="22894" y="554168"/>
                    <a:pt x="23751" y="579912"/>
                    <a:pt x="23751" y="605642"/>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4239109" y="2630384"/>
              <a:ext cx="36008" cy="623503"/>
            </a:xfrm>
            <a:custGeom>
              <a:avLst/>
              <a:gdLst>
                <a:gd name="connsiteX0" fmla="*/ 18195 w 36008"/>
                <a:gd name="connsiteY0" fmla="*/ 0 h 623503"/>
                <a:gd name="connsiteX1" fmla="*/ 12257 w 36008"/>
                <a:gd name="connsiteY1" fmla="*/ 451263 h 623503"/>
                <a:gd name="connsiteX2" fmla="*/ 6320 w 36008"/>
                <a:gd name="connsiteY2" fmla="*/ 469076 h 623503"/>
                <a:gd name="connsiteX3" fmla="*/ 24133 w 36008"/>
                <a:gd name="connsiteY3" fmla="*/ 605642 h 623503"/>
                <a:gd name="connsiteX4" fmla="*/ 36008 w 36008"/>
                <a:gd name="connsiteY4" fmla="*/ 623455 h 623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8" h="623503">
                  <a:moveTo>
                    <a:pt x="18195" y="0"/>
                  </a:moveTo>
                  <a:cubicBezTo>
                    <a:pt x="16216" y="150421"/>
                    <a:pt x="16064" y="300877"/>
                    <a:pt x="12257" y="451263"/>
                  </a:cubicBezTo>
                  <a:cubicBezTo>
                    <a:pt x="12099" y="457520"/>
                    <a:pt x="6320" y="462817"/>
                    <a:pt x="6320" y="469076"/>
                  </a:cubicBezTo>
                  <a:cubicBezTo>
                    <a:pt x="6320" y="593156"/>
                    <a:pt x="-16333" y="565179"/>
                    <a:pt x="24133" y="605642"/>
                  </a:cubicBezTo>
                  <a:cubicBezTo>
                    <a:pt x="30696" y="625333"/>
                    <a:pt x="23811" y="623455"/>
                    <a:pt x="36008" y="62345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4406156" y="2624447"/>
              <a:ext cx="106467" cy="623454"/>
            </a:xfrm>
            <a:custGeom>
              <a:avLst/>
              <a:gdLst>
                <a:gd name="connsiteX0" fmla="*/ 106467 w 106467"/>
                <a:gd name="connsiteY0" fmla="*/ 0 h 623454"/>
                <a:gd name="connsiteX1" fmla="*/ 94592 w 106467"/>
                <a:gd name="connsiteY1" fmla="*/ 35626 h 623454"/>
                <a:gd name="connsiteX2" fmla="*/ 70841 w 106467"/>
                <a:gd name="connsiteY2" fmla="*/ 65314 h 623454"/>
                <a:gd name="connsiteX3" fmla="*/ 53028 w 106467"/>
                <a:gd name="connsiteY3" fmla="*/ 112815 h 623454"/>
                <a:gd name="connsiteX4" fmla="*/ 41153 w 106467"/>
                <a:gd name="connsiteY4" fmla="*/ 130628 h 623454"/>
                <a:gd name="connsiteX5" fmla="*/ 23340 w 106467"/>
                <a:gd name="connsiteY5" fmla="*/ 190005 h 623454"/>
                <a:gd name="connsiteX6" fmla="*/ 11465 w 106467"/>
                <a:gd name="connsiteY6" fmla="*/ 207818 h 623454"/>
                <a:gd name="connsiteX7" fmla="*/ 11465 w 106467"/>
                <a:gd name="connsiteY7" fmla="*/ 463137 h 623454"/>
                <a:gd name="connsiteX8" fmla="*/ 17402 w 106467"/>
                <a:gd name="connsiteY8" fmla="*/ 516576 h 623454"/>
                <a:gd name="connsiteX9" fmla="*/ 23340 w 106467"/>
                <a:gd name="connsiteY9" fmla="*/ 623454 h 62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467" h="623454">
                  <a:moveTo>
                    <a:pt x="106467" y="0"/>
                  </a:moveTo>
                  <a:cubicBezTo>
                    <a:pt x="102509" y="11875"/>
                    <a:pt x="99676" y="24187"/>
                    <a:pt x="94592" y="35626"/>
                  </a:cubicBezTo>
                  <a:cubicBezTo>
                    <a:pt x="88599" y="49110"/>
                    <a:pt x="80713" y="55443"/>
                    <a:pt x="70841" y="65314"/>
                  </a:cubicBezTo>
                  <a:cubicBezTo>
                    <a:pt x="65701" y="80737"/>
                    <a:pt x="60133" y="98606"/>
                    <a:pt x="53028" y="112815"/>
                  </a:cubicBezTo>
                  <a:cubicBezTo>
                    <a:pt x="49837" y="119198"/>
                    <a:pt x="44344" y="124245"/>
                    <a:pt x="41153" y="130628"/>
                  </a:cubicBezTo>
                  <a:cubicBezTo>
                    <a:pt x="7572" y="197792"/>
                    <a:pt x="48372" y="123255"/>
                    <a:pt x="23340" y="190005"/>
                  </a:cubicBezTo>
                  <a:cubicBezTo>
                    <a:pt x="20834" y="196687"/>
                    <a:pt x="15423" y="201880"/>
                    <a:pt x="11465" y="207818"/>
                  </a:cubicBezTo>
                  <a:cubicBezTo>
                    <a:pt x="-8806" y="309165"/>
                    <a:pt x="2106" y="243194"/>
                    <a:pt x="11465" y="463137"/>
                  </a:cubicBezTo>
                  <a:cubicBezTo>
                    <a:pt x="12227" y="481043"/>
                    <a:pt x="16078" y="498702"/>
                    <a:pt x="17402" y="516576"/>
                  </a:cubicBezTo>
                  <a:cubicBezTo>
                    <a:pt x="20038" y="552159"/>
                    <a:pt x="23340" y="623454"/>
                    <a:pt x="23340" y="62345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4517931" y="2648197"/>
              <a:ext cx="42194" cy="600250"/>
            </a:xfrm>
            <a:custGeom>
              <a:avLst/>
              <a:gdLst>
                <a:gd name="connsiteX0" fmla="*/ 36256 w 42194"/>
                <a:gd name="connsiteY0" fmla="*/ 0 h 600250"/>
                <a:gd name="connsiteX1" fmla="*/ 42194 w 42194"/>
                <a:gd name="connsiteY1" fmla="*/ 29689 h 600250"/>
                <a:gd name="connsiteX2" fmla="*/ 36256 w 42194"/>
                <a:gd name="connsiteY2" fmla="*/ 59377 h 600250"/>
                <a:gd name="connsiteX3" fmla="*/ 24381 w 42194"/>
                <a:gd name="connsiteY3" fmla="*/ 124691 h 600250"/>
                <a:gd name="connsiteX4" fmla="*/ 18443 w 42194"/>
                <a:gd name="connsiteY4" fmla="*/ 249382 h 600250"/>
                <a:gd name="connsiteX5" fmla="*/ 12505 w 42194"/>
                <a:gd name="connsiteY5" fmla="*/ 273133 h 600250"/>
                <a:gd name="connsiteX6" fmla="*/ 6568 w 42194"/>
                <a:gd name="connsiteY6" fmla="*/ 332509 h 600250"/>
                <a:gd name="connsiteX7" fmla="*/ 6568 w 42194"/>
                <a:gd name="connsiteY7" fmla="*/ 516577 h 600250"/>
                <a:gd name="connsiteX8" fmla="*/ 12505 w 42194"/>
                <a:gd name="connsiteY8" fmla="*/ 587829 h 6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94" h="600250">
                  <a:moveTo>
                    <a:pt x="36256" y="0"/>
                  </a:moveTo>
                  <a:cubicBezTo>
                    <a:pt x="38235" y="9896"/>
                    <a:pt x="42194" y="19597"/>
                    <a:pt x="42194" y="29689"/>
                  </a:cubicBezTo>
                  <a:cubicBezTo>
                    <a:pt x="42194" y="39781"/>
                    <a:pt x="37915" y="49422"/>
                    <a:pt x="36256" y="59377"/>
                  </a:cubicBezTo>
                  <a:cubicBezTo>
                    <a:pt x="25617" y="123209"/>
                    <a:pt x="35780" y="79090"/>
                    <a:pt x="24381" y="124691"/>
                  </a:cubicBezTo>
                  <a:cubicBezTo>
                    <a:pt x="22402" y="166255"/>
                    <a:pt x="21761" y="207904"/>
                    <a:pt x="18443" y="249382"/>
                  </a:cubicBezTo>
                  <a:cubicBezTo>
                    <a:pt x="17792" y="257517"/>
                    <a:pt x="13659" y="265054"/>
                    <a:pt x="12505" y="273133"/>
                  </a:cubicBezTo>
                  <a:cubicBezTo>
                    <a:pt x="9692" y="292824"/>
                    <a:pt x="8547" y="312717"/>
                    <a:pt x="6568" y="332509"/>
                  </a:cubicBezTo>
                  <a:cubicBezTo>
                    <a:pt x="-1290" y="497515"/>
                    <a:pt x="-3045" y="406022"/>
                    <a:pt x="6568" y="516577"/>
                  </a:cubicBezTo>
                  <a:cubicBezTo>
                    <a:pt x="12657" y="586600"/>
                    <a:pt x="12505" y="620274"/>
                    <a:pt x="12505" y="58782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4666818" y="2612571"/>
              <a:ext cx="65499" cy="623455"/>
            </a:xfrm>
            <a:custGeom>
              <a:avLst/>
              <a:gdLst>
                <a:gd name="connsiteX0" fmla="*/ 65499 w 65499"/>
                <a:gd name="connsiteY0" fmla="*/ 0 h 623455"/>
                <a:gd name="connsiteX1" fmla="*/ 53624 w 65499"/>
                <a:gd name="connsiteY1" fmla="*/ 41564 h 623455"/>
                <a:gd name="connsiteX2" fmla="*/ 47686 w 65499"/>
                <a:gd name="connsiteY2" fmla="*/ 65315 h 623455"/>
                <a:gd name="connsiteX3" fmla="*/ 41748 w 65499"/>
                <a:gd name="connsiteY3" fmla="*/ 83128 h 623455"/>
                <a:gd name="connsiteX4" fmla="*/ 29873 w 65499"/>
                <a:gd name="connsiteY4" fmla="*/ 112816 h 623455"/>
                <a:gd name="connsiteX5" fmla="*/ 6122 w 65499"/>
                <a:gd name="connsiteY5" fmla="*/ 172193 h 623455"/>
                <a:gd name="connsiteX6" fmla="*/ 185 w 65499"/>
                <a:gd name="connsiteY6" fmla="*/ 195943 h 623455"/>
                <a:gd name="connsiteX7" fmla="*/ 12060 w 65499"/>
                <a:gd name="connsiteY7" fmla="*/ 516577 h 623455"/>
                <a:gd name="connsiteX8" fmla="*/ 17998 w 65499"/>
                <a:gd name="connsiteY8" fmla="*/ 564078 h 623455"/>
                <a:gd name="connsiteX9" fmla="*/ 17998 w 65499"/>
                <a:gd name="connsiteY9" fmla="*/ 623455 h 62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499" h="623455">
                  <a:moveTo>
                    <a:pt x="65499" y="0"/>
                  </a:moveTo>
                  <a:cubicBezTo>
                    <a:pt x="61541" y="13855"/>
                    <a:pt x="57415" y="27663"/>
                    <a:pt x="53624" y="41564"/>
                  </a:cubicBezTo>
                  <a:cubicBezTo>
                    <a:pt x="51477" y="49437"/>
                    <a:pt x="49928" y="57468"/>
                    <a:pt x="47686" y="65315"/>
                  </a:cubicBezTo>
                  <a:cubicBezTo>
                    <a:pt x="45966" y="71333"/>
                    <a:pt x="43946" y="77268"/>
                    <a:pt x="41748" y="83128"/>
                  </a:cubicBezTo>
                  <a:cubicBezTo>
                    <a:pt x="38006" y="93108"/>
                    <a:pt x="32936" y="102607"/>
                    <a:pt x="29873" y="112816"/>
                  </a:cubicBezTo>
                  <a:cubicBezTo>
                    <a:pt x="13471" y="167488"/>
                    <a:pt x="38505" y="118220"/>
                    <a:pt x="6122" y="172193"/>
                  </a:cubicBezTo>
                  <a:cubicBezTo>
                    <a:pt x="4143" y="180110"/>
                    <a:pt x="185" y="187783"/>
                    <a:pt x="185" y="195943"/>
                  </a:cubicBezTo>
                  <a:cubicBezTo>
                    <a:pt x="185" y="388001"/>
                    <a:pt x="-2442" y="393317"/>
                    <a:pt x="12060" y="516577"/>
                  </a:cubicBezTo>
                  <a:cubicBezTo>
                    <a:pt x="13925" y="532425"/>
                    <a:pt x="17113" y="548146"/>
                    <a:pt x="17998" y="564078"/>
                  </a:cubicBezTo>
                  <a:cubicBezTo>
                    <a:pt x="19096" y="583840"/>
                    <a:pt x="17998" y="603663"/>
                    <a:pt x="17998" y="62345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4769743" y="2648197"/>
              <a:ext cx="27888" cy="588663"/>
            </a:xfrm>
            <a:custGeom>
              <a:avLst/>
              <a:gdLst>
                <a:gd name="connsiteX0" fmla="*/ 10075 w 27888"/>
                <a:gd name="connsiteY0" fmla="*/ 0 h 588663"/>
                <a:gd name="connsiteX1" fmla="*/ 10075 w 27888"/>
                <a:gd name="connsiteY1" fmla="*/ 510639 h 588663"/>
                <a:gd name="connsiteX2" fmla="*/ 21951 w 27888"/>
                <a:gd name="connsiteY2" fmla="*/ 587829 h 588663"/>
                <a:gd name="connsiteX3" fmla="*/ 27888 w 27888"/>
                <a:gd name="connsiteY3" fmla="*/ 587829 h 588663"/>
              </a:gdLst>
              <a:ahLst/>
              <a:cxnLst>
                <a:cxn ang="0">
                  <a:pos x="connsiteX0" y="connsiteY0"/>
                </a:cxn>
                <a:cxn ang="0">
                  <a:pos x="connsiteX1" y="connsiteY1"/>
                </a:cxn>
                <a:cxn ang="0">
                  <a:pos x="connsiteX2" y="connsiteY2"/>
                </a:cxn>
                <a:cxn ang="0">
                  <a:pos x="connsiteX3" y="connsiteY3"/>
                </a:cxn>
              </a:cxnLst>
              <a:rect l="l" t="t" r="r" b="b"/>
              <a:pathLst>
                <a:path w="27888" h="588663">
                  <a:moveTo>
                    <a:pt x="10075" y="0"/>
                  </a:moveTo>
                  <a:cubicBezTo>
                    <a:pt x="-6243" y="212165"/>
                    <a:pt x="-133" y="102318"/>
                    <a:pt x="10075" y="510639"/>
                  </a:cubicBezTo>
                  <a:cubicBezTo>
                    <a:pt x="10124" y="512618"/>
                    <a:pt x="20242" y="582702"/>
                    <a:pt x="21951" y="587829"/>
                  </a:cubicBezTo>
                  <a:cubicBezTo>
                    <a:pt x="22577" y="589706"/>
                    <a:pt x="25909" y="587829"/>
                    <a:pt x="27888" y="58782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4239491" y="3366655"/>
              <a:ext cx="53439" cy="480950"/>
            </a:xfrm>
            <a:custGeom>
              <a:avLst/>
              <a:gdLst>
                <a:gd name="connsiteX0" fmla="*/ 53439 w 53439"/>
                <a:gd name="connsiteY0" fmla="*/ 480950 h 480950"/>
                <a:gd name="connsiteX1" fmla="*/ 47501 w 53439"/>
                <a:gd name="connsiteY1" fmla="*/ 451262 h 480950"/>
                <a:gd name="connsiteX2" fmla="*/ 41564 w 53439"/>
                <a:gd name="connsiteY2" fmla="*/ 427511 h 480950"/>
                <a:gd name="connsiteX3" fmla="*/ 35626 w 53439"/>
                <a:gd name="connsiteY3" fmla="*/ 166254 h 480950"/>
                <a:gd name="connsiteX4" fmla="*/ 29688 w 53439"/>
                <a:gd name="connsiteY4" fmla="*/ 106877 h 480950"/>
                <a:gd name="connsiteX5" fmla="*/ 17813 w 53439"/>
                <a:gd name="connsiteY5" fmla="*/ 71251 h 480950"/>
                <a:gd name="connsiteX6" fmla="*/ 5938 w 53439"/>
                <a:gd name="connsiteY6" fmla="*/ 35626 h 480950"/>
                <a:gd name="connsiteX7" fmla="*/ 0 w 53439"/>
                <a:gd name="connsiteY7" fmla="*/ 17813 h 480950"/>
                <a:gd name="connsiteX8" fmla="*/ 0 w 53439"/>
                <a:gd name="connsiteY8" fmla="*/ 0 h 48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39" h="480950">
                  <a:moveTo>
                    <a:pt x="53439" y="480950"/>
                  </a:moveTo>
                  <a:cubicBezTo>
                    <a:pt x="51460" y="471054"/>
                    <a:pt x="49690" y="461114"/>
                    <a:pt x="47501" y="451262"/>
                  </a:cubicBezTo>
                  <a:cubicBezTo>
                    <a:pt x="45731" y="443296"/>
                    <a:pt x="41904" y="435665"/>
                    <a:pt x="41564" y="427511"/>
                  </a:cubicBezTo>
                  <a:cubicBezTo>
                    <a:pt x="37938" y="340478"/>
                    <a:pt x="38850" y="253302"/>
                    <a:pt x="35626" y="166254"/>
                  </a:cubicBezTo>
                  <a:cubicBezTo>
                    <a:pt x="34890" y="146377"/>
                    <a:pt x="33354" y="126427"/>
                    <a:pt x="29688" y="106877"/>
                  </a:cubicBezTo>
                  <a:cubicBezTo>
                    <a:pt x="27381" y="94574"/>
                    <a:pt x="21772" y="83126"/>
                    <a:pt x="17813" y="71251"/>
                  </a:cubicBezTo>
                  <a:lnTo>
                    <a:pt x="5938" y="35626"/>
                  </a:lnTo>
                  <a:cubicBezTo>
                    <a:pt x="3959" y="29688"/>
                    <a:pt x="0" y="24072"/>
                    <a:pt x="0" y="17813"/>
                  </a:cubicBezTo>
                  <a:lnTo>
                    <a:pt x="0"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4352306" y="3354779"/>
              <a:ext cx="0" cy="516577"/>
            </a:xfrm>
            <a:custGeom>
              <a:avLst/>
              <a:gdLst>
                <a:gd name="connsiteX0" fmla="*/ 0 w 0"/>
                <a:gd name="connsiteY0" fmla="*/ 516577 h 516577"/>
                <a:gd name="connsiteX1" fmla="*/ 0 w 0"/>
                <a:gd name="connsiteY1" fmla="*/ 0 h 516577"/>
              </a:gdLst>
              <a:ahLst/>
              <a:cxnLst>
                <a:cxn ang="0">
                  <a:pos x="connsiteX0" y="connsiteY0"/>
                </a:cxn>
                <a:cxn ang="0">
                  <a:pos x="connsiteX1" y="connsiteY1"/>
                </a:cxn>
              </a:cxnLst>
              <a:rect l="l" t="t" r="r" b="b"/>
              <a:pathLst>
                <a:path h="516577">
                  <a:moveTo>
                    <a:pt x="0" y="516577"/>
                  </a:moveTo>
                  <a:lnTo>
                    <a:pt x="0"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4447309" y="3325091"/>
              <a:ext cx="59377" cy="540327"/>
            </a:xfrm>
            <a:custGeom>
              <a:avLst/>
              <a:gdLst>
                <a:gd name="connsiteX0" fmla="*/ 23751 w 59377"/>
                <a:gd name="connsiteY0" fmla="*/ 540327 h 540327"/>
                <a:gd name="connsiteX1" fmla="*/ 29688 w 59377"/>
                <a:gd name="connsiteY1" fmla="*/ 285008 h 540327"/>
                <a:gd name="connsiteX2" fmla="*/ 35626 w 59377"/>
                <a:gd name="connsiteY2" fmla="*/ 261257 h 540327"/>
                <a:gd name="connsiteX3" fmla="*/ 47501 w 59377"/>
                <a:gd name="connsiteY3" fmla="*/ 178130 h 540327"/>
                <a:gd name="connsiteX4" fmla="*/ 59377 w 59377"/>
                <a:gd name="connsiteY4" fmla="*/ 142504 h 540327"/>
                <a:gd name="connsiteX5" fmla="*/ 53439 w 59377"/>
                <a:gd name="connsiteY5" fmla="*/ 77190 h 540327"/>
                <a:gd name="connsiteX6" fmla="*/ 35626 w 59377"/>
                <a:gd name="connsiteY6" fmla="*/ 41564 h 540327"/>
                <a:gd name="connsiteX7" fmla="*/ 29688 w 59377"/>
                <a:gd name="connsiteY7" fmla="*/ 23751 h 540327"/>
                <a:gd name="connsiteX8" fmla="*/ 17813 w 59377"/>
                <a:gd name="connsiteY8" fmla="*/ 5938 h 540327"/>
                <a:gd name="connsiteX9" fmla="*/ 0 w 59377"/>
                <a:gd name="connsiteY9" fmla="*/ 0 h 54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377" h="540327">
                  <a:moveTo>
                    <a:pt x="23751" y="540327"/>
                  </a:moveTo>
                  <a:cubicBezTo>
                    <a:pt x="25730" y="455221"/>
                    <a:pt x="26069" y="370060"/>
                    <a:pt x="29688" y="285008"/>
                  </a:cubicBezTo>
                  <a:cubicBezTo>
                    <a:pt x="30035" y="276855"/>
                    <a:pt x="34472" y="269336"/>
                    <a:pt x="35626" y="261257"/>
                  </a:cubicBezTo>
                  <a:cubicBezTo>
                    <a:pt x="43127" y="208755"/>
                    <a:pt x="36432" y="215026"/>
                    <a:pt x="47501" y="178130"/>
                  </a:cubicBezTo>
                  <a:cubicBezTo>
                    <a:pt x="51098" y="166140"/>
                    <a:pt x="59377" y="142504"/>
                    <a:pt x="59377" y="142504"/>
                  </a:cubicBezTo>
                  <a:cubicBezTo>
                    <a:pt x="57398" y="120733"/>
                    <a:pt x="56531" y="98831"/>
                    <a:pt x="53439" y="77190"/>
                  </a:cubicBezTo>
                  <a:cubicBezTo>
                    <a:pt x="50454" y="56297"/>
                    <a:pt x="45033" y="60377"/>
                    <a:pt x="35626" y="41564"/>
                  </a:cubicBezTo>
                  <a:cubicBezTo>
                    <a:pt x="32827" y="35966"/>
                    <a:pt x="32487" y="29349"/>
                    <a:pt x="29688" y="23751"/>
                  </a:cubicBezTo>
                  <a:cubicBezTo>
                    <a:pt x="26497" y="17368"/>
                    <a:pt x="23385" y="10396"/>
                    <a:pt x="17813" y="5938"/>
                  </a:cubicBezTo>
                  <a:cubicBezTo>
                    <a:pt x="12926" y="2028"/>
                    <a:pt x="0" y="0"/>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4530436" y="3342904"/>
              <a:ext cx="35781" cy="516577"/>
            </a:xfrm>
            <a:custGeom>
              <a:avLst/>
              <a:gdLst>
                <a:gd name="connsiteX0" fmla="*/ 0 w 35781"/>
                <a:gd name="connsiteY0" fmla="*/ 516577 h 516577"/>
                <a:gd name="connsiteX1" fmla="*/ 5938 w 35781"/>
                <a:gd name="connsiteY1" fmla="*/ 486888 h 516577"/>
                <a:gd name="connsiteX2" fmla="*/ 11876 w 35781"/>
                <a:gd name="connsiteY2" fmla="*/ 463138 h 516577"/>
                <a:gd name="connsiteX3" fmla="*/ 17813 w 35781"/>
                <a:gd name="connsiteY3" fmla="*/ 409699 h 516577"/>
                <a:gd name="connsiteX4" fmla="*/ 23751 w 35781"/>
                <a:gd name="connsiteY4" fmla="*/ 184067 h 516577"/>
                <a:gd name="connsiteX5" fmla="*/ 29689 w 35781"/>
                <a:gd name="connsiteY5" fmla="*/ 142504 h 516577"/>
                <a:gd name="connsiteX6" fmla="*/ 35626 w 35781"/>
                <a:gd name="connsiteY6" fmla="*/ 0 h 51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1" h="516577">
                  <a:moveTo>
                    <a:pt x="0" y="516577"/>
                  </a:moveTo>
                  <a:cubicBezTo>
                    <a:pt x="1979" y="506681"/>
                    <a:pt x="3749" y="496740"/>
                    <a:pt x="5938" y="486888"/>
                  </a:cubicBezTo>
                  <a:cubicBezTo>
                    <a:pt x="7708" y="478922"/>
                    <a:pt x="10635" y="471203"/>
                    <a:pt x="11876" y="463138"/>
                  </a:cubicBezTo>
                  <a:cubicBezTo>
                    <a:pt x="14601" y="445424"/>
                    <a:pt x="15834" y="427512"/>
                    <a:pt x="17813" y="409699"/>
                  </a:cubicBezTo>
                  <a:cubicBezTo>
                    <a:pt x="19792" y="334488"/>
                    <a:pt x="20410" y="259230"/>
                    <a:pt x="23751" y="184067"/>
                  </a:cubicBezTo>
                  <a:cubicBezTo>
                    <a:pt x="24372" y="170086"/>
                    <a:pt x="28296" y="156430"/>
                    <a:pt x="29689" y="142504"/>
                  </a:cubicBezTo>
                  <a:cubicBezTo>
                    <a:pt x="37296" y="66436"/>
                    <a:pt x="35626" y="71860"/>
                    <a:pt x="35626"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4631129" y="3342904"/>
              <a:ext cx="59624" cy="510639"/>
            </a:xfrm>
            <a:custGeom>
              <a:avLst/>
              <a:gdLst>
                <a:gd name="connsiteX0" fmla="*/ 59624 w 59624"/>
                <a:gd name="connsiteY0" fmla="*/ 510639 h 510639"/>
                <a:gd name="connsiteX1" fmla="*/ 53687 w 59624"/>
                <a:gd name="connsiteY1" fmla="*/ 148441 h 510639"/>
                <a:gd name="connsiteX2" fmla="*/ 41811 w 59624"/>
                <a:gd name="connsiteY2" fmla="*/ 106878 h 510639"/>
                <a:gd name="connsiteX3" fmla="*/ 23998 w 59624"/>
                <a:gd name="connsiteY3" fmla="*/ 59377 h 510639"/>
                <a:gd name="connsiteX4" fmla="*/ 248 w 59624"/>
                <a:gd name="connsiteY4" fmla="*/ 0 h 510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4" h="510639">
                  <a:moveTo>
                    <a:pt x="59624" y="510639"/>
                  </a:moveTo>
                  <a:cubicBezTo>
                    <a:pt x="57645" y="389906"/>
                    <a:pt x="57400" y="269133"/>
                    <a:pt x="53687" y="148441"/>
                  </a:cubicBezTo>
                  <a:cubicBezTo>
                    <a:pt x="53367" y="138040"/>
                    <a:pt x="44856" y="117537"/>
                    <a:pt x="41811" y="106878"/>
                  </a:cubicBezTo>
                  <a:cubicBezTo>
                    <a:pt x="34123" y="79968"/>
                    <a:pt x="39095" y="84539"/>
                    <a:pt x="23998" y="59377"/>
                  </a:cubicBezTo>
                  <a:cubicBezTo>
                    <a:pt x="-4143" y="12475"/>
                    <a:pt x="248" y="40624"/>
                    <a:pt x="24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4719307" y="3331029"/>
              <a:ext cx="25653" cy="534389"/>
            </a:xfrm>
            <a:custGeom>
              <a:avLst/>
              <a:gdLst>
                <a:gd name="connsiteX0" fmla="*/ 24885 w 25653"/>
                <a:gd name="connsiteY0" fmla="*/ 534389 h 534389"/>
                <a:gd name="connsiteX1" fmla="*/ 18948 w 25653"/>
                <a:gd name="connsiteY1" fmla="*/ 504701 h 534389"/>
                <a:gd name="connsiteX2" fmla="*/ 1135 w 25653"/>
                <a:gd name="connsiteY2" fmla="*/ 486888 h 534389"/>
                <a:gd name="connsiteX3" fmla="*/ 7072 w 25653"/>
                <a:gd name="connsiteY3" fmla="*/ 243444 h 534389"/>
                <a:gd name="connsiteX4" fmla="*/ 13010 w 25653"/>
                <a:gd name="connsiteY4" fmla="*/ 207818 h 534389"/>
                <a:gd name="connsiteX5" fmla="*/ 18948 w 25653"/>
                <a:gd name="connsiteY5" fmla="*/ 142503 h 534389"/>
                <a:gd name="connsiteX6" fmla="*/ 24885 w 25653"/>
                <a:gd name="connsiteY6" fmla="*/ 124690 h 534389"/>
                <a:gd name="connsiteX7" fmla="*/ 24885 w 25653"/>
                <a:gd name="connsiteY7" fmla="*/ 0 h 5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53" h="534389">
                  <a:moveTo>
                    <a:pt x="24885" y="534389"/>
                  </a:moveTo>
                  <a:cubicBezTo>
                    <a:pt x="22906" y="524493"/>
                    <a:pt x="23461" y="513728"/>
                    <a:pt x="18948" y="504701"/>
                  </a:cubicBezTo>
                  <a:cubicBezTo>
                    <a:pt x="15193" y="497190"/>
                    <a:pt x="1516" y="495276"/>
                    <a:pt x="1135" y="486888"/>
                  </a:cubicBezTo>
                  <a:cubicBezTo>
                    <a:pt x="-2551" y="405800"/>
                    <a:pt x="3621" y="324543"/>
                    <a:pt x="7072" y="243444"/>
                  </a:cubicBezTo>
                  <a:cubicBezTo>
                    <a:pt x="7584" y="231416"/>
                    <a:pt x="11603" y="219775"/>
                    <a:pt x="13010" y="207818"/>
                  </a:cubicBezTo>
                  <a:cubicBezTo>
                    <a:pt x="15564" y="186106"/>
                    <a:pt x="15856" y="164145"/>
                    <a:pt x="18948" y="142503"/>
                  </a:cubicBezTo>
                  <a:cubicBezTo>
                    <a:pt x="19833" y="136307"/>
                    <a:pt x="24624" y="130943"/>
                    <a:pt x="24885" y="124690"/>
                  </a:cubicBezTo>
                  <a:cubicBezTo>
                    <a:pt x="26615" y="83163"/>
                    <a:pt x="24885" y="41563"/>
                    <a:pt x="24885"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4862945" y="2624447"/>
              <a:ext cx="65315" cy="605641"/>
            </a:xfrm>
            <a:custGeom>
              <a:avLst/>
              <a:gdLst>
                <a:gd name="connsiteX0" fmla="*/ 53439 w 65315"/>
                <a:gd name="connsiteY0" fmla="*/ 0 h 605641"/>
                <a:gd name="connsiteX1" fmla="*/ 59377 w 65315"/>
                <a:gd name="connsiteY1" fmla="*/ 41563 h 605641"/>
                <a:gd name="connsiteX2" fmla="*/ 65315 w 65315"/>
                <a:gd name="connsiteY2" fmla="*/ 59376 h 605641"/>
                <a:gd name="connsiteX3" fmla="*/ 59377 w 65315"/>
                <a:gd name="connsiteY3" fmla="*/ 142504 h 605641"/>
                <a:gd name="connsiteX4" fmla="*/ 47502 w 65315"/>
                <a:gd name="connsiteY4" fmla="*/ 178130 h 605641"/>
                <a:gd name="connsiteX5" fmla="*/ 41564 w 65315"/>
                <a:gd name="connsiteY5" fmla="*/ 213756 h 605641"/>
                <a:gd name="connsiteX6" fmla="*/ 29689 w 65315"/>
                <a:gd name="connsiteY6" fmla="*/ 237506 h 605641"/>
                <a:gd name="connsiteX7" fmla="*/ 23751 w 65315"/>
                <a:gd name="connsiteY7" fmla="*/ 255319 h 605641"/>
                <a:gd name="connsiteX8" fmla="*/ 17813 w 65315"/>
                <a:gd name="connsiteY8" fmla="*/ 326571 h 605641"/>
                <a:gd name="connsiteX9" fmla="*/ 11876 w 65315"/>
                <a:gd name="connsiteY9" fmla="*/ 350322 h 605641"/>
                <a:gd name="connsiteX10" fmla="*/ 0 w 65315"/>
                <a:gd name="connsiteY10" fmla="*/ 385948 h 605641"/>
                <a:gd name="connsiteX11" fmla="*/ 0 w 65315"/>
                <a:gd name="connsiteY11" fmla="*/ 605641 h 60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315" h="605641">
                  <a:moveTo>
                    <a:pt x="53439" y="0"/>
                  </a:moveTo>
                  <a:cubicBezTo>
                    <a:pt x="55418" y="13854"/>
                    <a:pt x="56632" y="27840"/>
                    <a:pt x="59377" y="41563"/>
                  </a:cubicBezTo>
                  <a:cubicBezTo>
                    <a:pt x="60605" y="47700"/>
                    <a:pt x="65315" y="53117"/>
                    <a:pt x="65315" y="59376"/>
                  </a:cubicBezTo>
                  <a:cubicBezTo>
                    <a:pt x="65315" y="87156"/>
                    <a:pt x="63498" y="115031"/>
                    <a:pt x="59377" y="142504"/>
                  </a:cubicBezTo>
                  <a:cubicBezTo>
                    <a:pt x="57520" y="154883"/>
                    <a:pt x="49560" y="165783"/>
                    <a:pt x="47502" y="178130"/>
                  </a:cubicBezTo>
                  <a:cubicBezTo>
                    <a:pt x="45523" y="190005"/>
                    <a:pt x="45023" y="202225"/>
                    <a:pt x="41564" y="213756"/>
                  </a:cubicBezTo>
                  <a:cubicBezTo>
                    <a:pt x="39021" y="222234"/>
                    <a:pt x="33176" y="229371"/>
                    <a:pt x="29689" y="237506"/>
                  </a:cubicBezTo>
                  <a:cubicBezTo>
                    <a:pt x="27223" y="243259"/>
                    <a:pt x="25730" y="249381"/>
                    <a:pt x="23751" y="255319"/>
                  </a:cubicBezTo>
                  <a:cubicBezTo>
                    <a:pt x="21772" y="279070"/>
                    <a:pt x="20769" y="302922"/>
                    <a:pt x="17813" y="326571"/>
                  </a:cubicBezTo>
                  <a:cubicBezTo>
                    <a:pt x="16801" y="334669"/>
                    <a:pt x="14221" y="342506"/>
                    <a:pt x="11876" y="350322"/>
                  </a:cubicBezTo>
                  <a:cubicBezTo>
                    <a:pt x="8279" y="362312"/>
                    <a:pt x="0" y="373430"/>
                    <a:pt x="0" y="385948"/>
                  </a:cubicBezTo>
                  <a:lnTo>
                    <a:pt x="0" y="605641"/>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4945637" y="2642260"/>
              <a:ext cx="47937" cy="642841"/>
            </a:xfrm>
            <a:custGeom>
              <a:avLst/>
              <a:gdLst>
                <a:gd name="connsiteX0" fmla="*/ 18249 w 47937"/>
                <a:gd name="connsiteY0" fmla="*/ 0 h 642841"/>
                <a:gd name="connsiteX1" fmla="*/ 36062 w 47937"/>
                <a:gd name="connsiteY1" fmla="*/ 53439 h 642841"/>
                <a:gd name="connsiteX2" fmla="*/ 41999 w 47937"/>
                <a:gd name="connsiteY2" fmla="*/ 83127 h 642841"/>
                <a:gd name="connsiteX3" fmla="*/ 47937 w 47937"/>
                <a:gd name="connsiteY3" fmla="*/ 106878 h 642841"/>
                <a:gd name="connsiteX4" fmla="*/ 41999 w 47937"/>
                <a:gd name="connsiteY4" fmla="*/ 451262 h 642841"/>
                <a:gd name="connsiteX5" fmla="*/ 30124 w 47937"/>
                <a:gd name="connsiteY5" fmla="*/ 469075 h 642841"/>
                <a:gd name="connsiteX6" fmla="*/ 18249 w 47937"/>
                <a:gd name="connsiteY6" fmla="*/ 504701 h 642841"/>
                <a:gd name="connsiteX7" fmla="*/ 6373 w 47937"/>
                <a:gd name="connsiteY7" fmla="*/ 570015 h 642841"/>
                <a:gd name="connsiteX8" fmla="*/ 436 w 47937"/>
                <a:gd name="connsiteY8" fmla="*/ 641267 h 642841"/>
                <a:gd name="connsiteX9" fmla="*/ 436 w 47937"/>
                <a:gd name="connsiteY9" fmla="*/ 617517 h 64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937" h="642841">
                  <a:moveTo>
                    <a:pt x="18249" y="0"/>
                  </a:moveTo>
                  <a:cubicBezTo>
                    <a:pt x="35263" y="85080"/>
                    <a:pt x="11479" y="-20309"/>
                    <a:pt x="36062" y="53439"/>
                  </a:cubicBezTo>
                  <a:cubicBezTo>
                    <a:pt x="39253" y="63013"/>
                    <a:pt x="39810" y="73275"/>
                    <a:pt x="41999" y="83127"/>
                  </a:cubicBezTo>
                  <a:cubicBezTo>
                    <a:pt x="43769" y="91093"/>
                    <a:pt x="45958" y="98961"/>
                    <a:pt x="47937" y="106878"/>
                  </a:cubicBezTo>
                  <a:cubicBezTo>
                    <a:pt x="45958" y="221673"/>
                    <a:pt x="47639" y="336589"/>
                    <a:pt x="41999" y="451262"/>
                  </a:cubicBezTo>
                  <a:cubicBezTo>
                    <a:pt x="41648" y="458390"/>
                    <a:pt x="33022" y="462554"/>
                    <a:pt x="30124" y="469075"/>
                  </a:cubicBezTo>
                  <a:cubicBezTo>
                    <a:pt x="25040" y="480514"/>
                    <a:pt x="21285" y="492557"/>
                    <a:pt x="18249" y="504701"/>
                  </a:cubicBezTo>
                  <a:cubicBezTo>
                    <a:pt x="10797" y="534509"/>
                    <a:pt x="10241" y="533270"/>
                    <a:pt x="6373" y="570015"/>
                  </a:cubicBezTo>
                  <a:cubicBezTo>
                    <a:pt x="3878" y="593717"/>
                    <a:pt x="3392" y="617618"/>
                    <a:pt x="436" y="641267"/>
                  </a:cubicBezTo>
                  <a:cubicBezTo>
                    <a:pt x="-546" y="649123"/>
                    <a:pt x="436" y="625434"/>
                    <a:pt x="436"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rot="10800000">
            <a:off x="4593150" y="4728743"/>
            <a:ext cx="3924635" cy="1782843"/>
            <a:chOff x="1102179" y="2302269"/>
            <a:chExt cx="3924635" cy="1782843"/>
          </a:xfrm>
        </p:grpSpPr>
        <p:sp>
          <p:nvSpPr>
            <p:cNvPr id="112" name="Oval 111"/>
            <p:cNvSpPr/>
            <p:nvPr/>
          </p:nvSpPr>
          <p:spPr>
            <a:xfrm>
              <a:off x="1128149" y="387430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1102179" y="2612571"/>
              <a:ext cx="65314" cy="644980"/>
            </a:xfrm>
            <a:custGeom>
              <a:avLst/>
              <a:gdLst>
                <a:gd name="connsiteX0" fmla="*/ 48985 w 65314"/>
                <a:gd name="connsiteY0" fmla="*/ 0 h 644980"/>
                <a:gd name="connsiteX1" fmla="*/ 32657 w 65314"/>
                <a:gd name="connsiteY1" fmla="*/ 40822 h 644980"/>
                <a:gd name="connsiteX2" fmla="*/ 24492 w 65314"/>
                <a:gd name="connsiteY2" fmla="*/ 65315 h 644980"/>
                <a:gd name="connsiteX3" fmla="*/ 0 w 65314"/>
                <a:gd name="connsiteY3" fmla="*/ 114300 h 644980"/>
                <a:gd name="connsiteX4" fmla="*/ 16328 w 65314"/>
                <a:gd name="connsiteY4" fmla="*/ 179615 h 644980"/>
                <a:gd name="connsiteX5" fmla="*/ 32657 w 65314"/>
                <a:gd name="connsiteY5" fmla="*/ 204108 h 644980"/>
                <a:gd name="connsiteX6" fmla="*/ 57150 w 65314"/>
                <a:gd name="connsiteY6" fmla="*/ 310243 h 644980"/>
                <a:gd name="connsiteX7" fmla="*/ 65314 w 65314"/>
                <a:gd name="connsiteY7" fmla="*/ 334736 h 644980"/>
                <a:gd name="connsiteX8" fmla="*/ 57150 w 65314"/>
                <a:gd name="connsiteY8" fmla="*/ 391886 h 644980"/>
                <a:gd name="connsiteX9" fmla="*/ 48985 w 65314"/>
                <a:gd name="connsiteY9" fmla="*/ 416379 h 644980"/>
                <a:gd name="connsiteX10" fmla="*/ 65314 w 65314"/>
                <a:gd name="connsiteY10" fmla="*/ 644979 h 64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314" h="644980">
                  <a:moveTo>
                    <a:pt x="48985" y="0"/>
                  </a:moveTo>
                  <a:cubicBezTo>
                    <a:pt x="43542" y="13607"/>
                    <a:pt x="37803" y="27100"/>
                    <a:pt x="32657" y="40822"/>
                  </a:cubicBezTo>
                  <a:cubicBezTo>
                    <a:pt x="29635" y="48880"/>
                    <a:pt x="28341" y="57618"/>
                    <a:pt x="24492" y="65315"/>
                  </a:cubicBezTo>
                  <a:cubicBezTo>
                    <a:pt x="-7159" y="128617"/>
                    <a:pt x="20519" y="52743"/>
                    <a:pt x="0" y="114300"/>
                  </a:cubicBezTo>
                  <a:cubicBezTo>
                    <a:pt x="3105" y="129825"/>
                    <a:pt x="7960" y="162879"/>
                    <a:pt x="16328" y="179615"/>
                  </a:cubicBezTo>
                  <a:cubicBezTo>
                    <a:pt x="20716" y="188391"/>
                    <a:pt x="27214" y="195944"/>
                    <a:pt x="32657" y="204108"/>
                  </a:cubicBezTo>
                  <a:cubicBezTo>
                    <a:pt x="43256" y="278300"/>
                    <a:pt x="34735" y="242999"/>
                    <a:pt x="57150" y="310243"/>
                  </a:cubicBezTo>
                  <a:lnTo>
                    <a:pt x="65314" y="334736"/>
                  </a:lnTo>
                  <a:cubicBezTo>
                    <a:pt x="62593" y="353786"/>
                    <a:pt x="60924" y="373016"/>
                    <a:pt x="57150" y="391886"/>
                  </a:cubicBezTo>
                  <a:cubicBezTo>
                    <a:pt x="55462" y="400325"/>
                    <a:pt x="48985" y="407773"/>
                    <a:pt x="48985" y="416379"/>
                  </a:cubicBezTo>
                  <a:cubicBezTo>
                    <a:pt x="48985" y="647699"/>
                    <a:pt x="-18804" y="644979"/>
                    <a:pt x="65314" y="64497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1200150" y="2628900"/>
              <a:ext cx="74270" cy="636814"/>
            </a:xfrm>
            <a:custGeom>
              <a:avLst/>
              <a:gdLst>
                <a:gd name="connsiteX0" fmla="*/ 8164 w 74270"/>
                <a:gd name="connsiteY0" fmla="*/ 0 h 636814"/>
                <a:gd name="connsiteX1" fmla="*/ 16329 w 74270"/>
                <a:gd name="connsiteY1" fmla="*/ 81643 h 636814"/>
                <a:gd name="connsiteX2" fmla="*/ 32657 w 74270"/>
                <a:gd name="connsiteY2" fmla="*/ 106136 h 636814"/>
                <a:gd name="connsiteX3" fmla="*/ 8164 w 74270"/>
                <a:gd name="connsiteY3" fmla="*/ 163286 h 636814"/>
                <a:gd name="connsiteX4" fmla="*/ 0 w 74270"/>
                <a:gd name="connsiteY4" fmla="*/ 187779 h 636814"/>
                <a:gd name="connsiteX5" fmla="*/ 16329 w 74270"/>
                <a:gd name="connsiteY5" fmla="*/ 261257 h 636814"/>
                <a:gd name="connsiteX6" fmla="*/ 32657 w 74270"/>
                <a:gd name="connsiteY6" fmla="*/ 285750 h 636814"/>
                <a:gd name="connsiteX7" fmla="*/ 57150 w 74270"/>
                <a:gd name="connsiteY7" fmla="*/ 375557 h 636814"/>
                <a:gd name="connsiteX8" fmla="*/ 65314 w 74270"/>
                <a:gd name="connsiteY8" fmla="*/ 579664 h 636814"/>
                <a:gd name="connsiteX9" fmla="*/ 73479 w 74270"/>
                <a:gd name="connsiteY9" fmla="*/ 604157 h 636814"/>
                <a:gd name="connsiteX10" fmla="*/ 48986 w 74270"/>
                <a:gd name="connsiteY10" fmla="*/ 612321 h 636814"/>
                <a:gd name="connsiteX11" fmla="*/ 57150 w 74270"/>
                <a:gd name="connsiteY11" fmla="*/ 636814 h 63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70" h="636814">
                  <a:moveTo>
                    <a:pt x="8164" y="0"/>
                  </a:moveTo>
                  <a:cubicBezTo>
                    <a:pt x="10886" y="27214"/>
                    <a:pt x="10179" y="54993"/>
                    <a:pt x="16329" y="81643"/>
                  </a:cubicBezTo>
                  <a:cubicBezTo>
                    <a:pt x="18535" y="91204"/>
                    <a:pt x="31269" y="96422"/>
                    <a:pt x="32657" y="106136"/>
                  </a:cubicBezTo>
                  <a:cubicBezTo>
                    <a:pt x="35758" y="127845"/>
                    <a:pt x="18785" y="147355"/>
                    <a:pt x="8164" y="163286"/>
                  </a:cubicBezTo>
                  <a:cubicBezTo>
                    <a:pt x="5443" y="171450"/>
                    <a:pt x="0" y="179173"/>
                    <a:pt x="0" y="187779"/>
                  </a:cubicBezTo>
                  <a:cubicBezTo>
                    <a:pt x="0" y="200327"/>
                    <a:pt x="7909" y="244417"/>
                    <a:pt x="16329" y="261257"/>
                  </a:cubicBezTo>
                  <a:cubicBezTo>
                    <a:pt x="20717" y="270033"/>
                    <a:pt x="27214" y="277586"/>
                    <a:pt x="32657" y="285750"/>
                  </a:cubicBezTo>
                  <a:cubicBezTo>
                    <a:pt x="51073" y="359413"/>
                    <a:pt x="41890" y="329774"/>
                    <a:pt x="57150" y="375557"/>
                  </a:cubicBezTo>
                  <a:cubicBezTo>
                    <a:pt x="59871" y="443593"/>
                    <a:pt x="60463" y="511747"/>
                    <a:pt x="65314" y="579664"/>
                  </a:cubicBezTo>
                  <a:cubicBezTo>
                    <a:pt x="65927" y="588248"/>
                    <a:pt x="77328" y="596459"/>
                    <a:pt x="73479" y="604157"/>
                  </a:cubicBezTo>
                  <a:cubicBezTo>
                    <a:pt x="69630" y="611854"/>
                    <a:pt x="57150" y="609600"/>
                    <a:pt x="48986" y="612321"/>
                  </a:cubicBezTo>
                  <a:lnTo>
                    <a:pt x="57150" y="636814"/>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373929" y="387686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587602" y="389012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836984" y="389012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050740" y="389012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294184" y="3883186"/>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513877" y="3883186"/>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697944" y="38974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2784764" y="2302269"/>
              <a:ext cx="279070" cy="1782843"/>
            </a:xfrm>
            <a:custGeom>
              <a:avLst/>
              <a:gdLst>
                <a:gd name="connsiteX0" fmla="*/ 0 w 279070"/>
                <a:gd name="connsiteY0" fmla="*/ 102484 h 1782843"/>
                <a:gd name="connsiteX1" fmla="*/ 0 w 279070"/>
                <a:gd name="connsiteY1" fmla="*/ 102484 h 1782843"/>
                <a:gd name="connsiteX2" fmla="*/ 5937 w 279070"/>
                <a:gd name="connsiteY2" fmla="*/ 49045 h 1782843"/>
                <a:gd name="connsiteX3" fmla="*/ 17813 w 279070"/>
                <a:gd name="connsiteY3" fmla="*/ 37170 h 1782843"/>
                <a:gd name="connsiteX4" fmla="*/ 47501 w 279070"/>
                <a:gd name="connsiteY4" fmla="*/ 1544 h 1782843"/>
                <a:gd name="connsiteX5" fmla="*/ 77189 w 279070"/>
                <a:gd name="connsiteY5" fmla="*/ 1544 h 1782843"/>
                <a:gd name="connsiteX6" fmla="*/ 160317 w 279070"/>
                <a:gd name="connsiteY6" fmla="*/ 54983 h 1782843"/>
                <a:gd name="connsiteX7" fmla="*/ 267194 w 279070"/>
                <a:gd name="connsiteY7" fmla="*/ 138110 h 1782843"/>
                <a:gd name="connsiteX8" fmla="*/ 160317 w 279070"/>
                <a:gd name="connsiteY8" fmla="*/ 203425 h 1782843"/>
                <a:gd name="connsiteX9" fmla="*/ 178130 w 279070"/>
                <a:gd name="connsiteY9" fmla="*/ 363741 h 1782843"/>
                <a:gd name="connsiteX10" fmla="*/ 249381 w 279070"/>
                <a:gd name="connsiteY10" fmla="*/ 518121 h 1782843"/>
                <a:gd name="connsiteX11" fmla="*/ 279070 w 279070"/>
                <a:gd name="connsiteY11" fmla="*/ 898131 h 1782843"/>
                <a:gd name="connsiteX12" fmla="*/ 213755 w 279070"/>
                <a:gd name="connsiteY12" fmla="*/ 951570 h 1782843"/>
                <a:gd name="connsiteX13" fmla="*/ 195942 w 279070"/>
                <a:gd name="connsiteY13" fmla="*/ 1028760 h 1782843"/>
                <a:gd name="connsiteX14" fmla="*/ 178130 w 279070"/>
                <a:gd name="connsiteY14" fmla="*/ 1076261 h 1782843"/>
                <a:gd name="connsiteX15" fmla="*/ 201880 w 279070"/>
                <a:gd name="connsiteY15" fmla="*/ 1349393 h 1782843"/>
                <a:gd name="connsiteX16" fmla="*/ 106878 w 279070"/>
                <a:gd name="connsiteY16" fmla="*/ 1450334 h 1782843"/>
                <a:gd name="connsiteX17" fmla="*/ 243444 w 279070"/>
                <a:gd name="connsiteY17" fmla="*/ 1711591 h 1782843"/>
                <a:gd name="connsiteX18" fmla="*/ 89065 w 279070"/>
                <a:gd name="connsiteY18" fmla="*/ 1782843 h 1782843"/>
                <a:gd name="connsiteX19" fmla="*/ 65314 w 279070"/>
                <a:gd name="connsiteY19" fmla="*/ 1616588 h 1782843"/>
                <a:gd name="connsiteX20" fmla="*/ 47501 w 279070"/>
                <a:gd name="connsiteY20" fmla="*/ 1379082 h 1782843"/>
                <a:gd name="connsiteX21" fmla="*/ 89065 w 279070"/>
                <a:gd name="connsiteY21" fmla="*/ 1349393 h 1782843"/>
                <a:gd name="connsiteX22" fmla="*/ 89065 w 279070"/>
                <a:gd name="connsiteY22" fmla="*/ 1260328 h 1782843"/>
                <a:gd name="connsiteX23" fmla="*/ 106878 w 279070"/>
                <a:gd name="connsiteY23" fmla="*/ 1212827 h 1782843"/>
                <a:gd name="connsiteX24" fmla="*/ 118753 w 279070"/>
                <a:gd name="connsiteY24" fmla="*/ 898131 h 1782843"/>
                <a:gd name="connsiteX25" fmla="*/ 190005 w 279070"/>
                <a:gd name="connsiteY25" fmla="*/ 856567 h 1782843"/>
                <a:gd name="connsiteX26" fmla="*/ 148441 w 279070"/>
                <a:gd name="connsiteY26" fmla="*/ 601248 h 1782843"/>
                <a:gd name="connsiteX27" fmla="*/ 148441 w 279070"/>
                <a:gd name="connsiteY27" fmla="*/ 494370 h 1782843"/>
                <a:gd name="connsiteX28" fmla="*/ 100940 w 279070"/>
                <a:gd name="connsiteY28" fmla="*/ 470619 h 1782843"/>
                <a:gd name="connsiteX29" fmla="*/ 83127 w 279070"/>
                <a:gd name="connsiteY29" fmla="*/ 452806 h 1782843"/>
                <a:gd name="connsiteX30" fmla="*/ 65314 w 279070"/>
                <a:gd name="connsiteY30" fmla="*/ 434993 h 1782843"/>
                <a:gd name="connsiteX31" fmla="*/ 71252 w 279070"/>
                <a:gd name="connsiteY31" fmla="*/ 405305 h 1782843"/>
                <a:gd name="connsiteX32" fmla="*/ 100940 w 279070"/>
                <a:gd name="connsiteY32" fmla="*/ 262801 h 1782843"/>
                <a:gd name="connsiteX33" fmla="*/ 65314 w 279070"/>
                <a:gd name="connsiteY33" fmla="*/ 191549 h 1782843"/>
                <a:gd name="connsiteX34" fmla="*/ 0 w 279070"/>
                <a:gd name="connsiteY34" fmla="*/ 102484 h 178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9070" h="1782843">
                  <a:moveTo>
                    <a:pt x="0" y="102484"/>
                  </a:moveTo>
                  <a:lnTo>
                    <a:pt x="0" y="102484"/>
                  </a:lnTo>
                  <a:cubicBezTo>
                    <a:pt x="1979" y="84671"/>
                    <a:pt x="1221" y="66336"/>
                    <a:pt x="5937" y="49045"/>
                  </a:cubicBezTo>
                  <a:cubicBezTo>
                    <a:pt x="7410" y="43644"/>
                    <a:pt x="14316" y="41541"/>
                    <a:pt x="17813" y="37170"/>
                  </a:cubicBezTo>
                  <a:cubicBezTo>
                    <a:pt x="25195" y="27943"/>
                    <a:pt x="35410" y="6078"/>
                    <a:pt x="47501" y="1544"/>
                  </a:cubicBezTo>
                  <a:cubicBezTo>
                    <a:pt x="56767" y="-1931"/>
                    <a:pt x="67293" y="1544"/>
                    <a:pt x="77189" y="1544"/>
                  </a:cubicBezTo>
                  <a:lnTo>
                    <a:pt x="160317" y="54983"/>
                  </a:lnTo>
                  <a:lnTo>
                    <a:pt x="267194" y="138110"/>
                  </a:lnTo>
                  <a:lnTo>
                    <a:pt x="160317" y="203425"/>
                  </a:lnTo>
                  <a:lnTo>
                    <a:pt x="178130" y="363741"/>
                  </a:lnTo>
                  <a:lnTo>
                    <a:pt x="249381" y="518121"/>
                  </a:lnTo>
                  <a:lnTo>
                    <a:pt x="279070" y="898131"/>
                  </a:lnTo>
                  <a:lnTo>
                    <a:pt x="213755" y="951570"/>
                  </a:lnTo>
                  <a:lnTo>
                    <a:pt x="195942" y="1028760"/>
                  </a:lnTo>
                  <a:lnTo>
                    <a:pt x="178130" y="1076261"/>
                  </a:lnTo>
                  <a:lnTo>
                    <a:pt x="201880" y="1349393"/>
                  </a:lnTo>
                  <a:lnTo>
                    <a:pt x="106878" y="1450334"/>
                  </a:lnTo>
                  <a:lnTo>
                    <a:pt x="243444" y="1711591"/>
                  </a:lnTo>
                  <a:lnTo>
                    <a:pt x="89065" y="1782843"/>
                  </a:lnTo>
                  <a:lnTo>
                    <a:pt x="65314" y="1616588"/>
                  </a:lnTo>
                  <a:lnTo>
                    <a:pt x="47501" y="1379082"/>
                  </a:lnTo>
                  <a:lnTo>
                    <a:pt x="89065" y="1349393"/>
                  </a:lnTo>
                  <a:lnTo>
                    <a:pt x="89065" y="1260328"/>
                  </a:lnTo>
                  <a:lnTo>
                    <a:pt x="106878" y="1212827"/>
                  </a:lnTo>
                  <a:lnTo>
                    <a:pt x="118753" y="898131"/>
                  </a:lnTo>
                  <a:lnTo>
                    <a:pt x="190005" y="856567"/>
                  </a:lnTo>
                  <a:lnTo>
                    <a:pt x="148441" y="601248"/>
                  </a:lnTo>
                  <a:lnTo>
                    <a:pt x="148441" y="494370"/>
                  </a:lnTo>
                  <a:cubicBezTo>
                    <a:pt x="132607" y="486453"/>
                    <a:pt x="115875" y="480123"/>
                    <a:pt x="100940" y="470619"/>
                  </a:cubicBezTo>
                  <a:cubicBezTo>
                    <a:pt x="93856" y="466111"/>
                    <a:pt x="88503" y="459257"/>
                    <a:pt x="83127" y="452806"/>
                  </a:cubicBezTo>
                  <a:cubicBezTo>
                    <a:pt x="66911" y="433346"/>
                    <a:pt x="79288" y="434993"/>
                    <a:pt x="65314" y="434993"/>
                  </a:cubicBezTo>
                  <a:lnTo>
                    <a:pt x="71252" y="405305"/>
                  </a:lnTo>
                  <a:lnTo>
                    <a:pt x="100940" y="262801"/>
                  </a:lnTo>
                  <a:lnTo>
                    <a:pt x="65314" y="191549"/>
                  </a:lnTo>
                  <a:cubicBezTo>
                    <a:pt x="10475" y="136710"/>
                    <a:pt x="10886" y="117328"/>
                    <a:pt x="0" y="102484"/>
                  </a:cubicBezTo>
                  <a:close/>
                </a:path>
              </a:pathLst>
            </a:custGeom>
            <a:solidFill>
              <a:srgbClr val="CC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034145" y="2327564"/>
              <a:ext cx="344385" cy="1745672"/>
            </a:xfrm>
            <a:custGeom>
              <a:avLst/>
              <a:gdLst>
                <a:gd name="connsiteX0" fmla="*/ 148442 w 344385"/>
                <a:gd name="connsiteY0" fmla="*/ 89065 h 1745672"/>
                <a:gd name="connsiteX1" fmla="*/ 178130 w 344385"/>
                <a:gd name="connsiteY1" fmla="*/ 0 h 1745672"/>
                <a:gd name="connsiteX2" fmla="*/ 344385 w 344385"/>
                <a:gd name="connsiteY2" fmla="*/ 29688 h 1745672"/>
                <a:gd name="connsiteX3" fmla="*/ 237507 w 344385"/>
                <a:gd name="connsiteY3" fmla="*/ 172192 h 1745672"/>
                <a:gd name="connsiteX4" fmla="*/ 195943 w 344385"/>
                <a:gd name="connsiteY4" fmla="*/ 273132 h 1745672"/>
                <a:gd name="connsiteX5" fmla="*/ 195943 w 344385"/>
                <a:gd name="connsiteY5" fmla="*/ 463137 h 1745672"/>
                <a:gd name="connsiteX6" fmla="*/ 184068 w 344385"/>
                <a:gd name="connsiteY6" fmla="*/ 617517 h 1745672"/>
                <a:gd name="connsiteX7" fmla="*/ 219694 w 344385"/>
                <a:gd name="connsiteY7" fmla="*/ 801584 h 1745672"/>
                <a:gd name="connsiteX8" fmla="*/ 166255 w 344385"/>
                <a:gd name="connsiteY8" fmla="*/ 926275 h 1745672"/>
                <a:gd name="connsiteX9" fmla="*/ 249382 w 344385"/>
                <a:gd name="connsiteY9" fmla="*/ 1157844 h 1745672"/>
                <a:gd name="connsiteX10" fmla="*/ 160317 w 344385"/>
                <a:gd name="connsiteY10" fmla="*/ 1264722 h 1745672"/>
                <a:gd name="connsiteX11" fmla="*/ 124691 w 344385"/>
                <a:gd name="connsiteY11" fmla="*/ 1324098 h 1745672"/>
                <a:gd name="connsiteX12" fmla="*/ 118754 w 344385"/>
                <a:gd name="connsiteY12" fmla="*/ 1454727 h 1745672"/>
                <a:gd name="connsiteX13" fmla="*/ 219694 w 344385"/>
                <a:gd name="connsiteY13" fmla="*/ 1531917 h 1745672"/>
                <a:gd name="connsiteX14" fmla="*/ 219694 w 344385"/>
                <a:gd name="connsiteY14" fmla="*/ 1644732 h 1745672"/>
                <a:gd name="connsiteX15" fmla="*/ 172193 w 344385"/>
                <a:gd name="connsiteY15" fmla="*/ 1745672 h 1745672"/>
                <a:gd name="connsiteX16" fmla="*/ 136567 w 344385"/>
                <a:gd name="connsiteY16" fmla="*/ 1698171 h 1745672"/>
                <a:gd name="connsiteX17" fmla="*/ 59377 w 344385"/>
                <a:gd name="connsiteY17" fmla="*/ 1615044 h 1745672"/>
                <a:gd name="connsiteX18" fmla="*/ 0 w 344385"/>
                <a:gd name="connsiteY18" fmla="*/ 1472540 h 1745672"/>
                <a:gd name="connsiteX19" fmla="*/ 53439 w 344385"/>
                <a:gd name="connsiteY19" fmla="*/ 1430976 h 1745672"/>
                <a:gd name="connsiteX20" fmla="*/ 59377 w 344385"/>
                <a:gd name="connsiteY20" fmla="*/ 1335974 h 1745672"/>
                <a:gd name="connsiteX21" fmla="*/ 142504 w 344385"/>
                <a:gd name="connsiteY21" fmla="*/ 1211283 h 1745672"/>
                <a:gd name="connsiteX22" fmla="*/ 41564 w 344385"/>
                <a:gd name="connsiteY22" fmla="*/ 1104405 h 1745672"/>
                <a:gd name="connsiteX23" fmla="*/ 136567 w 344385"/>
                <a:gd name="connsiteY23" fmla="*/ 1062841 h 1745672"/>
                <a:gd name="connsiteX24" fmla="*/ 136567 w 344385"/>
                <a:gd name="connsiteY24" fmla="*/ 896587 h 1745672"/>
                <a:gd name="connsiteX25" fmla="*/ 100941 w 344385"/>
                <a:gd name="connsiteY25" fmla="*/ 813459 h 1745672"/>
                <a:gd name="connsiteX26" fmla="*/ 130629 w 344385"/>
                <a:gd name="connsiteY26" fmla="*/ 742207 h 1745672"/>
                <a:gd name="connsiteX27" fmla="*/ 130629 w 344385"/>
                <a:gd name="connsiteY27" fmla="*/ 688768 h 1745672"/>
                <a:gd name="connsiteX28" fmla="*/ 95003 w 344385"/>
                <a:gd name="connsiteY28" fmla="*/ 540327 h 1745672"/>
                <a:gd name="connsiteX29" fmla="*/ 136567 w 344385"/>
                <a:gd name="connsiteY29" fmla="*/ 469075 h 1745672"/>
                <a:gd name="connsiteX30" fmla="*/ 118754 w 344385"/>
                <a:gd name="connsiteY30" fmla="*/ 380010 h 1745672"/>
                <a:gd name="connsiteX31" fmla="*/ 77190 w 344385"/>
                <a:gd name="connsiteY31" fmla="*/ 344384 h 1745672"/>
                <a:gd name="connsiteX32" fmla="*/ 53439 w 344385"/>
                <a:gd name="connsiteY32" fmla="*/ 326571 h 1745672"/>
                <a:gd name="connsiteX33" fmla="*/ 47502 w 344385"/>
                <a:gd name="connsiteY33" fmla="*/ 267194 h 1745672"/>
                <a:gd name="connsiteX34" fmla="*/ 77190 w 344385"/>
                <a:gd name="connsiteY34" fmla="*/ 255319 h 1745672"/>
                <a:gd name="connsiteX35" fmla="*/ 190006 w 344385"/>
                <a:gd name="connsiteY35" fmla="*/ 190005 h 1745672"/>
                <a:gd name="connsiteX36" fmla="*/ 100941 w 344385"/>
                <a:gd name="connsiteY36" fmla="*/ 130628 h 1745672"/>
                <a:gd name="connsiteX37" fmla="*/ 148442 w 344385"/>
                <a:gd name="connsiteY37" fmla="*/ 89065 h 174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4385" h="1745672">
                  <a:moveTo>
                    <a:pt x="148442" y="89065"/>
                  </a:moveTo>
                  <a:lnTo>
                    <a:pt x="178130" y="0"/>
                  </a:lnTo>
                  <a:lnTo>
                    <a:pt x="344385" y="29688"/>
                  </a:lnTo>
                  <a:lnTo>
                    <a:pt x="237507" y="172192"/>
                  </a:lnTo>
                  <a:lnTo>
                    <a:pt x="195943" y="273132"/>
                  </a:lnTo>
                  <a:lnTo>
                    <a:pt x="195943" y="463137"/>
                  </a:lnTo>
                  <a:lnTo>
                    <a:pt x="184068" y="617517"/>
                  </a:lnTo>
                  <a:lnTo>
                    <a:pt x="219694" y="801584"/>
                  </a:lnTo>
                  <a:lnTo>
                    <a:pt x="166255" y="926275"/>
                  </a:lnTo>
                  <a:lnTo>
                    <a:pt x="249382" y="1157844"/>
                  </a:lnTo>
                  <a:lnTo>
                    <a:pt x="160317" y="1264722"/>
                  </a:lnTo>
                  <a:lnTo>
                    <a:pt x="124691" y="1324098"/>
                  </a:lnTo>
                  <a:lnTo>
                    <a:pt x="118754" y="1454727"/>
                  </a:lnTo>
                  <a:lnTo>
                    <a:pt x="219694" y="1531917"/>
                  </a:lnTo>
                  <a:lnTo>
                    <a:pt x="219694" y="1644732"/>
                  </a:lnTo>
                  <a:lnTo>
                    <a:pt x="172193" y="1745672"/>
                  </a:lnTo>
                  <a:lnTo>
                    <a:pt x="136567" y="1698171"/>
                  </a:lnTo>
                  <a:lnTo>
                    <a:pt x="59377" y="1615044"/>
                  </a:lnTo>
                  <a:lnTo>
                    <a:pt x="0" y="1472540"/>
                  </a:lnTo>
                  <a:lnTo>
                    <a:pt x="53439" y="1430976"/>
                  </a:lnTo>
                  <a:lnTo>
                    <a:pt x="59377" y="1335974"/>
                  </a:lnTo>
                  <a:lnTo>
                    <a:pt x="142504" y="1211283"/>
                  </a:lnTo>
                  <a:lnTo>
                    <a:pt x="41564" y="1104405"/>
                  </a:lnTo>
                  <a:lnTo>
                    <a:pt x="136567" y="1062841"/>
                  </a:lnTo>
                  <a:lnTo>
                    <a:pt x="136567" y="896587"/>
                  </a:lnTo>
                  <a:lnTo>
                    <a:pt x="100941" y="813459"/>
                  </a:lnTo>
                  <a:lnTo>
                    <a:pt x="130629" y="742207"/>
                  </a:lnTo>
                  <a:lnTo>
                    <a:pt x="130629" y="688768"/>
                  </a:lnTo>
                  <a:lnTo>
                    <a:pt x="95003" y="540327"/>
                  </a:lnTo>
                  <a:lnTo>
                    <a:pt x="136567" y="469075"/>
                  </a:lnTo>
                  <a:lnTo>
                    <a:pt x="118754" y="380010"/>
                  </a:lnTo>
                  <a:cubicBezTo>
                    <a:pt x="75579" y="349172"/>
                    <a:pt x="77190" y="367348"/>
                    <a:pt x="77190" y="344384"/>
                  </a:cubicBezTo>
                  <a:lnTo>
                    <a:pt x="53439" y="326571"/>
                  </a:lnTo>
                  <a:cubicBezTo>
                    <a:pt x="47283" y="271165"/>
                    <a:pt x="47502" y="291055"/>
                    <a:pt x="47502" y="267194"/>
                  </a:cubicBezTo>
                  <a:lnTo>
                    <a:pt x="77190" y="255319"/>
                  </a:lnTo>
                  <a:lnTo>
                    <a:pt x="190006" y="190005"/>
                  </a:lnTo>
                  <a:lnTo>
                    <a:pt x="100941" y="130628"/>
                  </a:lnTo>
                  <a:lnTo>
                    <a:pt x="148442" y="89065"/>
                  </a:lnTo>
                  <a:close/>
                </a:path>
              </a:pathLst>
            </a:custGeom>
            <a:solidFill>
              <a:srgbClr val="CC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1358891" y="2630384"/>
              <a:ext cx="42397" cy="623455"/>
            </a:xfrm>
            <a:custGeom>
              <a:avLst/>
              <a:gdLst>
                <a:gd name="connsiteX0" fmla="*/ 42397 w 42397"/>
                <a:gd name="connsiteY0" fmla="*/ 0 h 623455"/>
                <a:gd name="connsiteX1" fmla="*/ 36460 w 42397"/>
                <a:gd name="connsiteY1" fmla="*/ 41564 h 623455"/>
                <a:gd name="connsiteX2" fmla="*/ 24584 w 42397"/>
                <a:gd name="connsiteY2" fmla="*/ 77190 h 623455"/>
                <a:gd name="connsiteX3" fmla="*/ 12709 w 42397"/>
                <a:gd name="connsiteY3" fmla="*/ 112816 h 623455"/>
                <a:gd name="connsiteX4" fmla="*/ 6771 w 42397"/>
                <a:gd name="connsiteY4" fmla="*/ 130629 h 623455"/>
                <a:gd name="connsiteX5" fmla="*/ 834 w 42397"/>
                <a:gd name="connsiteY5" fmla="*/ 154380 h 623455"/>
                <a:gd name="connsiteX6" fmla="*/ 18647 w 42397"/>
                <a:gd name="connsiteY6" fmla="*/ 261258 h 623455"/>
                <a:gd name="connsiteX7" fmla="*/ 30522 w 42397"/>
                <a:gd name="connsiteY7" fmla="*/ 285008 h 623455"/>
                <a:gd name="connsiteX8" fmla="*/ 42397 w 42397"/>
                <a:gd name="connsiteY8" fmla="*/ 320634 h 623455"/>
                <a:gd name="connsiteX9" fmla="*/ 36460 w 42397"/>
                <a:gd name="connsiteY9" fmla="*/ 403761 h 623455"/>
                <a:gd name="connsiteX10" fmla="*/ 30522 w 42397"/>
                <a:gd name="connsiteY10" fmla="*/ 451263 h 623455"/>
                <a:gd name="connsiteX11" fmla="*/ 24584 w 42397"/>
                <a:gd name="connsiteY11" fmla="*/ 552203 h 623455"/>
                <a:gd name="connsiteX12" fmla="*/ 834 w 42397"/>
                <a:gd name="connsiteY12" fmla="*/ 605642 h 623455"/>
                <a:gd name="connsiteX13" fmla="*/ 834 w 42397"/>
                <a:gd name="connsiteY13" fmla="*/ 623455 h 62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97" h="623455">
                  <a:moveTo>
                    <a:pt x="42397" y="0"/>
                  </a:moveTo>
                  <a:cubicBezTo>
                    <a:pt x="40418" y="13855"/>
                    <a:pt x="39607" y="27927"/>
                    <a:pt x="36460" y="41564"/>
                  </a:cubicBezTo>
                  <a:cubicBezTo>
                    <a:pt x="33645" y="53761"/>
                    <a:pt x="28542" y="65315"/>
                    <a:pt x="24584" y="77190"/>
                  </a:cubicBezTo>
                  <a:lnTo>
                    <a:pt x="12709" y="112816"/>
                  </a:lnTo>
                  <a:cubicBezTo>
                    <a:pt x="10730" y="118754"/>
                    <a:pt x="8289" y="124557"/>
                    <a:pt x="6771" y="130629"/>
                  </a:cubicBezTo>
                  <a:lnTo>
                    <a:pt x="834" y="154380"/>
                  </a:lnTo>
                  <a:cubicBezTo>
                    <a:pt x="4115" y="193762"/>
                    <a:pt x="1175" y="226313"/>
                    <a:pt x="18647" y="261258"/>
                  </a:cubicBezTo>
                  <a:cubicBezTo>
                    <a:pt x="22605" y="269175"/>
                    <a:pt x="27235" y="276790"/>
                    <a:pt x="30522" y="285008"/>
                  </a:cubicBezTo>
                  <a:cubicBezTo>
                    <a:pt x="35171" y="296630"/>
                    <a:pt x="42397" y="320634"/>
                    <a:pt x="42397" y="320634"/>
                  </a:cubicBezTo>
                  <a:cubicBezTo>
                    <a:pt x="40418" y="348343"/>
                    <a:pt x="38975" y="376095"/>
                    <a:pt x="36460" y="403761"/>
                  </a:cubicBezTo>
                  <a:cubicBezTo>
                    <a:pt x="35015" y="419653"/>
                    <a:pt x="31795" y="435357"/>
                    <a:pt x="30522" y="451263"/>
                  </a:cubicBezTo>
                  <a:cubicBezTo>
                    <a:pt x="27834" y="484860"/>
                    <a:pt x="28943" y="518781"/>
                    <a:pt x="24584" y="552203"/>
                  </a:cubicBezTo>
                  <a:cubicBezTo>
                    <a:pt x="13973" y="633553"/>
                    <a:pt x="17645" y="555207"/>
                    <a:pt x="834" y="605642"/>
                  </a:cubicBezTo>
                  <a:cubicBezTo>
                    <a:pt x="-1044" y="611275"/>
                    <a:pt x="834" y="617517"/>
                    <a:pt x="834" y="62345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1430977" y="2660073"/>
              <a:ext cx="65356" cy="570015"/>
            </a:xfrm>
            <a:custGeom>
              <a:avLst/>
              <a:gdLst>
                <a:gd name="connsiteX0" fmla="*/ 29688 w 65356"/>
                <a:gd name="connsiteY0" fmla="*/ 0 h 570015"/>
                <a:gd name="connsiteX1" fmla="*/ 17813 w 65356"/>
                <a:gd name="connsiteY1" fmla="*/ 95002 h 570015"/>
                <a:gd name="connsiteX2" fmla="*/ 11875 w 65356"/>
                <a:gd name="connsiteY2" fmla="*/ 130628 h 570015"/>
                <a:gd name="connsiteX3" fmla="*/ 0 w 65356"/>
                <a:gd name="connsiteY3" fmla="*/ 148441 h 570015"/>
                <a:gd name="connsiteX4" fmla="*/ 23750 w 65356"/>
                <a:gd name="connsiteY4" fmla="*/ 285008 h 570015"/>
                <a:gd name="connsiteX5" fmla="*/ 29688 w 65356"/>
                <a:gd name="connsiteY5" fmla="*/ 302821 h 570015"/>
                <a:gd name="connsiteX6" fmla="*/ 35626 w 65356"/>
                <a:gd name="connsiteY6" fmla="*/ 320633 h 570015"/>
                <a:gd name="connsiteX7" fmla="*/ 35626 w 65356"/>
                <a:gd name="connsiteY7" fmla="*/ 498763 h 570015"/>
                <a:gd name="connsiteX8" fmla="*/ 47501 w 65356"/>
                <a:gd name="connsiteY8" fmla="*/ 534389 h 570015"/>
                <a:gd name="connsiteX9" fmla="*/ 53439 w 65356"/>
                <a:gd name="connsiteY9" fmla="*/ 552202 h 570015"/>
                <a:gd name="connsiteX10" fmla="*/ 65314 w 65356"/>
                <a:gd name="connsiteY10" fmla="*/ 570015 h 57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356" h="570015">
                  <a:moveTo>
                    <a:pt x="29688" y="0"/>
                  </a:moveTo>
                  <a:cubicBezTo>
                    <a:pt x="17203" y="62421"/>
                    <a:pt x="29558" y="-4833"/>
                    <a:pt x="17813" y="95002"/>
                  </a:cubicBezTo>
                  <a:cubicBezTo>
                    <a:pt x="16406" y="106959"/>
                    <a:pt x="15682" y="119207"/>
                    <a:pt x="11875" y="130628"/>
                  </a:cubicBezTo>
                  <a:cubicBezTo>
                    <a:pt x="9618" y="137398"/>
                    <a:pt x="3958" y="142503"/>
                    <a:pt x="0" y="148441"/>
                  </a:cubicBezTo>
                  <a:cubicBezTo>
                    <a:pt x="7274" y="250296"/>
                    <a:pt x="-2848" y="205216"/>
                    <a:pt x="23750" y="285008"/>
                  </a:cubicBezTo>
                  <a:lnTo>
                    <a:pt x="29688" y="302821"/>
                  </a:lnTo>
                  <a:lnTo>
                    <a:pt x="35626" y="320633"/>
                  </a:lnTo>
                  <a:cubicBezTo>
                    <a:pt x="21212" y="392700"/>
                    <a:pt x="23219" y="370562"/>
                    <a:pt x="35626" y="498763"/>
                  </a:cubicBezTo>
                  <a:cubicBezTo>
                    <a:pt x="36832" y="511222"/>
                    <a:pt x="43543" y="522514"/>
                    <a:pt x="47501" y="534389"/>
                  </a:cubicBezTo>
                  <a:cubicBezTo>
                    <a:pt x="49480" y="540327"/>
                    <a:pt x="49013" y="547776"/>
                    <a:pt x="53439" y="552202"/>
                  </a:cubicBezTo>
                  <a:cubicBezTo>
                    <a:pt x="66713" y="565477"/>
                    <a:pt x="65314" y="558480"/>
                    <a:pt x="65314" y="57001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1579418" y="2660073"/>
              <a:ext cx="53439" cy="623454"/>
            </a:xfrm>
            <a:custGeom>
              <a:avLst/>
              <a:gdLst>
                <a:gd name="connsiteX0" fmla="*/ 53439 w 53439"/>
                <a:gd name="connsiteY0" fmla="*/ 0 h 623454"/>
                <a:gd name="connsiteX1" fmla="*/ 47501 w 53439"/>
                <a:gd name="connsiteY1" fmla="*/ 29688 h 623454"/>
                <a:gd name="connsiteX2" fmla="*/ 41564 w 53439"/>
                <a:gd name="connsiteY2" fmla="*/ 47501 h 623454"/>
                <a:gd name="connsiteX3" fmla="*/ 35626 w 53439"/>
                <a:gd name="connsiteY3" fmla="*/ 83127 h 623454"/>
                <a:gd name="connsiteX4" fmla="*/ 17813 w 53439"/>
                <a:gd name="connsiteY4" fmla="*/ 100940 h 623454"/>
                <a:gd name="connsiteX5" fmla="*/ 0 w 53439"/>
                <a:gd name="connsiteY5" fmla="*/ 166254 h 623454"/>
                <a:gd name="connsiteX6" fmla="*/ 5938 w 53439"/>
                <a:gd name="connsiteY6" fmla="*/ 296883 h 623454"/>
                <a:gd name="connsiteX7" fmla="*/ 17813 w 53439"/>
                <a:gd name="connsiteY7" fmla="*/ 332509 h 623454"/>
                <a:gd name="connsiteX8" fmla="*/ 35626 w 53439"/>
                <a:gd name="connsiteY8" fmla="*/ 344384 h 623454"/>
                <a:gd name="connsiteX9" fmla="*/ 41564 w 53439"/>
                <a:gd name="connsiteY9" fmla="*/ 415636 h 623454"/>
                <a:gd name="connsiteX10" fmla="*/ 29688 w 53439"/>
                <a:gd name="connsiteY10" fmla="*/ 492826 h 623454"/>
                <a:gd name="connsiteX11" fmla="*/ 23751 w 53439"/>
                <a:gd name="connsiteY11" fmla="*/ 587828 h 623454"/>
                <a:gd name="connsiteX12" fmla="*/ 11876 w 53439"/>
                <a:gd name="connsiteY12" fmla="*/ 599704 h 623454"/>
                <a:gd name="connsiteX13" fmla="*/ 5938 w 53439"/>
                <a:gd name="connsiteY13" fmla="*/ 623454 h 62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39" h="623454">
                  <a:moveTo>
                    <a:pt x="53439" y="0"/>
                  </a:moveTo>
                  <a:cubicBezTo>
                    <a:pt x="51460" y="9896"/>
                    <a:pt x="49949" y="19897"/>
                    <a:pt x="47501" y="29688"/>
                  </a:cubicBezTo>
                  <a:cubicBezTo>
                    <a:pt x="45983" y="35760"/>
                    <a:pt x="42922" y="41391"/>
                    <a:pt x="41564" y="47501"/>
                  </a:cubicBezTo>
                  <a:cubicBezTo>
                    <a:pt x="38952" y="59253"/>
                    <a:pt x="40516" y="72126"/>
                    <a:pt x="35626" y="83127"/>
                  </a:cubicBezTo>
                  <a:cubicBezTo>
                    <a:pt x="32216" y="90800"/>
                    <a:pt x="23751" y="95002"/>
                    <a:pt x="17813" y="100940"/>
                  </a:cubicBezTo>
                  <a:cubicBezTo>
                    <a:pt x="2747" y="146140"/>
                    <a:pt x="8393" y="124291"/>
                    <a:pt x="0" y="166254"/>
                  </a:cubicBezTo>
                  <a:cubicBezTo>
                    <a:pt x="1979" y="209797"/>
                    <a:pt x="1294" y="253543"/>
                    <a:pt x="5938" y="296883"/>
                  </a:cubicBezTo>
                  <a:cubicBezTo>
                    <a:pt x="7272" y="309329"/>
                    <a:pt x="7398" y="325566"/>
                    <a:pt x="17813" y="332509"/>
                  </a:cubicBezTo>
                  <a:lnTo>
                    <a:pt x="35626" y="344384"/>
                  </a:lnTo>
                  <a:cubicBezTo>
                    <a:pt x="37605" y="368135"/>
                    <a:pt x="41564" y="391803"/>
                    <a:pt x="41564" y="415636"/>
                  </a:cubicBezTo>
                  <a:cubicBezTo>
                    <a:pt x="41564" y="449830"/>
                    <a:pt x="36859" y="464143"/>
                    <a:pt x="29688" y="492826"/>
                  </a:cubicBezTo>
                  <a:cubicBezTo>
                    <a:pt x="27709" y="524493"/>
                    <a:pt x="28967" y="556531"/>
                    <a:pt x="23751" y="587828"/>
                  </a:cubicBezTo>
                  <a:cubicBezTo>
                    <a:pt x="22831" y="593350"/>
                    <a:pt x="14756" y="594904"/>
                    <a:pt x="11876" y="599704"/>
                  </a:cubicBezTo>
                  <a:cubicBezTo>
                    <a:pt x="5312" y="610644"/>
                    <a:pt x="5938" y="614025"/>
                    <a:pt x="5938" y="62345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1686296" y="2642260"/>
              <a:ext cx="47501" cy="61751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1" h="617517">
                  <a:moveTo>
                    <a:pt x="0" y="0"/>
                  </a:moveTo>
                  <a:cubicBezTo>
                    <a:pt x="1012" y="41507"/>
                    <a:pt x="6436" y="315732"/>
                    <a:pt x="11875" y="391885"/>
                  </a:cubicBezTo>
                  <a:cubicBezTo>
                    <a:pt x="12321" y="398128"/>
                    <a:pt x="15834" y="403760"/>
                    <a:pt x="17813" y="409698"/>
                  </a:cubicBezTo>
                  <a:cubicBezTo>
                    <a:pt x="20344" y="450199"/>
                    <a:pt x="24792" y="531886"/>
                    <a:pt x="29688" y="575953"/>
                  </a:cubicBezTo>
                  <a:cubicBezTo>
                    <a:pt x="34001" y="614768"/>
                    <a:pt x="25723" y="606627"/>
                    <a:pt x="47501"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1842552" y="2628901"/>
              <a:ext cx="53540" cy="623454"/>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 name="connsiteX0" fmla="*/ 0 w 47501"/>
                <a:gd name="connsiteY0" fmla="*/ 0 h 617517"/>
                <a:gd name="connsiteX1" fmla="*/ 5938 w 47501"/>
                <a:gd name="connsiteY1" fmla="*/ 225631 h 617517"/>
                <a:gd name="connsiteX2" fmla="*/ 17813 w 47501"/>
                <a:gd name="connsiteY2" fmla="*/ 409698 h 617517"/>
                <a:gd name="connsiteX3" fmla="*/ 29688 w 47501"/>
                <a:gd name="connsiteY3" fmla="*/ 575953 h 617517"/>
                <a:gd name="connsiteX4" fmla="*/ 47501 w 47501"/>
                <a:gd name="connsiteY4" fmla="*/ 617517 h 617517"/>
                <a:gd name="connsiteX0" fmla="*/ 23852 w 71353"/>
                <a:gd name="connsiteY0" fmla="*/ 0 h 617517"/>
                <a:gd name="connsiteX1" fmla="*/ 29790 w 71353"/>
                <a:gd name="connsiteY1" fmla="*/ 225631 h 617517"/>
                <a:gd name="connsiteX2" fmla="*/ 101 w 71353"/>
                <a:gd name="connsiteY2" fmla="*/ 409698 h 617517"/>
                <a:gd name="connsiteX3" fmla="*/ 53540 w 71353"/>
                <a:gd name="connsiteY3" fmla="*/ 575953 h 617517"/>
                <a:gd name="connsiteX4" fmla="*/ 71353 w 71353"/>
                <a:gd name="connsiteY4" fmla="*/ 617517 h 617517"/>
                <a:gd name="connsiteX0" fmla="*/ 23852 w 71353"/>
                <a:gd name="connsiteY0" fmla="*/ 0 h 617517"/>
                <a:gd name="connsiteX1" fmla="*/ 29790 w 71353"/>
                <a:gd name="connsiteY1" fmla="*/ 225631 h 617517"/>
                <a:gd name="connsiteX2" fmla="*/ 101 w 71353"/>
                <a:gd name="connsiteY2" fmla="*/ 409698 h 617517"/>
                <a:gd name="connsiteX3" fmla="*/ 11977 w 71353"/>
                <a:gd name="connsiteY3" fmla="*/ 575953 h 617517"/>
                <a:gd name="connsiteX4" fmla="*/ 71353 w 71353"/>
                <a:gd name="connsiteY4" fmla="*/ 617517 h 617517"/>
                <a:gd name="connsiteX0" fmla="*/ 23852 w 53540"/>
                <a:gd name="connsiteY0" fmla="*/ 0 h 623454"/>
                <a:gd name="connsiteX1" fmla="*/ 29790 w 53540"/>
                <a:gd name="connsiteY1" fmla="*/ 225631 h 623454"/>
                <a:gd name="connsiteX2" fmla="*/ 101 w 53540"/>
                <a:gd name="connsiteY2" fmla="*/ 409698 h 623454"/>
                <a:gd name="connsiteX3" fmla="*/ 11977 w 53540"/>
                <a:gd name="connsiteY3" fmla="*/ 575953 h 623454"/>
                <a:gd name="connsiteX4" fmla="*/ 53540 w 53540"/>
                <a:gd name="connsiteY4" fmla="*/ 623454 h 623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40" h="623454">
                  <a:moveTo>
                    <a:pt x="23852" y="0"/>
                  </a:moveTo>
                  <a:cubicBezTo>
                    <a:pt x="24864" y="41507"/>
                    <a:pt x="33749" y="157348"/>
                    <a:pt x="29790" y="225631"/>
                  </a:cubicBezTo>
                  <a:cubicBezTo>
                    <a:pt x="25832" y="293914"/>
                    <a:pt x="-1878" y="403760"/>
                    <a:pt x="101" y="409698"/>
                  </a:cubicBezTo>
                  <a:cubicBezTo>
                    <a:pt x="2632" y="450199"/>
                    <a:pt x="3071" y="540327"/>
                    <a:pt x="11977" y="575953"/>
                  </a:cubicBezTo>
                  <a:cubicBezTo>
                    <a:pt x="20883" y="611579"/>
                    <a:pt x="31762" y="612564"/>
                    <a:pt x="53540" y="62345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1933699" y="2632278"/>
              <a:ext cx="47501" cy="61751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1" h="617517">
                  <a:moveTo>
                    <a:pt x="0" y="0"/>
                  </a:moveTo>
                  <a:cubicBezTo>
                    <a:pt x="1012" y="41507"/>
                    <a:pt x="6436" y="315732"/>
                    <a:pt x="11875" y="391885"/>
                  </a:cubicBezTo>
                  <a:cubicBezTo>
                    <a:pt x="12321" y="398128"/>
                    <a:pt x="15834" y="403760"/>
                    <a:pt x="17813" y="409698"/>
                  </a:cubicBezTo>
                  <a:cubicBezTo>
                    <a:pt x="20344" y="450199"/>
                    <a:pt x="24792" y="531886"/>
                    <a:pt x="29688" y="575953"/>
                  </a:cubicBezTo>
                  <a:cubicBezTo>
                    <a:pt x="34001" y="614768"/>
                    <a:pt x="25723" y="606627"/>
                    <a:pt x="47501"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2054316" y="2636322"/>
              <a:ext cx="45719" cy="64126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 name="connsiteX0" fmla="*/ 0 w 47501"/>
                <a:gd name="connsiteY0" fmla="*/ 0 h 617517"/>
                <a:gd name="connsiteX1" fmla="*/ 5938 w 47501"/>
                <a:gd name="connsiteY1" fmla="*/ 267195 h 617517"/>
                <a:gd name="connsiteX2" fmla="*/ 17813 w 47501"/>
                <a:gd name="connsiteY2" fmla="*/ 409698 h 617517"/>
                <a:gd name="connsiteX3" fmla="*/ 29688 w 47501"/>
                <a:gd name="connsiteY3" fmla="*/ 575953 h 617517"/>
                <a:gd name="connsiteX4" fmla="*/ 47501 w 47501"/>
                <a:gd name="connsiteY4" fmla="*/ 617517 h 617517"/>
                <a:gd name="connsiteX0" fmla="*/ 6460 w 53961"/>
                <a:gd name="connsiteY0" fmla="*/ 0 h 617517"/>
                <a:gd name="connsiteX1" fmla="*/ 12398 w 53961"/>
                <a:gd name="connsiteY1" fmla="*/ 267195 h 617517"/>
                <a:gd name="connsiteX2" fmla="*/ 24273 w 53961"/>
                <a:gd name="connsiteY2" fmla="*/ 409698 h 617517"/>
                <a:gd name="connsiteX3" fmla="*/ 522 w 53961"/>
                <a:gd name="connsiteY3" fmla="*/ 516577 h 617517"/>
                <a:gd name="connsiteX4" fmla="*/ 53961 w 53961"/>
                <a:gd name="connsiteY4" fmla="*/ 617517 h 617517"/>
                <a:gd name="connsiteX0" fmla="*/ 12418 w 30422"/>
                <a:gd name="connsiteY0" fmla="*/ 0 h 641267"/>
                <a:gd name="connsiteX1" fmla="*/ 18356 w 30422"/>
                <a:gd name="connsiteY1" fmla="*/ 267195 h 641267"/>
                <a:gd name="connsiteX2" fmla="*/ 30231 w 30422"/>
                <a:gd name="connsiteY2" fmla="*/ 409698 h 641267"/>
                <a:gd name="connsiteX3" fmla="*/ 6480 w 30422"/>
                <a:gd name="connsiteY3" fmla="*/ 516577 h 641267"/>
                <a:gd name="connsiteX4" fmla="*/ 12418 w 30422"/>
                <a:gd name="connsiteY4" fmla="*/ 641267 h 64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2" h="641267">
                  <a:moveTo>
                    <a:pt x="12418" y="0"/>
                  </a:moveTo>
                  <a:cubicBezTo>
                    <a:pt x="13430" y="41507"/>
                    <a:pt x="12917" y="191042"/>
                    <a:pt x="18356" y="267195"/>
                  </a:cubicBezTo>
                  <a:cubicBezTo>
                    <a:pt x="18802" y="273438"/>
                    <a:pt x="28252" y="403760"/>
                    <a:pt x="30231" y="409698"/>
                  </a:cubicBezTo>
                  <a:cubicBezTo>
                    <a:pt x="32762" y="450199"/>
                    <a:pt x="9449" y="477982"/>
                    <a:pt x="6480" y="516577"/>
                  </a:cubicBezTo>
                  <a:cubicBezTo>
                    <a:pt x="3511" y="555172"/>
                    <a:pt x="-9360" y="630377"/>
                    <a:pt x="12418" y="64126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2147511" y="2626302"/>
              <a:ext cx="50910" cy="617517"/>
            </a:xfrm>
            <a:custGeom>
              <a:avLst/>
              <a:gdLst>
                <a:gd name="connsiteX0" fmla="*/ 0 w 47501"/>
                <a:gd name="connsiteY0" fmla="*/ 0 h 617517"/>
                <a:gd name="connsiteX1" fmla="*/ 11875 w 47501"/>
                <a:gd name="connsiteY1" fmla="*/ 391885 h 617517"/>
                <a:gd name="connsiteX2" fmla="*/ 17813 w 47501"/>
                <a:gd name="connsiteY2" fmla="*/ 409698 h 617517"/>
                <a:gd name="connsiteX3" fmla="*/ 29688 w 47501"/>
                <a:gd name="connsiteY3" fmla="*/ 575953 h 617517"/>
                <a:gd name="connsiteX4" fmla="*/ 47501 w 47501"/>
                <a:gd name="connsiteY4" fmla="*/ 617517 h 617517"/>
                <a:gd name="connsiteX0" fmla="*/ 2208 w 49709"/>
                <a:gd name="connsiteY0" fmla="*/ 0 h 617517"/>
                <a:gd name="connsiteX1" fmla="*/ 2207 w 49709"/>
                <a:gd name="connsiteY1" fmla="*/ 261257 h 617517"/>
                <a:gd name="connsiteX2" fmla="*/ 20021 w 49709"/>
                <a:gd name="connsiteY2" fmla="*/ 409698 h 617517"/>
                <a:gd name="connsiteX3" fmla="*/ 31896 w 49709"/>
                <a:gd name="connsiteY3" fmla="*/ 575953 h 617517"/>
                <a:gd name="connsiteX4" fmla="*/ 49709 w 49709"/>
                <a:gd name="connsiteY4" fmla="*/ 617517 h 617517"/>
                <a:gd name="connsiteX0" fmla="*/ 3305 w 51023"/>
                <a:gd name="connsiteY0" fmla="*/ 0 h 617517"/>
                <a:gd name="connsiteX1" fmla="*/ 3304 w 51023"/>
                <a:gd name="connsiteY1" fmla="*/ 261257 h 617517"/>
                <a:gd name="connsiteX2" fmla="*/ 50806 w 51023"/>
                <a:gd name="connsiteY2" fmla="*/ 409698 h 617517"/>
                <a:gd name="connsiteX3" fmla="*/ 32993 w 51023"/>
                <a:gd name="connsiteY3" fmla="*/ 575953 h 617517"/>
                <a:gd name="connsiteX4" fmla="*/ 50806 w 51023"/>
                <a:gd name="connsiteY4" fmla="*/ 617517 h 617517"/>
                <a:gd name="connsiteX0" fmla="*/ 3305 w 50910"/>
                <a:gd name="connsiteY0" fmla="*/ 0 h 617517"/>
                <a:gd name="connsiteX1" fmla="*/ 3304 w 50910"/>
                <a:gd name="connsiteY1" fmla="*/ 261257 h 617517"/>
                <a:gd name="connsiteX2" fmla="*/ 50806 w 50910"/>
                <a:gd name="connsiteY2" fmla="*/ 409698 h 617517"/>
                <a:gd name="connsiteX3" fmla="*/ 9242 w 50910"/>
                <a:gd name="connsiteY3" fmla="*/ 552202 h 617517"/>
                <a:gd name="connsiteX4" fmla="*/ 50806 w 50910"/>
                <a:gd name="connsiteY4" fmla="*/ 617517 h 617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0" h="617517">
                  <a:moveTo>
                    <a:pt x="3305" y="0"/>
                  </a:moveTo>
                  <a:cubicBezTo>
                    <a:pt x="4317" y="41507"/>
                    <a:pt x="-4613" y="192974"/>
                    <a:pt x="3304" y="261257"/>
                  </a:cubicBezTo>
                  <a:cubicBezTo>
                    <a:pt x="11221" y="329540"/>
                    <a:pt x="48827" y="403760"/>
                    <a:pt x="50806" y="409698"/>
                  </a:cubicBezTo>
                  <a:cubicBezTo>
                    <a:pt x="53337" y="450199"/>
                    <a:pt x="9242" y="517566"/>
                    <a:pt x="9242" y="552202"/>
                  </a:cubicBezTo>
                  <a:cubicBezTo>
                    <a:pt x="9242" y="586838"/>
                    <a:pt x="29028" y="606627"/>
                    <a:pt x="50806"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2286000" y="2642260"/>
              <a:ext cx="53439" cy="616020"/>
            </a:xfrm>
            <a:custGeom>
              <a:avLst/>
              <a:gdLst>
                <a:gd name="connsiteX0" fmla="*/ 53439 w 53439"/>
                <a:gd name="connsiteY0" fmla="*/ 0 h 616020"/>
                <a:gd name="connsiteX1" fmla="*/ 35626 w 53439"/>
                <a:gd name="connsiteY1" fmla="*/ 59376 h 616020"/>
                <a:gd name="connsiteX2" fmla="*/ 29688 w 53439"/>
                <a:gd name="connsiteY2" fmla="*/ 95002 h 616020"/>
                <a:gd name="connsiteX3" fmla="*/ 17813 w 53439"/>
                <a:gd name="connsiteY3" fmla="*/ 118753 h 616020"/>
                <a:gd name="connsiteX4" fmla="*/ 0 w 53439"/>
                <a:gd name="connsiteY4" fmla="*/ 166254 h 616020"/>
                <a:gd name="connsiteX5" fmla="*/ 5938 w 53439"/>
                <a:gd name="connsiteY5" fmla="*/ 279070 h 616020"/>
                <a:gd name="connsiteX6" fmla="*/ 11875 w 53439"/>
                <a:gd name="connsiteY6" fmla="*/ 296883 h 616020"/>
                <a:gd name="connsiteX7" fmla="*/ 17813 w 53439"/>
                <a:gd name="connsiteY7" fmla="*/ 320634 h 616020"/>
                <a:gd name="connsiteX8" fmla="*/ 11875 w 53439"/>
                <a:gd name="connsiteY8" fmla="*/ 492826 h 616020"/>
                <a:gd name="connsiteX9" fmla="*/ 23751 w 53439"/>
                <a:gd name="connsiteY9" fmla="*/ 593766 h 61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39" h="616020">
                  <a:moveTo>
                    <a:pt x="53439" y="0"/>
                  </a:moveTo>
                  <a:cubicBezTo>
                    <a:pt x="45868" y="22714"/>
                    <a:pt x="40112" y="36947"/>
                    <a:pt x="35626" y="59376"/>
                  </a:cubicBezTo>
                  <a:cubicBezTo>
                    <a:pt x="33265" y="71181"/>
                    <a:pt x="33147" y="83471"/>
                    <a:pt x="29688" y="95002"/>
                  </a:cubicBezTo>
                  <a:cubicBezTo>
                    <a:pt x="27145" y="103480"/>
                    <a:pt x="21408" y="110664"/>
                    <a:pt x="17813" y="118753"/>
                  </a:cubicBezTo>
                  <a:cubicBezTo>
                    <a:pt x="8348" y="140050"/>
                    <a:pt x="6529" y="146669"/>
                    <a:pt x="0" y="166254"/>
                  </a:cubicBezTo>
                  <a:cubicBezTo>
                    <a:pt x="1979" y="203859"/>
                    <a:pt x="2529" y="241567"/>
                    <a:pt x="5938" y="279070"/>
                  </a:cubicBezTo>
                  <a:cubicBezTo>
                    <a:pt x="6505" y="285303"/>
                    <a:pt x="10156" y="290865"/>
                    <a:pt x="11875" y="296883"/>
                  </a:cubicBezTo>
                  <a:cubicBezTo>
                    <a:pt x="14117" y="304730"/>
                    <a:pt x="15834" y="312717"/>
                    <a:pt x="17813" y="320634"/>
                  </a:cubicBezTo>
                  <a:cubicBezTo>
                    <a:pt x="15834" y="378031"/>
                    <a:pt x="11875" y="435395"/>
                    <a:pt x="11875" y="492826"/>
                  </a:cubicBezTo>
                  <a:cubicBezTo>
                    <a:pt x="11875" y="622401"/>
                    <a:pt x="1696" y="637872"/>
                    <a:pt x="23751" y="593766"/>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2386940" y="2654135"/>
              <a:ext cx="35626" cy="600538"/>
            </a:xfrm>
            <a:custGeom>
              <a:avLst/>
              <a:gdLst>
                <a:gd name="connsiteX0" fmla="*/ 0 w 35626"/>
                <a:gd name="connsiteY0" fmla="*/ 0 h 600538"/>
                <a:gd name="connsiteX1" fmla="*/ 5938 w 35626"/>
                <a:gd name="connsiteY1" fmla="*/ 480951 h 600538"/>
                <a:gd name="connsiteX2" fmla="*/ 29689 w 35626"/>
                <a:gd name="connsiteY2" fmla="*/ 510639 h 600538"/>
                <a:gd name="connsiteX3" fmla="*/ 29689 w 35626"/>
                <a:gd name="connsiteY3" fmla="*/ 599704 h 600538"/>
                <a:gd name="connsiteX4" fmla="*/ 23751 w 35626"/>
                <a:gd name="connsiteY4" fmla="*/ 599704 h 60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6" h="600538">
                  <a:moveTo>
                    <a:pt x="0" y="0"/>
                  </a:moveTo>
                  <a:cubicBezTo>
                    <a:pt x="1979" y="160317"/>
                    <a:pt x="2122" y="320667"/>
                    <a:pt x="5938" y="480951"/>
                  </a:cubicBezTo>
                  <a:cubicBezTo>
                    <a:pt x="6401" y="500379"/>
                    <a:pt x="15484" y="501169"/>
                    <a:pt x="29689" y="510639"/>
                  </a:cubicBezTo>
                  <a:cubicBezTo>
                    <a:pt x="33649" y="546282"/>
                    <a:pt x="40793" y="566391"/>
                    <a:pt x="29689" y="599704"/>
                  </a:cubicBezTo>
                  <a:cubicBezTo>
                    <a:pt x="29063" y="601582"/>
                    <a:pt x="25730" y="599704"/>
                    <a:pt x="23751" y="59970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2533102" y="2654135"/>
              <a:ext cx="43843" cy="599704"/>
            </a:xfrm>
            <a:custGeom>
              <a:avLst/>
              <a:gdLst>
                <a:gd name="connsiteX0" fmla="*/ 37906 w 43843"/>
                <a:gd name="connsiteY0" fmla="*/ 0 h 599704"/>
                <a:gd name="connsiteX1" fmla="*/ 26030 w 43843"/>
                <a:gd name="connsiteY1" fmla="*/ 59377 h 599704"/>
                <a:gd name="connsiteX2" fmla="*/ 20093 w 43843"/>
                <a:gd name="connsiteY2" fmla="*/ 83127 h 599704"/>
                <a:gd name="connsiteX3" fmla="*/ 8217 w 43843"/>
                <a:gd name="connsiteY3" fmla="*/ 124691 h 599704"/>
                <a:gd name="connsiteX4" fmla="*/ 8217 w 43843"/>
                <a:gd name="connsiteY4" fmla="*/ 362197 h 599704"/>
                <a:gd name="connsiteX5" fmla="*/ 20093 w 43843"/>
                <a:gd name="connsiteY5" fmla="*/ 463138 h 599704"/>
                <a:gd name="connsiteX6" fmla="*/ 31968 w 43843"/>
                <a:gd name="connsiteY6" fmla="*/ 540327 h 599704"/>
                <a:gd name="connsiteX7" fmla="*/ 43843 w 43843"/>
                <a:gd name="connsiteY7" fmla="*/ 575953 h 599704"/>
                <a:gd name="connsiteX8" fmla="*/ 26030 w 43843"/>
                <a:gd name="connsiteY8" fmla="*/ 599704 h 5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3" h="599704">
                  <a:moveTo>
                    <a:pt x="37906" y="0"/>
                  </a:moveTo>
                  <a:cubicBezTo>
                    <a:pt x="33947" y="19792"/>
                    <a:pt x="30925" y="39795"/>
                    <a:pt x="26030" y="59377"/>
                  </a:cubicBezTo>
                  <a:cubicBezTo>
                    <a:pt x="24051" y="67294"/>
                    <a:pt x="22335" y="75281"/>
                    <a:pt x="20093" y="83127"/>
                  </a:cubicBezTo>
                  <a:cubicBezTo>
                    <a:pt x="3048" y="142784"/>
                    <a:pt x="26790" y="50404"/>
                    <a:pt x="8217" y="124691"/>
                  </a:cubicBezTo>
                  <a:cubicBezTo>
                    <a:pt x="-5108" y="231303"/>
                    <a:pt x="-87" y="171195"/>
                    <a:pt x="8217" y="362197"/>
                  </a:cubicBezTo>
                  <a:cubicBezTo>
                    <a:pt x="11728" y="442949"/>
                    <a:pt x="6017" y="420913"/>
                    <a:pt x="20093" y="463138"/>
                  </a:cubicBezTo>
                  <a:cubicBezTo>
                    <a:pt x="24051" y="488868"/>
                    <a:pt x="26605" y="514853"/>
                    <a:pt x="31968" y="540327"/>
                  </a:cubicBezTo>
                  <a:cubicBezTo>
                    <a:pt x="34547" y="552576"/>
                    <a:pt x="43843" y="575953"/>
                    <a:pt x="43843" y="575953"/>
                  </a:cubicBezTo>
                  <a:cubicBezTo>
                    <a:pt x="36507" y="597965"/>
                    <a:pt x="43504" y="590967"/>
                    <a:pt x="26030" y="59970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2618509" y="2630384"/>
              <a:ext cx="35626" cy="623455"/>
            </a:xfrm>
            <a:custGeom>
              <a:avLst/>
              <a:gdLst>
                <a:gd name="connsiteX0" fmla="*/ 17813 w 35626"/>
                <a:gd name="connsiteY0" fmla="*/ 0 h 623455"/>
                <a:gd name="connsiteX1" fmla="*/ 23751 w 35626"/>
                <a:gd name="connsiteY1" fmla="*/ 59377 h 623455"/>
                <a:gd name="connsiteX2" fmla="*/ 29688 w 35626"/>
                <a:gd name="connsiteY2" fmla="*/ 83128 h 623455"/>
                <a:gd name="connsiteX3" fmla="*/ 35626 w 35626"/>
                <a:gd name="connsiteY3" fmla="*/ 130629 h 623455"/>
                <a:gd name="connsiteX4" fmla="*/ 23751 w 35626"/>
                <a:gd name="connsiteY4" fmla="*/ 213756 h 623455"/>
                <a:gd name="connsiteX5" fmla="*/ 11875 w 35626"/>
                <a:gd name="connsiteY5" fmla="*/ 249382 h 623455"/>
                <a:gd name="connsiteX6" fmla="*/ 5938 w 35626"/>
                <a:gd name="connsiteY6" fmla="*/ 267195 h 623455"/>
                <a:gd name="connsiteX7" fmla="*/ 0 w 35626"/>
                <a:gd name="connsiteY7" fmla="*/ 285008 h 623455"/>
                <a:gd name="connsiteX8" fmla="*/ 5938 w 35626"/>
                <a:gd name="connsiteY8" fmla="*/ 552203 h 623455"/>
                <a:gd name="connsiteX9" fmla="*/ 11875 w 35626"/>
                <a:gd name="connsiteY9" fmla="*/ 570016 h 623455"/>
                <a:gd name="connsiteX10" fmla="*/ 35626 w 35626"/>
                <a:gd name="connsiteY10" fmla="*/ 605642 h 623455"/>
                <a:gd name="connsiteX11" fmla="*/ 35626 w 35626"/>
                <a:gd name="connsiteY11" fmla="*/ 623455 h 62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6" h="623455">
                  <a:moveTo>
                    <a:pt x="17813" y="0"/>
                  </a:moveTo>
                  <a:cubicBezTo>
                    <a:pt x="19792" y="19792"/>
                    <a:pt x="20938" y="39686"/>
                    <a:pt x="23751" y="59377"/>
                  </a:cubicBezTo>
                  <a:cubicBezTo>
                    <a:pt x="24905" y="67456"/>
                    <a:pt x="28346" y="75078"/>
                    <a:pt x="29688" y="83128"/>
                  </a:cubicBezTo>
                  <a:cubicBezTo>
                    <a:pt x="32311" y="98868"/>
                    <a:pt x="33647" y="114795"/>
                    <a:pt x="35626" y="130629"/>
                  </a:cubicBezTo>
                  <a:cubicBezTo>
                    <a:pt x="33870" y="144675"/>
                    <a:pt x="28029" y="196644"/>
                    <a:pt x="23751" y="213756"/>
                  </a:cubicBezTo>
                  <a:cubicBezTo>
                    <a:pt x="20715" y="225900"/>
                    <a:pt x="15833" y="237507"/>
                    <a:pt x="11875" y="249382"/>
                  </a:cubicBezTo>
                  <a:lnTo>
                    <a:pt x="5938" y="267195"/>
                  </a:lnTo>
                  <a:lnTo>
                    <a:pt x="0" y="285008"/>
                  </a:lnTo>
                  <a:cubicBezTo>
                    <a:pt x="1979" y="374073"/>
                    <a:pt x="2229" y="463193"/>
                    <a:pt x="5938" y="552203"/>
                  </a:cubicBezTo>
                  <a:cubicBezTo>
                    <a:pt x="6199" y="558456"/>
                    <a:pt x="8835" y="564545"/>
                    <a:pt x="11875" y="570016"/>
                  </a:cubicBezTo>
                  <a:cubicBezTo>
                    <a:pt x="18806" y="582492"/>
                    <a:pt x="35626" y="591370"/>
                    <a:pt x="35626" y="605642"/>
                  </a:cubicBezTo>
                  <a:lnTo>
                    <a:pt x="35626" y="623455"/>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2707574" y="2642260"/>
              <a:ext cx="41564" cy="647205"/>
            </a:xfrm>
            <a:custGeom>
              <a:avLst/>
              <a:gdLst>
                <a:gd name="connsiteX0" fmla="*/ 41564 w 41564"/>
                <a:gd name="connsiteY0" fmla="*/ 0 h 647205"/>
                <a:gd name="connsiteX1" fmla="*/ 35626 w 41564"/>
                <a:gd name="connsiteY1" fmla="*/ 320634 h 647205"/>
                <a:gd name="connsiteX2" fmla="*/ 29688 w 41564"/>
                <a:gd name="connsiteY2" fmla="*/ 380010 h 647205"/>
                <a:gd name="connsiteX3" fmla="*/ 23751 w 41564"/>
                <a:gd name="connsiteY3" fmla="*/ 534389 h 647205"/>
                <a:gd name="connsiteX4" fmla="*/ 11875 w 41564"/>
                <a:gd name="connsiteY4" fmla="*/ 546265 h 647205"/>
                <a:gd name="connsiteX5" fmla="*/ 0 w 41564"/>
                <a:gd name="connsiteY5" fmla="*/ 564078 h 647205"/>
                <a:gd name="connsiteX6" fmla="*/ 5938 w 41564"/>
                <a:gd name="connsiteY6" fmla="*/ 599704 h 647205"/>
                <a:gd name="connsiteX7" fmla="*/ 17813 w 41564"/>
                <a:gd name="connsiteY7" fmla="*/ 617517 h 647205"/>
                <a:gd name="connsiteX8" fmla="*/ 17813 w 41564"/>
                <a:gd name="connsiteY8" fmla="*/ 647205 h 64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64" h="647205">
                  <a:moveTo>
                    <a:pt x="41564" y="0"/>
                  </a:moveTo>
                  <a:cubicBezTo>
                    <a:pt x="39585" y="106878"/>
                    <a:pt x="38965" y="213790"/>
                    <a:pt x="35626" y="320634"/>
                  </a:cubicBezTo>
                  <a:cubicBezTo>
                    <a:pt x="35005" y="340515"/>
                    <a:pt x="30791" y="360150"/>
                    <a:pt x="29688" y="380010"/>
                  </a:cubicBezTo>
                  <a:cubicBezTo>
                    <a:pt x="26831" y="431428"/>
                    <a:pt x="29237" y="483184"/>
                    <a:pt x="23751" y="534389"/>
                  </a:cubicBezTo>
                  <a:cubicBezTo>
                    <a:pt x="23155" y="539956"/>
                    <a:pt x="15372" y="541893"/>
                    <a:pt x="11875" y="546265"/>
                  </a:cubicBezTo>
                  <a:cubicBezTo>
                    <a:pt x="7417" y="551837"/>
                    <a:pt x="3958" y="558140"/>
                    <a:pt x="0" y="564078"/>
                  </a:cubicBezTo>
                  <a:cubicBezTo>
                    <a:pt x="1979" y="575953"/>
                    <a:pt x="2131" y="588283"/>
                    <a:pt x="5938" y="599704"/>
                  </a:cubicBezTo>
                  <a:cubicBezTo>
                    <a:pt x="8195" y="606474"/>
                    <a:pt x="16082" y="610594"/>
                    <a:pt x="17813" y="617517"/>
                  </a:cubicBezTo>
                  <a:cubicBezTo>
                    <a:pt x="20213" y="627118"/>
                    <a:pt x="17813" y="637309"/>
                    <a:pt x="17813" y="64720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2784764" y="2660073"/>
              <a:ext cx="55285" cy="581891"/>
            </a:xfrm>
            <a:custGeom>
              <a:avLst/>
              <a:gdLst>
                <a:gd name="connsiteX0" fmla="*/ 0 w 55285"/>
                <a:gd name="connsiteY0" fmla="*/ 0 h 581891"/>
                <a:gd name="connsiteX1" fmla="*/ 5937 w 55285"/>
                <a:gd name="connsiteY1" fmla="*/ 29688 h 581891"/>
                <a:gd name="connsiteX2" fmla="*/ 11875 w 55285"/>
                <a:gd name="connsiteY2" fmla="*/ 65314 h 581891"/>
                <a:gd name="connsiteX3" fmla="*/ 17813 w 55285"/>
                <a:gd name="connsiteY3" fmla="*/ 89065 h 581891"/>
                <a:gd name="connsiteX4" fmla="*/ 11875 w 55285"/>
                <a:gd name="connsiteY4" fmla="*/ 314696 h 581891"/>
                <a:gd name="connsiteX5" fmla="*/ 5937 w 55285"/>
                <a:gd name="connsiteY5" fmla="*/ 344384 h 581891"/>
                <a:gd name="connsiteX6" fmla="*/ 17813 w 55285"/>
                <a:gd name="connsiteY6" fmla="*/ 445324 h 581891"/>
                <a:gd name="connsiteX7" fmla="*/ 29688 w 55285"/>
                <a:gd name="connsiteY7" fmla="*/ 480950 h 581891"/>
                <a:gd name="connsiteX8" fmla="*/ 47501 w 55285"/>
                <a:gd name="connsiteY8" fmla="*/ 498763 h 581891"/>
                <a:gd name="connsiteX9" fmla="*/ 53439 w 55285"/>
                <a:gd name="connsiteY9" fmla="*/ 581891 h 5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85" h="581891">
                  <a:moveTo>
                    <a:pt x="0" y="0"/>
                  </a:moveTo>
                  <a:cubicBezTo>
                    <a:pt x="1979" y="9896"/>
                    <a:pt x="4132" y="19759"/>
                    <a:pt x="5937" y="29688"/>
                  </a:cubicBezTo>
                  <a:cubicBezTo>
                    <a:pt x="8091" y="41533"/>
                    <a:pt x="9514" y="53509"/>
                    <a:pt x="11875" y="65314"/>
                  </a:cubicBezTo>
                  <a:cubicBezTo>
                    <a:pt x="13476" y="73316"/>
                    <a:pt x="15834" y="81148"/>
                    <a:pt x="17813" y="89065"/>
                  </a:cubicBezTo>
                  <a:cubicBezTo>
                    <a:pt x="15834" y="164275"/>
                    <a:pt x="15371" y="239541"/>
                    <a:pt x="11875" y="314696"/>
                  </a:cubicBezTo>
                  <a:cubicBezTo>
                    <a:pt x="11406" y="324777"/>
                    <a:pt x="5937" y="334292"/>
                    <a:pt x="5937" y="344384"/>
                  </a:cubicBezTo>
                  <a:cubicBezTo>
                    <a:pt x="5937" y="382127"/>
                    <a:pt x="7691" y="411585"/>
                    <a:pt x="17813" y="445324"/>
                  </a:cubicBezTo>
                  <a:cubicBezTo>
                    <a:pt x="21410" y="457314"/>
                    <a:pt x="20837" y="472099"/>
                    <a:pt x="29688" y="480950"/>
                  </a:cubicBezTo>
                  <a:lnTo>
                    <a:pt x="47501" y="498763"/>
                  </a:lnTo>
                  <a:cubicBezTo>
                    <a:pt x="60324" y="537230"/>
                    <a:pt x="53439" y="510317"/>
                    <a:pt x="53439" y="581891"/>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112617" y="2463504"/>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358397" y="246606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572070" y="247932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821452" y="247932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035208" y="247932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2278652" y="247238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2498345" y="247238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682412" y="2486645"/>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rot="10800000">
              <a:off x="3327365" y="385338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rot="10800000">
              <a:off x="3573145" y="385594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rot="10800000">
              <a:off x="3786818" y="386920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rot="10800000">
              <a:off x="3987286" y="3869201"/>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rot="10800000">
              <a:off x="4249955" y="385338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rot="10800000">
              <a:off x="4432612" y="3855942"/>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rot="10800000">
              <a:off x="4648265" y="38559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rot="10800000">
              <a:off x="4832332" y="3832616"/>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rot="10800000">
              <a:off x="3327365" y="2469359"/>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rot="10800000">
              <a:off x="3573145" y="247191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rot="10800000">
              <a:off x="3786818" y="248517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rot="10800000">
              <a:off x="4036200" y="248517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rot="10800000">
              <a:off x="4249956" y="2485178"/>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rot="10800000">
              <a:off x="4493400" y="24782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rot="10800000">
              <a:off x="4713093" y="2478243"/>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rot="10800000">
              <a:off x="4897160" y="2492500"/>
              <a:ext cx="129654" cy="129654"/>
            </a:xfrm>
            <a:prstGeom prst="ellipse">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1104405" y="3331029"/>
              <a:ext cx="65314" cy="522514"/>
            </a:xfrm>
            <a:custGeom>
              <a:avLst/>
              <a:gdLst>
                <a:gd name="connsiteX0" fmla="*/ 65314 w 65314"/>
                <a:gd name="connsiteY0" fmla="*/ 522514 h 522514"/>
                <a:gd name="connsiteX1" fmla="*/ 47501 w 65314"/>
                <a:gd name="connsiteY1" fmla="*/ 403761 h 522514"/>
                <a:gd name="connsiteX2" fmla="*/ 35626 w 65314"/>
                <a:gd name="connsiteY2" fmla="*/ 344384 h 522514"/>
                <a:gd name="connsiteX3" fmla="*/ 29689 w 65314"/>
                <a:gd name="connsiteY3" fmla="*/ 326571 h 522514"/>
                <a:gd name="connsiteX4" fmla="*/ 23751 w 65314"/>
                <a:gd name="connsiteY4" fmla="*/ 302820 h 522514"/>
                <a:gd name="connsiteX5" fmla="*/ 11876 w 65314"/>
                <a:gd name="connsiteY5" fmla="*/ 279070 h 522514"/>
                <a:gd name="connsiteX6" fmla="*/ 0 w 65314"/>
                <a:gd name="connsiteY6" fmla="*/ 207818 h 522514"/>
                <a:gd name="connsiteX7" fmla="*/ 5938 w 65314"/>
                <a:gd name="connsiteY7" fmla="*/ 154379 h 522514"/>
                <a:gd name="connsiteX8" fmla="*/ 17813 w 65314"/>
                <a:gd name="connsiteY8" fmla="*/ 118753 h 522514"/>
                <a:gd name="connsiteX9" fmla="*/ 23751 w 65314"/>
                <a:gd name="connsiteY9"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14" h="522514">
                  <a:moveTo>
                    <a:pt x="65314" y="522514"/>
                  </a:moveTo>
                  <a:cubicBezTo>
                    <a:pt x="55677" y="406862"/>
                    <a:pt x="66763" y="493650"/>
                    <a:pt x="47501" y="403761"/>
                  </a:cubicBezTo>
                  <a:cubicBezTo>
                    <a:pt x="37497" y="357075"/>
                    <a:pt x="46332" y="381855"/>
                    <a:pt x="35626" y="344384"/>
                  </a:cubicBezTo>
                  <a:cubicBezTo>
                    <a:pt x="33907" y="338366"/>
                    <a:pt x="31408" y="332589"/>
                    <a:pt x="29689" y="326571"/>
                  </a:cubicBezTo>
                  <a:cubicBezTo>
                    <a:pt x="27447" y="318724"/>
                    <a:pt x="26616" y="310461"/>
                    <a:pt x="23751" y="302820"/>
                  </a:cubicBezTo>
                  <a:cubicBezTo>
                    <a:pt x="20643" y="294532"/>
                    <a:pt x="14984" y="287358"/>
                    <a:pt x="11876" y="279070"/>
                  </a:cubicBezTo>
                  <a:cubicBezTo>
                    <a:pt x="4520" y="259453"/>
                    <a:pt x="2156" y="225063"/>
                    <a:pt x="0" y="207818"/>
                  </a:cubicBezTo>
                  <a:cubicBezTo>
                    <a:pt x="1979" y="190005"/>
                    <a:pt x="2423" y="171954"/>
                    <a:pt x="5938" y="154379"/>
                  </a:cubicBezTo>
                  <a:cubicBezTo>
                    <a:pt x="8393" y="142104"/>
                    <a:pt x="17813" y="118753"/>
                    <a:pt x="17813" y="118753"/>
                  </a:cubicBezTo>
                  <a:cubicBezTo>
                    <a:pt x="27390" y="51718"/>
                    <a:pt x="23751" y="91184"/>
                    <a:pt x="23751"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1205160" y="3354779"/>
              <a:ext cx="29874" cy="492826"/>
            </a:xfrm>
            <a:custGeom>
              <a:avLst/>
              <a:gdLst>
                <a:gd name="connsiteX0" fmla="*/ 17998 w 29874"/>
                <a:gd name="connsiteY0" fmla="*/ 492826 h 492826"/>
                <a:gd name="connsiteX1" fmla="*/ 29874 w 29874"/>
                <a:gd name="connsiteY1" fmla="*/ 130629 h 492826"/>
                <a:gd name="connsiteX2" fmla="*/ 17998 w 29874"/>
                <a:gd name="connsiteY2" fmla="*/ 47502 h 492826"/>
                <a:gd name="connsiteX3" fmla="*/ 6123 w 29874"/>
                <a:gd name="connsiteY3" fmla="*/ 35626 h 492826"/>
                <a:gd name="connsiteX4" fmla="*/ 185 w 29874"/>
                <a:gd name="connsiteY4" fmla="*/ 17813 h 492826"/>
                <a:gd name="connsiteX5" fmla="*/ 12061 w 29874"/>
                <a:gd name="connsiteY5" fmla="*/ 5938 h 492826"/>
                <a:gd name="connsiteX6" fmla="*/ 17998 w 29874"/>
                <a:gd name="connsiteY6" fmla="*/ 0 h 49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4" h="492826">
                  <a:moveTo>
                    <a:pt x="17998" y="492826"/>
                  </a:moveTo>
                  <a:cubicBezTo>
                    <a:pt x="20462" y="426293"/>
                    <a:pt x="29874" y="183197"/>
                    <a:pt x="29874" y="130629"/>
                  </a:cubicBezTo>
                  <a:cubicBezTo>
                    <a:pt x="29874" y="129764"/>
                    <a:pt x="28987" y="65818"/>
                    <a:pt x="17998" y="47502"/>
                  </a:cubicBezTo>
                  <a:cubicBezTo>
                    <a:pt x="15118" y="42702"/>
                    <a:pt x="10081" y="39585"/>
                    <a:pt x="6123" y="35626"/>
                  </a:cubicBezTo>
                  <a:cubicBezTo>
                    <a:pt x="4144" y="29688"/>
                    <a:pt x="-1043" y="23950"/>
                    <a:pt x="185" y="17813"/>
                  </a:cubicBezTo>
                  <a:cubicBezTo>
                    <a:pt x="1283" y="12324"/>
                    <a:pt x="8102" y="9897"/>
                    <a:pt x="12061" y="5938"/>
                  </a:cubicBezTo>
                  <a:lnTo>
                    <a:pt x="17998"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1312223" y="3319105"/>
              <a:ext cx="100941" cy="540376"/>
            </a:xfrm>
            <a:custGeom>
              <a:avLst/>
              <a:gdLst>
                <a:gd name="connsiteX0" fmla="*/ 100941 w 100941"/>
                <a:gd name="connsiteY0" fmla="*/ 540376 h 540376"/>
                <a:gd name="connsiteX1" fmla="*/ 95003 w 100941"/>
                <a:gd name="connsiteY1" fmla="*/ 178178 h 540376"/>
                <a:gd name="connsiteX2" fmla="*/ 71252 w 100941"/>
                <a:gd name="connsiteY2" fmla="*/ 106926 h 540376"/>
                <a:gd name="connsiteX3" fmla="*/ 47502 w 100941"/>
                <a:gd name="connsiteY3" fmla="*/ 89113 h 540376"/>
                <a:gd name="connsiteX4" fmla="*/ 35626 w 100941"/>
                <a:gd name="connsiteY4" fmla="*/ 71300 h 540376"/>
                <a:gd name="connsiteX5" fmla="*/ 17813 w 100941"/>
                <a:gd name="connsiteY5" fmla="*/ 53487 h 540376"/>
                <a:gd name="connsiteX6" fmla="*/ 0 w 100941"/>
                <a:gd name="connsiteY6" fmla="*/ 17861 h 540376"/>
                <a:gd name="connsiteX7" fmla="*/ 11876 w 100941"/>
                <a:gd name="connsiteY7" fmla="*/ 48 h 54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41" h="540376">
                  <a:moveTo>
                    <a:pt x="100941" y="540376"/>
                  </a:moveTo>
                  <a:cubicBezTo>
                    <a:pt x="98962" y="419643"/>
                    <a:pt x="100248" y="298813"/>
                    <a:pt x="95003" y="178178"/>
                  </a:cubicBezTo>
                  <a:cubicBezTo>
                    <a:pt x="94533" y="167360"/>
                    <a:pt x="83078" y="120723"/>
                    <a:pt x="71252" y="106926"/>
                  </a:cubicBezTo>
                  <a:cubicBezTo>
                    <a:pt x="64812" y="99412"/>
                    <a:pt x="54499" y="96110"/>
                    <a:pt x="47502" y="89113"/>
                  </a:cubicBezTo>
                  <a:cubicBezTo>
                    <a:pt x="42456" y="84067"/>
                    <a:pt x="40195" y="76782"/>
                    <a:pt x="35626" y="71300"/>
                  </a:cubicBezTo>
                  <a:cubicBezTo>
                    <a:pt x="30250" y="64849"/>
                    <a:pt x="23189" y="59938"/>
                    <a:pt x="17813" y="53487"/>
                  </a:cubicBezTo>
                  <a:cubicBezTo>
                    <a:pt x="5025" y="38141"/>
                    <a:pt x="5951" y="35713"/>
                    <a:pt x="0" y="17861"/>
                  </a:cubicBezTo>
                  <a:cubicBezTo>
                    <a:pt x="6564" y="-1830"/>
                    <a:pt x="-321" y="48"/>
                    <a:pt x="11876" y="48"/>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1472540" y="3348842"/>
              <a:ext cx="6289" cy="528452"/>
            </a:xfrm>
            <a:custGeom>
              <a:avLst/>
              <a:gdLst>
                <a:gd name="connsiteX0" fmla="*/ 0 w 6289"/>
                <a:gd name="connsiteY0" fmla="*/ 528452 h 528452"/>
                <a:gd name="connsiteX1" fmla="*/ 5938 w 6289"/>
                <a:gd name="connsiteY1" fmla="*/ 290945 h 528452"/>
                <a:gd name="connsiteX2" fmla="*/ 0 w 6289"/>
                <a:gd name="connsiteY2" fmla="*/ 89064 h 528452"/>
                <a:gd name="connsiteX3" fmla="*/ 5938 w 6289"/>
                <a:gd name="connsiteY3" fmla="*/ 35626 h 528452"/>
                <a:gd name="connsiteX4" fmla="*/ 5938 w 6289"/>
                <a:gd name="connsiteY4" fmla="*/ 0 h 528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 h="528452">
                  <a:moveTo>
                    <a:pt x="0" y="528452"/>
                  </a:moveTo>
                  <a:cubicBezTo>
                    <a:pt x="1979" y="449283"/>
                    <a:pt x="5938" y="370139"/>
                    <a:pt x="5938" y="290945"/>
                  </a:cubicBezTo>
                  <a:cubicBezTo>
                    <a:pt x="5938" y="223622"/>
                    <a:pt x="0" y="156387"/>
                    <a:pt x="0" y="89064"/>
                  </a:cubicBezTo>
                  <a:cubicBezTo>
                    <a:pt x="0" y="71142"/>
                    <a:pt x="4746" y="53509"/>
                    <a:pt x="5938" y="35626"/>
                  </a:cubicBezTo>
                  <a:cubicBezTo>
                    <a:pt x="6728" y="23777"/>
                    <a:pt x="5938" y="11875"/>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1567427" y="3390405"/>
              <a:ext cx="83243" cy="475013"/>
            </a:xfrm>
            <a:custGeom>
              <a:avLst/>
              <a:gdLst>
                <a:gd name="connsiteX0" fmla="*/ 83243 w 83243"/>
                <a:gd name="connsiteY0" fmla="*/ 475013 h 475013"/>
                <a:gd name="connsiteX1" fmla="*/ 71368 w 83243"/>
                <a:gd name="connsiteY1" fmla="*/ 184068 h 475013"/>
                <a:gd name="connsiteX2" fmla="*/ 65430 w 83243"/>
                <a:gd name="connsiteY2" fmla="*/ 166255 h 475013"/>
                <a:gd name="connsiteX3" fmla="*/ 59492 w 83243"/>
                <a:gd name="connsiteY3" fmla="*/ 130629 h 475013"/>
                <a:gd name="connsiteX4" fmla="*/ 53555 w 83243"/>
                <a:gd name="connsiteY4" fmla="*/ 83127 h 475013"/>
                <a:gd name="connsiteX5" fmla="*/ 17929 w 83243"/>
                <a:gd name="connsiteY5" fmla="*/ 59377 h 475013"/>
                <a:gd name="connsiteX6" fmla="*/ 6054 w 83243"/>
                <a:gd name="connsiteY6" fmla="*/ 47501 h 475013"/>
                <a:gd name="connsiteX7" fmla="*/ 6054 w 83243"/>
                <a:gd name="connsiteY7" fmla="*/ 11876 h 475013"/>
                <a:gd name="connsiteX8" fmla="*/ 17929 w 83243"/>
                <a:gd name="connsiteY8" fmla="*/ 0 h 47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43" h="475013">
                  <a:moveTo>
                    <a:pt x="83243" y="475013"/>
                  </a:moveTo>
                  <a:cubicBezTo>
                    <a:pt x="59429" y="355950"/>
                    <a:pt x="84368" y="489582"/>
                    <a:pt x="71368" y="184068"/>
                  </a:cubicBezTo>
                  <a:cubicBezTo>
                    <a:pt x="71102" y="177815"/>
                    <a:pt x="66788" y="172365"/>
                    <a:pt x="65430" y="166255"/>
                  </a:cubicBezTo>
                  <a:cubicBezTo>
                    <a:pt x="62818" y="154503"/>
                    <a:pt x="61195" y="142547"/>
                    <a:pt x="59492" y="130629"/>
                  </a:cubicBezTo>
                  <a:cubicBezTo>
                    <a:pt x="57235" y="114832"/>
                    <a:pt x="61595" y="96911"/>
                    <a:pt x="53555" y="83127"/>
                  </a:cubicBezTo>
                  <a:cubicBezTo>
                    <a:pt x="46364" y="70799"/>
                    <a:pt x="28021" y="69469"/>
                    <a:pt x="17929" y="59377"/>
                  </a:cubicBezTo>
                  <a:lnTo>
                    <a:pt x="6054" y="47501"/>
                  </a:lnTo>
                  <a:cubicBezTo>
                    <a:pt x="398" y="30536"/>
                    <a:pt x="-4125" y="28842"/>
                    <a:pt x="6054" y="11876"/>
                  </a:cubicBezTo>
                  <a:cubicBezTo>
                    <a:pt x="8934" y="7076"/>
                    <a:pt x="17929" y="0"/>
                    <a:pt x="1792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1698171" y="3348842"/>
              <a:ext cx="18252" cy="522514"/>
            </a:xfrm>
            <a:custGeom>
              <a:avLst/>
              <a:gdLst>
                <a:gd name="connsiteX0" fmla="*/ 5938 w 18252"/>
                <a:gd name="connsiteY0" fmla="*/ 522514 h 522514"/>
                <a:gd name="connsiteX1" fmla="*/ 11876 w 18252"/>
                <a:gd name="connsiteY1" fmla="*/ 480950 h 522514"/>
                <a:gd name="connsiteX2" fmla="*/ 17813 w 18252"/>
                <a:gd name="connsiteY2" fmla="*/ 457200 h 522514"/>
                <a:gd name="connsiteX3" fmla="*/ 11876 w 18252"/>
                <a:gd name="connsiteY3" fmla="*/ 249381 h 522514"/>
                <a:gd name="connsiteX4" fmla="*/ 0 w 18252"/>
                <a:gd name="connsiteY4" fmla="*/ 213755 h 522514"/>
                <a:gd name="connsiteX5" fmla="*/ 5938 w 18252"/>
                <a:gd name="connsiteY5" fmla="*/ 136566 h 522514"/>
                <a:gd name="connsiteX6" fmla="*/ 11876 w 18252"/>
                <a:gd name="connsiteY6" fmla="*/ 118753 h 522514"/>
                <a:gd name="connsiteX7" fmla="*/ 17813 w 18252"/>
                <a:gd name="connsiteY7" fmla="*/ 59376 h 522514"/>
                <a:gd name="connsiteX8" fmla="*/ 17813 w 18252"/>
                <a:gd name="connsiteY8"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52" h="522514">
                  <a:moveTo>
                    <a:pt x="5938" y="522514"/>
                  </a:moveTo>
                  <a:cubicBezTo>
                    <a:pt x="7917" y="508659"/>
                    <a:pt x="9372" y="494720"/>
                    <a:pt x="11876" y="480950"/>
                  </a:cubicBezTo>
                  <a:cubicBezTo>
                    <a:pt x="13336" y="472921"/>
                    <a:pt x="17813" y="465360"/>
                    <a:pt x="17813" y="457200"/>
                  </a:cubicBezTo>
                  <a:cubicBezTo>
                    <a:pt x="17813" y="387899"/>
                    <a:pt x="16933" y="318497"/>
                    <a:pt x="11876" y="249381"/>
                  </a:cubicBezTo>
                  <a:cubicBezTo>
                    <a:pt x="10963" y="236897"/>
                    <a:pt x="0" y="213755"/>
                    <a:pt x="0" y="213755"/>
                  </a:cubicBezTo>
                  <a:cubicBezTo>
                    <a:pt x="1979" y="188025"/>
                    <a:pt x="2737" y="162172"/>
                    <a:pt x="5938" y="136566"/>
                  </a:cubicBezTo>
                  <a:cubicBezTo>
                    <a:pt x="6714" y="130355"/>
                    <a:pt x="10924" y="124939"/>
                    <a:pt x="11876" y="118753"/>
                  </a:cubicBezTo>
                  <a:cubicBezTo>
                    <a:pt x="14900" y="99093"/>
                    <a:pt x="16820" y="79242"/>
                    <a:pt x="17813" y="59376"/>
                  </a:cubicBezTo>
                  <a:cubicBezTo>
                    <a:pt x="18801" y="39609"/>
                    <a:pt x="17813" y="19792"/>
                    <a:pt x="17813"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2772888" y="3372592"/>
              <a:ext cx="59958" cy="516577"/>
            </a:xfrm>
            <a:custGeom>
              <a:avLst/>
              <a:gdLst>
                <a:gd name="connsiteX0" fmla="*/ 0 w 59958"/>
                <a:gd name="connsiteY0" fmla="*/ 516577 h 516577"/>
                <a:gd name="connsiteX1" fmla="*/ 11876 w 59958"/>
                <a:gd name="connsiteY1" fmla="*/ 427512 h 516577"/>
                <a:gd name="connsiteX2" fmla="*/ 23751 w 59958"/>
                <a:gd name="connsiteY2" fmla="*/ 380011 h 516577"/>
                <a:gd name="connsiteX3" fmla="*/ 29689 w 59958"/>
                <a:gd name="connsiteY3" fmla="*/ 112816 h 516577"/>
                <a:gd name="connsiteX4" fmla="*/ 47502 w 59958"/>
                <a:gd name="connsiteY4" fmla="*/ 59377 h 516577"/>
                <a:gd name="connsiteX5" fmla="*/ 53439 w 59958"/>
                <a:gd name="connsiteY5" fmla="*/ 5938 h 516577"/>
                <a:gd name="connsiteX6" fmla="*/ 53439 w 59958"/>
                <a:gd name="connsiteY6" fmla="*/ 0 h 51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58" h="516577">
                  <a:moveTo>
                    <a:pt x="0" y="516577"/>
                  </a:moveTo>
                  <a:cubicBezTo>
                    <a:pt x="10564" y="389817"/>
                    <a:pt x="-2677" y="480874"/>
                    <a:pt x="11876" y="427512"/>
                  </a:cubicBezTo>
                  <a:cubicBezTo>
                    <a:pt x="16170" y="411766"/>
                    <a:pt x="23751" y="380011"/>
                    <a:pt x="23751" y="380011"/>
                  </a:cubicBezTo>
                  <a:cubicBezTo>
                    <a:pt x="25730" y="290946"/>
                    <a:pt x="26265" y="201837"/>
                    <a:pt x="29689" y="112816"/>
                  </a:cubicBezTo>
                  <a:cubicBezTo>
                    <a:pt x="31304" y="70823"/>
                    <a:pt x="27775" y="79102"/>
                    <a:pt x="47502" y="59377"/>
                  </a:cubicBezTo>
                  <a:cubicBezTo>
                    <a:pt x="64184" y="9330"/>
                    <a:pt x="61922" y="39868"/>
                    <a:pt x="53439" y="5938"/>
                  </a:cubicBezTo>
                  <a:cubicBezTo>
                    <a:pt x="52959" y="4018"/>
                    <a:pt x="53439" y="1979"/>
                    <a:pt x="5343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2677886" y="3360717"/>
              <a:ext cx="77189" cy="546265"/>
            </a:xfrm>
            <a:custGeom>
              <a:avLst/>
              <a:gdLst>
                <a:gd name="connsiteX0" fmla="*/ 47501 w 77189"/>
                <a:gd name="connsiteY0" fmla="*/ 546265 h 546265"/>
                <a:gd name="connsiteX1" fmla="*/ 35626 w 77189"/>
                <a:gd name="connsiteY1" fmla="*/ 510639 h 546265"/>
                <a:gd name="connsiteX2" fmla="*/ 23750 w 77189"/>
                <a:gd name="connsiteY2" fmla="*/ 391886 h 546265"/>
                <a:gd name="connsiteX3" fmla="*/ 17813 w 77189"/>
                <a:gd name="connsiteY3" fmla="*/ 350322 h 546265"/>
                <a:gd name="connsiteX4" fmla="*/ 11875 w 77189"/>
                <a:gd name="connsiteY4" fmla="*/ 290945 h 546265"/>
                <a:gd name="connsiteX5" fmla="*/ 5937 w 77189"/>
                <a:gd name="connsiteY5" fmla="*/ 267195 h 546265"/>
                <a:gd name="connsiteX6" fmla="*/ 0 w 77189"/>
                <a:gd name="connsiteY6" fmla="*/ 231569 h 546265"/>
                <a:gd name="connsiteX7" fmla="*/ 11875 w 77189"/>
                <a:gd name="connsiteY7" fmla="*/ 166254 h 546265"/>
                <a:gd name="connsiteX8" fmla="*/ 47501 w 77189"/>
                <a:gd name="connsiteY8" fmla="*/ 100940 h 546265"/>
                <a:gd name="connsiteX9" fmla="*/ 77189 w 77189"/>
                <a:gd name="connsiteY9" fmla="*/ 65314 h 546265"/>
                <a:gd name="connsiteX10" fmla="*/ 65314 w 77189"/>
                <a:gd name="connsiteY10" fmla="*/ 17813 h 546265"/>
                <a:gd name="connsiteX11" fmla="*/ 53439 w 77189"/>
                <a:gd name="connsiteY11" fmla="*/ 0 h 54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89" h="546265">
                  <a:moveTo>
                    <a:pt x="47501" y="546265"/>
                  </a:moveTo>
                  <a:cubicBezTo>
                    <a:pt x="43543" y="534390"/>
                    <a:pt x="37245" y="523052"/>
                    <a:pt x="35626" y="510639"/>
                  </a:cubicBezTo>
                  <a:cubicBezTo>
                    <a:pt x="16711" y="365625"/>
                    <a:pt x="42688" y="448698"/>
                    <a:pt x="23750" y="391886"/>
                  </a:cubicBezTo>
                  <a:cubicBezTo>
                    <a:pt x="21771" y="378031"/>
                    <a:pt x="19448" y="364221"/>
                    <a:pt x="17813" y="350322"/>
                  </a:cubicBezTo>
                  <a:cubicBezTo>
                    <a:pt x="15489" y="330567"/>
                    <a:pt x="14688" y="310636"/>
                    <a:pt x="11875" y="290945"/>
                  </a:cubicBezTo>
                  <a:cubicBezTo>
                    <a:pt x="10721" y="282867"/>
                    <a:pt x="7537" y="275197"/>
                    <a:pt x="5937" y="267195"/>
                  </a:cubicBezTo>
                  <a:cubicBezTo>
                    <a:pt x="3576" y="255390"/>
                    <a:pt x="1979" y="243444"/>
                    <a:pt x="0" y="231569"/>
                  </a:cubicBezTo>
                  <a:cubicBezTo>
                    <a:pt x="3958" y="209797"/>
                    <a:pt x="5211" y="187355"/>
                    <a:pt x="11875" y="166254"/>
                  </a:cubicBezTo>
                  <a:cubicBezTo>
                    <a:pt x="14624" y="157550"/>
                    <a:pt x="35559" y="115270"/>
                    <a:pt x="47501" y="100940"/>
                  </a:cubicBezTo>
                  <a:cubicBezTo>
                    <a:pt x="85599" y="55222"/>
                    <a:pt x="47706" y="109540"/>
                    <a:pt x="77189" y="65314"/>
                  </a:cubicBezTo>
                  <a:cubicBezTo>
                    <a:pt x="74930" y="54017"/>
                    <a:pt x="71401" y="29988"/>
                    <a:pt x="65314" y="17813"/>
                  </a:cubicBezTo>
                  <a:cubicBezTo>
                    <a:pt x="62123" y="11430"/>
                    <a:pt x="53439" y="0"/>
                    <a:pt x="5343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2575198" y="3390405"/>
              <a:ext cx="31436" cy="498764"/>
            </a:xfrm>
            <a:custGeom>
              <a:avLst/>
              <a:gdLst>
                <a:gd name="connsiteX0" fmla="*/ 31436 w 31436"/>
                <a:gd name="connsiteY0" fmla="*/ 498764 h 498764"/>
                <a:gd name="connsiteX1" fmla="*/ 25498 w 31436"/>
                <a:gd name="connsiteY1" fmla="*/ 290946 h 498764"/>
                <a:gd name="connsiteX2" fmla="*/ 19560 w 31436"/>
                <a:gd name="connsiteY2" fmla="*/ 243444 h 498764"/>
                <a:gd name="connsiteX3" fmla="*/ 7685 w 31436"/>
                <a:gd name="connsiteY3" fmla="*/ 207818 h 498764"/>
                <a:gd name="connsiteX4" fmla="*/ 1747 w 31436"/>
                <a:gd name="connsiteY4" fmla="*/ 0 h 49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6" h="498764">
                  <a:moveTo>
                    <a:pt x="31436" y="498764"/>
                  </a:moveTo>
                  <a:cubicBezTo>
                    <a:pt x="29457" y="429491"/>
                    <a:pt x="28718" y="360172"/>
                    <a:pt x="25498" y="290946"/>
                  </a:cubicBezTo>
                  <a:cubicBezTo>
                    <a:pt x="24757" y="275006"/>
                    <a:pt x="22903" y="259047"/>
                    <a:pt x="19560" y="243444"/>
                  </a:cubicBezTo>
                  <a:cubicBezTo>
                    <a:pt x="16937" y="231204"/>
                    <a:pt x="7685" y="207818"/>
                    <a:pt x="7685" y="207818"/>
                  </a:cubicBezTo>
                  <a:cubicBezTo>
                    <a:pt x="-4882" y="107291"/>
                    <a:pt x="1747" y="176274"/>
                    <a:pt x="1747"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2469866" y="3366655"/>
              <a:ext cx="65516" cy="504701"/>
            </a:xfrm>
            <a:custGeom>
              <a:avLst/>
              <a:gdLst>
                <a:gd name="connsiteX0" fmla="*/ 65516 w 65516"/>
                <a:gd name="connsiteY0" fmla="*/ 504701 h 504701"/>
                <a:gd name="connsiteX1" fmla="*/ 53640 w 65516"/>
                <a:gd name="connsiteY1" fmla="*/ 415636 h 504701"/>
                <a:gd name="connsiteX2" fmla="*/ 41765 w 65516"/>
                <a:gd name="connsiteY2" fmla="*/ 368135 h 504701"/>
                <a:gd name="connsiteX3" fmla="*/ 29890 w 65516"/>
                <a:gd name="connsiteY3" fmla="*/ 356259 h 504701"/>
                <a:gd name="connsiteX4" fmla="*/ 18015 w 65516"/>
                <a:gd name="connsiteY4" fmla="*/ 314696 h 504701"/>
                <a:gd name="connsiteX5" fmla="*/ 6139 w 65516"/>
                <a:gd name="connsiteY5" fmla="*/ 302820 h 504701"/>
                <a:gd name="connsiteX6" fmla="*/ 202 w 65516"/>
                <a:gd name="connsiteY6" fmla="*/ 0 h 50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516" h="504701">
                  <a:moveTo>
                    <a:pt x="65516" y="504701"/>
                  </a:moveTo>
                  <a:cubicBezTo>
                    <a:pt x="60137" y="456288"/>
                    <a:pt x="61256" y="457527"/>
                    <a:pt x="53640" y="415636"/>
                  </a:cubicBezTo>
                  <a:cubicBezTo>
                    <a:pt x="52529" y="409524"/>
                    <a:pt x="47140" y="377094"/>
                    <a:pt x="41765" y="368135"/>
                  </a:cubicBezTo>
                  <a:cubicBezTo>
                    <a:pt x="38885" y="363335"/>
                    <a:pt x="33848" y="360218"/>
                    <a:pt x="29890" y="356259"/>
                  </a:cubicBezTo>
                  <a:cubicBezTo>
                    <a:pt x="28782" y="351828"/>
                    <a:pt x="21663" y="320777"/>
                    <a:pt x="18015" y="314696"/>
                  </a:cubicBezTo>
                  <a:cubicBezTo>
                    <a:pt x="15135" y="309895"/>
                    <a:pt x="10098" y="306779"/>
                    <a:pt x="6139" y="302820"/>
                  </a:cubicBezTo>
                  <a:cubicBezTo>
                    <a:pt x="-1699" y="98997"/>
                    <a:pt x="202" y="199939"/>
                    <a:pt x="202"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2338737" y="3390405"/>
              <a:ext cx="30390" cy="486889"/>
            </a:xfrm>
            <a:custGeom>
              <a:avLst/>
              <a:gdLst>
                <a:gd name="connsiteX0" fmla="*/ 30390 w 30390"/>
                <a:gd name="connsiteY0" fmla="*/ 486889 h 486889"/>
                <a:gd name="connsiteX1" fmla="*/ 24453 w 30390"/>
                <a:gd name="connsiteY1" fmla="*/ 385948 h 486889"/>
                <a:gd name="connsiteX2" fmla="*/ 18515 w 30390"/>
                <a:gd name="connsiteY2" fmla="*/ 338447 h 486889"/>
                <a:gd name="connsiteX3" fmla="*/ 6640 w 30390"/>
                <a:gd name="connsiteY3" fmla="*/ 89065 h 486889"/>
                <a:gd name="connsiteX4" fmla="*/ 702 w 30390"/>
                <a:gd name="connsiteY4" fmla="*/ 71252 h 486889"/>
                <a:gd name="connsiteX5" fmla="*/ 702 w 30390"/>
                <a:gd name="connsiteY5" fmla="*/ 0 h 486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90" h="486889">
                  <a:moveTo>
                    <a:pt x="30390" y="486889"/>
                  </a:moveTo>
                  <a:cubicBezTo>
                    <a:pt x="28411" y="453242"/>
                    <a:pt x="27141" y="419546"/>
                    <a:pt x="24453" y="385948"/>
                  </a:cubicBezTo>
                  <a:cubicBezTo>
                    <a:pt x="23181" y="370042"/>
                    <a:pt x="19510" y="354373"/>
                    <a:pt x="18515" y="338447"/>
                  </a:cubicBezTo>
                  <a:cubicBezTo>
                    <a:pt x="15877" y="296246"/>
                    <a:pt x="11622" y="141379"/>
                    <a:pt x="6640" y="89065"/>
                  </a:cubicBezTo>
                  <a:cubicBezTo>
                    <a:pt x="6047" y="82834"/>
                    <a:pt x="1118" y="77497"/>
                    <a:pt x="702" y="71252"/>
                  </a:cubicBezTo>
                  <a:cubicBezTo>
                    <a:pt x="-878" y="47554"/>
                    <a:pt x="702" y="23751"/>
                    <a:pt x="702"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2268187" y="3360717"/>
              <a:ext cx="47501" cy="510639"/>
            </a:xfrm>
            <a:custGeom>
              <a:avLst/>
              <a:gdLst>
                <a:gd name="connsiteX0" fmla="*/ 47501 w 47501"/>
                <a:gd name="connsiteY0" fmla="*/ 510639 h 510639"/>
                <a:gd name="connsiteX1" fmla="*/ 23751 w 47501"/>
                <a:gd name="connsiteY1" fmla="*/ 427512 h 510639"/>
                <a:gd name="connsiteX2" fmla="*/ 11875 w 47501"/>
                <a:gd name="connsiteY2" fmla="*/ 391886 h 510639"/>
                <a:gd name="connsiteX3" fmla="*/ 5938 w 47501"/>
                <a:gd name="connsiteY3" fmla="*/ 83127 h 510639"/>
                <a:gd name="connsiteX4" fmla="*/ 0 w 47501"/>
                <a:gd name="connsiteY4" fmla="*/ 0 h 510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1" h="510639">
                  <a:moveTo>
                    <a:pt x="47501" y="510639"/>
                  </a:moveTo>
                  <a:cubicBezTo>
                    <a:pt x="14893" y="456293"/>
                    <a:pt x="39618" y="506847"/>
                    <a:pt x="23751" y="427512"/>
                  </a:cubicBezTo>
                  <a:cubicBezTo>
                    <a:pt x="21296" y="415237"/>
                    <a:pt x="11875" y="391886"/>
                    <a:pt x="11875" y="391886"/>
                  </a:cubicBezTo>
                  <a:cubicBezTo>
                    <a:pt x="9896" y="288966"/>
                    <a:pt x="9056" y="186018"/>
                    <a:pt x="5938" y="83127"/>
                  </a:cubicBezTo>
                  <a:cubicBezTo>
                    <a:pt x="5097" y="55360"/>
                    <a:pt x="0" y="0"/>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2119729" y="3353890"/>
              <a:ext cx="17829" cy="523404"/>
            </a:xfrm>
            <a:custGeom>
              <a:avLst/>
              <a:gdLst>
                <a:gd name="connsiteX0" fmla="*/ 17829 w 17829"/>
                <a:gd name="connsiteY0" fmla="*/ 523404 h 523404"/>
                <a:gd name="connsiteX1" fmla="*/ 11892 w 17829"/>
                <a:gd name="connsiteY1" fmla="*/ 101829 h 523404"/>
                <a:gd name="connsiteX2" fmla="*/ 5954 w 17829"/>
                <a:gd name="connsiteY2" fmla="*/ 24640 h 523404"/>
                <a:gd name="connsiteX3" fmla="*/ 16 w 17829"/>
                <a:gd name="connsiteY3" fmla="*/ 889 h 523404"/>
              </a:gdLst>
              <a:ahLst/>
              <a:cxnLst>
                <a:cxn ang="0">
                  <a:pos x="connsiteX0" y="connsiteY0"/>
                </a:cxn>
                <a:cxn ang="0">
                  <a:pos x="connsiteX1" y="connsiteY1"/>
                </a:cxn>
                <a:cxn ang="0">
                  <a:pos x="connsiteX2" y="connsiteY2"/>
                </a:cxn>
                <a:cxn ang="0">
                  <a:pos x="connsiteX3" y="connsiteY3"/>
                </a:cxn>
              </a:cxnLst>
              <a:rect l="l" t="t" r="r" b="b"/>
              <a:pathLst>
                <a:path w="17829" h="523404">
                  <a:moveTo>
                    <a:pt x="17829" y="523404"/>
                  </a:moveTo>
                  <a:cubicBezTo>
                    <a:pt x="15850" y="382879"/>
                    <a:pt x="15237" y="242328"/>
                    <a:pt x="11892" y="101829"/>
                  </a:cubicBezTo>
                  <a:cubicBezTo>
                    <a:pt x="11278" y="76031"/>
                    <a:pt x="9155" y="50246"/>
                    <a:pt x="5954" y="24640"/>
                  </a:cubicBezTo>
                  <a:cubicBezTo>
                    <a:pt x="-610" y="-27868"/>
                    <a:pt x="16" y="23464"/>
                    <a:pt x="16" y="88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2042048" y="3372592"/>
              <a:ext cx="42071" cy="510639"/>
            </a:xfrm>
            <a:custGeom>
              <a:avLst/>
              <a:gdLst>
                <a:gd name="connsiteX0" fmla="*/ 42071 w 42071"/>
                <a:gd name="connsiteY0" fmla="*/ 510639 h 510639"/>
                <a:gd name="connsiteX1" fmla="*/ 30196 w 42071"/>
                <a:gd name="connsiteY1" fmla="*/ 350322 h 510639"/>
                <a:gd name="connsiteX2" fmla="*/ 24258 w 42071"/>
                <a:gd name="connsiteY2" fmla="*/ 261257 h 510639"/>
                <a:gd name="connsiteX3" fmla="*/ 18321 w 42071"/>
                <a:gd name="connsiteY3" fmla="*/ 225631 h 510639"/>
                <a:gd name="connsiteX4" fmla="*/ 6446 w 42071"/>
                <a:gd name="connsiteY4" fmla="*/ 112816 h 510639"/>
                <a:gd name="connsiteX5" fmla="*/ 508 w 42071"/>
                <a:gd name="connsiteY5" fmla="*/ 65314 h 510639"/>
                <a:gd name="connsiteX6" fmla="*/ 508 w 42071"/>
                <a:gd name="connsiteY6" fmla="*/ 0 h 51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71" h="510639">
                  <a:moveTo>
                    <a:pt x="42071" y="510639"/>
                  </a:moveTo>
                  <a:cubicBezTo>
                    <a:pt x="27203" y="436289"/>
                    <a:pt x="38251" y="499325"/>
                    <a:pt x="30196" y="350322"/>
                  </a:cubicBezTo>
                  <a:cubicBezTo>
                    <a:pt x="28590" y="320611"/>
                    <a:pt x="27079" y="290877"/>
                    <a:pt x="24258" y="261257"/>
                  </a:cubicBezTo>
                  <a:cubicBezTo>
                    <a:pt x="23117" y="249272"/>
                    <a:pt x="19755" y="237584"/>
                    <a:pt x="18321" y="225631"/>
                  </a:cubicBezTo>
                  <a:cubicBezTo>
                    <a:pt x="13816" y="188088"/>
                    <a:pt x="10622" y="150397"/>
                    <a:pt x="6446" y="112816"/>
                  </a:cubicBezTo>
                  <a:cubicBezTo>
                    <a:pt x="4684" y="96956"/>
                    <a:pt x="1347" y="81249"/>
                    <a:pt x="508" y="65314"/>
                  </a:cubicBezTo>
                  <a:cubicBezTo>
                    <a:pt x="-636" y="43573"/>
                    <a:pt x="508" y="21771"/>
                    <a:pt x="50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1911927" y="3336966"/>
              <a:ext cx="11876" cy="558140"/>
            </a:xfrm>
            <a:custGeom>
              <a:avLst/>
              <a:gdLst>
                <a:gd name="connsiteX0" fmla="*/ 11876 w 11876"/>
                <a:gd name="connsiteY0" fmla="*/ 558140 h 558140"/>
                <a:gd name="connsiteX1" fmla="*/ 5938 w 11876"/>
                <a:gd name="connsiteY1" fmla="*/ 184068 h 558140"/>
                <a:gd name="connsiteX2" fmla="*/ 0 w 11876"/>
                <a:gd name="connsiteY2" fmla="*/ 0 h 558140"/>
              </a:gdLst>
              <a:ahLst/>
              <a:cxnLst>
                <a:cxn ang="0">
                  <a:pos x="connsiteX0" y="connsiteY0"/>
                </a:cxn>
                <a:cxn ang="0">
                  <a:pos x="connsiteX1" y="connsiteY1"/>
                </a:cxn>
                <a:cxn ang="0">
                  <a:pos x="connsiteX2" y="connsiteY2"/>
                </a:cxn>
              </a:cxnLst>
              <a:rect l="l" t="t" r="r" b="b"/>
              <a:pathLst>
                <a:path w="11876" h="558140">
                  <a:moveTo>
                    <a:pt x="11876" y="558140"/>
                  </a:moveTo>
                  <a:cubicBezTo>
                    <a:pt x="9897" y="433449"/>
                    <a:pt x="8678" y="308744"/>
                    <a:pt x="5938" y="184068"/>
                  </a:cubicBezTo>
                  <a:cubicBezTo>
                    <a:pt x="-212" y="-95738"/>
                    <a:pt x="0" y="84790"/>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1787236" y="3372592"/>
              <a:ext cx="65315" cy="510639"/>
            </a:xfrm>
            <a:custGeom>
              <a:avLst/>
              <a:gdLst>
                <a:gd name="connsiteX0" fmla="*/ 65315 w 65315"/>
                <a:gd name="connsiteY0" fmla="*/ 510639 h 510639"/>
                <a:gd name="connsiteX1" fmla="*/ 29689 w 65315"/>
                <a:gd name="connsiteY1" fmla="*/ 463138 h 510639"/>
                <a:gd name="connsiteX2" fmla="*/ 17813 w 65315"/>
                <a:gd name="connsiteY2" fmla="*/ 421574 h 510639"/>
                <a:gd name="connsiteX3" fmla="*/ 11876 w 65315"/>
                <a:gd name="connsiteY3" fmla="*/ 403761 h 510639"/>
                <a:gd name="connsiteX4" fmla="*/ 0 w 65315"/>
                <a:gd name="connsiteY4" fmla="*/ 391886 h 510639"/>
                <a:gd name="connsiteX5" fmla="*/ 17813 w 65315"/>
                <a:gd name="connsiteY5" fmla="*/ 154379 h 510639"/>
                <a:gd name="connsiteX6" fmla="*/ 23751 w 65315"/>
                <a:gd name="connsiteY6" fmla="*/ 118753 h 510639"/>
                <a:gd name="connsiteX7" fmla="*/ 35626 w 65315"/>
                <a:gd name="connsiteY7" fmla="*/ 71252 h 510639"/>
                <a:gd name="connsiteX8" fmla="*/ 47502 w 65315"/>
                <a:gd name="connsiteY8" fmla="*/ 35626 h 510639"/>
                <a:gd name="connsiteX9" fmla="*/ 59377 w 65315"/>
                <a:gd name="connsiteY9" fmla="*/ 0 h 51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15" h="510639">
                  <a:moveTo>
                    <a:pt x="65315" y="510639"/>
                  </a:moveTo>
                  <a:cubicBezTo>
                    <a:pt x="59485" y="503352"/>
                    <a:pt x="35992" y="475744"/>
                    <a:pt x="29689" y="463138"/>
                  </a:cubicBezTo>
                  <a:cubicBezTo>
                    <a:pt x="24943" y="453646"/>
                    <a:pt x="20350" y="430453"/>
                    <a:pt x="17813" y="421574"/>
                  </a:cubicBezTo>
                  <a:cubicBezTo>
                    <a:pt x="16094" y="415556"/>
                    <a:pt x="15096" y="409128"/>
                    <a:pt x="11876" y="403761"/>
                  </a:cubicBezTo>
                  <a:cubicBezTo>
                    <a:pt x="8996" y="398961"/>
                    <a:pt x="3959" y="395844"/>
                    <a:pt x="0" y="391886"/>
                  </a:cubicBezTo>
                  <a:cubicBezTo>
                    <a:pt x="6797" y="201578"/>
                    <a:pt x="-3178" y="280326"/>
                    <a:pt x="17813" y="154379"/>
                  </a:cubicBezTo>
                  <a:cubicBezTo>
                    <a:pt x="19792" y="142504"/>
                    <a:pt x="19944" y="130174"/>
                    <a:pt x="23751" y="118753"/>
                  </a:cubicBezTo>
                  <a:cubicBezTo>
                    <a:pt x="41768" y="64704"/>
                    <a:pt x="14131" y="150068"/>
                    <a:pt x="35626" y="71252"/>
                  </a:cubicBezTo>
                  <a:cubicBezTo>
                    <a:pt x="38920" y="59175"/>
                    <a:pt x="40559" y="46042"/>
                    <a:pt x="47502" y="35626"/>
                  </a:cubicBezTo>
                  <a:cubicBezTo>
                    <a:pt x="62671" y="12873"/>
                    <a:pt x="59377" y="24949"/>
                    <a:pt x="59377"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331029" y="3354779"/>
              <a:ext cx="29688" cy="504702"/>
            </a:xfrm>
            <a:custGeom>
              <a:avLst/>
              <a:gdLst>
                <a:gd name="connsiteX0" fmla="*/ 29688 w 29688"/>
                <a:gd name="connsiteY0" fmla="*/ 504702 h 504702"/>
                <a:gd name="connsiteX1" fmla="*/ 11875 w 29688"/>
                <a:gd name="connsiteY1" fmla="*/ 403761 h 504702"/>
                <a:gd name="connsiteX2" fmla="*/ 5937 w 29688"/>
                <a:gd name="connsiteY2" fmla="*/ 296883 h 504702"/>
                <a:gd name="connsiteX3" fmla="*/ 0 w 29688"/>
                <a:gd name="connsiteY3" fmla="*/ 0 h 504702"/>
              </a:gdLst>
              <a:ahLst/>
              <a:cxnLst>
                <a:cxn ang="0">
                  <a:pos x="connsiteX0" y="connsiteY0"/>
                </a:cxn>
                <a:cxn ang="0">
                  <a:pos x="connsiteX1" y="connsiteY1"/>
                </a:cxn>
                <a:cxn ang="0">
                  <a:pos x="connsiteX2" y="connsiteY2"/>
                </a:cxn>
                <a:cxn ang="0">
                  <a:pos x="connsiteX3" y="connsiteY3"/>
                </a:cxn>
              </a:cxnLst>
              <a:rect l="l" t="t" r="r" b="b"/>
              <a:pathLst>
                <a:path w="29688" h="504702">
                  <a:moveTo>
                    <a:pt x="29688" y="504702"/>
                  </a:moveTo>
                  <a:cubicBezTo>
                    <a:pt x="16154" y="423495"/>
                    <a:pt x="22535" y="457061"/>
                    <a:pt x="11875" y="403761"/>
                  </a:cubicBezTo>
                  <a:cubicBezTo>
                    <a:pt x="9896" y="368135"/>
                    <a:pt x="7018" y="332548"/>
                    <a:pt x="5937" y="296883"/>
                  </a:cubicBezTo>
                  <a:cubicBezTo>
                    <a:pt x="2939" y="197948"/>
                    <a:pt x="0" y="98981"/>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420094" y="3342904"/>
              <a:ext cx="0" cy="510639"/>
            </a:xfrm>
            <a:custGeom>
              <a:avLst/>
              <a:gdLst>
                <a:gd name="connsiteX0" fmla="*/ 0 w 0"/>
                <a:gd name="connsiteY0" fmla="*/ 510639 h 510639"/>
                <a:gd name="connsiteX1" fmla="*/ 0 w 0"/>
                <a:gd name="connsiteY1" fmla="*/ 0 h 510639"/>
              </a:gdLst>
              <a:ahLst/>
              <a:cxnLst>
                <a:cxn ang="0">
                  <a:pos x="connsiteX0" y="connsiteY0"/>
                </a:cxn>
                <a:cxn ang="0">
                  <a:pos x="connsiteX1" y="connsiteY1"/>
                </a:cxn>
              </a:cxnLst>
              <a:rect l="l" t="t" r="r" b="b"/>
              <a:pathLst>
                <a:path h="510639">
                  <a:moveTo>
                    <a:pt x="0" y="510639"/>
                  </a:moveTo>
                  <a:lnTo>
                    <a:pt x="0"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265714" y="2606634"/>
              <a:ext cx="89065" cy="641267"/>
            </a:xfrm>
            <a:custGeom>
              <a:avLst/>
              <a:gdLst>
                <a:gd name="connsiteX0" fmla="*/ 89065 w 89065"/>
                <a:gd name="connsiteY0" fmla="*/ 0 h 641267"/>
                <a:gd name="connsiteX1" fmla="*/ 77190 w 89065"/>
                <a:gd name="connsiteY1" fmla="*/ 130628 h 641267"/>
                <a:gd name="connsiteX2" fmla="*/ 65315 w 89065"/>
                <a:gd name="connsiteY2" fmla="*/ 213756 h 641267"/>
                <a:gd name="connsiteX3" fmla="*/ 59377 w 89065"/>
                <a:gd name="connsiteY3" fmla="*/ 285008 h 641267"/>
                <a:gd name="connsiteX4" fmla="*/ 41564 w 89065"/>
                <a:gd name="connsiteY4" fmla="*/ 302821 h 641267"/>
                <a:gd name="connsiteX5" fmla="*/ 35626 w 89065"/>
                <a:gd name="connsiteY5" fmla="*/ 320634 h 641267"/>
                <a:gd name="connsiteX6" fmla="*/ 23751 w 89065"/>
                <a:gd name="connsiteY6" fmla="*/ 338447 h 641267"/>
                <a:gd name="connsiteX7" fmla="*/ 17813 w 89065"/>
                <a:gd name="connsiteY7" fmla="*/ 362197 h 641267"/>
                <a:gd name="connsiteX8" fmla="*/ 5938 w 89065"/>
                <a:gd name="connsiteY8" fmla="*/ 397823 h 641267"/>
                <a:gd name="connsiteX9" fmla="*/ 0 w 89065"/>
                <a:gd name="connsiteY9" fmla="*/ 433449 h 641267"/>
                <a:gd name="connsiteX10" fmla="*/ 5938 w 89065"/>
                <a:gd name="connsiteY10" fmla="*/ 486888 h 641267"/>
                <a:gd name="connsiteX11" fmla="*/ 17813 w 89065"/>
                <a:gd name="connsiteY11" fmla="*/ 534389 h 641267"/>
                <a:gd name="connsiteX12" fmla="*/ 35626 w 89065"/>
                <a:gd name="connsiteY12" fmla="*/ 599704 h 641267"/>
                <a:gd name="connsiteX13" fmla="*/ 41564 w 89065"/>
                <a:gd name="connsiteY13" fmla="*/ 617517 h 641267"/>
                <a:gd name="connsiteX14" fmla="*/ 47502 w 89065"/>
                <a:gd name="connsiteY14" fmla="*/ 635330 h 641267"/>
                <a:gd name="connsiteX15" fmla="*/ 53439 w 89065"/>
                <a:gd name="connsiteY15" fmla="*/ 641267 h 64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065" h="641267">
                  <a:moveTo>
                    <a:pt x="89065" y="0"/>
                  </a:moveTo>
                  <a:cubicBezTo>
                    <a:pt x="77221" y="177682"/>
                    <a:pt x="89677" y="24496"/>
                    <a:pt x="77190" y="130628"/>
                  </a:cubicBezTo>
                  <a:cubicBezTo>
                    <a:pt x="68189" y="207128"/>
                    <a:pt x="76999" y="167014"/>
                    <a:pt x="65315" y="213756"/>
                  </a:cubicBezTo>
                  <a:cubicBezTo>
                    <a:pt x="63336" y="237507"/>
                    <a:pt x="65518" y="261980"/>
                    <a:pt x="59377" y="285008"/>
                  </a:cubicBezTo>
                  <a:cubicBezTo>
                    <a:pt x="57213" y="293122"/>
                    <a:pt x="46222" y="295834"/>
                    <a:pt x="41564" y="302821"/>
                  </a:cubicBezTo>
                  <a:cubicBezTo>
                    <a:pt x="38092" y="308029"/>
                    <a:pt x="38425" y="315036"/>
                    <a:pt x="35626" y="320634"/>
                  </a:cubicBezTo>
                  <a:cubicBezTo>
                    <a:pt x="32435" y="327017"/>
                    <a:pt x="27709" y="332509"/>
                    <a:pt x="23751" y="338447"/>
                  </a:cubicBezTo>
                  <a:cubicBezTo>
                    <a:pt x="21772" y="346364"/>
                    <a:pt x="20158" y="354381"/>
                    <a:pt x="17813" y="362197"/>
                  </a:cubicBezTo>
                  <a:cubicBezTo>
                    <a:pt x="14216" y="374187"/>
                    <a:pt x="8974" y="385679"/>
                    <a:pt x="5938" y="397823"/>
                  </a:cubicBezTo>
                  <a:cubicBezTo>
                    <a:pt x="3018" y="409503"/>
                    <a:pt x="1979" y="421574"/>
                    <a:pt x="0" y="433449"/>
                  </a:cubicBezTo>
                  <a:cubicBezTo>
                    <a:pt x="1979" y="451262"/>
                    <a:pt x="3403" y="469146"/>
                    <a:pt x="5938" y="486888"/>
                  </a:cubicBezTo>
                  <a:cubicBezTo>
                    <a:pt x="13232" y="537944"/>
                    <a:pt x="8605" y="497556"/>
                    <a:pt x="17813" y="534389"/>
                  </a:cubicBezTo>
                  <a:cubicBezTo>
                    <a:pt x="34594" y="601515"/>
                    <a:pt x="10156" y="523295"/>
                    <a:pt x="35626" y="599704"/>
                  </a:cubicBezTo>
                  <a:lnTo>
                    <a:pt x="41564" y="617517"/>
                  </a:lnTo>
                  <a:cubicBezTo>
                    <a:pt x="43543" y="623455"/>
                    <a:pt x="43076" y="630904"/>
                    <a:pt x="47502" y="635330"/>
                  </a:cubicBezTo>
                  <a:lnTo>
                    <a:pt x="53439" y="641267"/>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384468" y="2630384"/>
              <a:ext cx="35626" cy="622105"/>
            </a:xfrm>
            <a:custGeom>
              <a:avLst/>
              <a:gdLst>
                <a:gd name="connsiteX0" fmla="*/ 17813 w 35626"/>
                <a:gd name="connsiteY0" fmla="*/ 0 h 622105"/>
                <a:gd name="connsiteX1" fmla="*/ 23750 w 35626"/>
                <a:gd name="connsiteY1" fmla="*/ 29689 h 622105"/>
                <a:gd name="connsiteX2" fmla="*/ 35626 w 35626"/>
                <a:gd name="connsiteY2" fmla="*/ 65315 h 622105"/>
                <a:gd name="connsiteX3" fmla="*/ 29688 w 35626"/>
                <a:gd name="connsiteY3" fmla="*/ 184068 h 622105"/>
                <a:gd name="connsiteX4" fmla="*/ 23750 w 35626"/>
                <a:gd name="connsiteY4" fmla="*/ 207819 h 622105"/>
                <a:gd name="connsiteX5" fmla="*/ 17813 w 35626"/>
                <a:gd name="connsiteY5" fmla="*/ 267195 h 622105"/>
                <a:gd name="connsiteX6" fmla="*/ 0 w 35626"/>
                <a:gd name="connsiteY6" fmla="*/ 356260 h 622105"/>
                <a:gd name="connsiteX7" fmla="*/ 5937 w 35626"/>
                <a:gd name="connsiteY7" fmla="*/ 570016 h 622105"/>
                <a:gd name="connsiteX8" fmla="*/ 11875 w 35626"/>
                <a:gd name="connsiteY8" fmla="*/ 617517 h 62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26" h="622105">
                  <a:moveTo>
                    <a:pt x="17813" y="0"/>
                  </a:moveTo>
                  <a:cubicBezTo>
                    <a:pt x="19792" y="9896"/>
                    <a:pt x="21095" y="19952"/>
                    <a:pt x="23750" y="29689"/>
                  </a:cubicBezTo>
                  <a:cubicBezTo>
                    <a:pt x="27044" y="41766"/>
                    <a:pt x="35626" y="65315"/>
                    <a:pt x="35626" y="65315"/>
                  </a:cubicBezTo>
                  <a:cubicBezTo>
                    <a:pt x="33647" y="104899"/>
                    <a:pt x="32980" y="144571"/>
                    <a:pt x="29688" y="184068"/>
                  </a:cubicBezTo>
                  <a:cubicBezTo>
                    <a:pt x="29010" y="192200"/>
                    <a:pt x="24904" y="199740"/>
                    <a:pt x="23750" y="207819"/>
                  </a:cubicBezTo>
                  <a:cubicBezTo>
                    <a:pt x="20937" y="227510"/>
                    <a:pt x="19614" y="247386"/>
                    <a:pt x="17813" y="267195"/>
                  </a:cubicBezTo>
                  <a:cubicBezTo>
                    <a:pt x="10596" y="346589"/>
                    <a:pt x="25301" y="318308"/>
                    <a:pt x="0" y="356260"/>
                  </a:cubicBezTo>
                  <a:cubicBezTo>
                    <a:pt x="1979" y="427512"/>
                    <a:pt x="2378" y="498825"/>
                    <a:pt x="5937" y="570016"/>
                  </a:cubicBezTo>
                  <a:cubicBezTo>
                    <a:pt x="13795" y="727184"/>
                    <a:pt x="11875" y="463630"/>
                    <a:pt x="11875"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3538847" y="2618509"/>
              <a:ext cx="83127" cy="659081"/>
            </a:xfrm>
            <a:custGeom>
              <a:avLst/>
              <a:gdLst>
                <a:gd name="connsiteX0" fmla="*/ 83127 w 83127"/>
                <a:gd name="connsiteY0" fmla="*/ 0 h 659081"/>
                <a:gd name="connsiteX1" fmla="*/ 77189 w 83127"/>
                <a:gd name="connsiteY1" fmla="*/ 95003 h 659081"/>
                <a:gd name="connsiteX2" fmla="*/ 71252 w 83127"/>
                <a:gd name="connsiteY2" fmla="*/ 124691 h 659081"/>
                <a:gd name="connsiteX3" fmla="*/ 59376 w 83127"/>
                <a:gd name="connsiteY3" fmla="*/ 166255 h 659081"/>
                <a:gd name="connsiteX4" fmla="*/ 47501 w 83127"/>
                <a:gd name="connsiteY4" fmla="*/ 190005 h 659081"/>
                <a:gd name="connsiteX5" fmla="*/ 23750 w 83127"/>
                <a:gd name="connsiteY5" fmla="*/ 237507 h 659081"/>
                <a:gd name="connsiteX6" fmla="*/ 11875 w 83127"/>
                <a:gd name="connsiteY6" fmla="*/ 285008 h 659081"/>
                <a:gd name="connsiteX7" fmla="*/ 0 w 83127"/>
                <a:gd name="connsiteY7" fmla="*/ 332509 h 659081"/>
                <a:gd name="connsiteX8" fmla="*/ 5937 w 83127"/>
                <a:gd name="connsiteY8" fmla="*/ 445325 h 659081"/>
                <a:gd name="connsiteX9" fmla="*/ 17813 w 83127"/>
                <a:gd name="connsiteY9" fmla="*/ 492826 h 659081"/>
                <a:gd name="connsiteX10" fmla="*/ 23750 w 83127"/>
                <a:gd name="connsiteY10" fmla="*/ 659081 h 65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127" h="659081">
                  <a:moveTo>
                    <a:pt x="83127" y="0"/>
                  </a:moveTo>
                  <a:cubicBezTo>
                    <a:pt x="81148" y="31668"/>
                    <a:pt x="80197" y="63416"/>
                    <a:pt x="77189" y="95003"/>
                  </a:cubicBezTo>
                  <a:cubicBezTo>
                    <a:pt x="76232" y="105049"/>
                    <a:pt x="73441" y="114839"/>
                    <a:pt x="71252" y="124691"/>
                  </a:cubicBezTo>
                  <a:cubicBezTo>
                    <a:pt x="68934" y="135122"/>
                    <a:pt x="63954" y="155573"/>
                    <a:pt x="59376" y="166255"/>
                  </a:cubicBezTo>
                  <a:cubicBezTo>
                    <a:pt x="55889" y="174390"/>
                    <a:pt x="51096" y="181917"/>
                    <a:pt x="47501" y="190005"/>
                  </a:cubicBezTo>
                  <a:cubicBezTo>
                    <a:pt x="28134" y="233583"/>
                    <a:pt x="44780" y="205963"/>
                    <a:pt x="23750" y="237507"/>
                  </a:cubicBezTo>
                  <a:cubicBezTo>
                    <a:pt x="19792" y="253341"/>
                    <a:pt x="15076" y="269004"/>
                    <a:pt x="11875" y="285008"/>
                  </a:cubicBezTo>
                  <a:cubicBezTo>
                    <a:pt x="4709" y="320833"/>
                    <a:pt x="9128" y="305122"/>
                    <a:pt x="0" y="332509"/>
                  </a:cubicBezTo>
                  <a:cubicBezTo>
                    <a:pt x="1979" y="370114"/>
                    <a:pt x="1778" y="407898"/>
                    <a:pt x="5937" y="445325"/>
                  </a:cubicBezTo>
                  <a:cubicBezTo>
                    <a:pt x="7739" y="461546"/>
                    <a:pt x="17813" y="492826"/>
                    <a:pt x="17813" y="492826"/>
                  </a:cubicBezTo>
                  <a:cubicBezTo>
                    <a:pt x="26796" y="591649"/>
                    <a:pt x="23750" y="536279"/>
                    <a:pt x="23750" y="659081"/>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657600" y="2624447"/>
              <a:ext cx="71252" cy="635330"/>
            </a:xfrm>
            <a:custGeom>
              <a:avLst/>
              <a:gdLst>
                <a:gd name="connsiteX0" fmla="*/ 11875 w 71252"/>
                <a:gd name="connsiteY0" fmla="*/ 0 h 635330"/>
                <a:gd name="connsiteX1" fmla="*/ 23751 w 71252"/>
                <a:gd name="connsiteY1" fmla="*/ 53439 h 635330"/>
                <a:gd name="connsiteX2" fmla="*/ 29688 w 71252"/>
                <a:gd name="connsiteY2" fmla="*/ 71252 h 635330"/>
                <a:gd name="connsiteX3" fmla="*/ 35626 w 71252"/>
                <a:gd name="connsiteY3" fmla="*/ 95002 h 635330"/>
                <a:gd name="connsiteX4" fmla="*/ 47501 w 71252"/>
                <a:gd name="connsiteY4" fmla="*/ 112815 h 635330"/>
                <a:gd name="connsiteX5" fmla="*/ 59377 w 71252"/>
                <a:gd name="connsiteY5" fmla="*/ 201880 h 635330"/>
                <a:gd name="connsiteX6" fmla="*/ 71252 w 71252"/>
                <a:gd name="connsiteY6" fmla="*/ 326571 h 635330"/>
                <a:gd name="connsiteX7" fmla="*/ 65314 w 71252"/>
                <a:gd name="connsiteY7" fmla="*/ 368135 h 635330"/>
                <a:gd name="connsiteX8" fmla="*/ 47501 w 71252"/>
                <a:gd name="connsiteY8" fmla="*/ 421574 h 635330"/>
                <a:gd name="connsiteX9" fmla="*/ 35626 w 71252"/>
                <a:gd name="connsiteY9" fmla="*/ 463137 h 635330"/>
                <a:gd name="connsiteX10" fmla="*/ 23751 w 71252"/>
                <a:gd name="connsiteY10" fmla="*/ 475013 h 635330"/>
                <a:gd name="connsiteX11" fmla="*/ 17813 w 71252"/>
                <a:gd name="connsiteY11" fmla="*/ 510639 h 635330"/>
                <a:gd name="connsiteX12" fmla="*/ 5938 w 71252"/>
                <a:gd name="connsiteY12" fmla="*/ 546265 h 635330"/>
                <a:gd name="connsiteX13" fmla="*/ 0 w 71252"/>
                <a:gd name="connsiteY13" fmla="*/ 564078 h 635330"/>
                <a:gd name="connsiteX14" fmla="*/ 0 w 71252"/>
                <a:gd name="connsiteY14" fmla="*/ 635330 h 6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252" h="635330">
                  <a:moveTo>
                    <a:pt x="11875" y="0"/>
                  </a:moveTo>
                  <a:cubicBezTo>
                    <a:pt x="15958" y="20412"/>
                    <a:pt x="18160" y="33869"/>
                    <a:pt x="23751" y="53439"/>
                  </a:cubicBezTo>
                  <a:cubicBezTo>
                    <a:pt x="25470" y="59457"/>
                    <a:pt x="27969" y="65234"/>
                    <a:pt x="29688" y="71252"/>
                  </a:cubicBezTo>
                  <a:cubicBezTo>
                    <a:pt x="31930" y="79098"/>
                    <a:pt x="32411" y="87501"/>
                    <a:pt x="35626" y="95002"/>
                  </a:cubicBezTo>
                  <a:cubicBezTo>
                    <a:pt x="38437" y="101561"/>
                    <a:pt x="43543" y="106877"/>
                    <a:pt x="47501" y="112815"/>
                  </a:cubicBezTo>
                  <a:cubicBezTo>
                    <a:pt x="58849" y="169551"/>
                    <a:pt x="49462" y="117596"/>
                    <a:pt x="59377" y="201880"/>
                  </a:cubicBezTo>
                  <a:cubicBezTo>
                    <a:pt x="71932" y="308601"/>
                    <a:pt x="58978" y="154740"/>
                    <a:pt x="71252" y="326571"/>
                  </a:cubicBezTo>
                  <a:cubicBezTo>
                    <a:pt x="69273" y="340426"/>
                    <a:pt x="68461" y="354498"/>
                    <a:pt x="65314" y="368135"/>
                  </a:cubicBezTo>
                  <a:cubicBezTo>
                    <a:pt x="47461" y="445500"/>
                    <a:pt x="59397" y="373985"/>
                    <a:pt x="47501" y="421574"/>
                  </a:cubicBezTo>
                  <a:cubicBezTo>
                    <a:pt x="46391" y="426015"/>
                    <a:pt x="39278" y="457050"/>
                    <a:pt x="35626" y="463137"/>
                  </a:cubicBezTo>
                  <a:cubicBezTo>
                    <a:pt x="32746" y="467937"/>
                    <a:pt x="27709" y="471054"/>
                    <a:pt x="23751" y="475013"/>
                  </a:cubicBezTo>
                  <a:cubicBezTo>
                    <a:pt x="21772" y="486888"/>
                    <a:pt x="20733" y="498959"/>
                    <a:pt x="17813" y="510639"/>
                  </a:cubicBezTo>
                  <a:cubicBezTo>
                    <a:pt x="14777" y="522783"/>
                    <a:pt x="9896" y="534390"/>
                    <a:pt x="5938" y="546265"/>
                  </a:cubicBezTo>
                  <a:cubicBezTo>
                    <a:pt x="3959" y="552203"/>
                    <a:pt x="0" y="557819"/>
                    <a:pt x="0" y="564078"/>
                  </a:cubicBezTo>
                  <a:lnTo>
                    <a:pt x="0" y="63533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532089" y="3325091"/>
              <a:ext cx="89885" cy="546265"/>
            </a:xfrm>
            <a:custGeom>
              <a:avLst/>
              <a:gdLst>
                <a:gd name="connsiteX0" fmla="*/ 89885 w 89885"/>
                <a:gd name="connsiteY0" fmla="*/ 546265 h 546265"/>
                <a:gd name="connsiteX1" fmla="*/ 66134 w 89885"/>
                <a:gd name="connsiteY1" fmla="*/ 510639 h 546265"/>
                <a:gd name="connsiteX2" fmla="*/ 54259 w 89885"/>
                <a:gd name="connsiteY2" fmla="*/ 475013 h 546265"/>
                <a:gd name="connsiteX3" fmla="*/ 36446 w 89885"/>
                <a:gd name="connsiteY3" fmla="*/ 445325 h 546265"/>
                <a:gd name="connsiteX4" fmla="*/ 18633 w 89885"/>
                <a:gd name="connsiteY4" fmla="*/ 380010 h 546265"/>
                <a:gd name="connsiteX5" fmla="*/ 820 w 89885"/>
                <a:gd name="connsiteY5" fmla="*/ 326571 h 546265"/>
                <a:gd name="connsiteX6" fmla="*/ 820 w 89885"/>
                <a:gd name="connsiteY6" fmla="*/ 0 h 54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85" h="546265">
                  <a:moveTo>
                    <a:pt x="89885" y="546265"/>
                  </a:moveTo>
                  <a:cubicBezTo>
                    <a:pt x="81968" y="534390"/>
                    <a:pt x="72517" y="523405"/>
                    <a:pt x="66134" y="510639"/>
                  </a:cubicBezTo>
                  <a:cubicBezTo>
                    <a:pt x="60536" y="499443"/>
                    <a:pt x="60699" y="485747"/>
                    <a:pt x="54259" y="475013"/>
                  </a:cubicBezTo>
                  <a:lnTo>
                    <a:pt x="36446" y="445325"/>
                  </a:lnTo>
                  <a:cubicBezTo>
                    <a:pt x="30483" y="415510"/>
                    <a:pt x="30686" y="410142"/>
                    <a:pt x="18633" y="380010"/>
                  </a:cubicBezTo>
                  <a:cubicBezTo>
                    <a:pt x="14563" y="369836"/>
                    <a:pt x="1046" y="339920"/>
                    <a:pt x="820" y="326571"/>
                  </a:cubicBezTo>
                  <a:cubicBezTo>
                    <a:pt x="-1025" y="217730"/>
                    <a:pt x="820" y="108857"/>
                    <a:pt x="82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657355" y="3366655"/>
              <a:ext cx="12120" cy="469075"/>
            </a:xfrm>
            <a:custGeom>
              <a:avLst/>
              <a:gdLst>
                <a:gd name="connsiteX0" fmla="*/ 12120 w 12120"/>
                <a:gd name="connsiteY0" fmla="*/ 469075 h 469075"/>
                <a:gd name="connsiteX1" fmla="*/ 6183 w 12120"/>
                <a:gd name="connsiteY1" fmla="*/ 207818 h 469075"/>
                <a:gd name="connsiteX2" fmla="*/ 245 w 12120"/>
                <a:gd name="connsiteY2" fmla="*/ 0 h 469075"/>
              </a:gdLst>
              <a:ahLst/>
              <a:cxnLst>
                <a:cxn ang="0">
                  <a:pos x="connsiteX0" y="connsiteY0"/>
                </a:cxn>
                <a:cxn ang="0">
                  <a:pos x="connsiteX1" y="connsiteY1"/>
                </a:cxn>
                <a:cxn ang="0">
                  <a:pos x="connsiteX2" y="connsiteY2"/>
                </a:cxn>
              </a:cxnLst>
              <a:rect l="l" t="t" r="r" b="b"/>
              <a:pathLst>
                <a:path w="12120" h="469075">
                  <a:moveTo>
                    <a:pt x="12120" y="469075"/>
                  </a:moveTo>
                  <a:cubicBezTo>
                    <a:pt x="10141" y="381989"/>
                    <a:pt x="9037" y="294879"/>
                    <a:pt x="6183" y="207818"/>
                  </a:cubicBezTo>
                  <a:cubicBezTo>
                    <a:pt x="-1847" y="-37108"/>
                    <a:pt x="245" y="255180"/>
                    <a:pt x="245"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4797631" y="3325091"/>
              <a:ext cx="65314" cy="516577"/>
            </a:xfrm>
            <a:custGeom>
              <a:avLst/>
              <a:gdLst>
                <a:gd name="connsiteX0" fmla="*/ 65314 w 65314"/>
                <a:gd name="connsiteY0" fmla="*/ 516577 h 516577"/>
                <a:gd name="connsiteX1" fmla="*/ 53439 w 65314"/>
                <a:gd name="connsiteY1" fmla="*/ 486888 h 516577"/>
                <a:gd name="connsiteX2" fmla="*/ 41564 w 65314"/>
                <a:gd name="connsiteY2" fmla="*/ 463138 h 516577"/>
                <a:gd name="connsiteX3" fmla="*/ 23751 w 65314"/>
                <a:gd name="connsiteY3" fmla="*/ 409699 h 516577"/>
                <a:gd name="connsiteX4" fmla="*/ 17813 w 65314"/>
                <a:gd name="connsiteY4" fmla="*/ 362197 h 516577"/>
                <a:gd name="connsiteX5" fmla="*/ 11875 w 65314"/>
                <a:gd name="connsiteY5" fmla="*/ 344384 h 516577"/>
                <a:gd name="connsiteX6" fmla="*/ 5938 w 65314"/>
                <a:gd name="connsiteY6" fmla="*/ 308758 h 516577"/>
                <a:gd name="connsiteX7" fmla="*/ 0 w 65314"/>
                <a:gd name="connsiteY7" fmla="*/ 0 h 51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 h="516577">
                  <a:moveTo>
                    <a:pt x="65314" y="516577"/>
                  </a:moveTo>
                  <a:cubicBezTo>
                    <a:pt x="61356" y="506681"/>
                    <a:pt x="57768" y="496628"/>
                    <a:pt x="53439" y="486888"/>
                  </a:cubicBezTo>
                  <a:cubicBezTo>
                    <a:pt x="49844" y="478800"/>
                    <a:pt x="44363" y="471535"/>
                    <a:pt x="41564" y="463138"/>
                  </a:cubicBezTo>
                  <a:cubicBezTo>
                    <a:pt x="18544" y="394077"/>
                    <a:pt x="53599" y="469394"/>
                    <a:pt x="23751" y="409699"/>
                  </a:cubicBezTo>
                  <a:cubicBezTo>
                    <a:pt x="21772" y="393865"/>
                    <a:pt x="20668" y="377897"/>
                    <a:pt x="17813" y="362197"/>
                  </a:cubicBezTo>
                  <a:cubicBezTo>
                    <a:pt x="16693" y="356039"/>
                    <a:pt x="13233" y="350494"/>
                    <a:pt x="11875" y="344384"/>
                  </a:cubicBezTo>
                  <a:cubicBezTo>
                    <a:pt x="9263" y="332632"/>
                    <a:pt x="7917" y="320633"/>
                    <a:pt x="5938" y="308758"/>
                  </a:cubicBezTo>
                  <a:cubicBezTo>
                    <a:pt x="-211" y="19794"/>
                    <a:pt x="0" y="122732"/>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4909898" y="3342904"/>
              <a:ext cx="18362" cy="469075"/>
            </a:xfrm>
            <a:custGeom>
              <a:avLst/>
              <a:gdLst>
                <a:gd name="connsiteX0" fmla="*/ 18362 w 18362"/>
                <a:gd name="connsiteY0" fmla="*/ 469075 h 469075"/>
                <a:gd name="connsiteX1" fmla="*/ 6486 w 18362"/>
                <a:gd name="connsiteY1" fmla="*/ 142504 h 469075"/>
                <a:gd name="connsiteX2" fmla="*/ 549 w 18362"/>
                <a:gd name="connsiteY2" fmla="*/ 89065 h 469075"/>
                <a:gd name="connsiteX3" fmla="*/ 549 w 18362"/>
                <a:gd name="connsiteY3" fmla="*/ 0 h 469075"/>
              </a:gdLst>
              <a:ahLst/>
              <a:cxnLst>
                <a:cxn ang="0">
                  <a:pos x="connsiteX0" y="connsiteY0"/>
                </a:cxn>
                <a:cxn ang="0">
                  <a:pos x="connsiteX1" y="connsiteY1"/>
                </a:cxn>
                <a:cxn ang="0">
                  <a:pos x="connsiteX2" y="connsiteY2"/>
                </a:cxn>
                <a:cxn ang="0">
                  <a:pos x="connsiteX3" y="connsiteY3"/>
                </a:cxn>
              </a:cxnLst>
              <a:rect l="l" t="t" r="r" b="b"/>
              <a:pathLst>
                <a:path w="18362" h="469075">
                  <a:moveTo>
                    <a:pt x="18362" y="469075"/>
                  </a:moveTo>
                  <a:cubicBezTo>
                    <a:pt x="-4191" y="333764"/>
                    <a:pt x="18046" y="477739"/>
                    <a:pt x="6486" y="142504"/>
                  </a:cubicBezTo>
                  <a:cubicBezTo>
                    <a:pt x="5868" y="124592"/>
                    <a:pt x="1295" y="106972"/>
                    <a:pt x="549" y="89065"/>
                  </a:cubicBezTo>
                  <a:cubicBezTo>
                    <a:pt x="-687" y="59402"/>
                    <a:pt x="549" y="29688"/>
                    <a:pt x="549"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823855" y="2624447"/>
              <a:ext cx="11875" cy="670353"/>
            </a:xfrm>
            <a:custGeom>
              <a:avLst/>
              <a:gdLst>
                <a:gd name="connsiteX0" fmla="*/ 11875 w 11875"/>
                <a:gd name="connsiteY0" fmla="*/ 0 h 670353"/>
                <a:gd name="connsiteX1" fmla="*/ 5937 w 11875"/>
                <a:gd name="connsiteY1" fmla="*/ 154379 h 670353"/>
                <a:gd name="connsiteX2" fmla="*/ 11875 w 11875"/>
                <a:gd name="connsiteY2" fmla="*/ 534389 h 670353"/>
                <a:gd name="connsiteX3" fmla="*/ 5937 w 11875"/>
                <a:gd name="connsiteY3" fmla="*/ 575953 h 670353"/>
                <a:gd name="connsiteX4" fmla="*/ 0 w 11875"/>
                <a:gd name="connsiteY4" fmla="*/ 593766 h 670353"/>
                <a:gd name="connsiteX5" fmla="*/ 5937 w 11875"/>
                <a:gd name="connsiteY5" fmla="*/ 653143 h 67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75" h="670353">
                  <a:moveTo>
                    <a:pt x="11875" y="0"/>
                  </a:moveTo>
                  <a:cubicBezTo>
                    <a:pt x="9896" y="51460"/>
                    <a:pt x="5937" y="102881"/>
                    <a:pt x="5937" y="154379"/>
                  </a:cubicBezTo>
                  <a:cubicBezTo>
                    <a:pt x="5937" y="281064"/>
                    <a:pt x="11875" y="407704"/>
                    <a:pt x="11875" y="534389"/>
                  </a:cubicBezTo>
                  <a:cubicBezTo>
                    <a:pt x="11875" y="548384"/>
                    <a:pt x="8682" y="562229"/>
                    <a:pt x="5937" y="575953"/>
                  </a:cubicBezTo>
                  <a:cubicBezTo>
                    <a:pt x="4710" y="582090"/>
                    <a:pt x="1979" y="587828"/>
                    <a:pt x="0" y="593766"/>
                  </a:cubicBezTo>
                  <a:cubicBezTo>
                    <a:pt x="6266" y="668963"/>
                    <a:pt x="5937" y="688851"/>
                    <a:pt x="5937" y="653143"/>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3883231" y="2618509"/>
              <a:ext cx="29688" cy="659081"/>
            </a:xfrm>
            <a:custGeom>
              <a:avLst/>
              <a:gdLst>
                <a:gd name="connsiteX0" fmla="*/ 0 w 29688"/>
                <a:gd name="connsiteY0" fmla="*/ 0 h 659081"/>
                <a:gd name="connsiteX1" fmla="*/ 5938 w 29688"/>
                <a:gd name="connsiteY1" fmla="*/ 106878 h 659081"/>
                <a:gd name="connsiteX2" fmla="*/ 11875 w 29688"/>
                <a:gd name="connsiteY2" fmla="*/ 593766 h 659081"/>
                <a:gd name="connsiteX3" fmla="*/ 23751 w 29688"/>
                <a:gd name="connsiteY3" fmla="*/ 641268 h 659081"/>
                <a:gd name="connsiteX4" fmla="*/ 29688 w 29688"/>
                <a:gd name="connsiteY4" fmla="*/ 659081 h 659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88" h="659081">
                  <a:moveTo>
                    <a:pt x="0" y="0"/>
                  </a:moveTo>
                  <a:cubicBezTo>
                    <a:pt x="1979" y="35626"/>
                    <a:pt x="5225" y="71204"/>
                    <a:pt x="5938" y="106878"/>
                  </a:cubicBezTo>
                  <a:cubicBezTo>
                    <a:pt x="9183" y="269154"/>
                    <a:pt x="6468" y="431548"/>
                    <a:pt x="11875" y="593766"/>
                  </a:cubicBezTo>
                  <a:cubicBezTo>
                    <a:pt x="12419" y="610078"/>
                    <a:pt x="18590" y="625784"/>
                    <a:pt x="23751" y="641268"/>
                  </a:cubicBezTo>
                  <a:lnTo>
                    <a:pt x="29688" y="659081"/>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4060836" y="2636322"/>
              <a:ext cx="10721" cy="605642"/>
            </a:xfrm>
            <a:custGeom>
              <a:avLst/>
              <a:gdLst>
                <a:gd name="connsiteX0" fmla="*/ 525 w 10721"/>
                <a:gd name="connsiteY0" fmla="*/ 0 h 605642"/>
                <a:gd name="connsiteX1" fmla="*/ 525 w 10721"/>
                <a:gd name="connsiteY1" fmla="*/ 261257 h 605642"/>
                <a:gd name="connsiteX2" fmla="*/ 525 w 10721"/>
                <a:gd name="connsiteY2" fmla="*/ 605642 h 605642"/>
              </a:gdLst>
              <a:ahLst/>
              <a:cxnLst>
                <a:cxn ang="0">
                  <a:pos x="connsiteX0" y="connsiteY0"/>
                </a:cxn>
                <a:cxn ang="0">
                  <a:pos x="connsiteX1" y="connsiteY1"/>
                </a:cxn>
                <a:cxn ang="0">
                  <a:pos x="connsiteX2" y="connsiteY2"/>
                </a:cxn>
              </a:cxnLst>
              <a:rect l="l" t="t" r="r" b="b"/>
              <a:pathLst>
                <a:path w="10721" h="605642">
                  <a:moveTo>
                    <a:pt x="525" y="0"/>
                  </a:moveTo>
                  <a:cubicBezTo>
                    <a:pt x="22068" y="107706"/>
                    <a:pt x="3198" y="1982"/>
                    <a:pt x="525" y="261257"/>
                  </a:cubicBezTo>
                  <a:cubicBezTo>
                    <a:pt x="-658" y="376046"/>
                    <a:pt x="525" y="490847"/>
                    <a:pt x="525" y="605642"/>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4108862" y="2630384"/>
              <a:ext cx="30030" cy="611580"/>
            </a:xfrm>
            <a:custGeom>
              <a:avLst/>
              <a:gdLst>
                <a:gd name="connsiteX0" fmla="*/ 0 w 30030"/>
                <a:gd name="connsiteY0" fmla="*/ 0 h 611580"/>
                <a:gd name="connsiteX1" fmla="*/ 11876 w 30030"/>
                <a:gd name="connsiteY1" fmla="*/ 29689 h 611580"/>
                <a:gd name="connsiteX2" fmla="*/ 17813 w 30030"/>
                <a:gd name="connsiteY2" fmla="*/ 53439 h 611580"/>
                <a:gd name="connsiteX3" fmla="*/ 23751 w 30030"/>
                <a:gd name="connsiteY3" fmla="*/ 504702 h 611580"/>
                <a:gd name="connsiteX4" fmla="*/ 29689 w 30030"/>
                <a:gd name="connsiteY4" fmla="*/ 570016 h 611580"/>
                <a:gd name="connsiteX5" fmla="*/ 29689 w 30030"/>
                <a:gd name="connsiteY5" fmla="*/ 611580 h 6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30" h="611580">
                  <a:moveTo>
                    <a:pt x="0" y="0"/>
                  </a:moveTo>
                  <a:cubicBezTo>
                    <a:pt x="3959" y="9896"/>
                    <a:pt x="8505" y="19577"/>
                    <a:pt x="11876" y="29689"/>
                  </a:cubicBezTo>
                  <a:cubicBezTo>
                    <a:pt x="14457" y="37431"/>
                    <a:pt x="17609" y="45281"/>
                    <a:pt x="17813" y="53439"/>
                  </a:cubicBezTo>
                  <a:cubicBezTo>
                    <a:pt x="21573" y="203826"/>
                    <a:pt x="20293" y="354308"/>
                    <a:pt x="23751" y="504702"/>
                  </a:cubicBezTo>
                  <a:cubicBezTo>
                    <a:pt x="24253" y="526557"/>
                    <a:pt x="28476" y="548189"/>
                    <a:pt x="29689" y="570016"/>
                  </a:cubicBezTo>
                  <a:cubicBezTo>
                    <a:pt x="30458" y="583849"/>
                    <a:pt x="29689" y="597725"/>
                    <a:pt x="29689" y="61158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3800104" y="3360717"/>
              <a:ext cx="23751" cy="498764"/>
            </a:xfrm>
            <a:custGeom>
              <a:avLst/>
              <a:gdLst>
                <a:gd name="connsiteX0" fmla="*/ 23751 w 23751"/>
                <a:gd name="connsiteY0" fmla="*/ 498764 h 498764"/>
                <a:gd name="connsiteX1" fmla="*/ 17813 w 23751"/>
                <a:gd name="connsiteY1" fmla="*/ 469075 h 498764"/>
                <a:gd name="connsiteX2" fmla="*/ 11875 w 23751"/>
                <a:gd name="connsiteY2" fmla="*/ 451262 h 498764"/>
                <a:gd name="connsiteX3" fmla="*/ 5938 w 23751"/>
                <a:gd name="connsiteY3" fmla="*/ 356260 h 498764"/>
                <a:gd name="connsiteX4" fmla="*/ 0 w 23751"/>
                <a:gd name="connsiteY4" fmla="*/ 302821 h 498764"/>
                <a:gd name="connsiteX5" fmla="*/ 5938 w 23751"/>
                <a:gd name="connsiteY5" fmla="*/ 0 h 49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51" h="498764">
                  <a:moveTo>
                    <a:pt x="23751" y="498764"/>
                  </a:moveTo>
                  <a:cubicBezTo>
                    <a:pt x="21772" y="488868"/>
                    <a:pt x="20261" y="478866"/>
                    <a:pt x="17813" y="469075"/>
                  </a:cubicBezTo>
                  <a:cubicBezTo>
                    <a:pt x="16295" y="463003"/>
                    <a:pt x="12530" y="457486"/>
                    <a:pt x="11875" y="451262"/>
                  </a:cubicBezTo>
                  <a:cubicBezTo>
                    <a:pt x="8554" y="419707"/>
                    <a:pt x="8468" y="387888"/>
                    <a:pt x="5938" y="356260"/>
                  </a:cubicBezTo>
                  <a:cubicBezTo>
                    <a:pt x="4509" y="338394"/>
                    <a:pt x="1979" y="320634"/>
                    <a:pt x="0" y="302821"/>
                  </a:cubicBezTo>
                  <a:cubicBezTo>
                    <a:pt x="9561" y="130729"/>
                    <a:pt x="5938" y="231624"/>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3871356" y="3396343"/>
              <a:ext cx="11875" cy="469075"/>
            </a:xfrm>
            <a:custGeom>
              <a:avLst/>
              <a:gdLst>
                <a:gd name="connsiteX0" fmla="*/ 11875 w 11875"/>
                <a:gd name="connsiteY0" fmla="*/ 469075 h 469075"/>
                <a:gd name="connsiteX1" fmla="*/ 5938 w 11875"/>
                <a:gd name="connsiteY1" fmla="*/ 213756 h 469075"/>
                <a:gd name="connsiteX2" fmla="*/ 0 w 11875"/>
                <a:gd name="connsiteY2" fmla="*/ 148441 h 469075"/>
                <a:gd name="connsiteX3" fmla="*/ 5938 w 11875"/>
                <a:gd name="connsiteY3" fmla="*/ 53439 h 469075"/>
                <a:gd name="connsiteX4" fmla="*/ 5938 w 11875"/>
                <a:gd name="connsiteY4" fmla="*/ 0 h 46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5" h="469075">
                  <a:moveTo>
                    <a:pt x="11875" y="469075"/>
                  </a:moveTo>
                  <a:cubicBezTo>
                    <a:pt x="9896" y="383969"/>
                    <a:pt x="9089" y="298827"/>
                    <a:pt x="5938" y="213756"/>
                  </a:cubicBezTo>
                  <a:cubicBezTo>
                    <a:pt x="5129" y="191910"/>
                    <a:pt x="0" y="170302"/>
                    <a:pt x="0" y="148441"/>
                  </a:cubicBezTo>
                  <a:cubicBezTo>
                    <a:pt x="0" y="116712"/>
                    <a:pt x="4670" y="85143"/>
                    <a:pt x="5938" y="53439"/>
                  </a:cubicBezTo>
                  <a:cubicBezTo>
                    <a:pt x="6650" y="35640"/>
                    <a:pt x="5938" y="17813"/>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4043548" y="3354779"/>
              <a:ext cx="13253" cy="504702"/>
            </a:xfrm>
            <a:custGeom>
              <a:avLst/>
              <a:gdLst>
                <a:gd name="connsiteX0" fmla="*/ 0 w 13253"/>
                <a:gd name="connsiteY0" fmla="*/ 504702 h 504702"/>
                <a:gd name="connsiteX1" fmla="*/ 5938 w 13253"/>
                <a:gd name="connsiteY1" fmla="*/ 469076 h 504702"/>
                <a:gd name="connsiteX2" fmla="*/ 5938 w 13253"/>
                <a:gd name="connsiteY2" fmla="*/ 41564 h 504702"/>
                <a:gd name="connsiteX3" fmla="*/ 5938 w 13253"/>
                <a:gd name="connsiteY3" fmla="*/ 0 h 504702"/>
              </a:gdLst>
              <a:ahLst/>
              <a:cxnLst>
                <a:cxn ang="0">
                  <a:pos x="connsiteX0" y="connsiteY0"/>
                </a:cxn>
                <a:cxn ang="0">
                  <a:pos x="connsiteX1" y="connsiteY1"/>
                </a:cxn>
                <a:cxn ang="0">
                  <a:pos x="connsiteX2" y="connsiteY2"/>
                </a:cxn>
                <a:cxn ang="0">
                  <a:pos x="connsiteX3" y="connsiteY3"/>
                </a:cxn>
              </a:cxnLst>
              <a:rect l="l" t="t" r="r" b="b"/>
              <a:pathLst>
                <a:path w="13253" h="504702">
                  <a:moveTo>
                    <a:pt x="0" y="504702"/>
                  </a:moveTo>
                  <a:cubicBezTo>
                    <a:pt x="1979" y="492827"/>
                    <a:pt x="4740" y="481055"/>
                    <a:pt x="5938" y="469076"/>
                  </a:cubicBezTo>
                  <a:cubicBezTo>
                    <a:pt x="20952" y="318932"/>
                    <a:pt x="8643" y="217396"/>
                    <a:pt x="5938" y="41564"/>
                  </a:cubicBezTo>
                  <a:cubicBezTo>
                    <a:pt x="5725" y="27711"/>
                    <a:pt x="5938" y="13855"/>
                    <a:pt x="593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4102925" y="3360717"/>
              <a:ext cx="18532" cy="534389"/>
            </a:xfrm>
            <a:custGeom>
              <a:avLst/>
              <a:gdLst>
                <a:gd name="connsiteX0" fmla="*/ 0 w 18532"/>
                <a:gd name="connsiteY0" fmla="*/ 534389 h 534389"/>
                <a:gd name="connsiteX1" fmla="*/ 5937 w 18532"/>
                <a:gd name="connsiteY1" fmla="*/ 201880 h 534389"/>
                <a:gd name="connsiteX2" fmla="*/ 11875 w 18532"/>
                <a:gd name="connsiteY2" fmla="*/ 130628 h 534389"/>
                <a:gd name="connsiteX3" fmla="*/ 17813 w 18532"/>
                <a:gd name="connsiteY3" fmla="*/ 106878 h 534389"/>
                <a:gd name="connsiteX4" fmla="*/ 17813 w 18532"/>
                <a:gd name="connsiteY4" fmla="*/ 0 h 53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2" h="534389">
                  <a:moveTo>
                    <a:pt x="0" y="534389"/>
                  </a:moveTo>
                  <a:cubicBezTo>
                    <a:pt x="1979" y="423553"/>
                    <a:pt x="2678" y="312686"/>
                    <a:pt x="5937" y="201880"/>
                  </a:cubicBezTo>
                  <a:cubicBezTo>
                    <a:pt x="6638" y="178057"/>
                    <a:pt x="8919" y="154277"/>
                    <a:pt x="11875" y="130628"/>
                  </a:cubicBezTo>
                  <a:cubicBezTo>
                    <a:pt x="12887" y="122531"/>
                    <a:pt x="17442" y="115030"/>
                    <a:pt x="17813" y="106878"/>
                  </a:cubicBezTo>
                  <a:cubicBezTo>
                    <a:pt x="19431" y="71289"/>
                    <a:pt x="17813" y="35626"/>
                    <a:pt x="17813"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4304805" y="2630384"/>
              <a:ext cx="29689" cy="605642"/>
            </a:xfrm>
            <a:custGeom>
              <a:avLst/>
              <a:gdLst>
                <a:gd name="connsiteX0" fmla="*/ 0 w 29689"/>
                <a:gd name="connsiteY0" fmla="*/ 0 h 605642"/>
                <a:gd name="connsiteX1" fmla="*/ 5938 w 29689"/>
                <a:gd name="connsiteY1" fmla="*/ 29689 h 605642"/>
                <a:gd name="connsiteX2" fmla="*/ 17813 w 29689"/>
                <a:gd name="connsiteY2" fmla="*/ 71252 h 605642"/>
                <a:gd name="connsiteX3" fmla="*/ 23751 w 29689"/>
                <a:gd name="connsiteY3" fmla="*/ 118754 h 605642"/>
                <a:gd name="connsiteX4" fmla="*/ 29689 w 29689"/>
                <a:gd name="connsiteY4" fmla="*/ 427512 h 605642"/>
                <a:gd name="connsiteX5" fmla="*/ 23751 w 29689"/>
                <a:gd name="connsiteY5" fmla="*/ 528452 h 605642"/>
                <a:gd name="connsiteX6" fmla="*/ 23751 w 29689"/>
                <a:gd name="connsiteY6" fmla="*/ 605642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89" h="605642">
                  <a:moveTo>
                    <a:pt x="0" y="0"/>
                  </a:moveTo>
                  <a:cubicBezTo>
                    <a:pt x="1979" y="9896"/>
                    <a:pt x="3490" y="19898"/>
                    <a:pt x="5938" y="29689"/>
                  </a:cubicBezTo>
                  <a:cubicBezTo>
                    <a:pt x="12999" y="57931"/>
                    <a:pt x="12259" y="37926"/>
                    <a:pt x="17813" y="71252"/>
                  </a:cubicBezTo>
                  <a:cubicBezTo>
                    <a:pt x="20436" y="86992"/>
                    <a:pt x="21772" y="102920"/>
                    <a:pt x="23751" y="118754"/>
                  </a:cubicBezTo>
                  <a:cubicBezTo>
                    <a:pt x="25730" y="221673"/>
                    <a:pt x="29689" y="324574"/>
                    <a:pt x="29689" y="427512"/>
                  </a:cubicBezTo>
                  <a:cubicBezTo>
                    <a:pt x="29689" y="461217"/>
                    <a:pt x="24874" y="494766"/>
                    <a:pt x="23751" y="528452"/>
                  </a:cubicBezTo>
                  <a:cubicBezTo>
                    <a:pt x="22894" y="554168"/>
                    <a:pt x="23751" y="579912"/>
                    <a:pt x="23751" y="605642"/>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4239109" y="2630384"/>
              <a:ext cx="36008" cy="623503"/>
            </a:xfrm>
            <a:custGeom>
              <a:avLst/>
              <a:gdLst>
                <a:gd name="connsiteX0" fmla="*/ 18195 w 36008"/>
                <a:gd name="connsiteY0" fmla="*/ 0 h 623503"/>
                <a:gd name="connsiteX1" fmla="*/ 12257 w 36008"/>
                <a:gd name="connsiteY1" fmla="*/ 451263 h 623503"/>
                <a:gd name="connsiteX2" fmla="*/ 6320 w 36008"/>
                <a:gd name="connsiteY2" fmla="*/ 469076 h 623503"/>
                <a:gd name="connsiteX3" fmla="*/ 24133 w 36008"/>
                <a:gd name="connsiteY3" fmla="*/ 605642 h 623503"/>
                <a:gd name="connsiteX4" fmla="*/ 36008 w 36008"/>
                <a:gd name="connsiteY4" fmla="*/ 623455 h 623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8" h="623503">
                  <a:moveTo>
                    <a:pt x="18195" y="0"/>
                  </a:moveTo>
                  <a:cubicBezTo>
                    <a:pt x="16216" y="150421"/>
                    <a:pt x="16064" y="300877"/>
                    <a:pt x="12257" y="451263"/>
                  </a:cubicBezTo>
                  <a:cubicBezTo>
                    <a:pt x="12099" y="457520"/>
                    <a:pt x="6320" y="462817"/>
                    <a:pt x="6320" y="469076"/>
                  </a:cubicBezTo>
                  <a:cubicBezTo>
                    <a:pt x="6320" y="593156"/>
                    <a:pt x="-16333" y="565179"/>
                    <a:pt x="24133" y="605642"/>
                  </a:cubicBezTo>
                  <a:cubicBezTo>
                    <a:pt x="30696" y="625333"/>
                    <a:pt x="23811" y="623455"/>
                    <a:pt x="36008" y="62345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4406156" y="2624447"/>
              <a:ext cx="106467" cy="623454"/>
            </a:xfrm>
            <a:custGeom>
              <a:avLst/>
              <a:gdLst>
                <a:gd name="connsiteX0" fmla="*/ 106467 w 106467"/>
                <a:gd name="connsiteY0" fmla="*/ 0 h 623454"/>
                <a:gd name="connsiteX1" fmla="*/ 94592 w 106467"/>
                <a:gd name="connsiteY1" fmla="*/ 35626 h 623454"/>
                <a:gd name="connsiteX2" fmla="*/ 70841 w 106467"/>
                <a:gd name="connsiteY2" fmla="*/ 65314 h 623454"/>
                <a:gd name="connsiteX3" fmla="*/ 53028 w 106467"/>
                <a:gd name="connsiteY3" fmla="*/ 112815 h 623454"/>
                <a:gd name="connsiteX4" fmla="*/ 41153 w 106467"/>
                <a:gd name="connsiteY4" fmla="*/ 130628 h 623454"/>
                <a:gd name="connsiteX5" fmla="*/ 23340 w 106467"/>
                <a:gd name="connsiteY5" fmla="*/ 190005 h 623454"/>
                <a:gd name="connsiteX6" fmla="*/ 11465 w 106467"/>
                <a:gd name="connsiteY6" fmla="*/ 207818 h 623454"/>
                <a:gd name="connsiteX7" fmla="*/ 11465 w 106467"/>
                <a:gd name="connsiteY7" fmla="*/ 463137 h 623454"/>
                <a:gd name="connsiteX8" fmla="*/ 17402 w 106467"/>
                <a:gd name="connsiteY8" fmla="*/ 516576 h 623454"/>
                <a:gd name="connsiteX9" fmla="*/ 23340 w 106467"/>
                <a:gd name="connsiteY9" fmla="*/ 623454 h 62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467" h="623454">
                  <a:moveTo>
                    <a:pt x="106467" y="0"/>
                  </a:moveTo>
                  <a:cubicBezTo>
                    <a:pt x="102509" y="11875"/>
                    <a:pt x="99676" y="24187"/>
                    <a:pt x="94592" y="35626"/>
                  </a:cubicBezTo>
                  <a:cubicBezTo>
                    <a:pt x="88599" y="49110"/>
                    <a:pt x="80713" y="55443"/>
                    <a:pt x="70841" y="65314"/>
                  </a:cubicBezTo>
                  <a:cubicBezTo>
                    <a:pt x="65701" y="80737"/>
                    <a:pt x="60133" y="98606"/>
                    <a:pt x="53028" y="112815"/>
                  </a:cubicBezTo>
                  <a:cubicBezTo>
                    <a:pt x="49837" y="119198"/>
                    <a:pt x="44344" y="124245"/>
                    <a:pt x="41153" y="130628"/>
                  </a:cubicBezTo>
                  <a:cubicBezTo>
                    <a:pt x="7572" y="197792"/>
                    <a:pt x="48372" y="123255"/>
                    <a:pt x="23340" y="190005"/>
                  </a:cubicBezTo>
                  <a:cubicBezTo>
                    <a:pt x="20834" y="196687"/>
                    <a:pt x="15423" y="201880"/>
                    <a:pt x="11465" y="207818"/>
                  </a:cubicBezTo>
                  <a:cubicBezTo>
                    <a:pt x="-8806" y="309165"/>
                    <a:pt x="2106" y="243194"/>
                    <a:pt x="11465" y="463137"/>
                  </a:cubicBezTo>
                  <a:cubicBezTo>
                    <a:pt x="12227" y="481043"/>
                    <a:pt x="16078" y="498702"/>
                    <a:pt x="17402" y="516576"/>
                  </a:cubicBezTo>
                  <a:cubicBezTo>
                    <a:pt x="20038" y="552159"/>
                    <a:pt x="23340" y="623454"/>
                    <a:pt x="23340" y="623454"/>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4517931" y="2648197"/>
              <a:ext cx="42194" cy="600250"/>
            </a:xfrm>
            <a:custGeom>
              <a:avLst/>
              <a:gdLst>
                <a:gd name="connsiteX0" fmla="*/ 36256 w 42194"/>
                <a:gd name="connsiteY0" fmla="*/ 0 h 600250"/>
                <a:gd name="connsiteX1" fmla="*/ 42194 w 42194"/>
                <a:gd name="connsiteY1" fmla="*/ 29689 h 600250"/>
                <a:gd name="connsiteX2" fmla="*/ 36256 w 42194"/>
                <a:gd name="connsiteY2" fmla="*/ 59377 h 600250"/>
                <a:gd name="connsiteX3" fmla="*/ 24381 w 42194"/>
                <a:gd name="connsiteY3" fmla="*/ 124691 h 600250"/>
                <a:gd name="connsiteX4" fmla="*/ 18443 w 42194"/>
                <a:gd name="connsiteY4" fmla="*/ 249382 h 600250"/>
                <a:gd name="connsiteX5" fmla="*/ 12505 w 42194"/>
                <a:gd name="connsiteY5" fmla="*/ 273133 h 600250"/>
                <a:gd name="connsiteX6" fmla="*/ 6568 w 42194"/>
                <a:gd name="connsiteY6" fmla="*/ 332509 h 600250"/>
                <a:gd name="connsiteX7" fmla="*/ 6568 w 42194"/>
                <a:gd name="connsiteY7" fmla="*/ 516577 h 600250"/>
                <a:gd name="connsiteX8" fmla="*/ 12505 w 42194"/>
                <a:gd name="connsiteY8" fmla="*/ 587829 h 6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94" h="600250">
                  <a:moveTo>
                    <a:pt x="36256" y="0"/>
                  </a:moveTo>
                  <a:cubicBezTo>
                    <a:pt x="38235" y="9896"/>
                    <a:pt x="42194" y="19597"/>
                    <a:pt x="42194" y="29689"/>
                  </a:cubicBezTo>
                  <a:cubicBezTo>
                    <a:pt x="42194" y="39781"/>
                    <a:pt x="37915" y="49422"/>
                    <a:pt x="36256" y="59377"/>
                  </a:cubicBezTo>
                  <a:cubicBezTo>
                    <a:pt x="25617" y="123209"/>
                    <a:pt x="35780" y="79090"/>
                    <a:pt x="24381" y="124691"/>
                  </a:cubicBezTo>
                  <a:cubicBezTo>
                    <a:pt x="22402" y="166255"/>
                    <a:pt x="21761" y="207904"/>
                    <a:pt x="18443" y="249382"/>
                  </a:cubicBezTo>
                  <a:cubicBezTo>
                    <a:pt x="17792" y="257517"/>
                    <a:pt x="13659" y="265054"/>
                    <a:pt x="12505" y="273133"/>
                  </a:cubicBezTo>
                  <a:cubicBezTo>
                    <a:pt x="9692" y="292824"/>
                    <a:pt x="8547" y="312717"/>
                    <a:pt x="6568" y="332509"/>
                  </a:cubicBezTo>
                  <a:cubicBezTo>
                    <a:pt x="-1290" y="497515"/>
                    <a:pt x="-3045" y="406022"/>
                    <a:pt x="6568" y="516577"/>
                  </a:cubicBezTo>
                  <a:cubicBezTo>
                    <a:pt x="12657" y="586600"/>
                    <a:pt x="12505" y="620274"/>
                    <a:pt x="12505" y="58782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4666818" y="2612571"/>
              <a:ext cx="65499" cy="623455"/>
            </a:xfrm>
            <a:custGeom>
              <a:avLst/>
              <a:gdLst>
                <a:gd name="connsiteX0" fmla="*/ 65499 w 65499"/>
                <a:gd name="connsiteY0" fmla="*/ 0 h 623455"/>
                <a:gd name="connsiteX1" fmla="*/ 53624 w 65499"/>
                <a:gd name="connsiteY1" fmla="*/ 41564 h 623455"/>
                <a:gd name="connsiteX2" fmla="*/ 47686 w 65499"/>
                <a:gd name="connsiteY2" fmla="*/ 65315 h 623455"/>
                <a:gd name="connsiteX3" fmla="*/ 41748 w 65499"/>
                <a:gd name="connsiteY3" fmla="*/ 83128 h 623455"/>
                <a:gd name="connsiteX4" fmla="*/ 29873 w 65499"/>
                <a:gd name="connsiteY4" fmla="*/ 112816 h 623455"/>
                <a:gd name="connsiteX5" fmla="*/ 6122 w 65499"/>
                <a:gd name="connsiteY5" fmla="*/ 172193 h 623455"/>
                <a:gd name="connsiteX6" fmla="*/ 185 w 65499"/>
                <a:gd name="connsiteY6" fmla="*/ 195943 h 623455"/>
                <a:gd name="connsiteX7" fmla="*/ 12060 w 65499"/>
                <a:gd name="connsiteY7" fmla="*/ 516577 h 623455"/>
                <a:gd name="connsiteX8" fmla="*/ 17998 w 65499"/>
                <a:gd name="connsiteY8" fmla="*/ 564078 h 623455"/>
                <a:gd name="connsiteX9" fmla="*/ 17998 w 65499"/>
                <a:gd name="connsiteY9" fmla="*/ 623455 h 62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499" h="623455">
                  <a:moveTo>
                    <a:pt x="65499" y="0"/>
                  </a:moveTo>
                  <a:cubicBezTo>
                    <a:pt x="61541" y="13855"/>
                    <a:pt x="57415" y="27663"/>
                    <a:pt x="53624" y="41564"/>
                  </a:cubicBezTo>
                  <a:cubicBezTo>
                    <a:pt x="51477" y="49437"/>
                    <a:pt x="49928" y="57468"/>
                    <a:pt x="47686" y="65315"/>
                  </a:cubicBezTo>
                  <a:cubicBezTo>
                    <a:pt x="45966" y="71333"/>
                    <a:pt x="43946" y="77268"/>
                    <a:pt x="41748" y="83128"/>
                  </a:cubicBezTo>
                  <a:cubicBezTo>
                    <a:pt x="38006" y="93108"/>
                    <a:pt x="32936" y="102607"/>
                    <a:pt x="29873" y="112816"/>
                  </a:cubicBezTo>
                  <a:cubicBezTo>
                    <a:pt x="13471" y="167488"/>
                    <a:pt x="38505" y="118220"/>
                    <a:pt x="6122" y="172193"/>
                  </a:cubicBezTo>
                  <a:cubicBezTo>
                    <a:pt x="4143" y="180110"/>
                    <a:pt x="185" y="187783"/>
                    <a:pt x="185" y="195943"/>
                  </a:cubicBezTo>
                  <a:cubicBezTo>
                    <a:pt x="185" y="388001"/>
                    <a:pt x="-2442" y="393317"/>
                    <a:pt x="12060" y="516577"/>
                  </a:cubicBezTo>
                  <a:cubicBezTo>
                    <a:pt x="13925" y="532425"/>
                    <a:pt x="17113" y="548146"/>
                    <a:pt x="17998" y="564078"/>
                  </a:cubicBezTo>
                  <a:cubicBezTo>
                    <a:pt x="19096" y="583840"/>
                    <a:pt x="17998" y="603663"/>
                    <a:pt x="17998" y="623455"/>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4769743" y="2648197"/>
              <a:ext cx="27888" cy="588663"/>
            </a:xfrm>
            <a:custGeom>
              <a:avLst/>
              <a:gdLst>
                <a:gd name="connsiteX0" fmla="*/ 10075 w 27888"/>
                <a:gd name="connsiteY0" fmla="*/ 0 h 588663"/>
                <a:gd name="connsiteX1" fmla="*/ 10075 w 27888"/>
                <a:gd name="connsiteY1" fmla="*/ 510639 h 588663"/>
                <a:gd name="connsiteX2" fmla="*/ 21951 w 27888"/>
                <a:gd name="connsiteY2" fmla="*/ 587829 h 588663"/>
                <a:gd name="connsiteX3" fmla="*/ 27888 w 27888"/>
                <a:gd name="connsiteY3" fmla="*/ 587829 h 588663"/>
              </a:gdLst>
              <a:ahLst/>
              <a:cxnLst>
                <a:cxn ang="0">
                  <a:pos x="connsiteX0" y="connsiteY0"/>
                </a:cxn>
                <a:cxn ang="0">
                  <a:pos x="connsiteX1" y="connsiteY1"/>
                </a:cxn>
                <a:cxn ang="0">
                  <a:pos x="connsiteX2" y="connsiteY2"/>
                </a:cxn>
                <a:cxn ang="0">
                  <a:pos x="connsiteX3" y="connsiteY3"/>
                </a:cxn>
              </a:cxnLst>
              <a:rect l="l" t="t" r="r" b="b"/>
              <a:pathLst>
                <a:path w="27888" h="588663">
                  <a:moveTo>
                    <a:pt x="10075" y="0"/>
                  </a:moveTo>
                  <a:cubicBezTo>
                    <a:pt x="-6243" y="212165"/>
                    <a:pt x="-133" y="102318"/>
                    <a:pt x="10075" y="510639"/>
                  </a:cubicBezTo>
                  <a:cubicBezTo>
                    <a:pt x="10124" y="512618"/>
                    <a:pt x="20242" y="582702"/>
                    <a:pt x="21951" y="587829"/>
                  </a:cubicBezTo>
                  <a:cubicBezTo>
                    <a:pt x="22577" y="589706"/>
                    <a:pt x="25909" y="587829"/>
                    <a:pt x="27888" y="587829"/>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4239491" y="3366655"/>
              <a:ext cx="53439" cy="480950"/>
            </a:xfrm>
            <a:custGeom>
              <a:avLst/>
              <a:gdLst>
                <a:gd name="connsiteX0" fmla="*/ 53439 w 53439"/>
                <a:gd name="connsiteY0" fmla="*/ 480950 h 480950"/>
                <a:gd name="connsiteX1" fmla="*/ 47501 w 53439"/>
                <a:gd name="connsiteY1" fmla="*/ 451262 h 480950"/>
                <a:gd name="connsiteX2" fmla="*/ 41564 w 53439"/>
                <a:gd name="connsiteY2" fmla="*/ 427511 h 480950"/>
                <a:gd name="connsiteX3" fmla="*/ 35626 w 53439"/>
                <a:gd name="connsiteY3" fmla="*/ 166254 h 480950"/>
                <a:gd name="connsiteX4" fmla="*/ 29688 w 53439"/>
                <a:gd name="connsiteY4" fmla="*/ 106877 h 480950"/>
                <a:gd name="connsiteX5" fmla="*/ 17813 w 53439"/>
                <a:gd name="connsiteY5" fmla="*/ 71251 h 480950"/>
                <a:gd name="connsiteX6" fmla="*/ 5938 w 53439"/>
                <a:gd name="connsiteY6" fmla="*/ 35626 h 480950"/>
                <a:gd name="connsiteX7" fmla="*/ 0 w 53439"/>
                <a:gd name="connsiteY7" fmla="*/ 17813 h 480950"/>
                <a:gd name="connsiteX8" fmla="*/ 0 w 53439"/>
                <a:gd name="connsiteY8" fmla="*/ 0 h 48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39" h="480950">
                  <a:moveTo>
                    <a:pt x="53439" y="480950"/>
                  </a:moveTo>
                  <a:cubicBezTo>
                    <a:pt x="51460" y="471054"/>
                    <a:pt x="49690" y="461114"/>
                    <a:pt x="47501" y="451262"/>
                  </a:cubicBezTo>
                  <a:cubicBezTo>
                    <a:pt x="45731" y="443296"/>
                    <a:pt x="41904" y="435665"/>
                    <a:pt x="41564" y="427511"/>
                  </a:cubicBezTo>
                  <a:cubicBezTo>
                    <a:pt x="37938" y="340478"/>
                    <a:pt x="38850" y="253302"/>
                    <a:pt x="35626" y="166254"/>
                  </a:cubicBezTo>
                  <a:cubicBezTo>
                    <a:pt x="34890" y="146377"/>
                    <a:pt x="33354" y="126427"/>
                    <a:pt x="29688" y="106877"/>
                  </a:cubicBezTo>
                  <a:cubicBezTo>
                    <a:pt x="27381" y="94574"/>
                    <a:pt x="21772" y="83126"/>
                    <a:pt x="17813" y="71251"/>
                  </a:cubicBezTo>
                  <a:lnTo>
                    <a:pt x="5938" y="35626"/>
                  </a:lnTo>
                  <a:cubicBezTo>
                    <a:pt x="3959" y="29688"/>
                    <a:pt x="0" y="24072"/>
                    <a:pt x="0" y="17813"/>
                  </a:cubicBezTo>
                  <a:lnTo>
                    <a:pt x="0"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4352306" y="3354779"/>
              <a:ext cx="0" cy="516577"/>
            </a:xfrm>
            <a:custGeom>
              <a:avLst/>
              <a:gdLst>
                <a:gd name="connsiteX0" fmla="*/ 0 w 0"/>
                <a:gd name="connsiteY0" fmla="*/ 516577 h 516577"/>
                <a:gd name="connsiteX1" fmla="*/ 0 w 0"/>
                <a:gd name="connsiteY1" fmla="*/ 0 h 516577"/>
              </a:gdLst>
              <a:ahLst/>
              <a:cxnLst>
                <a:cxn ang="0">
                  <a:pos x="connsiteX0" y="connsiteY0"/>
                </a:cxn>
                <a:cxn ang="0">
                  <a:pos x="connsiteX1" y="connsiteY1"/>
                </a:cxn>
              </a:cxnLst>
              <a:rect l="l" t="t" r="r" b="b"/>
              <a:pathLst>
                <a:path h="516577">
                  <a:moveTo>
                    <a:pt x="0" y="516577"/>
                  </a:moveTo>
                  <a:lnTo>
                    <a:pt x="0" y="0"/>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4447309" y="3325091"/>
              <a:ext cx="59377" cy="540327"/>
            </a:xfrm>
            <a:custGeom>
              <a:avLst/>
              <a:gdLst>
                <a:gd name="connsiteX0" fmla="*/ 23751 w 59377"/>
                <a:gd name="connsiteY0" fmla="*/ 540327 h 540327"/>
                <a:gd name="connsiteX1" fmla="*/ 29688 w 59377"/>
                <a:gd name="connsiteY1" fmla="*/ 285008 h 540327"/>
                <a:gd name="connsiteX2" fmla="*/ 35626 w 59377"/>
                <a:gd name="connsiteY2" fmla="*/ 261257 h 540327"/>
                <a:gd name="connsiteX3" fmla="*/ 47501 w 59377"/>
                <a:gd name="connsiteY3" fmla="*/ 178130 h 540327"/>
                <a:gd name="connsiteX4" fmla="*/ 59377 w 59377"/>
                <a:gd name="connsiteY4" fmla="*/ 142504 h 540327"/>
                <a:gd name="connsiteX5" fmla="*/ 53439 w 59377"/>
                <a:gd name="connsiteY5" fmla="*/ 77190 h 540327"/>
                <a:gd name="connsiteX6" fmla="*/ 35626 w 59377"/>
                <a:gd name="connsiteY6" fmla="*/ 41564 h 540327"/>
                <a:gd name="connsiteX7" fmla="*/ 29688 w 59377"/>
                <a:gd name="connsiteY7" fmla="*/ 23751 h 540327"/>
                <a:gd name="connsiteX8" fmla="*/ 17813 w 59377"/>
                <a:gd name="connsiteY8" fmla="*/ 5938 h 540327"/>
                <a:gd name="connsiteX9" fmla="*/ 0 w 59377"/>
                <a:gd name="connsiteY9" fmla="*/ 0 h 54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377" h="540327">
                  <a:moveTo>
                    <a:pt x="23751" y="540327"/>
                  </a:moveTo>
                  <a:cubicBezTo>
                    <a:pt x="25730" y="455221"/>
                    <a:pt x="26069" y="370060"/>
                    <a:pt x="29688" y="285008"/>
                  </a:cubicBezTo>
                  <a:cubicBezTo>
                    <a:pt x="30035" y="276855"/>
                    <a:pt x="34472" y="269336"/>
                    <a:pt x="35626" y="261257"/>
                  </a:cubicBezTo>
                  <a:cubicBezTo>
                    <a:pt x="43127" y="208755"/>
                    <a:pt x="36432" y="215026"/>
                    <a:pt x="47501" y="178130"/>
                  </a:cubicBezTo>
                  <a:cubicBezTo>
                    <a:pt x="51098" y="166140"/>
                    <a:pt x="59377" y="142504"/>
                    <a:pt x="59377" y="142504"/>
                  </a:cubicBezTo>
                  <a:cubicBezTo>
                    <a:pt x="57398" y="120733"/>
                    <a:pt x="56531" y="98831"/>
                    <a:pt x="53439" y="77190"/>
                  </a:cubicBezTo>
                  <a:cubicBezTo>
                    <a:pt x="50454" y="56297"/>
                    <a:pt x="45033" y="60377"/>
                    <a:pt x="35626" y="41564"/>
                  </a:cubicBezTo>
                  <a:cubicBezTo>
                    <a:pt x="32827" y="35966"/>
                    <a:pt x="32487" y="29349"/>
                    <a:pt x="29688" y="23751"/>
                  </a:cubicBezTo>
                  <a:cubicBezTo>
                    <a:pt x="26497" y="17368"/>
                    <a:pt x="23385" y="10396"/>
                    <a:pt x="17813" y="5938"/>
                  </a:cubicBezTo>
                  <a:cubicBezTo>
                    <a:pt x="12926" y="2028"/>
                    <a:pt x="0" y="0"/>
                    <a:pt x="0"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4530436" y="3342904"/>
              <a:ext cx="35781" cy="516577"/>
            </a:xfrm>
            <a:custGeom>
              <a:avLst/>
              <a:gdLst>
                <a:gd name="connsiteX0" fmla="*/ 0 w 35781"/>
                <a:gd name="connsiteY0" fmla="*/ 516577 h 516577"/>
                <a:gd name="connsiteX1" fmla="*/ 5938 w 35781"/>
                <a:gd name="connsiteY1" fmla="*/ 486888 h 516577"/>
                <a:gd name="connsiteX2" fmla="*/ 11876 w 35781"/>
                <a:gd name="connsiteY2" fmla="*/ 463138 h 516577"/>
                <a:gd name="connsiteX3" fmla="*/ 17813 w 35781"/>
                <a:gd name="connsiteY3" fmla="*/ 409699 h 516577"/>
                <a:gd name="connsiteX4" fmla="*/ 23751 w 35781"/>
                <a:gd name="connsiteY4" fmla="*/ 184067 h 516577"/>
                <a:gd name="connsiteX5" fmla="*/ 29689 w 35781"/>
                <a:gd name="connsiteY5" fmla="*/ 142504 h 516577"/>
                <a:gd name="connsiteX6" fmla="*/ 35626 w 35781"/>
                <a:gd name="connsiteY6" fmla="*/ 0 h 51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1" h="516577">
                  <a:moveTo>
                    <a:pt x="0" y="516577"/>
                  </a:moveTo>
                  <a:cubicBezTo>
                    <a:pt x="1979" y="506681"/>
                    <a:pt x="3749" y="496740"/>
                    <a:pt x="5938" y="486888"/>
                  </a:cubicBezTo>
                  <a:cubicBezTo>
                    <a:pt x="7708" y="478922"/>
                    <a:pt x="10635" y="471203"/>
                    <a:pt x="11876" y="463138"/>
                  </a:cubicBezTo>
                  <a:cubicBezTo>
                    <a:pt x="14601" y="445424"/>
                    <a:pt x="15834" y="427512"/>
                    <a:pt x="17813" y="409699"/>
                  </a:cubicBezTo>
                  <a:cubicBezTo>
                    <a:pt x="19792" y="334488"/>
                    <a:pt x="20410" y="259230"/>
                    <a:pt x="23751" y="184067"/>
                  </a:cubicBezTo>
                  <a:cubicBezTo>
                    <a:pt x="24372" y="170086"/>
                    <a:pt x="28296" y="156430"/>
                    <a:pt x="29689" y="142504"/>
                  </a:cubicBezTo>
                  <a:cubicBezTo>
                    <a:pt x="37296" y="66436"/>
                    <a:pt x="35626" y="71860"/>
                    <a:pt x="35626"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4631129" y="3342904"/>
              <a:ext cx="59624" cy="510639"/>
            </a:xfrm>
            <a:custGeom>
              <a:avLst/>
              <a:gdLst>
                <a:gd name="connsiteX0" fmla="*/ 59624 w 59624"/>
                <a:gd name="connsiteY0" fmla="*/ 510639 h 510639"/>
                <a:gd name="connsiteX1" fmla="*/ 53687 w 59624"/>
                <a:gd name="connsiteY1" fmla="*/ 148441 h 510639"/>
                <a:gd name="connsiteX2" fmla="*/ 41811 w 59624"/>
                <a:gd name="connsiteY2" fmla="*/ 106878 h 510639"/>
                <a:gd name="connsiteX3" fmla="*/ 23998 w 59624"/>
                <a:gd name="connsiteY3" fmla="*/ 59377 h 510639"/>
                <a:gd name="connsiteX4" fmla="*/ 248 w 59624"/>
                <a:gd name="connsiteY4" fmla="*/ 0 h 510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24" h="510639">
                  <a:moveTo>
                    <a:pt x="59624" y="510639"/>
                  </a:moveTo>
                  <a:cubicBezTo>
                    <a:pt x="57645" y="389906"/>
                    <a:pt x="57400" y="269133"/>
                    <a:pt x="53687" y="148441"/>
                  </a:cubicBezTo>
                  <a:cubicBezTo>
                    <a:pt x="53367" y="138040"/>
                    <a:pt x="44856" y="117537"/>
                    <a:pt x="41811" y="106878"/>
                  </a:cubicBezTo>
                  <a:cubicBezTo>
                    <a:pt x="34123" y="79968"/>
                    <a:pt x="39095" y="84539"/>
                    <a:pt x="23998" y="59377"/>
                  </a:cubicBezTo>
                  <a:cubicBezTo>
                    <a:pt x="-4143" y="12475"/>
                    <a:pt x="248" y="40624"/>
                    <a:pt x="248"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4719307" y="3331029"/>
              <a:ext cx="25653" cy="534389"/>
            </a:xfrm>
            <a:custGeom>
              <a:avLst/>
              <a:gdLst>
                <a:gd name="connsiteX0" fmla="*/ 24885 w 25653"/>
                <a:gd name="connsiteY0" fmla="*/ 534389 h 534389"/>
                <a:gd name="connsiteX1" fmla="*/ 18948 w 25653"/>
                <a:gd name="connsiteY1" fmla="*/ 504701 h 534389"/>
                <a:gd name="connsiteX2" fmla="*/ 1135 w 25653"/>
                <a:gd name="connsiteY2" fmla="*/ 486888 h 534389"/>
                <a:gd name="connsiteX3" fmla="*/ 7072 w 25653"/>
                <a:gd name="connsiteY3" fmla="*/ 243444 h 534389"/>
                <a:gd name="connsiteX4" fmla="*/ 13010 w 25653"/>
                <a:gd name="connsiteY4" fmla="*/ 207818 h 534389"/>
                <a:gd name="connsiteX5" fmla="*/ 18948 w 25653"/>
                <a:gd name="connsiteY5" fmla="*/ 142503 h 534389"/>
                <a:gd name="connsiteX6" fmla="*/ 24885 w 25653"/>
                <a:gd name="connsiteY6" fmla="*/ 124690 h 534389"/>
                <a:gd name="connsiteX7" fmla="*/ 24885 w 25653"/>
                <a:gd name="connsiteY7" fmla="*/ 0 h 5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53" h="534389">
                  <a:moveTo>
                    <a:pt x="24885" y="534389"/>
                  </a:moveTo>
                  <a:cubicBezTo>
                    <a:pt x="22906" y="524493"/>
                    <a:pt x="23461" y="513728"/>
                    <a:pt x="18948" y="504701"/>
                  </a:cubicBezTo>
                  <a:cubicBezTo>
                    <a:pt x="15193" y="497190"/>
                    <a:pt x="1516" y="495276"/>
                    <a:pt x="1135" y="486888"/>
                  </a:cubicBezTo>
                  <a:cubicBezTo>
                    <a:pt x="-2551" y="405800"/>
                    <a:pt x="3621" y="324543"/>
                    <a:pt x="7072" y="243444"/>
                  </a:cubicBezTo>
                  <a:cubicBezTo>
                    <a:pt x="7584" y="231416"/>
                    <a:pt x="11603" y="219775"/>
                    <a:pt x="13010" y="207818"/>
                  </a:cubicBezTo>
                  <a:cubicBezTo>
                    <a:pt x="15564" y="186106"/>
                    <a:pt x="15856" y="164145"/>
                    <a:pt x="18948" y="142503"/>
                  </a:cubicBezTo>
                  <a:cubicBezTo>
                    <a:pt x="19833" y="136307"/>
                    <a:pt x="24624" y="130943"/>
                    <a:pt x="24885" y="124690"/>
                  </a:cubicBezTo>
                  <a:cubicBezTo>
                    <a:pt x="26615" y="83163"/>
                    <a:pt x="24885" y="41563"/>
                    <a:pt x="24885" y="0"/>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4862945" y="2624447"/>
              <a:ext cx="65315" cy="605641"/>
            </a:xfrm>
            <a:custGeom>
              <a:avLst/>
              <a:gdLst>
                <a:gd name="connsiteX0" fmla="*/ 53439 w 65315"/>
                <a:gd name="connsiteY0" fmla="*/ 0 h 605641"/>
                <a:gd name="connsiteX1" fmla="*/ 59377 w 65315"/>
                <a:gd name="connsiteY1" fmla="*/ 41563 h 605641"/>
                <a:gd name="connsiteX2" fmla="*/ 65315 w 65315"/>
                <a:gd name="connsiteY2" fmla="*/ 59376 h 605641"/>
                <a:gd name="connsiteX3" fmla="*/ 59377 w 65315"/>
                <a:gd name="connsiteY3" fmla="*/ 142504 h 605641"/>
                <a:gd name="connsiteX4" fmla="*/ 47502 w 65315"/>
                <a:gd name="connsiteY4" fmla="*/ 178130 h 605641"/>
                <a:gd name="connsiteX5" fmla="*/ 41564 w 65315"/>
                <a:gd name="connsiteY5" fmla="*/ 213756 h 605641"/>
                <a:gd name="connsiteX6" fmla="*/ 29689 w 65315"/>
                <a:gd name="connsiteY6" fmla="*/ 237506 h 605641"/>
                <a:gd name="connsiteX7" fmla="*/ 23751 w 65315"/>
                <a:gd name="connsiteY7" fmla="*/ 255319 h 605641"/>
                <a:gd name="connsiteX8" fmla="*/ 17813 w 65315"/>
                <a:gd name="connsiteY8" fmla="*/ 326571 h 605641"/>
                <a:gd name="connsiteX9" fmla="*/ 11876 w 65315"/>
                <a:gd name="connsiteY9" fmla="*/ 350322 h 605641"/>
                <a:gd name="connsiteX10" fmla="*/ 0 w 65315"/>
                <a:gd name="connsiteY10" fmla="*/ 385948 h 605641"/>
                <a:gd name="connsiteX11" fmla="*/ 0 w 65315"/>
                <a:gd name="connsiteY11" fmla="*/ 605641 h 60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315" h="605641">
                  <a:moveTo>
                    <a:pt x="53439" y="0"/>
                  </a:moveTo>
                  <a:cubicBezTo>
                    <a:pt x="55418" y="13854"/>
                    <a:pt x="56632" y="27840"/>
                    <a:pt x="59377" y="41563"/>
                  </a:cubicBezTo>
                  <a:cubicBezTo>
                    <a:pt x="60605" y="47700"/>
                    <a:pt x="65315" y="53117"/>
                    <a:pt x="65315" y="59376"/>
                  </a:cubicBezTo>
                  <a:cubicBezTo>
                    <a:pt x="65315" y="87156"/>
                    <a:pt x="63498" y="115031"/>
                    <a:pt x="59377" y="142504"/>
                  </a:cubicBezTo>
                  <a:cubicBezTo>
                    <a:pt x="57520" y="154883"/>
                    <a:pt x="49560" y="165783"/>
                    <a:pt x="47502" y="178130"/>
                  </a:cubicBezTo>
                  <a:cubicBezTo>
                    <a:pt x="45523" y="190005"/>
                    <a:pt x="45023" y="202225"/>
                    <a:pt x="41564" y="213756"/>
                  </a:cubicBezTo>
                  <a:cubicBezTo>
                    <a:pt x="39021" y="222234"/>
                    <a:pt x="33176" y="229371"/>
                    <a:pt x="29689" y="237506"/>
                  </a:cubicBezTo>
                  <a:cubicBezTo>
                    <a:pt x="27223" y="243259"/>
                    <a:pt x="25730" y="249381"/>
                    <a:pt x="23751" y="255319"/>
                  </a:cubicBezTo>
                  <a:cubicBezTo>
                    <a:pt x="21772" y="279070"/>
                    <a:pt x="20769" y="302922"/>
                    <a:pt x="17813" y="326571"/>
                  </a:cubicBezTo>
                  <a:cubicBezTo>
                    <a:pt x="16801" y="334669"/>
                    <a:pt x="14221" y="342506"/>
                    <a:pt x="11876" y="350322"/>
                  </a:cubicBezTo>
                  <a:cubicBezTo>
                    <a:pt x="8279" y="362312"/>
                    <a:pt x="0" y="373430"/>
                    <a:pt x="0" y="385948"/>
                  </a:cubicBezTo>
                  <a:lnTo>
                    <a:pt x="0" y="605641"/>
                  </a:ln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4945637" y="2642260"/>
              <a:ext cx="47937" cy="642841"/>
            </a:xfrm>
            <a:custGeom>
              <a:avLst/>
              <a:gdLst>
                <a:gd name="connsiteX0" fmla="*/ 18249 w 47937"/>
                <a:gd name="connsiteY0" fmla="*/ 0 h 642841"/>
                <a:gd name="connsiteX1" fmla="*/ 36062 w 47937"/>
                <a:gd name="connsiteY1" fmla="*/ 53439 h 642841"/>
                <a:gd name="connsiteX2" fmla="*/ 41999 w 47937"/>
                <a:gd name="connsiteY2" fmla="*/ 83127 h 642841"/>
                <a:gd name="connsiteX3" fmla="*/ 47937 w 47937"/>
                <a:gd name="connsiteY3" fmla="*/ 106878 h 642841"/>
                <a:gd name="connsiteX4" fmla="*/ 41999 w 47937"/>
                <a:gd name="connsiteY4" fmla="*/ 451262 h 642841"/>
                <a:gd name="connsiteX5" fmla="*/ 30124 w 47937"/>
                <a:gd name="connsiteY5" fmla="*/ 469075 h 642841"/>
                <a:gd name="connsiteX6" fmla="*/ 18249 w 47937"/>
                <a:gd name="connsiteY6" fmla="*/ 504701 h 642841"/>
                <a:gd name="connsiteX7" fmla="*/ 6373 w 47937"/>
                <a:gd name="connsiteY7" fmla="*/ 570015 h 642841"/>
                <a:gd name="connsiteX8" fmla="*/ 436 w 47937"/>
                <a:gd name="connsiteY8" fmla="*/ 641267 h 642841"/>
                <a:gd name="connsiteX9" fmla="*/ 436 w 47937"/>
                <a:gd name="connsiteY9" fmla="*/ 617517 h 64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937" h="642841">
                  <a:moveTo>
                    <a:pt x="18249" y="0"/>
                  </a:moveTo>
                  <a:cubicBezTo>
                    <a:pt x="35263" y="85080"/>
                    <a:pt x="11479" y="-20309"/>
                    <a:pt x="36062" y="53439"/>
                  </a:cubicBezTo>
                  <a:cubicBezTo>
                    <a:pt x="39253" y="63013"/>
                    <a:pt x="39810" y="73275"/>
                    <a:pt x="41999" y="83127"/>
                  </a:cubicBezTo>
                  <a:cubicBezTo>
                    <a:pt x="43769" y="91093"/>
                    <a:pt x="45958" y="98961"/>
                    <a:pt x="47937" y="106878"/>
                  </a:cubicBezTo>
                  <a:cubicBezTo>
                    <a:pt x="45958" y="221673"/>
                    <a:pt x="47639" y="336589"/>
                    <a:pt x="41999" y="451262"/>
                  </a:cubicBezTo>
                  <a:cubicBezTo>
                    <a:pt x="41648" y="458390"/>
                    <a:pt x="33022" y="462554"/>
                    <a:pt x="30124" y="469075"/>
                  </a:cubicBezTo>
                  <a:cubicBezTo>
                    <a:pt x="25040" y="480514"/>
                    <a:pt x="21285" y="492557"/>
                    <a:pt x="18249" y="504701"/>
                  </a:cubicBezTo>
                  <a:cubicBezTo>
                    <a:pt x="10797" y="534509"/>
                    <a:pt x="10241" y="533270"/>
                    <a:pt x="6373" y="570015"/>
                  </a:cubicBezTo>
                  <a:cubicBezTo>
                    <a:pt x="3878" y="593717"/>
                    <a:pt x="3392" y="617618"/>
                    <a:pt x="436" y="641267"/>
                  </a:cubicBezTo>
                  <a:cubicBezTo>
                    <a:pt x="-546" y="649123"/>
                    <a:pt x="436" y="625434"/>
                    <a:pt x="436" y="617517"/>
                  </a:cubicBezTo>
                </a:path>
              </a:pathLst>
            </a:custGeom>
            <a:no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1" name="Group 290"/>
          <p:cNvGrpSpPr/>
          <p:nvPr/>
        </p:nvGrpSpPr>
        <p:grpSpPr>
          <a:xfrm>
            <a:off x="7455101" y="3217413"/>
            <a:ext cx="669395" cy="379864"/>
            <a:chOff x="1673611" y="1750252"/>
            <a:chExt cx="669395" cy="379864"/>
          </a:xfrm>
        </p:grpSpPr>
        <p:sp>
          <p:nvSpPr>
            <p:cNvPr id="211" name="Oval 210"/>
            <p:cNvSpPr/>
            <p:nvPr/>
          </p:nvSpPr>
          <p:spPr>
            <a:xfrm>
              <a:off x="1673611" y="1750252"/>
              <a:ext cx="500319" cy="379864"/>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Connector 212"/>
            <p:cNvCxnSpPr/>
            <p:nvPr/>
          </p:nvCxnSpPr>
          <p:spPr>
            <a:xfrm flipV="1">
              <a:off x="1937458" y="1940184"/>
              <a:ext cx="405548" cy="10123"/>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sp>
        <p:nvSpPr>
          <p:cNvPr id="243" name="Title 242"/>
          <p:cNvSpPr>
            <a:spLocks noGrp="1"/>
          </p:cNvSpPr>
          <p:nvPr>
            <p:ph type="title"/>
          </p:nvPr>
        </p:nvSpPr>
        <p:spPr/>
        <p:txBody>
          <a:bodyPr/>
          <a:lstStyle/>
          <a:p>
            <a:r>
              <a:rPr lang="en-US" dirty="0" smtClean="0"/>
              <a:t>Permeability &amp; pH-Dependence</a:t>
            </a:r>
            <a:endParaRPr lang="en-US" dirty="0"/>
          </a:p>
        </p:txBody>
      </p:sp>
      <p:sp>
        <p:nvSpPr>
          <p:cNvPr id="257" name="TextBox 256"/>
          <p:cNvSpPr txBox="1"/>
          <p:nvPr/>
        </p:nvSpPr>
        <p:spPr>
          <a:xfrm>
            <a:off x="3202385" y="3236630"/>
            <a:ext cx="750526" cy="400110"/>
          </a:xfrm>
          <a:prstGeom prst="rect">
            <a:avLst/>
          </a:prstGeom>
          <a:noFill/>
        </p:spPr>
        <p:txBody>
          <a:bodyPr wrap="none" rtlCol="0">
            <a:spAutoFit/>
          </a:bodyPr>
          <a:lstStyle/>
          <a:p>
            <a:r>
              <a:rPr lang="en-US" sz="2000" dirty="0" smtClean="0">
                <a:solidFill>
                  <a:srgbClr val="66CCFF"/>
                </a:solidFill>
              </a:rPr>
              <a:t>N</a:t>
            </a:r>
            <a:r>
              <a:rPr lang="en-US" sz="2000" baseline="30000" dirty="0" smtClean="0">
                <a:solidFill>
                  <a:srgbClr val="66CCFF"/>
                </a:solidFill>
              </a:rPr>
              <a:t>+</a:t>
            </a:r>
            <a:r>
              <a:rPr lang="en-US" sz="2000" dirty="0" smtClean="0">
                <a:solidFill>
                  <a:srgbClr val="66CCFF"/>
                </a:solidFill>
              </a:rPr>
              <a:t>H</a:t>
            </a:r>
            <a:r>
              <a:rPr lang="en-US" sz="2000" baseline="-25000" dirty="0" smtClean="0">
                <a:solidFill>
                  <a:srgbClr val="66CCFF"/>
                </a:solidFill>
              </a:rPr>
              <a:t>3</a:t>
            </a:r>
          </a:p>
        </p:txBody>
      </p:sp>
      <p:sp>
        <p:nvSpPr>
          <p:cNvPr id="272" name="TextBox 271"/>
          <p:cNvSpPr txBox="1"/>
          <p:nvPr/>
        </p:nvSpPr>
        <p:spPr>
          <a:xfrm>
            <a:off x="8109741" y="2171777"/>
            <a:ext cx="651140" cy="400110"/>
          </a:xfrm>
          <a:prstGeom prst="rect">
            <a:avLst/>
          </a:prstGeom>
          <a:noFill/>
        </p:spPr>
        <p:txBody>
          <a:bodyPr wrap="none" rtlCol="0">
            <a:spAutoFit/>
          </a:bodyPr>
          <a:lstStyle/>
          <a:p>
            <a:r>
              <a:rPr lang="en-US" sz="2000" dirty="0" smtClean="0">
                <a:solidFill>
                  <a:srgbClr val="66CCFF"/>
                </a:solidFill>
              </a:rPr>
              <a:t>NH</a:t>
            </a:r>
            <a:r>
              <a:rPr lang="en-US" sz="2000" baseline="-25000" dirty="0" smtClean="0">
                <a:solidFill>
                  <a:srgbClr val="66CCFF"/>
                </a:solidFill>
              </a:rPr>
              <a:t>2</a:t>
            </a:r>
          </a:p>
        </p:txBody>
      </p:sp>
      <p:sp>
        <p:nvSpPr>
          <p:cNvPr id="273" name="TextBox 272"/>
          <p:cNvSpPr txBox="1"/>
          <p:nvPr/>
        </p:nvSpPr>
        <p:spPr>
          <a:xfrm>
            <a:off x="6493002" y="2171777"/>
            <a:ext cx="862737" cy="400110"/>
          </a:xfrm>
          <a:prstGeom prst="rect">
            <a:avLst/>
          </a:prstGeom>
          <a:noFill/>
        </p:spPr>
        <p:txBody>
          <a:bodyPr wrap="none" rtlCol="0">
            <a:spAutoFit/>
          </a:bodyPr>
          <a:lstStyle/>
          <a:p>
            <a:r>
              <a:rPr lang="en-US" sz="2000" baseline="30000" dirty="0">
                <a:solidFill>
                  <a:srgbClr val="FF9933"/>
                </a:solidFill>
              </a:rPr>
              <a:t>–</a:t>
            </a:r>
            <a:r>
              <a:rPr lang="en-US" sz="2000" dirty="0" smtClean="0">
                <a:solidFill>
                  <a:srgbClr val="FF9933"/>
                </a:solidFill>
              </a:rPr>
              <a:t>OOC</a:t>
            </a:r>
          </a:p>
        </p:txBody>
      </p:sp>
      <p:sp>
        <p:nvSpPr>
          <p:cNvPr id="275" name="TextBox 274"/>
          <p:cNvSpPr txBox="1"/>
          <p:nvPr/>
        </p:nvSpPr>
        <p:spPr>
          <a:xfrm>
            <a:off x="184282" y="2215531"/>
            <a:ext cx="1500183" cy="369332"/>
          </a:xfrm>
          <a:prstGeom prst="rect">
            <a:avLst/>
          </a:prstGeom>
          <a:noFill/>
        </p:spPr>
        <p:txBody>
          <a:bodyPr wrap="square" rtlCol="0">
            <a:spAutoFit/>
          </a:bodyPr>
          <a:lstStyle/>
          <a:p>
            <a:r>
              <a:rPr lang="en-US" b="1" dirty="0" smtClean="0">
                <a:solidFill>
                  <a:schemeClr val="bg1"/>
                </a:solidFill>
              </a:rPr>
              <a:t>zwitterions</a:t>
            </a:r>
          </a:p>
        </p:txBody>
      </p:sp>
      <p:sp>
        <p:nvSpPr>
          <p:cNvPr id="276" name="TextBox 275"/>
          <p:cNvSpPr txBox="1"/>
          <p:nvPr/>
        </p:nvSpPr>
        <p:spPr>
          <a:xfrm>
            <a:off x="352254" y="3280445"/>
            <a:ext cx="799338" cy="369332"/>
          </a:xfrm>
          <a:prstGeom prst="rect">
            <a:avLst/>
          </a:prstGeom>
          <a:noFill/>
        </p:spPr>
        <p:txBody>
          <a:bodyPr wrap="square" rtlCol="0">
            <a:spAutoFit/>
          </a:bodyPr>
          <a:lstStyle/>
          <a:p>
            <a:r>
              <a:rPr lang="en-US" b="1" dirty="0" smtClean="0">
                <a:solidFill>
                  <a:schemeClr val="bg1"/>
                </a:solidFill>
              </a:rPr>
              <a:t>basic</a:t>
            </a:r>
          </a:p>
        </p:txBody>
      </p:sp>
      <p:sp>
        <p:nvSpPr>
          <p:cNvPr id="277" name="TextBox 276"/>
          <p:cNvSpPr txBox="1"/>
          <p:nvPr/>
        </p:nvSpPr>
        <p:spPr>
          <a:xfrm>
            <a:off x="336525" y="2731552"/>
            <a:ext cx="1341912" cy="369332"/>
          </a:xfrm>
          <a:prstGeom prst="rect">
            <a:avLst/>
          </a:prstGeom>
          <a:noFill/>
        </p:spPr>
        <p:txBody>
          <a:bodyPr wrap="square" rtlCol="0">
            <a:spAutoFit/>
          </a:bodyPr>
          <a:lstStyle/>
          <a:p>
            <a:r>
              <a:rPr lang="en-US" b="1" dirty="0" smtClean="0">
                <a:solidFill>
                  <a:schemeClr val="bg1"/>
                </a:solidFill>
              </a:rPr>
              <a:t>acidic</a:t>
            </a:r>
          </a:p>
        </p:txBody>
      </p:sp>
      <p:sp>
        <p:nvSpPr>
          <p:cNvPr id="278" name="TextBox 277"/>
          <p:cNvSpPr txBox="1"/>
          <p:nvPr/>
        </p:nvSpPr>
        <p:spPr>
          <a:xfrm>
            <a:off x="2288429" y="4016570"/>
            <a:ext cx="1341912" cy="461665"/>
          </a:xfrm>
          <a:prstGeom prst="rect">
            <a:avLst/>
          </a:prstGeom>
          <a:noFill/>
        </p:spPr>
        <p:txBody>
          <a:bodyPr wrap="square" rtlCol="0">
            <a:spAutoFit/>
          </a:bodyPr>
          <a:lstStyle/>
          <a:p>
            <a:r>
              <a:rPr lang="en-US" sz="2400" dirty="0" smtClean="0">
                <a:solidFill>
                  <a:schemeClr val="bg1"/>
                </a:solidFill>
                <a:latin typeface="+mn-lt"/>
              </a:rPr>
              <a:t>low pH</a:t>
            </a:r>
          </a:p>
        </p:txBody>
      </p:sp>
      <p:sp>
        <p:nvSpPr>
          <p:cNvPr id="279" name="TextBox 278"/>
          <p:cNvSpPr txBox="1"/>
          <p:nvPr/>
        </p:nvSpPr>
        <p:spPr>
          <a:xfrm>
            <a:off x="4447375" y="4016570"/>
            <a:ext cx="1869639" cy="461665"/>
          </a:xfrm>
          <a:prstGeom prst="rect">
            <a:avLst/>
          </a:prstGeom>
          <a:noFill/>
        </p:spPr>
        <p:txBody>
          <a:bodyPr wrap="square" rtlCol="0">
            <a:spAutoFit/>
          </a:bodyPr>
          <a:lstStyle/>
          <a:p>
            <a:r>
              <a:rPr lang="en-US" sz="2400" dirty="0" smtClean="0">
                <a:solidFill>
                  <a:schemeClr val="bg1"/>
                </a:solidFill>
                <a:latin typeface="+mn-lt"/>
              </a:rPr>
              <a:t>neutral pH</a:t>
            </a:r>
          </a:p>
        </p:txBody>
      </p:sp>
      <p:sp>
        <p:nvSpPr>
          <p:cNvPr id="280" name="TextBox 279"/>
          <p:cNvSpPr txBox="1"/>
          <p:nvPr/>
        </p:nvSpPr>
        <p:spPr>
          <a:xfrm>
            <a:off x="7121426" y="4008755"/>
            <a:ext cx="1554799" cy="461665"/>
          </a:xfrm>
          <a:prstGeom prst="rect">
            <a:avLst/>
          </a:prstGeom>
          <a:noFill/>
        </p:spPr>
        <p:txBody>
          <a:bodyPr wrap="square" rtlCol="0">
            <a:spAutoFit/>
          </a:bodyPr>
          <a:lstStyle/>
          <a:p>
            <a:r>
              <a:rPr lang="en-US" sz="2400" dirty="0" smtClean="0">
                <a:solidFill>
                  <a:schemeClr val="bg1"/>
                </a:solidFill>
                <a:latin typeface="+mn-lt"/>
              </a:rPr>
              <a:t>high pH</a:t>
            </a:r>
          </a:p>
        </p:txBody>
      </p:sp>
      <p:grpSp>
        <p:nvGrpSpPr>
          <p:cNvPr id="285" name="Group 284"/>
          <p:cNvGrpSpPr/>
          <p:nvPr/>
        </p:nvGrpSpPr>
        <p:grpSpPr>
          <a:xfrm>
            <a:off x="7293636" y="2192023"/>
            <a:ext cx="830860" cy="379864"/>
            <a:chOff x="1243068" y="1664290"/>
            <a:chExt cx="1099937" cy="465826"/>
          </a:xfrm>
        </p:grpSpPr>
        <p:sp>
          <p:nvSpPr>
            <p:cNvPr id="286" name="Oval 285"/>
            <p:cNvSpPr/>
            <p:nvPr/>
          </p:nvSpPr>
          <p:spPr>
            <a:xfrm>
              <a:off x="1456824" y="1664290"/>
              <a:ext cx="662349" cy="465826"/>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1243068" y="1897203"/>
              <a:ext cx="1099937" cy="0"/>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sp>
        <p:nvSpPr>
          <p:cNvPr id="288" name="TextBox 287"/>
          <p:cNvSpPr txBox="1"/>
          <p:nvPr/>
        </p:nvSpPr>
        <p:spPr>
          <a:xfrm>
            <a:off x="3187185" y="2694534"/>
            <a:ext cx="954107" cy="400110"/>
          </a:xfrm>
          <a:prstGeom prst="rect">
            <a:avLst/>
          </a:prstGeom>
          <a:noFill/>
        </p:spPr>
        <p:txBody>
          <a:bodyPr wrap="none" rtlCol="0">
            <a:spAutoFit/>
          </a:bodyPr>
          <a:lstStyle/>
          <a:p>
            <a:r>
              <a:rPr lang="en-US" sz="2000" dirty="0" smtClean="0">
                <a:solidFill>
                  <a:srgbClr val="FF9933"/>
                </a:solidFill>
              </a:rPr>
              <a:t>COOH</a:t>
            </a:r>
            <a:endParaRPr lang="en-US" sz="2000" dirty="0">
              <a:solidFill>
                <a:srgbClr val="FF9933"/>
              </a:solidFill>
            </a:endParaRPr>
          </a:p>
        </p:txBody>
      </p:sp>
      <p:sp>
        <p:nvSpPr>
          <p:cNvPr id="289" name="TextBox 288"/>
          <p:cNvSpPr txBox="1"/>
          <p:nvPr/>
        </p:nvSpPr>
        <p:spPr>
          <a:xfrm>
            <a:off x="8130657" y="2685850"/>
            <a:ext cx="862737" cy="400110"/>
          </a:xfrm>
          <a:prstGeom prst="rect">
            <a:avLst/>
          </a:prstGeom>
          <a:noFill/>
        </p:spPr>
        <p:txBody>
          <a:bodyPr wrap="none" rtlCol="0">
            <a:spAutoFit/>
          </a:bodyPr>
          <a:lstStyle/>
          <a:p>
            <a:r>
              <a:rPr lang="en-US" sz="2000" dirty="0" smtClean="0">
                <a:solidFill>
                  <a:srgbClr val="FF9933"/>
                </a:solidFill>
              </a:rPr>
              <a:t>COO</a:t>
            </a:r>
            <a:r>
              <a:rPr lang="en-US" sz="2000" baseline="30000" dirty="0" smtClean="0">
                <a:solidFill>
                  <a:srgbClr val="FF9933"/>
                </a:solidFill>
              </a:rPr>
              <a:t>–</a:t>
            </a:r>
            <a:endParaRPr lang="en-US" sz="2000" dirty="0" smtClean="0">
              <a:solidFill>
                <a:srgbClr val="FF9933"/>
              </a:solidFill>
            </a:endParaRPr>
          </a:p>
        </p:txBody>
      </p:sp>
      <p:grpSp>
        <p:nvGrpSpPr>
          <p:cNvPr id="292" name="Group 291"/>
          <p:cNvGrpSpPr/>
          <p:nvPr/>
        </p:nvGrpSpPr>
        <p:grpSpPr>
          <a:xfrm>
            <a:off x="7462590" y="2681558"/>
            <a:ext cx="669395" cy="379864"/>
            <a:chOff x="1673611" y="1750252"/>
            <a:chExt cx="669395" cy="379864"/>
          </a:xfrm>
        </p:grpSpPr>
        <p:sp>
          <p:nvSpPr>
            <p:cNvPr id="293" name="Oval 292"/>
            <p:cNvSpPr/>
            <p:nvPr/>
          </p:nvSpPr>
          <p:spPr>
            <a:xfrm>
              <a:off x="1673611" y="1750252"/>
              <a:ext cx="500319" cy="379864"/>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4" name="Straight Connector 293"/>
            <p:cNvCxnSpPr/>
            <p:nvPr/>
          </p:nvCxnSpPr>
          <p:spPr>
            <a:xfrm flipV="1">
              <a:off x="1937458" y="1940184"/>
              <a:ext cx="405548" cy="10123"/>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sp>
        <p:nvSpPr>
          <p:cNvPr id="295" name="TextBox 294"/>
          <p:cNvSpPr txBox="1"/>
          <p:nvPr/>
        </p:nvSpPr>
        <p:spPr>
          <a:xfrm>
            <a:off x="8150276" y="3217413"/>
            <a:ext cx="651140" cy="400110"/>
          </a:xfrm>
          <a:prstGeom prst="rect">
            <a:avLst/>
          </a:prstGeom>
          <a:noFill/>
        </p:spPr>
        <p:txBody>
          <a:bodyPr wrap="none" rtlCol="0">
            <a:spAutoFit/>
          </a:bodyPr>
          <a:lstStyle/>
          <a:p>
            <a:r>
              <a:rPr lang="en-US" sz="2000" dirty="0" smtClean="0">
                <a:solidFill>
                  <a:srgbClr val="66CCFF"/>
                </a:solidFill>
              </a:rPr>
              <a:t>NH</a:t>
            </a:r>
            <a:r>
              <a:rPr lang="en-US" sz="2000" baseline="-25000" dirty="0" smtClean="0">
                <a:solidFill>
                  <a:srgbClr val="66CCFF"/>
                </a:solidFill>
              </a:rPr>
              <a:t>2</a:t>
            </a:r>
          </a:p>
        </p:txBody>
      </p:sp>
      <p:grpSp>
        <p:nvGrpSpPr>
          <p:cNvPr id="296" name="Group 295"/>
          <p:cNvGrpSpPr/>
          <p:nvPr/>
        </p:nvGrpSpPr>
        <p:grpSpPr>
          <a:xfrm>
            <a:off x="4970760" y="3256875"/>
            <a:ext cx="669395" cy="379864"/>
            <a:chOff x="1673611" y="1750252"/>
            <a:chExt cx="669395" cy="379864"/>
          </a:xfrm>
        </p:grpSpPr>
        <p:sp>
          <p:nvSpPr>
            <p:cNvPr id="297" name="Oval 296"/>
            <p:cNvSpPr/>
            <p:nvPr/>
          </p:nvSpPr>
          <p:spPr>
            <a:xfrm>
              <a:off x="1673611" y="1750252"/>
              <a:ext cx="500319" cy="379864"/>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flipV="1">
              <a:off x="1937458" y="1940184"/>
              <a:ext cx="405548" cy="10123"/>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sp>
        <p:nvSpPr>
          <p:cNvPr id="300" name="TextBox 299"/>
          <p:cNvSpPr txBox="1"/>
          <p:nvPr/>
        </p:nvSpPr>
        <p:spPr>
          <a:xfrm>
            <a:off x="4008661" y="2211239"/>
            <a:ext cx="862737" cy="400110"/>
          </a:xfrm>
          <a:prstGeom prst="rect">
            <a:avLst/>
          </a:prstGeom>
          <a:noFill/>
        </p:spPr>
        <p:txBody>
          <a:bodyPr wrap="none" rtlCol="0">
            <a:spAutoFit/>
          </a:bodyPr>
          <a:lstStyle/>
          <a:p>
            <a:r>
              <a:rPr lang="en-US" sz="2000" baseline="30000" dirty="0">
                <a:solidFill>
                  <a:srgbClr val="FF9933"/>
                </a:solidFill>
              </a:rPr>
              <a:t>–</a:t>
            </a:r>
            <a:r>
              <a:rPr lang="en-US" sz="2000" dirty="0" smtClean="0">
                <a:solidFill>
                  <a:srgbClr val="FF9933"/>
                </a:solidFill>
              </a:rPr>
              <a:t>OOC</a:t>
            </a:r>
          </a:p>
        </p:txBody>
      </p:sp>
      <p:grpSp>
        <p:nvGrpSpPr>
          <p:cNvPr id="301" name="Group 300"/>
          <p:cNvGrpSpPr/>
          <p:nvPr/>
        </p:nvGrpSpPr>
        <p:grpSpPr>
          <a:xfrm>
            <a:off x="4809295" y="2231485"/>
            <a:ext cx="830860" cy="379864"/>
            <a:chOff x="1243068" y="1664290"/>
            <a:chExt cx="1099937" cy="465826"/>
          </a:xfrm>
        </p:grpSpPr>
        <p:sp>
          <p:nvSpPr>
            <p:cNvPr id="302" name="Oval 301"/>
            <p:cNvSpPr/>
            <p:nvPr/>
          </p:nvSpPr>
          <p:spPr>
            <a:xfrm>
              <a:off x="1456824" y="1664290"/>
              <a:ext cx="662349" cy="465826"/>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3" name="Straight Connector 302"/>
            <p:cNvCxnSpPr/>
            <p:nvPr/>
          </p:nvCxnSpPr>
          <p:spPr>
            <a:xfrm>
              <a:off x="1243068" y="1897203"/>
              <a:ext cx="1099937" cy="0"/>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sp>
        <p:nvSpPr>
          <p:cNvPr id="304" name="TextBox 303"/>
          <p:cNvSpPr txBox="1"/>
          <p:nvPr/>
        </p:nvSpPr>
        <p:spPr>
          <a:xfrm>
            <a:off x="5646316" y="2725312"/>
            <a:ext cx="862737" cy="400110"/>
          </a:xfrm>
          <a:prstGeom prst="rect">
            <a:avLst/>
          </a:prstGeom>
          <a:noFill/>
        </p:spPr>
        <p:txBody>
          <a:bodyPr wrap="none" rtlCol="0">
            <a:spAutoFit/>
          </a:bodyPr>
          <a:lstStyle/>
          <a:p>
            <a:r>
              <a:rPr lang="en-US" sz="2000" dirty="0" smtClean="0">
                <a:solidFill>
                  <a:srgbClr val="FF9933"/>
                </a:solidFill>
              </a:rPr>
              <a:t>COO</a:t>
            </a:r>
            <a:r>
              <a:rPr lang="en-US" sz="2000" baseline="30000" dirty="0" smtClean="0">
                <a:solidFill>
                  <a:srgbClr val="FF9933"/>
                </a:solidFill>
              </a:rPr>
              <a:t>–</a:t>
            </a:r>
            <a:endParaRPr lang="en-US" sz="2000" dirty="0" smtClean="0">
              <a:solidFill>
                <a:srgbClr val="FF9933"/>
              </a:solidFill>
            </a:endParaRPr>
          </a:p>
        </p:txBody>
      </p:sp>
      <p:grpSp>
        <p:nvGrpSpPr>
          <p:cNvPr id="305" name="Group 304"/>
          <p:cNvGrpSpPr/>
          <p:nvPr/>
        </p:nvGrpSpPr>
        <p:grpSpPr>
          <a:xfrm>
            <a:off x="4978249" y="2721020"/>
            <a:ext cx="669395" cy="379864"/>
            <a:chOff x="1673611" y="1750252"/>
            <a:chExt cx="669395" cy="379864"/>
          </a:xfrm>
        </p:grpSpPr>
        <p:sp>
          <p:nvSpPr>
            <p:cNvPr id="306" name="Oval 305"/>
            <p:cNvSpPr/>
            <p:nvPr/>
          </p:nvSpPr>
          <p:spPr>
            <a:xfrm>
              <a:off x="1673611" y="1750252"/>
              <a:ext cx="500319" cy="379864"/>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p:nvPr/>
          </p:nvCxnSpPr>
          <p:spPr>
            <a:xfrm flipV="1">
              <a:off x="1937458" y="1940184"/>
              <a:ext cx="405548" cy="10123"/>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grpSp>
        <p:nvGrpSpPr>
          <p:cNvPr id="309" name="Group 308"/>
          <p:cNvGrpSpPr/>
          <p:nvPr/>
        </p:nvGrpSpPr>
        <p:grpSpPr>
          <a:xfrm>
            <a:off x="2515965" y="3230389"/>
            <a:ext cx="669395" cy="379864"/>
            <a:chOff x="1673611" y="1750252"/>
            <a:chExt cx="669395" cy="379864"/>
          </a:xfrm>
        </p:grpSpPr>
        <p:sp>
          <p:nvSpPr>
            <p:cNvPr id="310" name="Oval 309"/>
            <p:cNvSpPr/>
            <p:nvPr/>
          </p:nvSpPr>
          <p:spPr>
            <a:xfrm>
              <a:off x="1673611" y="1750252"/>
              <a:ext cx="500319" cy="379864"/>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p:cNvCxnSpPr/>
            <p:nvPr/>
          </p:nvCxnSpPr>
          <p:spPr>
            <a:xfrm flipV="1">
              <a:off x="1937458" y="1940184"/>
              <a:ext cx="405548" cy="10123"/>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p:nvGrpSpPr>
        <p:grpSpPr>
          <a:xfrm>
            <a:off x="2354500" y="2204999"/>
            <a:ext cx="830860" cy="379864"/>
            <a:chOff x="1243068" y="1664290"/>
            <a:chExt cx="1099937" cy="465826"/>
          </a:xfrm>
        </p:grpSpPr>
        <p:sp>
          <p:nvSpPr>
            <p:cNvPr id="315" name="Oval 314"/>
            <p:cNvSpPr/>
            <p:nvPr/>
          </p:nvSpPr>
          <p:spPr>
            <a:xfrm>
              <a:off x="1456824" y="1664290"/>
              <a:ext cx="662349" cy="465826"/>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Connector 315"/>
            <p:cNvCxnSpPr/>
            <p:nvPr/>
          </p:nvCxnSpPr>
          <p:spPr>
            <a:xfrm>
              <a:off x="1243068" y="1897203"/>
              <a:ext cx="1099937" cy="0"/>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grpSp>
        <p:nvGrpSpPr>
          <p:cNvPr id="318" name="Group 317"/>
          <p:cNvGrpSpPr/>
          <p:nvPr/>
        </p:nvGrpSpPr>
        <p:grpSpPr>
          <a:xfrm>
            <a:off x="2523454" y="2694534"/>
            <a:ext cx="669395" cy="379864"/>
            <a:chOff x="1673611" y="1750252"/>
            <a:chExt cx="669395" cy="379864"/>
          </a:xfrm>
        </p:grpSpPr>
        <p:sp>
          <p:nvSpPr>
            <p:cNvPr id="319" name="Oval 318"/>
            <p:cNvSpPr/>
            <p:nvPr/>
          </p:nvSpPr>
          <p:spPr>
            <a:xfrm>
              <a:off x="1673611" y="1750252"/>
              <a:ext cx="500319" cy="379864"/>
            </a:xfrm>
            <a:prstGeom prst="ellipse">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flipV="1">
              <a:off x="1937458" y="1940184"/>
              <a:ext cx="405548" cy="10123"/>
            </a:xfrm>
            <a:prstGeom prst="line">
              <a:avLst/>
            </a:prstGeom>
            <a:ln w="63500">
              <a:solidFill>
                <a:srgbClr val="66FF66"/>
              </a:solidFill>
            </a:ln>
          </p:spPr>
          <p:style>
            <a:lnRef idx="1">
              <a:schemeClr val="accent1"/>
            </a:lnRef>
            <a:fillRef idx="0">
              <a:schemeClr val="accent1"/>
            </a:fillRef>
            <a:effectRef idx="0">
              <a:schemeClr val="accent1"/>
            </a:effectRef>
            <a:fontRef idx="minor">
              <a:schemeClr val="tx1"/>
            </a:fontRef>
          </p:style>
        </p:cxnSp>
      </p:grpSp>
      <p:sp>
        <p:nvSpPr>
          <p:cNvPr id="322" name="TextBox 321"/>
          <p:cNvSpPr txBox="1"/>
          <p:nvPr/>
        </p:nvSpPr>
        <p:spPr>
          <a:xfrm>
            <a:off x="3108603" y="2203894"/>
            <a:ext cx="750526" cy="400110"/>
          </a:xfrm>
          <a:prstGeom prst="rect">
            <a:avLst/>
          </a:prstGeom>
          <a:noFill/>
        </p:spPr>
        <p:txBody>
          <a:bodyPr wrap="none" rtlCol="0">
            <a:spAutoFit/>
          </a:bodyPr>
          <a:lstStyle/>
          <a:p>
            <a:r>
              <a:rPr lang="en-US" sz="2000" dirty="0" smtClean="0">
                <a:solidFill>
                  <a:srgbClr val="66CCFF"/>
                </a:solidFill>
              </a:rPr>
              <a:t>N</a:t>
            </a:r>
            <a:r>
              <a:rPr lang="en-US" sz="2000" baseline="30000" dirty="0" smtClean="0">
                <a:solidFill>
                  <a:srgbClr val="66CCFF"/>
                </a:solidFill>
              </a:rPr>
              <a:t>+</a:t>
            </a:r>
            <a:r>
              <a:rPr lang="en-US" sz="2000" dirty="0" smtClean="0">
                <a:solidFill>
                  <a:srgbClr val="66CCFF"/>
                </a:solidFill>
              </a:rPr>
              <a:t>H</a:t>
            </a:r>
            <a:r>
              <a:rPr lang="en-US" sz="2000" baseline="-25000" dirty="0" smtClean="0">
                <a:solidFill>
                  <a:srgbClr val="66CCFF"/>
                </a:solidFill>
              </a:rPr>
              <a:t>3</a:t>
            </a:r>
          </a:p>
        </p:txBody>
      </p:sp>
      <p:sp>
        <p:nvSpPr>
          <p:cNvPr id="323" name="TextBox 322"/>
          <p:cNvSpPr txBox="1"/>
          <p:nvPr/>
        </p:nvSpPr>
        <p:spPr>
          <a:xfrm>
            <a:off x="5647644" y="2221362"/>
            <a:ext cx="750526" cy="400110"/>
          </a:xfrm>
          <a:prstGeom prst="rect">
            <a:avLst/>
          </a:prstGeom>
          <a:noFill/>
        </p:spPr>
        <p:txBody>
          <a:bodyPr wrap="none" rtlCol="0">
            <a:spAutoFit/>
          </a:bodyPr>
          <a:lstStyle/>
          <a:p>
            <a:r>
              <a:rPr lang="en-US" sz="2000" dirty="0" smtClean="0">
                <a:solidFill>
                  <a:srgbClr val="66CCFF"/>
                </a:solidFill>
              </a:rPr>
              <a:t>N</a:t>
            </a:r>
            <a:r>
              <a:rPr lang="en-US" sz="2000" baseline="30000" dirty="0" smtClean="0">
                <a:solidFill>
                  <a:srgbClr val="66CCFF"/>
                </a:solidFill>
              </a:rPr>
              <a:t>+</a:t>
            </a:r>
            <a:r>
              <a:rPr lang="en-US" sz="2000" dirty="0" smtClean="0">
                <a:solidFill>
                  <a:srgbClr val="66CCFF"/>
                </a:solidFill>
              </a:rPr>
              <a:t>H</a:t>
            </a:r>
            <a:r>
              <a:rPr lang="en-US" sz="2000" baseline="-25000" dirty="0" smtClean="0">
                <a:solidFill>
                  <a:srgbClr val="66CCFF"/>
                </a:solidFill>
              </a:rPr>
              <a:t>3</a:t>
            </a:r>
          </a:p>
        </p:txBody>
      </p:sp>
      <p:sp>
        <p:nvSpPr>
          <p:cNvPr id="324" name="TextBox 323"/>
          <p:cNvSpPr txBox="1"/>
          <p:nvPr/>
        </p:nvSpPr>
        <p:spPr>
          <a:xfrm>
            <a:off x="5659129" y="3280445"/>
            <a:ext cx="750526" cy="400110"/>
          </a:xfrm>
          <a:prstGeom prst="rect">
            <a:avLst/>
          </a:prstGeom>
          <a:noFill/>
        </p:spPr>
        <p:txBody>
          <a:bodyPr wrap="none" rtlCol="0">
            <a:spAutoFit/>
          </a:bodyPr>
          <a:lstStyle/>
          <a:p>
            <a:r>
              <a:rPr lang="en-US" sz="2000" dirty="0" smtClean="0">
                <a:solidFill>
                  <a:srgbClr val="66CCFF"/>
                </a:solidFill>
              </a:rPr>
              <a:t>N</a:t>
            </a:r>
            <a:r>
              <a:rPr lang="en-US" sz="2000" baseline="30000" dirty="0" smtClean="0">
                <a:solidFill>
                  <a:srgbClr val="66CCFF"/>
                </a:solidFill>
              </a:rPr>
              <a:t>+</a:t>
            </a:r>
            <a:r>
              <a:rPr lang="en-US" sz="2000" dirty="0" smtClean="0">
                <a:solidFill>
                  <a:srgbClr val="66CCFF"/>
                </a:solidFill>
              </a:rPr>
              <a:t>H</a:t>
            </a:r>
            <a:r>
              <a:rPr lang="en-US" sz="2000" baseline="-25000" dirty="0" smtClean="0">
                <a:solidFill>
                  <a:srgbClr val="66CCFF"/>
                </a:solidFill>
              </a:rPr>
              <a:t>3</a:t>
            </a:r>
          </a:p>
        </p:txBody>
      </p:sp>
      <p:sp>
        <p:nvSpPr>
          <p:cNvPr id="325" name="TextBox 324"/>
          <p:cNvSpPr txBox="1"/>
          <p:nvPr/>
        </p:nvSpPr>
        <p:spPr>
          <a:xfrm>
            <a:off x="1465024" y="2203894"/>
            <a:ext cx="954107" cy="400110"/>
          </a:xfrm>
          <a:prstGeom prst="rect">
            <a:avLst/>
          </a:prstGeom>
          <a:noFill/>
        </p:spPr>
        <p:txBody>
          <a:bodyPr wrap="none" rtlCol="0">
            <a:spAutoFit/>
          </a:bodyPr>
          <a:lstStyle/>
          <a:p>
            <a:r>
              <a:rPr lang="en-US" sz="2000" dirty="0">
                <a:solidFill>
                  <a:srgbClr val="FF9933"/>
                </a:solidFill>
              </a:rPr>
              <a:t>HOOC</a:t>
            </a:r>
          </a:p>
        </p:txBody>
      </p:sp>
      <p:sp>
        <p:nvSpPr>
          <p:cNvPr id="326" name="Rectangle 325"/>
          <p:cNvSpPr/>
          <p:nvPr/>
        </p:nvSpPr>
        <p:spPr>
          <a:xfrm>
            <a:off x="2201321" y="2642614"/>
            <a:ext cx="1983055" cy="50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p:cNvSpPr/>
          <p:nvPr/>
        </p:nvSpPr>
        <p:spPr>
          <a:xfrm>
            <a:off x="6921138" y="3160431"/>
            <a:ext cx="1983055" cy="50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9" name="Elbow Connector 328"/>
          <p:cNvCxnSpPr>
            <a:stCxn id="326" idx="1"/>
          </p:cNvCxnSpPr>
          <p:nvPr/>
        </p:nvCxnSpPr>
        <p:spPr>
          <a:xfrm rot="10800000" flipV="1">
            <a:off x="1878615" y="2894589"/>
            <a:ext cx="322707" cy="3730498"/>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0" name="Elbow Connector 329"/>
          <p:cNvCxnSpPr>
            <a:stCxn id="327" idx="1"/>
          </p:cNvCxnSpPr>
          <p:nvPr/>
        </p:nvCxnSpPr>
        <p:spPr>
          <a:xfrm rot="10800000" flipH="1" flipV="1">
            <a:off x="6921138" y="3412405"/>
            <a:ext cx="741376" cy="3212681"/>
          </a:xfrm>
          <a:prstGeom prst="bentConnector4">
            <a:avLst>
              <a:gd name="adj1" fmla="val -30835"/>
              <a:gd name="adj2" fmla="val 35663"/>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6" name="TextBox 335"/>
          <p:cNvSpPr txBox="1"/>
          <p:nvPr/>
        </p:nvSpPr>
        <p:spPr>
          <a:xfrm>
            <a:off x="314762" y="1440609"/>
            <a:ext cx="955964" cy="584775"/>
          </a:xfrm>
          <a:prstGeom prst="rect">
            <a:avLst/>
          </a:prstGeom>
          <a:noFill/>
          <a:ln w="28575">
            <a:solidFill>
              <a:schemeClr val="accent1">
                <a:lumMod val="60000"/>
                <a:lumOff val="40000"/>
              </a:schemeClr>
            </a:solidFill>
          </a:ln>
        </p:spPr>
        <p:txBody>
          <a:bodyPr wrap="square" rtlCol="0">
            <a:spAutoFit/>
          </a:bodyPr>
          <a:lstStyle/>
          <a:p>
            <a:pPr algn="ctr"/>
            <a:r>
              <a:rPr lang="en-US" sz="1600" dirty="0" smtClean="0">
                <a:solidFill>
                  <a:schemeClr val="bg1"/>
                </a:solidFill>
              </a:rPr>
              <a:t>Toxicant</a:t>
            </a:r>
          </a:p>
          <a:p>
            <a:pPr algn="ctr"/>
            <a:r>
              <a:rPr lang="en-US" sz="1600" dirty="0" smtClean="0">
                <a:solidFill>
                  <a:schemeClr val="bg1"/>
                </a:solidFill>
              </a:rPr>
              <a:t>Class</a:t>
            </a:r>
          </a:p>
        </p:txBody>
      </p:sp>
      <p:sp>
        <p:nvSpPr>
          <p:cNvPr id="337" name="TextBox 336"/>
          <p:cNvSpPr txBox="1"/>
          <p:nvPr/>
        </p:nvSpPr>
        <p:spPr>
          <a:xfrm>
            <a:off x="1632397" y="1584004"/>
            <a:ext cx="7075327" cy="338554"/>
          </a:xfrm>
          <a:prstGeom prst="rect">
            <a:avLst/>
          </a:prstGeom>
          <a:noFill/>
        </p:spPr>
        <p:txBody>
          <a:bodyPr wrap="square" rtlCol="0">
            <a:spAutoFit/>
          </a:bodyPr>
          <a:lstStyle/>
          <a:p>
            <a:r>
              <a:rPr lang="en-US" sz="1600" dirty="0" smtClean="0">
                <a:solidFill>
                  <a:schemeClr val="bg1"/>
                </a:solidFill>
              </a:rPr>
              <a:t>red boxed toxicants not guaranteed permeability, but have stronger potential</a:t>
            </a:r>
          </a:p>
        </p:txBody>
      </p:sp>
      <p:sp>
        <p:nvSpPr>
          <p:cNvPr id="2" name="Slide Number Placeholder 1"/>
          <p:cNvSpPr>
            <a:spLocks noGrp="1"/>
          </p:cNvSpPr>
          <p:nvPr>
            <p:ph type="sldNum" sz="quarter" idx="10"/>
          </p:nvPr>
        </p:nvSpPr>
        <p:spPr/>
        <p:txBody>
          <a:bodyPr/>
          <a:lstStyle/>
          <a:p>
            <a:fld id="{65BF09B2-7C03-466F-AA1F-DB9F08957316}" type="slidenum">
              <a:rPr lang="en-US" smtClean="0"/>
              <a:pPr/>
              <a:t>29</a:t>
            </a:fld>
            <a:endParaRPr lang="en-US"/>
          </a:p>
        </p:txBody>
      </p:sp>
    </p:spTree>
    <p:extLst>
      <p:ext uri="{BB962C8B-B14F-4D97-AF65-F5344CB8AC3E}">
        <p14:creationId xmlns:p14="http://schemas.microsoft.com/office/powerpoint/2010/main" val="276168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accent1">
                    <a:lumMod val="60000"/>
                    <a:lumOff val="40000"/>
                  </a:schemeClr>
                </a:solidFill>
              </a:rPr>
              <a:t>Prerequisites</a:t>
            </a:r>
          </a:p>
          <a:p>
            <a:pPr marL="292100" lvl="1" indent="0">
              <a:buNone/>
            </a:pPr>
            <a:r>
              <a:rPr lang="en-US" dirty="0" smtClean="0"/>
              <a:t>CHEM 223, PATH 227</a:t>
            </a:r>
          </a:p>
          <a:p>
            <a:pPr marL="0" indent="0">
              <a:buNone/>
            </a:pPr>
            <a:r>
              <a:rPr lang="en-US" dirty="0" smtClean="0">
                <a:solidFill>
                  <a:schemeClr val="accent1">
                    <a:lumMod val="60000"/>
                    <a:lumOff val="40000"/>
                  </a:schemeClr>
                </a:solidFill>
              </a:rPr>
              <a:t>Weekly Lecture Days &amp; Times</a:t>
            </a:r>
          </a:p>
          <a:p>
            <a:pPr marL="292100" lvl="1" indent="0">
              <a:buNone/>
            </a:pPr>
            <a:r>
              <a:rPr lang="en-US" dirty="0" smtClean="0"/>
              <a:t>Monday afternoons</a:t>
            </a:r>
          </a:p>
          <a:p>
            <a:pPr marL="292100" lvl="1" indent="0">
              <a:buNone/>
            </a:pPr>
            <a:r>
              <a:rPr lang="en-US" dirty="0" smtClean="0"/>
              <a:t>1:00 to 2:50</a:t>
            </a:r>
          </a:p>
          <a:p>
            <a:pPr marL="292100" lvl="1" indent="0">
              <a:buNone/>
            </a:pPr>
            <a:r>
              <a:rPr lang="en-US" dirty="0" smtClean="0"/>
              <a:t>according to LCCW term calendar, holidays excepted</a:t>
            </a:r>
          </a:p>
          <a:p>
            <a:pPr marL="292100" lvl="1" indent="0">
              <a:buNone/>
            </a:pPr>
            <a:endParaRPr lang="en-US" dirty="0" smtClean="0"/>
          </a:p>
        </p:txBody>
      </p:sp>
      <p:sp>
        <p:nvSpPr>
          <p:cNvPr id="4" name="Slide Number Placeholder 3"/>
          <p:cNvSpPr>
            <a:spLocks noGrp="1"/>
          </p:cNvSpPr>
          <p:nvPr>
            <p:ph type="sldNum" sz="quarter" idx="10"/>
          </p:nvPr>
        </p:nvSpPr>
        <p:spPr/>
        <p:txBody>
          <a:bodyPr/>
          <a:lstStyle/>
          <a:p>
            <a:fld id="{65BF09B2-7C03-466F-AA1F-DB9F08957316}" type="slidenum">
              <a:rPr lang="en-US" smtClean="0"/>
              <a:pPr/>
              <a:t>3</a:t>
            </a:fld>
            <a:endParaRPr lang="en-US"/>
          </a:p>
        </p:txBody>
      </p:sp>
    </p:spTree>
    <p:extLst>
      <p:ext uri="{BB962C8B-B14F-4D97-AF65-F5344CB8AC3E}">
        <p14:creationId xmlns:p14="http://schemas.microsoft.com/office/powerpoint/2010/main" val="2958860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Dose-Response</a:t>
            </a:r>
            <a:endParaRPr lang="en-US" dirty="0"/>
          </a:p>
        </p:txBody>
      </p:sp>
      <p:sp>
        <p:nvSpPr>
          <p:cNvPr id="3" name="Content Placeholder 2"/>
          <p:cNvSpPr>
            <a:spLocks noGrp="1"/>
          </p:cNvSpPr>
          <p:nvPr>
            <p:ph idx="1"/>
          </p:nvPr>
        </p:nvSpPr>
        <p:spPr/>
        <p:txBody>
          <a:bodyPr/>
          <a:lstStyle/>
          <a:p>
            <a:r>
              <a:rPr lang="en-US" dirty="0" smtClean="0"/>
              <a:t> </a:t>
            </a:r>
            <a:r>
              <a:rPr lang="en-US" dirty="0" smtClean="0">
                <a:solidFill>
                  <a:srgbClr val="66FF66"/>
                </a:solidFill>
              </a:rPr>
              <a:t>Dose</a:t>
            </a:r>
            <a:r>
              <a:rPr lang="en-US" dirty="0" smtClean="0"/>
              <a:t>:  administer substance (drug, poison) in specific quantity</a:t>
            </a:r>
          </a:p>
          <a:p>
            <a:r>
              <a:rPr lang="en-US" dirty="0" smtClean="0"/>
              <a:t> </a:t>
            </a:r>
            <a:r>
              <a:rPr lang="en-US" dirty="0" smtClean="0">
                <a:solidFill>
                  <a:srgbClr val="66FF66"/>
                </a:solidFill>
              </a:rPr>
              <a:t>Response</a:t>
            </a:r>
            <a:r>
              <a:rPr lang="en-US" dirty="0" smtClean="0"/>
              <a:t>: observe a variety of effects, whether intended/expected or unintended/unexpected</a:t>
            </a:r>
          </a:p>
          <a:p>
            <a:r>
              <a:rPr lang="en-US" dirty="0"/>
              <a:t> </a:t>
            </a:r>
            <a:r>
              <a:rPr lang="en-US" dirty="0" smtClean="0"/>
              <a:t>The "therapeutic" effect: a desired effect from a drug (not an effect for toxicology)</a:t>
            </a:r>
          </a:p>
          <a:p>
            <a:r>
              <a:rPr lang="en-US" dirty="0" smtClean="0"/>
              <a:t> The "side" effect: the willingness to tolerate unpleasant, uncomfortable, and sometimes painful effects in order to obtain the therapeutic effect</a:t>
            </a:r>
          </a:p>
          <a:p>
            <a:r>
              <a:rPr lang="en-US" dirty="0" smtClean="0"/>
              <a:t>The "toxic" effect: the intolerable circumstance where health or life is endangered; generally an acute effect; chronic effects less perceptible</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30</a:t>
            </a:fld>
            <a:endParaRPr lang="en-US"/>
          </a:p>
        </p:txBody>
      </p:sp>
    </p:spTree>
    <p:extLst>
      <p:ext uri="{BB962C8B-B14F-4D97-AF65-F5344CB8AC3E}">
        <p14:creationId xmlns:p14="http://schemas.microsoft.com/office/powerpoint/2010/main" val="666999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20" y="316584"/>
            <a:ext cx="8407400" cy="769441"/>
          </a:xfrm>
        </p:spPr>
        <p:txBody>
          <a:bodyPr/>
          <a:lstStyle/>
          <a:p>
            <a:r>
              <a:rPr lang="en-US" dirty="0" smtClean="0"/>
              <a:t>Responses in Populations</a:t>
            </a:r>
            <a:endParaRPr lang="en-US" baseline="-25000" dirty="0"/>
          </a:p>
        </p:txBody>
      </p:sp>
      <p:sp>
        <p:nvSpPr>
          <p:cNvPr id="3" name="Content Placeholder 2"/>
          <p:cNvSpPr>
            <a:spLocks noGrp="1"/>
          </p:cNvSpPr>
          <p:nvPr>
            <p:ph idx="1"/>
          </p:nvPr>
        </p:nvSpPr>
        <p:spPr>
          <a:xfrm>
            <a:off x="364067" y="1233377"/>
            <a:ext cx="5079803" cy="5255399"/>
          </a:xfrm>
        </p:spPr>
        <p:txBody>
          <a:bodyPr/>
          <a:lstStyle/>
          <a:p>
            <a:r>
              <a:rPr lang="en-US" dirty="0" smtClean="0"/>
              <a:t>The dose at which individuals in a population show a response (effect) to a drug or toxicant is </a:t>
            </a:r>
            <a:r>
              <a:rPr lang="en-US" i="1" dirty="0" smtClean="0">
                <a:solidFill>
                  <a:srgbClr val="FFFF00"/>
                </a:solidFill>
              </a:rPr>
              <a:t>normally distributed </a:t>
            </a:r>
            <a:r>
              <a:rPr lang="en-US" dirty="0" smtClean="0"/>
              <a:t>generally</a:t>
            </a:r>
          </a:p>
          <a:p>
            <a:pPr marL="292100" lvl="1" indent="0">
              <a:buNone/>
            </a:pPr>
            <a:r>
              <a:rPr lang="en-US" sz="1800" dirty="0" smtClean="0">
                <a:solidFill>
                  <a:schemeClr val="accent1">
                    <a:lumMod val="20000"/>
                    <a:lumOff val="80000"/>
                  </a:schemeClr>
                </a:solidFill>
                <a:latin typeface="+mj-lt"/>
              </a:rPr>
              <a:t>top panel in figure</a:t>
            </a:r>
          </a:p>
          <a:p>
            <a:r>
              <a:rPr lang="en-US" dirty="0" smtClean="0"/>
              <a:t>The plot of the cumulative percentage showing the response to the dose has value in determining the dosage for drug</a:t>
            </a:r>
          </a:p>
          <a:p>
            <a:r>
              <a:rPr lang="en-US" dirty="0" smtClean="0"/>
              <a:t>This is the Dose-Response curve/plot</a:t>
            </a:r>
          </a:p>
          <a:p>
            <a:pPr marL="288925" lvl="2" indent="0">
              <a:buNone/>
            </a:pPr>
            <a:r>
              <a:rPr lang="en-US" sz="1600" dirty="0" smtClean="0">
                <a:solidFill>
                  <a:schemeClr val="accent1">
                    <a:lumMod val="20000"/>
                    <a:lumOff val="80000"/>
                  </a:schemeClr>
                </a:solidFill>
              </a:rPr>
              <a:t>bottom panel </a:t>
            </a:r>
            <a:r>
              <a:rPr lang="en-US" sz="1600" dirty="0">
                <a:solidFill>
                  <a:schemeClr val="accent1">
                    <a:lumMod val="20000"/>
                    <a:lumOff val="80000"/>
                  </a:schemeClr>
                </a:solidFill>
              </a:rPr>
              <a:t>in figure</a:t>
            </a: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870" y="1059660"/>
            <a:ext cx="3550499" cy="5429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5BF09B2-7C03-466F-AA1F-DB9F08957316}" type="slidenum">
              <a:rPr lang="en-US" smtClean="0"/>
              <a:pPr/>
              <a:t>31</a:t>
            </a:fld>
            <a:endParaRPr lang="en-US"/>
          </a:p>
        </p:txBody>
      </p:sp>
    </p:spTree>
    <p:extLst>
      <p:ext uri="{BB962C8B-B14F-4D97-AF65-F5344CB8AC3E}">
        <p14:creationId xmlns:p14="http://schemas.microsoft.com/office/powerpoint/2010/main" val="3766769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97386"/>
            <a:ext cx="8407400" cy="769441"/>
          </a:xfrm>
        </p:spPr>
        <p:txBody>
          <a:bodyPr/>
          <a:lstStyle/>
          <a:p>
            <a:r>
              <a:rPr lang="en-US" dirty="0" smtClean="0"/>
              <a:t>The Dose-Response Curve</a:t>
            </a:r>
            <a:endParaRPr lang="en-US" baseline="-25000" dirty="0"/>
          </a:p>
        </p:txBody>
      </p:sp>
      <p:sp>
        <p:nvSpPr>
          <p:cNvPr id="3" name="Content Placeholder 2"/>
          <p:cNvSpPr>
            <a:spLocks noGrp="1"/>
          </p:cNvSpPr>
          <p:nvPr>
            <p:ph idx="1"/>
          </p:nvPr>
        </p:nvSpPr>
        <p:spPr/>
        <p:txBody>
          <a:bodyPr/>
          <a:lstStyle/>
          <a:p>
            <a:r>
              <a:rPr lang="en-US" dirty="0" smtClean="0"/>
              <a:t>Dose-Response relationships are plotted as the cumulative percentage of a population showing an effect as a particular dose</a:t>
            </a:r>
          </a:p>
          <a:p>
            <a:r>
              <a:rPr lang="en-US" dirty="0" smtClean="0"/>
              <a:t>They are used for setting the appropriate dose of a drug</a:t>
            </a:r>
          </a:p>
          <a:p>
            <a:r>
              <a:rPr lang="en-US" dirty="0" smtClean="0"/>
              <a:t>The ED</a:t>
            </a:r>
            <a:r>
              <a:rPr lang="en-US" baseline="-25000" dirty="0" smtClean="0"/>
              <a:t>50</a:t>
            </a:r>
            <a:r>
              <a:rPr lang="en-US" dirty="0" smtClean="0"/>
              <a:t> parameter refers to the "effective dose" for 50% of the population</a:t>
            </a:r>
          </a:p>
          <a:p>
            <a:r>
              <a:rPr lang="en-US" dirty="0" smtClean="0"/>
              <a:t>That is, the ED</a:t>
            </a:r>
            <a:r>
              <a:rPr lang="en-US" baseline="-25000" dirty="0" smtClean="0"/>
              <a:t>50</a:t>
            </a:r>
            <a:r>
              <a:rPr lang="en-US" dirty="0" smtClean="0"/>
              <a:t> is the dose</a:t>
            </a:r>
            <a:br>
              <a:rPr lang="en-US" dirty="0" smtClean="0"/>
            </a:br>
            <a:r>
              <a:rPr lang="en-US" dirty="0" smtClean="0"/>
              <a:t>at which the desired effect is</a:t>
            </a:r>
            <a:br>
              <a:rPr lang="en-US" dirty="0" smtClean="0"/>
            </a:br>
            <a:r>
              <a:rPr lang="en-US" dirty="0" smtClean="0"/>
              <a:t>produced in 50% of the </a:t>
            </a:r>
            <a:r>
              <a:rPr lang="en-US" dirty="0"/>
              <a:t/>
            </a:r>
            <a:br>
              <a:rPr lang="en-US" dirty="0"/>
            </a:br>
            <a:r>
              <a:rPr lang="en-US" dirty="0" smtClean="0"/>
              <a:t>population</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32</a:t>
            </a:fld>
            <a:endParaRPr lang="en-US"/>
          </a:p>
        </p:txBody>
      </p:sp>
    </p:spTree>
    <p:extLst>
      <p:ext uri="{BB962C8B-B14F-4D97-AF65-F5344CB8AC3E}">
        <p14:creationId xmlns:p14="http://schemas.microsoft.com/office/powerpoint/2010/main" val="1204230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97386"/>
            <a:ext cx="8407400" cy="769441"/>
          </a:xfrm>
        </p:spPr>
        <p:txBody>
          <a:bodyPr/>
          <a:lstStyle/>
          <a:p>
            <a:r>
              <a:rPr lang="en-US" dirty="0" smtClean="0"/>
              <a:t>Toxic Doses / Lethal Doses</a:t>
            </a:r>
            <a:endParaRPr lang="en-US" baseline="-25000" dirty="0"/>
          </a:p>
        </p:txBody>
      </p:sp>
      <p:sp>
        <p:nvSpPr>
          <p:cNvPr id="3" name="Content Placeholder 2"/>
          <p:cNvSpPr>
            <a:spLocks noGrp="1"/>
          </p:cNvSpPr>
          <p:nvPr>
            <p:ph idx="1"/>
          </p:nvPr>
        </p:nvSpPr>
        <p:spPr/>
        <p:txBody>
          <a:bodyPr/>
          <a:lstStyle/>
          <a:p>
            <a:r>
              <a:rPr lang="en-US" dirty="0" smtClean="0"/>
              <a:t>The Dose-Response curves apply for all manner of responses:</a:t>
            </a:r>
          </a:p>
          <a:p>
            <a:r>
              <a:rPr lang="en-US" dirty="0" smtClean="0"/>
              <a:t>toxic response</a:t>
            </a:r>
          </a:p>
          <a:p>
            <a:pPr lvl="1"/>
            <a:r>
              <a:rPr lang="en-US" dirty="0" smtClean="0"/>
              <a:t>toxic response 1 (TR1):  suppose loss of vision</a:t>
            </a:r>
          </a:p>
          <a:p>
            <a:pPr lvl="1"/>
            <a:r>
              <a:rPr lang="en-US" dirty="0" smtClean="0"/>
              <a:t>toxic response 2 (TR2):  suppose hemiplegia</a:t>
            </a:r>
          </a:p>
          <a:p>
            <a:pPr lvl="1"/>
            <a:r>
              <a:rPr lang="en-US" dirty="0" smtClean="0"/>
              <a:t>the dose producing toxicity in 50% of the population: </a:t>
            </a:r>
            <a:r>
              <a:rPr lang="en-US" b="1" dirty="0" smtClean="0">
                <a:solidFill>
                  <a:srgbClr val="66FF66"/>
                </a:solidFill>
              </a:rPr>
              <a:t>TD</a:t>
            </a:r>
            <a:r>
              <a:rPr lang="en-US" b="1" baseline="-25000" dirty="0" smtClean="0">
                <a:solidFill>
                  <a:srgbClr val="66FF66"/>
                </a:solidFill>
              </a:rPr>
              <a:t>50</a:t>
            </a:r>
          </a:p>
          <a:p>
            <a:r>
              <a:rPr lang="en-US" dirty="0" smtClean="0"/>
              <a:t>lethal response</a:t>
            </a:r>
          </a:p>
          <a:p>
            <a:pPr lvl="1"/>
            <a:r>
              <a:rPr lang="en-US" dirty="0" smtClean="0"/>
              <a:t>the ultimate toxic response</a:t>
            </a:r>
          </a:p>
          <a:p>
            <a:pPr lvl="1"/>
            <a:r>
              <a:rPr lang="en-US" dirty="0" smtClean="0"/>
              <a:t>the dose producing death in 50% of the individual in the population is the </a:t>
            </a:r>
            <a:r>
              <a:rPr lang="en-US" b="1" dirty="0" smtClean="0">
                <a:solidFill>
                  <a:srgbClr val="66FF66"/>
                </a:solidFill>
              </a:rPr>
              <a:t>LD</a:t>
            </a:r>
            <a:r>
              <a:rPr lang="en-US" b="1" baseline="-25000" dirty="0" smtClean="0">
                <a:solidFill>
                  <a:srgbClr val="66FF66"/>
                </a:solidFill>
              </a:rPr>
              <a:t>50</a:t>
            </a:r>
            <a:endParaRPr lang="en-US" b="1" baseline="-25000" dirty="0">
              <a:solidFill>
                <a:srgbClr val="66FF66"/>
              </a:solidFill>
            </a:endParaRPr>
          </a:p>
        </p:txBody>
      </p:sp>
      <p:sp>
        <p:nvSpPr>
          <p:cNvPr id="4" name="Slide Number Placeholder 3"/>
          <p:cNvSpPr>
            <a:spLocks noGrp="1"/>
          </p:cNvSpPr>
          <p:nvPr>
            <p:ph type="sldNum" sz="quarter" idx="10"/>
          </p:nvPr>
        </p:nvSpPr>
        <p:spPr/>
        <p:txBody>
          <a:bodyPr/>
          <a:lstStyle/>
          <a:p>
            <a:fld id="{65BF09B2-7C03-466F-AA1F-DB9F08957316}" type="slidenum">
              <a:rPr lang="en-US" smtClean="0"/>
              <a:pPr/>
              <a:t>33</a:t>
            </a:fld>
            <a:endParaRPr lang="en-US"/>
          </a:p>
        </p:txBody>
      </p:sp>
    </p:spTree>
    <p:extLst>
      <p:ext uri="{BB962C8B-B14F-4D97-AF65-F5344CB8AC3E}">
        <p14:creationId xmlns:p14="http://schemas.microsoft.com/office/powerpoint/2010/main" val="1597881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397386"/>
            <a:ext cx="8407400" cy="769441"/>
          </a:xfrm>
        </p:spPr>
        <p:txBody>
          <a:bodyPr/>
          <a:lstStyle/>
          <a:p>
            <a:r>
              <a:rPr lang="en-US" dirty="0" smtClean="0"/>
              <a:t>Therapeutic Index</a:t>
            </a:r>
            <a:endParaRPr lang="en-US" baseline="-25000" dirty="0"/>
          </a:p>
        </p:txBody>
      </p:sp>
      <p:sp>
        <p:nvSpPr>
          <p:cNvPr id="5" name="Content Placeholder 4"/>
          <p:cNvSpPr>
            <a:spLocks noGrp="1"/>
          </p:cNvSpPr>
          <p:nvPr>
            <p:ph idx="1"/>
          </p:nvPr>
        </p:nvSpPr>
        <p:spPr/>
        <p:txBody>
          <a:bodyPr/>
          <a:lstStyle/>
          <a:p>
            <a:r>
              <a:rPr lang="en-US" dirty="0" smtClean="0"/>
              <a:t>In pharmacology, this value is a measure of how safe a (therapeutic) drug is with respect to obtaining the intended effect and risking seeing a toxic effect, especially the lethal effect</a:t>
            </a:r>
          </a:p>
          <a:p>
            <a:r>
              <a:rPr lang="en-US" dirty="0" smtClean="0"/>
              <a:t>This is the ratio  TD</a:t>
            </a:r>
            <a:r>
              <a:rPr lang="en-US" baseline="-25000" dirty="0" smtClean="0"/>
              <a:t>50</a:t>
            </a:r>
            <a:r>
              <a:rPr lang="en-US" dirty="0" smtClean="0"/>
              <a:t> / ED</a:t>
            </a:r>
            <a:r>
              <a:rPr lang="en-US" baseline="-25000" dirty="0" smtClean="0"/>
              <a:t>50</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73728442"/>
              </p:ext>
            </p:extLst>
          </p:nvPr>
        </p:nvGraphicFramePr>
        <p:xfrm>
          <a:off x="322810" y="4688783"/>
          <a:ext cx="2630455" cy="1893742"/>
        </p:xfrm>
        <a:graphic>
          <a:graphicData uri="http://schemas.openxmlformats.org/drawingml/2006/table">
            <a:tbl>
              <a:tblPr firstRow="1" bandRow="1">
                <a:tableStyleId>{EB9631B5-78F2-41C9-869B-9F39066F8104}</a:tableStyleId>
              </a:tblPr>
              <a:tblGrid>
                <a:gridCol w="1666627"/>
                <a:gridCol w="963828"/>
              </a:tblGrid>
              <a:tr h="335775">
                <a:tc>
                  <a:txBody>
                    <a:bodyPr/>
                    <a:lstStyle/>
                    <a:p>
                      <a:pPr algn="ctr"/>
                      <a:r>
                        <a:rPr lang="en-US" dirty="0" smtClean="0"/>
                        <a:t>Agonist</a:t>
                      </a:r>
                      <a:endParaRPr lang="en-US" dirty="0"/>
                    </a:p>
                  </a:txBody>
                  <a:tcPr/>
                </a:tc>
                <a:tc>
                  <a:txBody>
                    <a:bodyPr/>
                    <a:lstStyle/>
                    <a:p>
                      <a:pPr algn="ctr"/>
                      <a:r>
                        <a:rPr lang="en-US" dirty="0" smtClean="0"/>
                        <a:t>TI</a:t>
                      </a:r>
                      <a:endParaRPr lang="en-US" dirty="0"/>
                    </a:p>
                  </a:txBody>
                  <a:tcPr/>
                </a:tc>
              </a:tr>
              <a:tr h="335775">
                <a:tc>
                  <a:txBody>
                    <a:bodyPr/>
                    <a:lstStyle/>
                    <a:p>
                      <a:r>
                        <a:rPr lang="en-US" sz="1400" dirty="0" smtClean="0"/>
                        <a:t>THC (cannabis)</a:t>
                      </a:r>
                      <a:endParaRPr lang="en-US" sz="1400" dirty="0"/>
                    </a:p>
                  </a:txBody>
                  <a:tcPr/>
                </a:tc>
                <a:tc>
                  <a:txBody>
                    <a:bodyPr/>
                    <a:lstStyle/>
                    <a:p>
                      <a:pPr algn="ctr"/>
                      <a:r>
                        <a:rPr lang="en-US" dirty="0" smtClean="0"/>
                        <a:t>1000</a:t>
                      </a:r>
                      <a:endParaRPr lang="en-US" dirty="0"/>
                    </a:p>
                  </a:txBody>
                  <a:tcPr/>
                </a:tc>
              </a:tr>
              <a:tr h="335775">
                <a:tc>
                  <a:txBody>
                    <a:bodyPr/>
                    <a:lstStyle/>
                    <a:p>
                      <a:r>
                        <a:rPr lang="en-US" sz="1400" dirty="0" smtClean="0"/>
                        <a:t>diazepam</a:t>
                      </a:r>
                      <a:endParaRPr lang="en-US" sz="1400" dirty="0"/>
                    </a:p>
                  </a:txBody>
                  <a:tcPr/>
                </a:tc>
                <a:tc>
                  <a:txBody>
                    <a:bodyPr/>
                    <a:lstStyle/>
                    <a:p>
                      <a:pPr algn="ctr"/>
                      <a:r>
                        <a:rPr lang="en-US" dirty="0" smtClean="0"/>
                        <a:t>100</a:t>
                      </a:r>
                      <a:endParaRPr lang="en-US" dirty="0"/>
                    </a:p>
                  </a:txBody>
                  <a:tcPr/>
                </a:tc>
              </a:tr>
              <a:tr h="335775">
                <a:tc>
                  <a:txBody>
                    <a:bodyPr/>
                    <a:lstStyle/>
                    <a:p>
                      <a:r>
                        <a:rPr lang="en-US" sz="1400" dirty="0" smtClean="0"/>
                        <a:t>morphine</a:t>
                      </a:r>
                      <a:endParaRPr lang="en-US" sz="1400" dirty="0"/>
                    </a:p>
                  </a:txBody>
                  <a:tcPr/>
                </a:tc>
                <a:tc>
                  <a:txBody>
                    <a:bodyPr/>
                    <a:lstStyle/>
                    <a:p>
                      <a:pPr algn="ctr"/>
                      <a:r>
                        <a:rPr lang="en-US" dirty="0" smtClean="0"/>
                        <a:t>70</a:t>
                      </a:r>
                      <a:endParaRPr lang="en-US" dirty="0"/>
                    </a:p>
                  </a:txBody>
                  <a:tcPr/>
                </a:tc>
              </a:tr>
              <a:tr h="430702">
                <a:tc>
                  <a:txBody>
                    <a:bodyPr/>
                    <a:lstStyle/>
                    <a:p>
                      <a:r>
                        <a:rPr lang="en-US" sz="1400" dirty="0" smtClean="0"/>
                        <a:t>digoxin</a:t>
                      </a:r>
                      <a:endParaRPr lang="en-US" sz="1400" dirty="0"/>
                    </a:p>
                  </a:txBody>
                  <a:tcPr/>
                </a:tc>
                <a:tc>
                  <a:txBody>
                    <a:bodyPr/>
                    <a:lstStyle/>
                    <a:p>
                      <a:pPr algn="ctr"/>
                      <a:r>
                        <a:rPr lang="en-US" dirty="0" smtClean="0"/>
                        <a:t>2</a:t>
                      </a:r>
                      <a:endParaRPr lang="en-US" dirty="0"/>
                    </a:p>
                  </a:txBody>
                  <a:tcPr/>
                </a:tc>
              </a:tr>
            </a:tbl>
          </a:graphicData>
        </a:graphic>
      </p:graphicFrame>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514" y="3517398"/>
            <a:ext cx="4514078" cy="3125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fld id="{65BF09B2-7C03-466F-AA1F-DB9F08957316}" type="slidenum">
              <a:rPr lang="en-US" smtClean="0"/>
              <a:pPr/>
              <a:t>34</a:t>
            </a:fld>
            <a:endParaRPr lang="en-US"/>
          </a:p>
        </p:txBody>
      </p:sp>
    </p:spTree>
    <p:extLst>
      <p:ext uri="{BB962C8B-B14F-4D97-AF65-F5344CB8AC3E}">
        <p14:creationId xmlns:p14="http://schemas.microsoft.com/office/powerpoint/2010/main" val="3398488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397386"/>
            <a:ext cx="8407400" cy="769441"/>
          </a:xfrm>
        </p:spPr>
        <p:txBody>
          <a:bodyPr/>
          <a:lstStyle/>
          <a:p>
            <a:r>
              <a:rPr lang="en-US" dirty="0" smtClean="0"/>
              <a:t>Margin of Safety:  TD</a:t>
            </a:r>
            <a:r>
              <a:rPr lang="en-US" baseline="-25000" dirty="0" smtClean="0"/>
              <a:t>1 </a:t>
            </a:r>
            <a:r>
              <a:rPr lang="en-US" dirty="0" smtClean="0"/>
              <a:t>÷ ED</a:t>
            </a:r>
            <a:r>
              <a:rPr lang="en-US" baseline="-25000" dirty="0" smtClean="0"/>
              <a:t>99</a:t>
            </a:r>
            <a:endParaRPr lang="en-US" baseline="-25000" dirty="0"/>
          </a:p>
        </p:txBody>
      </p:sp>
      <p:sp>
        <p:nvSpPr>
          <p:cNvPr id="5" name="Content Placeholder 4"/>
          <p:cNvSpPr>
            <a:spLocks noGrp="1"/>
          </p:cNvSpPr>
          <p:nvPr>
            <p:ph idx="1"/>
          </p:nvPr>
        </p:nvSpPr>
        <p:spPr/>
        <p:txBody>
          <a:bodyPr/>
          <a:lstStyle/>
          <a:p>
            <a:r>
              <a:rPr lang="en-US" dirty="0" smtClean="0"/>
              <a:t>Another parameter of the dose-response curve is the margin of safety, the ratio </a:t>
            </a:r>
            <a:r>
              <a:rPr lang="en-US" dirty="0"/>
              <a:t>of TD</a:t>
            </a:r>
            <a:r>
              <a:rPr lang="en-US" baseline="-25000" dirty="0"/>
              <a:t>1</a:t>
            </a:r>
            <a:r>
              <a:rPr lang="en-US" dirty="0"/>
              <a:t> </a:t>
            </a:r>
            <a:r>
              <a:rPr lang="en-US" dirty="0" smtClean="0"/>
              <a:t>÷ ED</a:t>
            </a:r>
            <a:r>
              <a:rPr lang="en-US" baseline="-25000" dirty="0" smtClean="0"/>
              <a:t>99</a:t>
            </a:r>
          </a:p>
          <a:p>
            <a:r>
              <a:rPr lang="en-US" dirty="0" smtClean="0"/>
              <a:t>If the TD</a:t>
            </a:r>
            <a:r>
              <a:rPr lang="en-US" baseline="-25000" dirty="0" smtClean="0"/>
              <a:t>1</a:t>
            </a:r>
            <a:r>
              <a:rPr lang="en-US" dirty="0" smtClean="0"/>
              <a:t> is really the LD</a:t>
            </a:r>
            <a:r>
              <a:rPr lang="en-US" baseline="-25000" dirty="0" smtClean="0"/>
              <a:t>1</a:t>
            </a:r>
            <a:r>
              <a:rPr lang="en-US" dirty="0" smtClean="0"/>
              <a:t>,</a:t>
            </a:r>
            <a:r>
              <a:rPr lang="en-US" dirty="0"/>
              <a:t> </a:t>
            </a:r>
            <a:r>
              <a:rPr lang="en-US" dirty="0" smtClean="0"/>
              <a:t>then this would be of more value than a therapeutic index, in the even that the ED curve near 100% could even overlap the LD curve at close to 0%</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330" y="4162812"/>
            <a:ext cx="5708564" cy="24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65BF09B2-7C03-466F-AA1F-DB9F08957316}" type="slidenum">
              <a:rPr lang="en-US" smtClean="0"/>
              <a:pPr/>
              <a:t>35</a:t>
            </a:fld>
            <a:endParaRPr lang="en-US"/>
          </a:p>
        </p:txBody>
      </p:sp>
    </p:spTree>
    <p:extLst>
      <p:ext uri="{BB962C8B-B14F-4D97-AF65-F5344CB8AC3E}">
        <p14:creationId xmlns:p14="http://schemas.microsoft.com/office/powerpoint/2010/main" val="3910153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694" y="286175"/>
            <a:ext cx="8407400" cy="769441"/>
          </a:xfrm>
        </p:spPr>
        <p:txBody>
          <a:bodyPr/>
          <a:lstStyle/>
          <a:p>
            <a:r>
              <a:rPr lang="en-US" dirty="0" smtClean="0"/>
              <a:t>Potency</a:t>
            </a:r>
            <a:endParaRPr lang="en-US" dirty="0"/>
          </a:p>
        </p:txBody>
      </p:sp>
      <p:sp>
        <p:nvSpPr>
          <p:cNvPr id="5" name="Content Placeholder 4"/>
          <p:cNvSpPr>
            <a:spLocks noGrp="1"/>
          </p:cNvSpPr>
          <p:nvPr>
            <p:ph idx="1"/>
          </p:nvPr>
        </p:nvSpPr>
        <p:spPr>
          <a:xfrm>
            <a:off x="364067" y="1124466"/>
            <a:ext cx="8390466" cy="5005402"/>
          </a:xfrm>
        </p:spPr>
        <p:txBody>
          <a:bodyPr/>
          <a:lstStyle/>
          <a:p>
            <a:r>
              <a:rPr lang="en-US" dirty="0" smtClean="0"/>
              <a:t>Potency reflects the amount of drug/toxicant necessary to produce the effect</a:t>
            </a:r>
          </a:p>
          <a:p>
            <a:r>
              <a:rPr lang="en-US" dirty="0" smtClean="0"/>
              <a:t>It is a comparative tool for drugs/toxicants producing the same effect</a:t>
            </a:r>
          </a:p>
          <a:p>
            <a:r>
              <a:rPr lang="en-US" sz="2000" dirty="0" smtClean="0"/>
              <a:t>Suppose A, B, C are toxicants causing tumors in test animals:  as the curve shows, A produces the effect at lower doses than B or C, and so it is </a:t>
            </a:r>
            <a:r>
              <a:rPr lang="en-US" sz="2000" dirty="0" smtClean="0">
                <a:solidFill>
                  <a:srgbClr val="FFFF00"/>
                </a:solidFill>
              </a:rPr>
              <a:t>more potent </a:t>
            </a:r>
            <a:r>
              <a:rPr lang="en-US" sz="2000" dirty="0" smtClean="0"/>
              <a:t>than either B or C</a:t>
            </a:r>
          </a:p>
          <a:p>
            <a:endParaRPr lang="en-US" sz="20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470" y="3934522"/>
            <a:ext cx="7129849" cy="2725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65BF09B2-7C03-466F-AA1F-DB9F08957316}" type="slidenum">
              <a:rPr lang="en-US" smtClean="0"/>
              <a:pPr/>
              <a:t>36</a:t>
            </a:fld>
            <a:endParaRPr lang="en-US"/>
          </a:p>
        </p:txBody>
      </p:sp>
    </p:spTree>
    <p:extLst>
      <p:ext uri="{BB962C8B-B14F-4D97-AF65-F5344CB8AC3E}">
        <p14:creationId xmlns:p14="http://schemas.microsoft.com/office/powerpoint/2010/main" val="3656991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97386"/>
            <a:ext cx="8407400" cy="769441"/>
          </a:xfrm>
        </p:spPr>
        <p:txBody>
          <a:bodyPr/>
          <a:lstStyle/>
          <a:p>
            <a:r>
              <a:rPr lang="en-US" dirty="0" err="1" smtClean="0"/>
              <a:t>Toxicokinetics</a:t>
            </a:r>
            <a:r>
              <a:rPr lang="en-US" dirty="0" smtClean="0"/>
              <a:t> / </a:t>
            </a:r>
            <a:r>
              <a:rPr lang="en-US" sz="3200" dirty="0" smtClean="0"/>
              <a:t>Pharmacokinetics</a:t>
            </a:r>
            <a:endParaRPr lang="en-US" sz="3200" dirty="0"/>
          </a:p>
        </p:txBody>
      </p:sp>
      <p:sp>
        <p:nvSpPr>
          <p:cNvPr id="3" name="Content Placeholder 2"/>
          <p:cNvSpPr>
            <a:spLocks noGrp="1"/>
          </p:cNvSpPr>
          <p:nvPr>
            <p:ph idx="1"/>
          </p:nvPr>
        </p:nvSpPr>
        <p:spPr/>
        <p:txBody>
          <a:bodyPr/>
          <a:lstStyle/>
          <a:p>
            <a:r>
              <a:rPr lang="en-US" dirty="0" smtClean="0"/>
              <a:t>The study of how a drug enters the body, is changed by the body, and is eliminated by the body</a:t>
            </a:r>
          </a:p>
          <a:p>
            <a:r>
              <a:rPr lang="en-US" dirty="0" smtClean="0"/>
              <a:t>Four processes describe </a:t>
            </a:r>
            <a:r>
              <a:rPr lang="en-US" dirty="0" err="1" smtClean="0"/>
              <a:t>toxico</a:t>
            </a:r>
            <a:r>
              <a:rPr lang="en-US" dirty="0" smtClean="0"/>
              <a:t>/pharmacokinetics: </a:t>
            </a:r>
          </a:p>
          <a:p>
            <a:pPr marL="457200" indent="-457200">
              <a:buFont typeface="+mj-lt"/>
              <a:buAutoNum type="arabicPeriod"/>
            </a:pPr>
            <a:endParaRPr lang="en-US" dirty="0" smtClean="0"/>
          </a:p>
          <a:p>
            <a:pPr marL="457200" indent="-457200">
              <a:buFont typeface="+mj-lt"/>
              <a:buAutoNum type="arabicPeriod"/>
            </a:pPr>
            <a:r>
              <a:rPr lang="en-US" dirty="0" smtClean="0"/>
              <a:t>Absorption</a:t>
            </a:r>
          </a:p>
          <a:p>
            <a:pPr marL="292100" lvl="1" indent="0">
              <a:buNone/>
            </a:pPr>
            <a:r>
              <a:rPr lang="en-US" sz="2200" dirty="0" smtClean="0"/>
              <a:t>The process where a toxicant passes barriers (GI tract, skin, lung </a:t>
            </a:r>
            <a:r>
              <a:rPr lang="en-US" sz="2200" dirty="0" err="1" smtClean="0"/>
              <a:t>aveoli</a:t>
            </a:r>
            <a:r>
              <a:rPr lang="en-US" sz="2200" dirty="0" smtClean="0"/>
              <a:t>) to get into the systemic circulation</a:t>
            </a:r>
          </a:p>
          <a:p>
            <a:pPr marL="457200" indent="-457200">
              <a:buFont typeface="+mj-lt"/>
              <a:buAutoNum type="arabicPeriod"/>
            </a:pPr>
            <a:r>
              <a:rPr lang="en-US" dirty="0" smtClean="0"/>
              <a:t>Distribution</a:t>
            </a:r>
          </a:p>
          <a:p>
            <a:pPr marL="292100" lvl="1" indent="0">
              <a:buNone/>
            </a:pPr>
            <a:r>
              <a:rPr lang="en-US" sz="2200" dirty="0" smtClean="0"/>
              <a:t>The process where the toxicant increases its concentration in vascular, interstitial and intracellular volume</a:t>
            </a:r>
          </a:p>
        </p:txBody>
      </p:sp>
      <p:sp>
        <p:nvSpPr>
          <p:cNvPr id="4" name="Slide Number Placeholder 3"/>
          <p:cNvSpPr>
            <a:spLocks noGrp="1"/>
          </p:cNvSpPr>
          <p:nvPr>
            <p:ph type="sldNum" sz="quarter" idx="10"/>
          </p:nvPr>
        </p:nvSpPr>
        <p:spPr/>
        <p:txBody>
          <a:bodyPr/>
          <a:lstStyle/>
          <a:p>
            <a:fld id="{65BF09B2-7C03-466F-AA1F-DB9F08957316}" type="slidenum">
              <a:rPr lang="en-US" smtClean="0"/>
              <a:pPr/>
              <a:t>37</a:t>
            </a:fld>
            <a:endParaRPr lang="en-US"/>
          </a:p>
        </p:txBody>
      </p:sp>
    </p:spTree>
    <p:extLst>
      <p:ext uri="{BB962C8B-B14F-4D97-AF65-F5344CB8AC3E}">
        <p14:creationId xmlns:p14="http://schemas.microsoft.com/office/powerpoint/2010/main" val="1609972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97386"/>
            <a:ext cx="8407400" cy="769441"/>
          </a:xfrm>
        </p:spPr>
        <p:txBody>
          <a:bodyPr/>
          <a:lstStyle/>
          <a:p>
            <a:r>
              <a:rPr lang="en-US" dirty="0" err="1" smtClean="0"/>
              <a:t>Toxicokinetics</a:t>
            </a:r>
            <a:r>
              <a:rPr lang="en-US" dirty="0" smtClean="0"/>
              <a:t> / </a:t>
            </a:r>
            <a:r>
              <a:rPr lang="en-US" sz="3200" dirty="0" smtClean="0"/>
              <a:t>Pharmacokinetics </a:t>
            </a:r>
            <a:r>
              <a:rPr lang="en-US" sz="2800" dirty="0" smtClean="0"/>
              <a:t>(</a:t>
            </a:r>
            <a:r>
              <a:rPr lang="en-US" sz="2800" dirty="0" err="1" smtClean="0"/>
              <a:t>cont</a:t>
            </a:r>
            <a:r>
              <a:rPr lang="en-US" sz="2800" dirty="0" smtClean="0"/>
              <a:t>)</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Metabolism (Biotransformation)</a:t>
            </a:r>
          </a:p>
          <a:p>
            <a:pPr marL="292100" lvl="1" indent="0">
              <a:buNone/>
            </a:pPr>
            <a:r>
              <a:rPr lang="en-US" sz="2200" dirty="0"/>
              <a:t>The process where the cell reduces the level/concentration of toxicant (de-</a:t>
            </a:r>
            <a:r>
              <a:rPr lang="en-US" sz="2200" dirty="0" err="1"/>
              <a:t>toxifies</a:t>
            </a:r>
            <a:r>
              <a:rPr lang="en-US" sz="2200" dirty="0"/>
              <a:t>) by chemically modifying it</a:t>
            </a:r>
          </a:p>
          <a:p>
            <a:pPr marL="457200" indent="-457200">
              <a:buFont typeface="+mj-lt"/>
              <a:buAutoNum type="arabicPeriod" startAt="3"/>
            </a:pPr>
            <a:r>
              <a:rPr lang="en-US" dirty="0"/>
              <a:t>Elimination</a:t>
            </a:r>
          </a:p>
          <a:p>
            <a:pPr marL="288925" lvl="2" indent="0">
              <a:buNone/>
            </a:pPr>
            <a:r>
              <a:rPr lang="en-US" sz="2200" dirty="0"/>
              <a:t>The process </a:t>
            </a:r>
            <a:r>
              <a:rPr lang="en-US" sz="2200" dirty="0" smtClean="0"/>
              <a:t>in which the body attempts to excrete the toxicant or a modified form of it (its detoxified products)</a:t>
            </a:r>
            <a:endParaRPr lang="en-US" sz="2200"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38</a:t>
            </a:fld>
            <a:endParaRPr lang="en-US"/>
          </a:p>
        </p:txBody>
      </p:sp>
    </p:spTree>
    <p:extLst>
      <p:ext uri="{BB962C8B-B14F-4D97-AF65-F5344CB8AC3E}">
        <p14:creationId xmlns:p14="http://schemas.microsoft.com/office/powerpoint/2010/main" val="529666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Absorption</a:t>
            </a:r>
            <a:endParaRPr lang="en-US" dirty="0"/>
          </a:p>
        </p:txBody>
      </p:sp>
      <p:sp>
        <p:nvSpPr>
          <p:cNvPr id="3" name="Content Placeholder 2"/>
          <p:cNvSpPr>
            <a:spLocks noGrp="1"/>
          </p:cNvSpPr>
          <p:nvPr>
            <p:ph idx="1"/>
          </p:nvPr>
        </p:nvSpPr>
        <p:spPr/>
        <p:txBody>
          <a:bodyPr/>
          <a:lstStyle/>
          <a:p>
            <a:r>
              <a:rPr lang="en-US" dirty="0" smtClean="0"/>
              <a:t>This is about getting a toxicant/drug past the barriers to the systemic circulation</a:t>
            </a:r>
          </a:p>
          <a:p>
            <a:r>
              <a:rPr lang="en-US" dirty="0" smtClean="0"/>
              <a:t>Ingestion / Oral</a:t>
            </a:r>
          </a:p>
          <a:p>
            <a:pPr lvl="1"/>
            <a:r>
              <a:rPr lang="en-US" dirty="0" smtClean="0"/>
              <a:t>Most any toxicant in a pill/tablet/liquid</a:t>
            </a:r>
          </a:p>
          <a:p>
            <a:r>
              <a:rPr lang="en-US" dirty="0" smtClean="0"/>
              <a:t>Inhalation</a:t>
            </a:r>
          </a:p>
          <a:p>
            <a:pPr lvl="1"/>
            <a:r>
              <a:rPr lang="en-US" dirty="0" smtClean="0"/>
              <a:t>Gaseous/vapor toxicants</a:t>
            </a:r>
          </a:p>
          <a:p>
            <a:r>
              <a:rPr lang="en-US" dirty="0" smtClean="0"/>
              <a:t>Dermal</a:t>
            </a:r>
          </a:p>
          <a:p>
            <a:pPr lvl="1"/>
            <a:r>
              <a:rPr lang="en-US" dirty="0" smtClean="0"/>
              <a:t>lipophilic toxicants particularly</a:t>
            </a:r>
          </a:p>
          <a:p>
            <a:r>
              <a:rPr lang="en-US" dirty="0" smtClean="0"/>
              <a:t>Rectal</a:t>
            </a:r>
          </a:p>
          <a:p>
            <a:pPr lvl="1"/>
            <a:r>
              <a:rPr lang="en-US" dirty="0" smtClean="0"/>
              <a:t>suppositories</a:t>
            </a:r>
          </a:p>
          <a:p>
            <a:pPr marL="0" indent="0">
              <a:buNone/>
            </a:pPr>
            <a:r>
              <a:rPr lang="en-US" dirty="0" smtClean="0"/>
              <a:t>does not include intravenous (</a:t>
            </a:r>
            <a:r>
              <a:rPr lang="en-US" dirty="0" err="1" smtClean="0"/>
              <a:t>i.v.</a:t>
            </a:r>
            <a:r>
              <a:rPr lang="en-US" dirty="0" smtClean="0"/>
              <a:t>) administration, since that is a direct route past the barriers</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39</a:t>
            </a:fld>
            <a:endParaRPr lang="en-US"/>
          </a:p>
        </p:txBody>
      </p:sp>
    </p:spTree>
    <p:extLst>
      <p:ext uri="{BB962C8B-B14F-4D97-AF65-F5344CB8AC3E}">
        <p14:creationId xmlns:p14="http://schemas.microsoft.com/office/powerpoint/2010/main" val="304246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Knowledge</a:t>
            </a:r>
            <a:endParaRPr lang="en-US" dirty="0"/>
          </a:p>
        </p:txBody>
      </p:sp>
      <p:sp>
        <p:nvSpPr>
          <p:cNvPr id="4" name="Content Placeholder 3"/>
          <p:cNvSpPr>
            <a:spLocks noGrp="1"/>
          </p:cNvSpPr>
          <p:nvPr>
            <p:ph idx="1"/>
          </p:nvPr>
        </p:nvSpPr>
        <p:spPr/>
        <p:txBody>
          <a:bodyPr/>
          <a:lstStyle/>
          <a:p>
            <a:r>
              <a:rPr lang="en-US" dirty="0" smtClean="0"/>
              <a:t>Much of the content you should know are on these slides:  this is from the instructor</a:t>
            </a:r>
          </a:p>
          <a:p>
            <a:r>
              <a:rPr lang="en-US" dirty="0" smtClean="0"/>
              <a:t>Other knowledge is what you will get in preparing your presentations:  this knowledge is from your research and that of the other students</a:t>
            </a:r>
          </a:p>
          <a:p>
            <a:endParaRPr lang="en-US" dirty="0"/>
          </a:p>
          <a:p>
            <a:endParaRPr lang="en-US" dirty="0" smtClean="0"/>
          </a:p>
          <a:p>
            <a:r>
              <a:rPr lang="en-US" dirty="0" smtClean="0"/>
              <a:t>Slides (as PDF format, sometimes as PPTX format) will be made available to you</a:t>
            </a:r>
          </a:p>
          <a:p>
            <a:r>
              <a:rPr lang="en-US" sz="2000" dirty="0" smtClean="0"/>
              <a:t>You should attend lectures as required since the talk will elaborate many things.  Note takers can write slide number and record lecturer's comments</a:t>
            </a:r>
          </a:p>
          <a:p>
            <a:endParaRPr lang="en-US" dirty="0"/>
          </a:p>
        </p:txBody>
      </p:sp>
      <p:sp>
        <p:nvSpPr>
          <p:cNvPr id="5" name="Slide Number Placeholder 4"/>
          <p:cNvSpPr>
            <a:spLocks noGrp="1"/>
          </p:cNvSpPr>
          <p:nvPr>
            <p:ph type="sldNum" sz="quarter" idx="10"/>
          </p:nvPr>
        </p:nvSpPr>
        <p:spPr/>
        <p:txBody>
          <a:bodyPr/>
          <a:lstStyle/>
          <a:p>
            <a:fld id="{65BF09B2-7C03-466F-AA1F-DB9F08957316}" type="slidenum">
              <a:rPr lang="en-US" smtClean="0"/>
              <a:pPr/>
              <a:t>4</a:t>
            </a:fld>
            <a:endParaRPr lang="en-US"/>
          </a:p>
        </p:txBody>
      </p:sp>
    </p:spTree>
    <p:extLst>
      <p:ext uri="{BB962C8B-B14F-4D97-AF65-F5344CB8AC3E}">
        <p14:creationId xmlns:p14="http://schemas.microsoft.com/office/powerpoint/2010/main" val="3541642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Chemistry of Absorption</a:t>
            </a:r>
            <a:endParaRPr lang="en-US" dirty="0"/>
          </a:p>
        </p:txBody>
      </p:sp>
      <p:sp>
        <p:nvSpPr>
          <p:cNvPr id="3" name="Content Placeholder 2"/>
          <p:cNvSpPr>
            <a:spLocks noGrp="1"/>
          </p:cNvSpPr>
          <p:nvPr>
            <p:ph idx="1"/>
          </p:nvPr>
        </p:nvSpPr>
        <p:spPr/>
        <p:txBody>
          <a:bodyPr/>
          <a:lstStyle/>
          <a:p>
            <a:r>
              <a:rPr lang="en-US" dirty="0" smtClean="0"/>
              <a:t>The unionized (electrically uncharged) toxicant more readily passes a cell membrane barrier than an ionized toxicant</a:t>
            </a:r>
          </a:p>
          <a:p>
            <a:r>
              <a:rPr lang="en-US" dirty="0" smtClean="0"/>
              <a:t>Absorption of pH-dependent toxicants affected by pH</a:t>
            </a:r>
          </a:p>
          <a:p>
            <a:endParaRPr lang="en-US" sz="2000" dirty="0"/>
          </a:p>
          <a:p>
            <a:r>
              <a:rPr lang="en-US" sz="2000" dirty="0" smtClean="0"/>
              <a:t>[note: this information is a repeat of previous slides]</a:t>
            </a:r>
            <a:endParaRPr lang="en-US" sz="2000"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40</a:t>
            </a:fld>
            <a:endParaRPr lang="en-US"/>
          </a:p>
        </p:txBody>
      </p:sp>
    </p:spTree>
    <p:extLst>
      <p:ext uri="{BB962C8B-B14F-4D97-AF65-F5344CB8AC3E}">
        <p14:creationId xmlns:p14="http://schemas.microsoft.com/office/powerpoint/2010/main" val="76879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7" y="286807"/>
            <a:ext cx="8407400" cy="762000"/>
          </a:xfrm>
        </p:spPr>
        <p:txBody>
          <a:bodyPr/>
          <a:lstStyle/>
          <a:p>
            <a:r>
              <a:rPr lang="en-US" dirty="0" smtClean="0"/>
              <a:t>GI Tract</a:t>
            </a:r>
            <a:endParaRPr lang="en-US" dirty="0"/>
          </a:p>
        </p:txBody>
      </p:sp>
      <p:sp>
        <p:nvSpPr>
          <p:cNvPr id="3" name="Content Placeholder 2"/>
          <p:cNvSpPr>
            <a:spLocks noGrp="1"/>
          </p:cNvSpPr>
          <p:nvPr>
            <p:ph idx="1"/>
          </p:nvPr>
        </p:nvSpPr>
        <p:spPr>
          <a:xfrm>
            <a:off x="364067" y="1092200"/>
            <a:ext cx="8390466" cy="5037667"/>
          </a:xfrm>
        </p:spPr>
        <p:txBody>
          <a:bodyPr/>
          <a:lstStyle/>
          <a:p>
            <a:r>
              <a:rPr lang="en-US" dirty="0" smtClean="0"/>
              <a:t>The intestines represent an initial barrier to absorption</a:t>
            </a:r>
          </a:p>
          <a:p>
            <a:r>
              <a:rPr lang="en-US" dirty="0" smtClean="0"/>
              <a:t>Intestinal epithelial cells (enterocytes) form "tight junctions" as a barrier to simple diffusion of toxicants into blood</a:t>
            </a:r>
          </a:p>
          <a:p>
            <a:r>
              <a:rPr lang="en-US" dirty="0" smtClean="0"/>
              <a:t>Additionally they have</a:t>
            </a:r>
            <a:br>
              <a:rPr lang="en-US" dirty="0" smtClean="0"/>
            </a:br>
            <a:r>
              <a:rPr lang="en-US" dirty="0" smtClean="0"/>
              <a:t>membrane proteins</a:t>
            </a:r>
            <a:br>
              <a:rPr lang="en-US" dirty="0" smtClean="0"/>
            </a:br>
            <a:r>
              <a:rPr lang="en-US" dirty="0" smtClean="0"/>
              <a:t>actively transporting</a:t>
            </a:r>
            <a:br>
              <a:rPr lang="en-US" dirty="0" smtClean="0"/>
            </a:br>
            <a:r>
              <a:rPr lang="en-US" dirty="0" err="1" smtClean="0"/>
              <a:t>xenobiotics</a:t>
            </a:r>
            <a:r>
              <a:rPr lang="en-US" dirty="0" smtClean="0"/>
              <a:t> back into</a:t>
            </a:r>
            <a:br>
              <a:rPr lang="en-US" dirty="0" smtClean="0"/>
            </a:br>
            <a:r>
              <a:rPr lang="en-US" dirty="0" smtClean="0"/>
              <a:t>intestinal lumen</a:t>
            </a:r>
            <a:br>
              <a:rPr lang="en-US" dirty="0" smtClean="0"/>
            </a:br>
            <a:r>
              <a:rPr lang="en-US" sz="1400" dirty="0" smtClean="0">
                <a:solidFill>
                  <a:schemeClr val="accent1">
                    <a:lumMod val="60000"/>
                    <a:lumOff val="40000"/>
                  </a:schemeClr>
                </a:solidFill>
              </a:rPr>
              <a:t>left side of cell in figure</a:t>
            </a:r>
          </a:p>
          <a:p>
            <a:pPr marL="292100" lvl="1" indent="0">
              <a:buNone/>
            </a:pPr>
            <a:r>
              <a:rPr lang="en-US" sz="1400" dirty="0" smtClean="0">
                <a:latin typeface="+mj-lt"/>
              </a:rPr>
              <a:t>while you don't need to memorize names of the</a:t>
            </a:r>
            <a:br>
              <a:rPr lang="en-US" sz="1400" dirty="0" smtClean="0">
                <a:latin typeface="+mj-lt"/>
              </a:rPr>
            </a:br>
            <a:r>
              <a:rPr lang="en-US" sz="1400" dirty="0" smtClean="0">
                <a:latin typeface="+mj-lt"/>
              </a:rPr>
              <a:t>efflux or exchange transporter proteins in the</a:t>
            </a:r>
            <a:br>
              <a:rPr lang="en-US" sz="1400" dirty="0" smtClean="0">
                <a:latin typeface="+mj-lt"/>
              </a:rPr>
            </a:br>
            <a:r>
              <a:rPr lang="en-US" sz="1400" dirty="0" smtClean="0">
                <a:latin typeface="+mj-lt"/>
              </a:rPr>
              <a:t>figure, you will likely encounter their mention</a:t>
            </a:r>
          </a:p>
          <a:p>
            <a:pPr marL="292100" lvl="1" indent="0">
              <a:buNone/>
            </a:pPr>
            <a:r>
              <a:rPr lang="en-US" sz="1400" dirty="0" smtClean="0">
                <a:latin typeface="+mj-lt"/>
              </a:rPr>
              <a:t>in the research you do for your presentations</a:t>
            </a:r>
            <a:endParaRPr lang="en-US" sz="1400" dirty="0">
              <a:latin typeface="+mj-lt"/>
            </a:endParaRPr>
          </a:p>
        </p:txBody>
      </p:sp>
      <p:pic>
        <p:nvPicPr>
          <p:cNvPr id="4" name="Picture 3" descr="http://www.solvobiotech.com/images/uploads/Enterocytes1.jpg"/>
          <p:cNvPicPr/>
          <p:nvPr/>
        </p:nvPicPr>
        <p:blipFill>
          <a:blip r:embed="rId2">
            <a:extLst>
              <a:ext uri="{28A0092B-C50C-407E-A947-70E740481C1C}">
                <a14:useLocalDpi xmlns:a14="http://schemas.microsoft.com/office/drawing/2010/main" val="0"/>
              </a:ext>
            </a:extLst>
          </a:blip>
          <a:srcRect/>
          <a:stretch>
            <a:fillRect/>
          </a:stretch>
        </p:blipFill>
        <p:spPr bwMode="auto">
          <a:xfrm>
            <a:off x="4755919" y="2946400"/>
            <a:ext cx="4127959" cy="3644900"/>
          </a:xfrm>
          <a:prstGeom prst="rect">
            <a:avLst/>
          </a:prstGeom>
          <a:noFill/>
          <a:ln>
            <a:noFill/>
          </a:ln>
        </p:spPr>
      </p:pic>
      <p:sp>
        <p:nvSpPr>
          <p:cNvPr id="5" name="Rectangle 4"/>
          <p:cNvSpPr/>
          <p:nvPr/>
        </p:nvSpPr>
        <p:spPr>
          <a:xfrm rot="16200000">
            <a:off x="6699478" y="4197578"/>
            <a:ext cx="4572000" cy="215444"/>
          </a:xfrm>
          <a:prstGeom prst="rect">
            <a:avLst/>
          </a:prstGeom>
        </p:spPr>
        <p:txBody>
          <a:bodyPr>
            <a:spAutoFit/>
          </a:bodyPr>
          <a:lstStyle/>
          <a:p>
            <a:r>
              <a:rPr lang="en-US" sz="800" u="sng" dirty="0">
                <a:solidFill>
                  <a:schemeClr val="bg1">
                    <a:lumMod val="50000"/>
                  </a:schemeClr>
                </a:solidFill>
              </a:rPr>
              <a:t>http://www.solvobiotech.com/images/uploads/Enterocytes1.jpg</a:t>
            </a:r>
            <a:endParaRPr lang="en-US" sz="800" dirty="0">
              <a:solidFill>
                <a:schemeClr val="bg1">
                  <a:lumMod val="50000"/>
                </a:schemeClr>
              </a:solidFill>
            </a:endParaRPr>
          </a:p>
        </p:txBody>
      </p:sp>
      <p:sp>
        <p:nvSpPr>
          <p:cNvPr id="6" name="Slide Number Placeholder 5"/>
          <p:cNvSpPr>
            <a:spLocks noGrp="1"/>
          </p:cNvSpPr>
          <p:nvPr>
            <p:ph type="sldNum" sz="quarter" idx="10"/>
          </p:nvPr>
        </p:nvSpPr>
        <p:spPr/>
        <p:txBody>
          <a:bodyPr/>
          <a:lstStyle/>
          <a:p>
            <a:fld id="{65BF09B2-7C03-466F-AA1F-DB9F08957316}" type="slidenum">
              <a:rPr lang="en-US" smtClean="0"/>
              <a:pPr/>
              <a:t>41</a:t>
            </a:fld>
            <a:endParaRPr lang="en-US"/>
          </a:p>
        </p:txBody>
      </p:sp>
    </p:spTree>
    <p:extLst>
      <p:ext uri="{BB962C8B-B14F-4D97-AF65-F5344CB8AC3E}">
        <p14:creationId xmlns:p14="http://schemas.microsoft.com/office/powerpoint/2010/main" val="683018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MDR Efflux Transporters</a:t>
            </a:r>
            <a:endParaRPr lang="en-US" dirty="0"/>
          </a:p>
        </p:txBody>
      </p:sp>
      <p:sp>
        <p:nvSpPr>
          <p:cNvPr id="3" name="Content Placeholder 2"/>
          <p:cNvSpPr>
            <a:spLocks noGrp="1"/>
          </p:cNvSpPr>
          <p:nvPr>
            <p:ph idx="1"/>
          </p:nvPr>
        </p:nvSpPr>
        <p:spPr/>
        <p:txBody>
          <a:bodyPr/>
          <a:lstStyle/>
          <a:p>
            <a:r>
              <a:rPr lang="en-US" dirty="0" smtClean="0"/>
              <a:t>Certain membrane proteins (P-glycoprotein) use ATP to drive out cytotoxic </a:t>
            </a:r>
            <a:r>
              <a:rPr lang="en-US" dirty="0" err="1" smtClean="0"/>
              <a:t>xenobiotics</a:t>
            </a:r>
            <a:r>
              <a:rPr lang="en-US" dirty="0" smtClean="0"/>
              <a:t>, some of which are cancer drugs</a:t>
            </a:r>
          </a:p>
          <a:p>
            <a:r>
              <a:rPr lang="en-US" dirty="0" smtClean="0"/>
              <a:t>These transporters pump out multiple drugs (multi-drug resistance [MDR]) with broad specificity and are present in a large variety of cell types</a:t>
            </a:r>
          </a:p>
          <a:p>
            <a:r>
              <a:rPr lang="en-US" dirty="0" smtClean="0"/>
              <a:t>High expression of these proteins is likely in cells whose organs function as the first guard in exposure to toxicants</a:t>
            </a:r>
          </a:p>
          <a:p>
            <a:pPr lvl="1"/>
            <a:r>
              <a:rPr lang="en-US" dirty="0" smtClean="0"/>
              <a:t>intestinal epithelium</a:t>
            </a:r>
          </a:p>
          <a:p>
            <a:pPr lvl="1"/>
            <a:r>
              <a:rPr lang="en-US" dirty="0" smtClean="0"/>
              <a:t>liver hepatocytes</a:t>
            </a:r>
          </a:p>
        </p:txBody>
      </p:sp>
      <p:sp>
        <p:nvSpPr>
          <p:cNvPr id="4" name="Slide Number Placeholder 3"/>
          <p:cNvSpPr>
            <a:spLocks noGrp="1"/>
          </p:cNvSpPr>
          <p:nvPr>
            <p:ph type="sldNum" sz="quarter" idx="10"/>
          </p:nvPr>
        </p:nvSpPr>
        <p:spPr/>
        <p:txBody>
          <a:bodyPr/>
          <a:lstStyle/>
          <a:p>
            <a:fld id="{65BF09B2-7C03-466F-AA1F-DB9F08957316}" type="slidenum">
              <a:rPr lang="en-US" smtClean="0"/>
              <a:pPr/>
              <a:t>42</a:t>
            </a:fld>
            <a:endParaRPr lang="en-US"/>
          </a:p>
        </p:txBody>
      </p:sp>
    </p:spTree>
    <p:extLst>
      <p:ext uri="{BB962C8B-B14F-4D97-AF65-F5344CB8AC3E}">
        <p14:creationId xmlns:p14="http://schemas.microsoft.com/office/powerpoint/2010/main" val="364477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Coupled Ionic Transporters</a:t>
            </a:r>
            <a:endParaRPr lang="en-US" dirty="0"/>
          </a:p>
        </p:txBody>
      </p:sp>
      <p:sp>
        <p:nvSpPr>
          <p:cNvPr id="3" name="Content Placeholder 2"/>
          <p:cNvSpPr>
            <a:spLocks noGrp="1"/>
          </p:cNvSpPr>
          <p:nvPr>
            <p:ph idx="1"/>
          </p:nvPr>
        </p:nvSpPr>
        <p:spPr>
          <a:xfrm>
            <a:off x="364067" y="1282700"/>
            <a:ext cx="8390466" cy="5232400"/>
          </a:xfrm>
        </p:spPr>
        <p:txBody>
          <a:bodyPr/>
          <a:lstStyle/>
          <a:p>
            <a:r>
              <a:rPr lang="en-US" dirty="0" smtClean="0"/>
              <a:t>This type of membrane protein transporters are also involved in the efflux of toxicants to prevent absorption into systemic circulation</a:t>
            </a:r>
          </a:p>
          <a:p>
            <a:r>
              <a:rPr lang="en-US" sz="2200" dirty="0" smtClean="0"/>
              <a:t>Negatively charged toxicants (organic anions) are transported to the </a:t>
            </a:r>
            <a:r>
              <a:rPr lang="en-US" sz="2200" dirty="0" err="1" smtClean="0"/>
              <a:t>lumenal</a:t>
            </a:r>
            <a:r>
              <a:rPr lang="en-US" sz="2200" dirty="0" smtClean="0"/>
              <a:t> (excretory) side of epithelial cells in kidney and intestine</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274" y="3715435"/>
            <a:ext cx="46577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43137" y="6458635"/>
            <a:ext cx="4572000" cy="215444"/>
          </a:xfrm>
          <a:prstGeom prst="rect">
            <a:avLst/>
          </a:prstGeom>
        </p:spPr>
        <p:txBody>
          <a:bodyPr>
            <a:spAutoFit/>
          </a:bodyPr>
          <a:lstStyle/>
          <a:p>
            <a:r>
              <a:rPr lang="en-US" sz="800" dirty="0">
                <a:solidFill>
                  <a:schemeClr val="bg1">
                    <a:lumMod val="50000"/>
                  </a:schemeClr>
                </a:solidFill>
              </a:rPr>
              <a:t>http://ajprenal.physiology.org/content/281/2/F197</a:t>
            </a:r>
          </a:p>
        </p:txBody>
      </p:sp>
      <p:sp>
        <p:nvSpPr>
          <p:cNvPr id="5" name="Slide Number Placeholder 4"/>
          <p:cNvSpPr>
            <a:spLocks noGrp="1"/>
          </p:cNvSpPr>
          <p:nvPr>
            <p:ph type="sldNum" sz="quarter" idx="10"/>
          </p:nvPr>
        </p:nvSpPr>
        <p:spPr/>
        <p:txBody>
          <a:bodyPr/>
          <a:lstStyle/>
          <a:p>
            <a:fld id="{65BF09B2-7C03-466F-AA1F-DB9F08957316}" type="slidenum">
              <a:rPr lang="en-US" smtClean="0"/>
              <a:pPr/>
              <a:t>43</a:t>
            </a:fld>
            <a:endParaRPr lang="en-US"/>
          </a:p>
        </p:txBody>
      </p:sp>
    </p:spTree>
    <p:extLst>
      <p:ext uri="{BB962C8B-B14F-4D97-AF65-F5344CB8AC3E}">
        <p14:creationId xmlns:p14="http://schemas.microsoft.com/office/powerpoint/2010/main" val="104118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Distribution is the process of a drug/toxicant circulating the vascular volume and reaching the tissues, intracellular and </a:t>
            </a:r>
            <a:r>
              <a:rPr lang="en-US" dirty="0" err="1" smtClean="0"/>
              <a:t>interstitium</a:t>
            </a:r>
            <a:endParaRPr lang="en-US" dirty="0" smtClean="0"/>
          </a:p>
          <a:p>
            <a:r>
              <a:rPr lang="en-US" dirty="0" smtClean="0"/>
              <a:t>Factors affecting distribution include</a:t>
            </a:r>
          </a:p>
          <a:p>
            <a:pPr lvl="1"/>
            <a:r>
              <a:rPr lang="en-US" dirty="0" smtClean="0"/>
              <a:t>blood flow:  flow to organs (liver, kidney, brain) is greater than to other parts of body</a:t>
            </a:r>
          </a:p>
          <a:p>
            <a:pPr lvl="1"/>
            <a:r>
              <a:rPr lang="en-US" dirty="0" smtClean="0"/>
              <a:t>capillary permeability</a:t>
            </a:r>
          </a:p>
          <a:p>
            <a:pPr lvl="1"/>
            <a:r>
              <a:rPr lang="en-US" dirty="0" smtClean="0"/>
              <a:t>binding affinity of drugs/toxicants to plasma or tissue proteins</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44</a:t>
            </a:fld>
            <a:endParaRPr lang="en-US"/>
          </a:p>
        </p:txBody>
      </p:sp>
    </p:spTree>
    <p:extLst>
      <p:ext uri="{BB962C8B-B14F-4D97-AF65-F5344CB8AC3E}">
        <p14:creationId xmlns:p14="http://schemas.microsoft.com/office/powerpoint/2010/main" val="1894132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Plasma Protein Binding</a:t>
            </a:r>
            <a:endParaRPr lang="en-US" dirty="0"/>
          </a:p>
        </p:txBody>
      </p:sp>
      <p:sp>
        <p:nvSpPr>
          <p:cNvPr id="3" name="Content Placeholder 2"/>
          <p:cNvSpPr>
            <a:spLocks noGrp="1"/>
          </p:cNvSpPr>
          <p:nvPr>
            <p:ph idx="1"/>
          </p:nvPr>
        </p:nvSpPr>
        <p:spPr/>
        <p:txBody>
          <a:bodyPr/>
          <a:lstStyle/>
          <a:p>
            <a:pPr marL="0" indent="0">
              <a:buNone/>
            </a:pPr>
            <a:r>
              <a:rPr lang="en-US" dirty="0" smtClean="0"/>
              <a:t>Proteins in plasma will bind to many drugs, affecting and limiting their distribution outside vascular volume</a:t>
            </a:r>
          </a:p>
          <a:p>
            <a:pPr marL="0" indent="0">
              <a:buNone/>
            </a:pPr>
            <a:endParaRPr lang="en-US" dirty="0" smtClean="0"/>
          </a:p>
          <a:p>
            <a:pPr marL="0" indent="0">
              <a:buNone/>
            </a:pPr>
            <a:r>
              <a:rPr lang="en-US" sz="2000" dirty="0" smtClean="0"/>
              <a:t>Ligand-binding preferences</a:t>
            </a:r>
          </a:p>
          <a:p>
            <a:r>
              <a:rPr lang="en-US" dirty="0" smtClean="0"/>
              <a:t> </a:t>
            </a:r>
            <a:r>
              <a:rPr lang="en-US" dirty="0" smtClean="0">
                <a:latin typeface="Symbol" panose="05050102010706020507" pitchFamily="18" charset="2"/>
              </a:rPr>
              <a:t>a</a:t>
            </a:r>
            <a:r>
              <a:rPr lang="en-US" dirty="0" smtClean="0"/>
              <a:t> </a:t>
            </a:r>
            <a:r>
              <a:rPr lang="en-US" dirty="0"/>
              <a:t>&amp; </a:t>
            </a:r>
            <a:r>
              <a:rPr lang="en-US" dirty="0">
                <a:latin typeface="Symbol" panose="05050102010706020507" pitchFamily="18" charset="2"/>
              </a:rPr>
              <a:t>b</a:t>
            </a:r>
            <a:r>
              <a:rPr lang="en-US" dirty="0"/>
              <a:t> </a:t>
            </a:r>
            <a:r>
              <a:rPr lang="en-US" dirty="0" smtClean="0"/>
              <a:t>lipoproteins</a:t>
            </a:r>
          </a:p>
          <a:p>
            <a:pPr marL="292100" lvl="1" indent="0">
              <a:buNone/>
            </a:pPr>
            <a:r>
              <a:rPr lang="en-US" dirty="0" smtClean="0"/>
              <a:t>many lipophilic substances</a:t>
            </a:r>
          </a:p>
          <a:p>
            <a:r>
              <a:rPr lang="en-US" dirty="0" smtClean="0"/>
              <a:t> </a:t>
            </a:r>
            <a:r>
              <a:rPr lang="en-US" dirty="0" smtClean="0">
                <a:latin typeface="Symbol" panose="05050102010706020507" pitchFamily="18" charset="2"/>
              </a:rPr>
              <a:t>a</a:t>
            </a:r>
            <a:r>
              <a:rPr lang="en-US" baseline="-25000" dirty="0" smtClean="0"/>
              <a:t>1</a:t>
            </a:r>
            <a:r>
              <a:rPr lang="en-US" dirty="0" smtClean="0"/>
              <a:t>-acid glycoprotein</a:t>
            </a:r>
          </a:p>
          <a:p>
            <a:pPr marL="228600" lvl="1" indent="0">
              <a:buNone/>
            </a:pPr>
            <a:r>
              <a:rPr lang="en-US" dirty="0" smtClean="0"/>
              <a:t>basic substances</a:t>
            </a:r>
          </a:p>
          <a:p>
            <a:r>
              <a:rPr lang="en-US" dirty="0" smtClean="0"/>
              <a:t>metal-binding proteins</a:t>
            </a:r>
          </a:p>
          <a:p>
            <a:pPr marL="228600" lvl="1" indent="0">
              <a:buNone/>
            </a:pPr>
            <a:r>
              <a:rPr lang="en-US" dirty="0" smtClean="0"/>
              <a:t>drugs/toxicants with metal </a:t>
            </a:r>
            <a:r>
              <a:rPr lang="en-US" dirty="0" err="1" smtClean="0"/>
              <a:t>cations</a:t>
            </a:r>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818" y="2616200"/>
            <a:ext cx="3455072" cy="30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5BF09B2-7C03-466F-AA1F-DB9F08957316}" type="slidenum">
              <a:rPr lang="en-US" smtClean="0"/>
              <a:pPr/>
              <a:t>45</a:t>
            </a:fld>
            <a:endParaRPr lang="en-US"/>
          </a:p>
        </p:txBody>
      </p:sp>
    </p:spTree>
    <p:extLst>
      <p:ext uri="{BB962C8B-B14F-4D97-AF65-F5344CB8AC3E}">
        <p14:creationId xmlns:p14="http://schemas.microsoft.com/office/powerpoint/2010/main" val="4167496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054" y="267757"/>
            <a:ext cx="8407400" cy="762000"/>
          </a:xfrm>
        </p:spPr>
        <p:txBody>
          <a:bodyPr/>
          <a:lstStyle/>
          <a:p>
            <a:r>
              <a:rPr lang="en-US" dirty="0" smtClean="0"/>
              <a:t>Blood-Brain Barrier</a:t>
            </a:r>
            <a:endParaRPr lang="en-US" dirty="0"/>
          </a:p>
        </p:txBody>
      </p:sp>
      <p:sp>
        <p:nvSpPr>
          <p:cNvPr id="6" name="Content Placeholder 5"/>
          <p:cNvSpPr>
            <a:spLocks noGrp="1"/>
          </p:cNvSpPr>
          <p:nvPr>
            <p:ph idx="1"/>
          </p:nvPr>
        </p:nvSpPr>
        <p:spPr>
          <a:xfrm>
            <a:off x="364067" y="1143000"/>
            <a:ext cx="8390466" cy="4986867"/>
          </a:xfrm>
        </p:spPr>
        <p:txBody>
          <a:bodyPr/>
          <a:lstStyle/>
          <a:p>
            <a:r>
              <a:rPr lang="en-US" dirty="0" smtClean="0"/>
              <a:t>Distribution to CNS tissue &amp; fluid space limited by blood-brain barrier</a:t>
            </a:r>
          </a:p>
          <a:p>
            <a:r>
              <a:rPr lang="en-US" dirty="0"/>
              <a:t>E</a:t>
            </a:r>
            <a:r>
              <a:rPr lang="en-US" dirty="0" smtClean="0"/>
              <a:t>ndothelial cells in brain capillaries forming tight junctions to inhibit polar substances entering CNS</a:t>
            </a:r>
          </a:p>
          <a:p>
            <a:r>
              <a:rPr lang="en-US" dirty="0" smtClean="0"/>
              <a:t>Xenobiotic efflux transporters in cells actively keep lipophilic substance out</a:t>
            </a:r>
          </a:p>
          <a:p>
            <a:pPr marL="228600" lvl="1" indent="0">
              <a:buNone/>
            </a:pPr>
            <a:r>
              <a:rPr lang="en-US" dirty="0" err="1" smtClean="0">
                <a:solidFill>
                  <a:srgbClr val="FF99FF"/>
                </a:solidFill>
              </a:rPr>
              <a:t>Pgp</a:t>
            </a:r>
            <a:r>
              <a:rPr lang="en-US" dirty="0" smtClean="0">
                <a:solidFill>
                  <a:srgbClr val="FF99FF"/>
                </a:solidFill>
              </a:rPr>
              <a:t> + BCRP (</a:t>
            </a:r>
            <a:r>
              <a:rPr lang="en-US" dirty="0" err="1" smtClean="0">
                <a:solidFill>
                  <a:srgbClr val="FF99FF"/>
                </a:solidFill>
              </a:rPr>
              <a:t>cations+neutral</a:t>
            </a:r>
            <a:r>
              <a:rPr lang="en-US" dirty="0" smtClean="0">
                <a:solidFill>
                  <a:srgbClr val="FF99FF"/>
                </a:solidFill>
              </a:rPr>
              <a:t>)</a:t>
            </a:r>
            <a:br>
              <a:rPr lang="en-US" dirty="0" smtClean="0">
                <a:solidFill>
                  <a:srgbClr val="FF99FF"/>
                </a:solidFill>
              </a:rPr>
            </a:br>
            <a:r>
              <a:rPr lang="en-US" dirty="0" smtClean="0">
                <a:solidFill>
                  <a:srgbClr val="FF99FF"/>
                </a:solidFill>
              </a:rPr>
              <a:t>Mrp2 + Mrp4 (anions + neutral)</a:t>
            </a:r>
          </a:p>
          <a:p>
            <a:r>
              <a:rPr lang="en-US" dirty="0" smtClean="0"/>
              <a:t>Glial cells (astrocytes +</a:t>
            </a:r>
            <a:br>
              <a:rPr lang="en-US" dirty="0" smtClean="0"/>
            </a:br>
            <a:r>
              <a:rPr lang="en-US" dirty="0" smtClean="0"/>
              <a:t>microglia) extend</a:t>
            </a:r>
            <a:br>
              <a:rPr lang="en-US" dirty="0" smtClean="0"/>
            </a:br>
            <a:r>
              <a:rPr lang="en-US" dirty="0" smtClean="0"/>
              <a:t>processes on</a:t>
            </a:r>
            <a:br>
              <a:rPr lang="en-US" dirty="0" smtClean="0"/>
            </a:br>
            <a:r>
              <a:rPr lang="en-US" dirty="0" smtClean="0"/>
              <a:t>endothelium to act</a:t>
            </a:r>
            <a:br>
              <a:rPr lang="en-US" dirty="0" smtClean="0"/>
            </a:br>
            <a:r>
              <a:rPr lang="en-US" dirty="0" smtClean="0"/>
              <a:t>as (reinforce) barrier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518" y="4261592"/>
            <a:ext cx="4508936" cy="230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65BF09B2-7C03-466F-AA1F-DB9F08957316}" type="slidenum">
              <a:rPr lang="en-US" smtClean="0"/>
              <a:pPr/>
              <a:t>46</a:t>
            </a:fld>
            <a:endParaRPr lang="en-US"/>
          </a:p>
        </p:txBody>
      </p:sp>
    </p:spTree>
    <p:extLst>
      <p:ext uri="{BB962C8B-B14F-4D97-AF65-F5344CB8AC3E}">
        <p14:creationId xmlns:p14="http://schemas.microsoft.com/office/powerpoint/2010/main" val="118420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Blood-CSF Barrier</a:t>
            </a:r>
            <a:endParaRPr lang="en-US" dirty="0"/>
          </a:p>
        </p:txBody>
      </p:sp>
      <p:sp>
        <p:nvSpPr>
          <p:cNvPr id="6" name="Content Placeholder 5"/>
          <p:cNvSpPr>
            <a:spLocks noGrp="1"/>
          </p:cNvSpPr>
          <p:nvPr>
            <p:ph idx="1"/>
          </p:nvPr>
        </p:nvSpPr>
        <p:spPr/>
        <p:txBody>
          <a:bodyPr/>
          <a:lstStyle/>
          <a:p>
            <a:r>
              <a:rPr lang="en-US" dirty="0" smtClean="0"/>
              <a:t>Epithelial cells of choroid plexus on other side of capillary epithelium form part of barrier.  Cells have xenobiotic efflux transporters (as do endothelial cells)</a:t>
            </a:r>
          </a:p>
          <a:p>
            <a:pPr marL="228600" lvl="1" indent="0">
              <a:buNone/>
            </a:pPr>
            <a:r>
              <a:rPr lang="en-US" dirty="0" smtClean="0">
                <a:solidFill>
                  <a:srgbClr val="FF99FF"/>
                </a:solidFill>
              </a:rPr>
              <a:t>Luminal P-</a:t>
            </a:r>
            <a:r>
              <a:rPr lang="en-US" dirty="0" err="1" smtClean="0">
                <a:solidFill>
                  <a:srgbClr val="FF99FF"/>
                </a:solidFill>
              </a:rPr>
              <a:t>gp</a:t>
            </a:r>
            <a:r>
              <a:rPr lang="en-US" dirty="0" smtClean="0">
                <a:solidFill>
                  <a:srgbClr val="FF99FF"/>
                </a:solidFill>
              </a:rPr>
              <a:t> and </a:t>
            </a:r>
            <a:r>
              <a:rPr lang="en-US" dirty="0" err="1" smtClean="0">
                <a:solidFill>
                  <a:srgbClr val="FF99FF"/>
                </a:solidFill>
              </a:rPr>
              <a:t>basolateral</a:t>
            </a:r>
            <a:r>
              <a:rPr lang="en-US" dirty="0" smtClean="0">
                <a:solidFill>
                  <a:srgbClr val="FF99FF"/>
                </a:solidFill>
              </a:rPr>
              <a:t> Mrp1</a:t>
            </a:r>
          </a:p>
          <a:p>
            <a:pPr marL="228600" lvl="1" indent="0">
              <a:buNone/>
            </a:pPr>
            <a:r>
              <a:rPr lang="en-US" dirty="0" smtClean="0">
                <a:solidFill>
                  <a:srgbClr val="FF99FF"/>
                </a:solidFill>
              </a:rPr>
              <a:t>Oatp3, Oat3, Oct, and Pept2 also involved</a:t>
            </a:r>
          </a:p>
          <a:p>
            <a:pPr marL="228600" lvl="1" indent="0">
              <a:buNone/>
            </a:pPr>
            <a:r>
              <a:rPr lang="en-US" dirty="0" smtClean="0">
                <a:solidFill>
                  <a:srgbClr val="FF99FF"/>
                </a:solidFill>
                <a:latin typeface="+mj-lt"/>
              </a:rPr>
              <a:t>("Oat"=organic anion transporter, "Oct"=org </a:t>
            </a:r>
            <a:r>
              <a:rPr lang="en-US" dirty="0" err="1" smtClean="0">
                <a:solidFill>
                  <a:srgbClr val="FF99FF"/>
                </a:solidFill>
                <a:latin typeface="+mj-lt"/>
              </a:rPr>
              <a:t>cation</a:t>
            </a:r>
            <a:r>
              <a:rPr lang="en-US" dirty="0" smtClean="0">
                <a:solidFill>
                  <a:srgbClr val="FF99FF"/>
                </a:solidFill>
                <a:latin typeface="+mj-lt"/>
              </a:rPr>
              <a:t> transporter)</a:t>
            </a:r>
          </a:p>
          <a:p>
            <a:r>
              <a:rPr lang="en-US" dirty="0" smtClean="0"/>
              <a:t>The low protein content of CSF also prevents toxicity of </a:t>
            </a:r>
            <a:r>
              <a:rPr lang="en-US" dirty="0" err="1" smtClean="0"/>
              <a:t>xenobiotics</a:t>
            </a:r>
            <a:r>
              <a:rPr lang="en-US" dirty="0" smtClean="0"/>
              <a:t> that are protein binders</a:t>
            </a:r>
          </a:p>
        </p:txBody>
      </p:sp>
      <p:sp>
        <p:nvSpPr>
          <p:cNvPr id="2" name="Slide Number Placeholder 1"/>
          <p:cNvSpPr>
            <a:spLocks noGrp="1"/>
          </p:cNvSpPr>
          <p:nvPr>
            <p:ph type="sldNum" sz="quarter" idx="10"/>
          </p:nvPr>
        </p:nvSpPr>
        <p:spPr/>
        <p:txBody>
          <a:bodyPr/>
          <a:lstStyle/>
          <a:p>
            <a:fld id="{65BF09B2-7C03-466F-AA1F-DB9F08957316}" type="slidenum">
              <a:rPr lang="en-US" smtClean="0"/>
              <a:pPr/>
              <a:t>47</a:t>
            </a:fld>
            <a:endParaRPr lang="en-US"/>
          </a:p>
        </p:txBody>
      </p:sp>
    </p:spTree>
    <p:extLst>
      <p:ext uri="{BB962C8B-B14F-4D97-AF65-F5344CB8AC3E}">
        <p14:creationId xmlns:p14="http://schemas.microsoft.com/office/powerpoint/2010/main" val="1607716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Facts about CNS Barriers</a:t>
            </a:r>
            <a:endParaRPr lang="en-US" dirty="0"/>
          </a:p>
        </p:txBody>
      </p:sp>
      <p:sp>
        <p:nvSpPr>
          <p:cNvPr id="6" name="Content Placeholder 5"/>
          <p:cNvSpPr>
            <a:spLocks noGrp="1"/>
          </p:cNvSpPr>
          <p:nvPr>
            <p:ph idx="1"/>
          </p:nvPr>
        </p:nvSpPr>
        <p:spPr/>
        <p:txBody>
          <a:bodyPr/>
          <a:lstStyle/>
          <a:p>
            <a:r>
              <a:rPr lang="en-US" dirty="0" smtClean="0"/>
              <a:t>BBB not as well developed in newborns compared to adults so </a:t>
            </a:r>
            <a:r>
              <a:rPr lang="en-US" dirty="0" err="1" smtClean="0"/>
              <a:t>xenobiotics</a:t>
            </a:r>
            <a:r>
              <a:rPr lang="en-US" dirty="0" smtClean="0"/>
              <a:t>/drugs might enter brain</a:t>
            </a:r>
          </a:p>
          <a:p>
            <a:r>
              <a:rPr lang="en-US" dirty="0" smtClean="0"/>
              <a:t>Some areas of the brain more accessible: cortex, hypothalamus lateral nuclei, </a:t>
            </a:r>
            <a:r>
              <a:rPr lang="en-US" dirty="0" err="1" smtClean="0"/>
              <a:t>neurohypophysis</a:t>
            </a:r>
            <a:endParaRPr lang="en-US" dirty="0" smtClean="0"/>
          </a:p>
          <a:p>
            <a:pPr lvl="1"/>
            <a:r>
              <a:rPr lang="en-US" dirty="0" smtClean="0"/>
              <a:t>bilirubin and morphine more toxic</a:t>
            </a:r>
          </a:p>
          <a:p>
            <a:pPr lvl="1"/>
            <a:r>
              <a:rPr lang="en-US" dirty="0" smtClean="0"/>
              <a:t>due to increased blood supply to the these parts or is barrier more permeable?</a:t>
            </a:r>
          </a:p>
          <a:p>
            <a:endParaRPr lang="en-US" dirty="0" smtClean="0"/>
          </a:p>
        </p:txBody>
      </p:sp>
      <p:sp>
        <p:nvSpPr>
          <p:cNvPr id="2" name="Slide Number Placeholder 1"/>
          <p:cNvSpPr>
            <a:spLocks noGrp="1"/>
          </p:cNvSpPr>
          <p:nvPr>
            <p:ph type="sldNum" sz="quarter" idx="10"/>
          </p:nvPr>
        </p:nvSpPr>
        <p:spPr/>
        <p:txBody>
          <a:bodyPr/>
          <a:lstStyle/>
          <a:p>
            <a:fld id="{65BF09B2-7C03-466F-AA1F-DB9F08957316}" type="slidenum">
              <a:rPr lang="en-US" smtClean="0"/>
              <a:pPr/>
              <a:t>48</a:t>
            </a:fld>
            <a:endParaRPr lang="en-US"/>
          </a:p>
        </p:txBody>
      </p:sp>
    </p:spTree>
    <p:extLst>
      <p:ext uri="{BB962C8B-B14F-4D97-AF65-F5344CB8AC3E}">
        <p14:creationId xmlns:p14="http://schemas.microsoft.com/office/powerpoint/2010/main" val="332820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Crossing The Placenta</a:t>
            </a:r>
            <a:endParaRPr lang="en-US" dirty="0"/>
          </a:p>
        </p:txBody>
      </p:sp>
      <p:sp>
        <p:nvSpPr>
          <p:cNvPr id="6" name="Content Placeholder 5"/>
          <p:cNvSpPr>
            <a:spLocks noGrp="1"/>
          </p:cNvSpPr>
          <p:nvPr>
            <p:ph idx="1"/>
          </p:nvPr>
        </p:nvSpPr>
        <p:spPr/>
        <p:txBody>
          <a:bodyPr/>
          <a:lstStyle/>
          <a:p>
            <a:r>
              <a:rPr lang="en-US" dirty="0" smtClean="0"/>
              <a:t>Humans have a hemochorial placenta: the fetal placental tissues are cellular but the maternal cellularity is gone</a:t>
            </a:r>
          </a:p>
          <a:p>
            <a:r>
              <a:rPr lang="en-US" dirty="0" smtClean="0"/>
              <a:t>Most nutrients move from maternal blood to fetal circulation by active transport</a:t>
            </a:r>
          </a:p>
        </p:txBody>
      </p:sp>
      <p:sp>
        <p:nvSpPr>
          <p:cNvPr id="2" name="Slide Number Placeholder 1"/>
          <p:cNvSpPr>
            <a:spLocks noGrp="1"/>
          </p:cNvSpPr>
          <p:nvPr>
            <p:ph type="sldNum" sz="quarter" idx="10"/>
          </p:nvPr>
        </p:nvSpPr>
        <p:spPr/>
        <p:txBody>
          <a:bodyPr/>
          <a:lstStyle/>
          <a:p>
            <a:fld id="{65BF09B2-7C03-466F-AA1F-DB9F08957316}" type="slidenum">
              <a:rPr lang="en-US" smtClean="0"/>
              <a:pPr/>
              <a:t>49</a:t>
            </a:fld>
            <a:endParaRPr lang="en-US"/>
          </a:p>
        </p:txBody>
      </p:sp>
    </p:spTree>
    <p:extLst>
      <p:ext uri="{BB962C8B-B14F-4D97-AF65-F5344CB8AC3E}">
        <p14:creationId xmlns:p14="http://schemas.microsoft.com/office/powerpoint/2010/main" val="217202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smtClean="0"/>
              <a:t>The Slides: What You Should Learn</a:t>
            </a:r>
            <a:endParaRPr lang="en-US" sz="4000" dirty="0"/>
          </a:p>
        </p:txBody>
      </p:sp>
      <p:sp>
        <p:nvSpPr>
          <p:cNvPr id="3" name="Rectangle 2"/>
          <p:cNvSpPr/>
          <p:nvPr/>
        </p:nvSpPr>
        <p:spPr>
          <a:xfrm>
            <a:off x="5905500" y="4927600"/>
            <a:ext cx="1460500"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47700" y="5257800"/>
            <a:ext cx="1435100" cy="3429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idx="1"/>
          </p:nvPr>
        </p:nvSpPr>
        <p:spPr>
          <a:xfrm>
            <a:off x="364067" y="1257300"/>
            <a:ext cx="8390466" cy="5283200"/>
          </a:xfrm>
        </p:spPr>
        <p:txBody>
          <a:bodyPr/>
          <a:lstStyle/>
          <a:p>
            <a:r>
              <a:rPr lang="en-US" sz="2200" dirty="0" smtClean="0"/>
              <a:t>Do not look at the number of slides and panic!</a:t>
            </a:r>
          </a:p>
          <a:p>
            <a:r>
              <a:rPr lang="en-US" sz="2200" dirty="0" smtClean="0"/>
              <a:t>Many of these slides repeat (as a summary) information in previous slides</a:t>
            </a:r>
          </a:p>
          <a:p>
            <a:r>
              <a:rPr lang="en-US" sz="2200" dirty="0" smtClean="0"/>
              <a:t>These slides present a </a:t>
            </a:r>
            <a:r>
              <a:rPr lang="en-US" sz="2200" i="1" u="sng" dirty="0" smtClean="0">
                <a:solidFill>
                  <a:schemeClr val="accent1">
                    <a:lumMod val="60000"/>
                    <a:lumOff val="40000"/>
                  </a:schemeClr>
                </a:solidFill>
              </a:rPr>
              <a:t>relatively</a:t>
            </a:r>
            <a:r>
              <a:rPr lang="en-US" sz="2200" dirty="0" smtClean="0"/>
              <a:t> encyclopedic knowledge of the subject, but you are not expected to have that knowledge for assessments (exams)</a:t>
            </a:r>
          </a:p>
          <a:p>
            <a:r>
              <a:rPr lang="en-US" sz="2200" dirty="0" smtClean="0"/>
              <a:t>Some slides represent in a repetitive way the textual bullet points as interesting images and interesting illustrations</a:t>
            </a:r>
          </a:p>
          <a:p>
            <a:pPr marL="228600" lvl="1" indent="0" algn="ctr">
              <a:buNone/>
            </a:pPr>
            <a:r>
              <a:rPr lang="en-US" sz="1600" dirty="0" smtClean="0"/>
              <a:t>A picture worth a thousand words</a:t>
            </a:r>
          </a:p>
          <a:p>
            <a:r>
              <a:rPr lang="en-US" sz="2200" dirty="0" smtClean="0">
                <a:latin typeface="+mj-lt"/>
              </a:rPr>
              <a:t>Where you see </a:t>
            </a:r>
            <a:r>
              <a:rPr lang="en-US" sz="2200" dirty="0" smtClean="0">
                <a:solidFill>
                  <a:srgbClr val="FF99FF"/>
                </a:solidFill>
                <a:latin typeface="+mj-lt"/>
              </a:rPr>
              <a:t>magenta-colored text </a:t>
            </a:r>
            <a:r>
              <a:rPr lang="en-US" sz="2200" dirty="0" smtClean="0">
                <a:latin typeface="+mj-lt"/>
              </a:rPr>
              <a:t>or a </a:t>
            </a:r>
            <a:r>
              <a:rPr lang="en-US" sz="2200" dirty="0" smtClean="0">
                <a:solidFill>
                  <a:schemeClr val="tx1"/>
                </a:solidFill>
                <a:latin typeface="+mj-lt"/>
              </a:rPr>
              <a:t>yellow slide background</a:t>
            </a:r>
            <a:r>
              <a:rPr lang="en-US" sz="2200" dirty="0" smtClean="0">
                <a:latin typeface="+mj-lt"/>
              </a:rPr>
              <a:t>, that is my clue to you that this item is more (encyclopedic) detail than you are expected to memorize</a:t>
            </a:r>
          </a:p>
          <a:p>
            <a:pPr marL="0" indent="0" algn="ctr">
              <a:buNone/>
            </a:pPr>
            <a:r>
              <a:rPr lang="en-US" sz="1600" dirty="0" smtClean="0">
                <a:latin typeface="+mj-lt"/>
              </a:rPr>
              <a:t>it would be nice for you to learn, and you will probably encounter</a:t>
            </a:r>
          </a:p>
          <a:p>
            <a:pPr marL="0" indent="0" algn="ctr">
              <a:buNone/>
            </a:pPr>
            <a:r>
              <a:rPr lang="en-US" sz="1600" dirty="0" smtClean="0">
                <a:latin typeface="+mj-lt"/>
              </a:rPr>
              <a:t>its like in your presentation project, but you are not required to know it</a:t>
            </a:r>
          </a:p>
        </p:txBody>
      </p:sp>
      <p:sp>
        <p:nvSpPr>
          <p:cNvPr id="6" name="Slide Number Placeholder 5"/>
          <p:cNvSpPr>
            <a:spLocks noGrp="1"/>
          </p:cNvSpPr>
          <p:nvPr>
            <p:ph type="sldNum" sz="quarter" idx="10"/>
          </p:nvPr>
        </p:nvSpPr>
        <p:spPr/>
        <p:txBody>
          <a:bodyPr/>
          <a:lstStyle/>
          <a:p>
            <a:fld id="{65BF09B2-7C03-466F-AA1F-DB9F08957316}" type="slidenum">
              <a:rPr lang="en-US" smtClean="0"/>
              <a:pPr/>
              <a:t>5</a:t>
            </a:fld>
            <a:endParaRPr lang="en-US"/>
          </a:p>
        </p:txBody>
      </p:sp>
    </p:spTree>
    <p:extLst>
      <p:ext uri="{BB962C8B-B14F-4D97-AF65-F5344CB8AC3E}">
        <p14:creationId xmlns:p14="http://schemas.microsoft.com/office/powerpoint/2010/main" val="5781453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of Distribution (</a:t>
            </a:r>
            <a:r>
              <a:rPr lang="en-US" i="1" dirty="0" err="1" smtClean="0"/>
              <a:t>V</a:t>
            </a:r>
            <a:r>
              <a:rPr lang="en-US" baseline="-25000" dirty="0" err="1" smtClean="0"/>
              <a: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Distribution is the process of a drug/toxicant leaving the circulation and reaching the tissues (intracellular and </a:t>
                </a:r>
                <a:r>
                  <a:rPr lang="en-US" dirty="0" err="1" smtClean="0"/>
                  <a:t>interstitium</a:t>
                </a:r>
                <a:r>
                  <a:rPr lang="en-US" dirty="0" smtClean="0"/>
                  <a:t>)</a:t>
                </a:r>
              </a:p>
              <a:p>
                <a:r>
                  <a:rPr lang="en-US" dirty="0" smtClean="0"/>
                  <a:t>Factors affecting distribution include</a:t>
                </a:r>
              </a:p>
              <a:p>
                <a:pPr lvl="1"/>
                <a:r>
                  <a:rPr lang="en-US" dirty="0" smtClean="0"/>
                  <a:t>blood flow:  flow to organs (liver, kidney, brain) is greater than to other parts of body</a:t>
                </a:r>
              </a:p>
              <a:p>
                <a:pPr lvl="1"/>
                <a:r>
                  <a:rPr lang="en-US" dirty="0" smtClean="0"/>
                  <a:t>capillary permeability</a:t>
                </a:r>
              </a:p>
              <a:p>
                <a:pPr lvl="1"/>
                <a:r>
                  <a:rPr lang="en-US" dirty="0" smtClean="0"/>
                  <a:t>binding affinity of drugs/toxicants to plasma or tissue proteins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𝑑</m:t>
                          </m:r>
                        </m:sub>
                      </m:sSub>
                      <m:r>
                        <a:rPr lang="en-US" b="0" i="1" smtClean="0">
                          <a:latin typeface="Cambria Math"/>
                        </a:rPr>
                        <m:t>=</m:t>
                      </m:r>
                      <m:f>
                        <m:fPr>
                          <m:ctrlPr>
                            <a:rPr lang="en-US" b="0" i="1" smtClean="0">
                              <a:latin typeface="Cambria Math"/>
                            </a:rPr>
                          </m:ctrlPr>
                        </m:fPr>
                        <m:num>
                          <m:r>
                            <a:rPr lang="en-US" b="0" i="1" smtClean="0">
                              <a:latin typeface="Cambria Math"/>
                            </a:rPr>
                            <m:t>𝐷𝑜𝑠𝑒</m:t>
                          </m:r>
                        </m:num>
                        <m:den>
                          <m:sSub>
                            <m:sSubPr>
                              <m:ctrlPr>
                                <a:rPr lang="en-US" b="0" i="1" smtClean="0">
                                  <a:latin typeface="Cambria Math"/>
                                </a:rPr>
                              </m:ctrlPr>
                            </m:sSubPr>
                            <m:e>
                              <m:r>
                                <a:rPr lang="en-US" b="0" i="1" smtClean="0">
                                  <a:latin typeface="Cambria Math"/>
                                </a:rPr>
                                <m:t>𝐶</m:t>
                              </m:r>
                            </m:e>
                            <m:sub>
                              <m:r>
                                <a:rPr lang="en-US" b="0" i="1" smtClean="0">
                                  <a:latin typeface="Cambria Math"/>
                                </a:rPr>
                                <m:t>0</m:t>
                              </m:r>
                            </m:sub>
                          </m:sSub>
                        </m:den>
                      </m:f>
                    </m:oMath>
                  </m:oMathPara>
                </a14:m>
                <a:endParaRPr lang="en-US" dirty="0" smtClean="0"/>
              </a:p>
              <a:p>
                <a:pPr marL="0" indent="0">
                  <a:buNone/>
                </a:pPr>
                <a:r>
                  <a:rPr lang="en-US" sz="2000" dirty="0" smtClean="0"/>
                  <a:t>where </a:t>
                </a:r>
                <a:r>
                  <a:rPr lang="en-US" sz="2000" i="1" dirty="0" smtClean="0"/>
                  <a:t>C</a:t>
                </a:r>
                <a:r>
                  <a:rPr lang="en-US" sz="2000" baseline="-25000" dirty="0" smtClean="0"/>
                  <a:t>0</a:t>
                </a:r>
                <a:r>
                  <a:rPr lang="en-US" sz="2000" dirty="0" smtClean="0"/>
                  <a:t> is the plasma concentration at "time zero"</a:t>
                </a:r>
              </a:p>
              <a:p>
                <a:pPr marL="0" indent="0">
                  <a:buNone/>
                </a:pPr>
                <a:r>
                  <a:rPr lang="en-US" sz="1600" dirty="0" smtClean="0">
                    <a:solidFill>
                      <a:srgbClr val="FF99FF"/>
                    </a:solidFill>
                  </a:rPr>
                  <a:t>If possible, administer dose intravenously, then sample blood several times quickly after </a:t>
                </a:r>
                <a:r>
                  <a:rPr lang="en-US" sz="1600" dirty="0" err="1" smtClean="0">
                    <a:solidFill>
                      <a:srgbClr val="FF99FF"/>
                    </a:solidFill>
                  </a:rPr>
                  <a:t>admininistration</a:t>
                </a:r>
                <a:r>
                  <a:rPr lang="en-US" sz="1600" dirty="0" smtClean="0">
                    <a:solidFill>
                      <a:srgbClr val="FF99FF"/>
                    </a:solidFill>
                  </a:rPr>
                  <a:t> to approximate C</a:t>
                </a:r>
                <a:r>
                  <a:rPr lang="en-US" sz="1600" baseline="-25000" dirty="0" smtClean="0">
                    <a:solidFill>
                      <a:srgbClr val="FF99FF"/>
                    </a:solidFill>
                  </a:rPr>
                  <a:t>0</a:t>
                </a:r>
                <a:endParaRPr lang="en-US" sz="1600" baseline="-25000" dirty="0">
                  <a:solidFill>
                    <a:srgbClr val="FF99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63" t="-967" b="-484"/>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65BF09B2-7C03-466F-AA1F-DB9F08957316}" type="slidenum">
              <a:rPr lang="en-US" smtClean="0"/>
              <a:pPr/>
              <a:t>50</a:t>
            </a:fld>
            <a:endParaRPr lang="en-US"/>
          </a:p>
        </p:txBody>
      </p:sp>
    </p:spTree>
    <p:extLst>
      <p:ext uri="{BB962C8B-B14F-4D97-AF65-F5344CB8AC3E}">
        <p14:creationId xmlns:p14="http://schemas.microsoft.com/office/powerpoint/2010/main" val="3314275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Bioavailability</a:t>
            </a:r>
            <a:endParaRPr lang="en-US" dirty="0"/>
          </a:p>
        </p:txBody>
      </p:sp>
      <p:sp>
        <p:nvSpPr>
          <p:cNvPr id="3" name="Content Placeholder 2"/>
          <p:cNvSpPr>
            <a:spLocks noGrp="1"/>
          </p:cNvSpPr>
          <p:nvPr>
            <p:ph idx="1"/>
          </p:nvPr>
        </p:nvSpPr>
        <p:spPr/>
        <p:txBody>
          <a:bodyPr/>
          <a:lstStyle/>
          <a:p>
            <a:r>
              <a:rPr lang="en-US" sz="2200" dirty="0" smtClean="0"/>
              <a:t>Bioavailability is the fraction of drug/toxicant reaching systemic circulation compared to dose given</a:t>
            </a:r>
          </a:p>
          <a:p>
            <a:r>
              <a:rPr lang="en-US" sz="2200" i="1" dirty="0" smtClean="0"/>
              <a:t>F</a:t>
            </a:r>
            <a:r>
              <a:rPr lang="en-US" sz="2200" dirty="0" smtClean="0"/>
              <a:t> = computed amount in circulation / dose </a:t>
            </a:r>
          </a:p>
          <a:p>
            <a:r>
              <a:rPr lang="en-US" sz="2200" dirty="0" smtClean="0"/>
              <a:t>If 80 mg of a 100 mg dose reach circulation,</a:t>
            </a:r>
            <a:br>
              <a:rPr lang="en-US" sz="2200" dirty="0" smtClean="0"/>
            </a:br>
            <a:r>
              <a:rPr lang="en-US" sz="2200" dirty="0" smtClean="0"/>
              <a:t>then F = 0.80</a:t>
            </a:r>
          </a:p>
          <a:p>
            <a:r>
              <a:rPr lang="en-US" sz="2200" dirty="0" smtClean="0"/>
              <a:t>This is important for determining doses of drugs/toxicants that enter circulation by non-intravenous routes</a:t>
            </a:r>
          </a:p>
          <a:p>
            <a:r>
              <a:rPr lang="en-US" sz="2200" dirty="0" smtClean="0"/>
              <a:t>It is assumed that a drug/toxicant given intravenously has </a:t>
            </a:r>
            <a:r>
              <a:rPr lang="en-US" sz="2200" i="1" dirty="0" smtClean="0"/>
              <a:t>F</a:t>
            </a:r>
            <a:r>
              <a:rPr lang="en-US" sz="2200" dirty="0" smtClean="0"/>
              <a:t> = 1.0</a:t>
            </a:r>
          </a:p>
          <a:p>
            <a:r>
              <a:rPr lang="en-US" sz="2200" dirty="0" smtClean="0"/>
              <a:t> </a:t>
            </a:r>
            <a:r>
              <a:rPr lang="en-US" sz="2200" dirty="0" smtClean="0">
                <a:solidFill>
                  <a:srgbClr val="66FF66"/>
                </a:solidFill>
              </a:rPr>
              <a:t>Bioequivalence</a:t>
            </a:r>
            <a:r>
              <a:rPr lang="en-US" sz="2200" dirty="0" smtClean="0"/>
              <a:t>:  If </a:t>
            </a:r>
            <a:r>
              <a:rPr lang="en-US" sz="2200" dirty="0"/>
              <a:t>two drugs/toxicants show similar bioavailability and </a:t>
            </a:r>
            <a:r>
              <a:rPr lang="en-US" sz="2200" dirty="0" smtClean="0"/>
              <a:t>pharmacokinetics</a:t>
            </a:r>
            <a:r>
              <a:rPr lang="en-US" sz="2200" dirty="0"/>
              <a:t>, they are </a:t>
            </a:r>
            <a:r>
              <a:rPr lang="en-US" sz="2200" dirty="0">
                <a:solidFill>
                  <a:srgbClr val="FFFF00"/>
                </a:solidFill>
              </a:rPr>
              <a:t>bioequivalent</a:t>
            </a:r>
          </a:p>
          <a:p>
            <a:endParaRPr lang="en-US" sz="2200"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51</a:t>
            </a:fld>
            <a:endParaRPr lang="en-US"/>
          </a:p>
        </p:txBody>
      </p:sp>
    </p:spTree>
    <p:extLst>
      <p:ext uri="{BB962C8B-B14F-4D97-AF65-F5344CB8AC3E}">
        <p14:creationId xmlns:p14="http://schemas.microsoft.com/office/powerpoint/2010/main" val="1385965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Bioavailability Factors</a:t>
            </a:r>
            <a:endParaRPr lang="en-US" dirty="0"/>
          </a:p>
        </p:txBody>
      </p:sp>
      <p:sp>
        <p:nvSpPr>
          <p:cNvPr id="3" name="Content Placeholder 2"/>
          <p:cNvSpPr>
            <a:spLocks noGrp="1"/>
          </p:cNvSpPr>
          <p:nvPr>
            <p:ph idx="1"/>
          </p:nvPr>
        </p:nvSpPr>
        <p:spPr/>
        <p:txBody>
          <a:bodyPr/>
          <a:lstStyle/>
          <a:p>
            <a:r>
              <a:rPr lang="en-US" sz="2200" dirty="0" smtClean="0"/>
              <a:t>If toxicant/drug injected intravenously, F = 1.0 (bioavailability = 100%)</a:t>
            </a:r>
          </a:p>
          <a:p>
            <a:endParaRPr lang="en-US" sz="2200" dirty="0" smtClean="0"/>
          </a:p>
          <a:p>
            <a:pPr marL="0" indent="0">
              <a:buNone/>
            </a:pPr>
            <a:r>
              <a:rPr lang="en-US" sz="2200" dirty="0" smtClean="0"/>
              <a:t>Oral administration of drug imposes factors:</a:t>
            </a:r>
          </a:p>
          <a:p>
            <a:r>
              <a:rPr lang="en-US" dirty="0" smtClean="0"/>
              <a:t>First-pass hepatic metabolism</a:t>
            </a:r>
          </a:p>
          <a:p>
            <a:pPr marL="228600" lvl="1" indent="0">
              <a:buNone/>
            </a:pPr>
            <a:r>
              <a:rPr lang="en-US" dirty="0" smtClean="0"/>
              <a:t>All drugs &amp; toxicants absorbed in gut enter the portal vein to the liver, so are exposed to liver enzymes expressly designed to filter out and detoxify </a:t>
            </a:r>
            <a:r>
              <a:rPr lang="en-US" dirty="0" err="1" smtClean="0"/>
              <a:t>xenobiotics</a:t>
            </a:r>
            <a:endParaRPr lang="en-US" dirty="0" smtClean="0"/>
          </a:p>
          <a:p>
            <a:r>
              <a:rPr lang="en-US" dirty="0" smtClean="0"/>
              <a:t>Drug solubility</a:t>
            </a:r>
          </a:p>
          <a:p>
            <a:pPr lvl="1"/>
            <a:r>
              <a:rPr lang="en-US" dirty="0" smtClean="0"/>
              <a:t>molecules should not be very lipophilic (insoluble in aqueous compartments) nor very hydrophilic (cannot easily cross membrane barriers</a:t>
            </a:r>
          </a:p>
          <a:p>
            <a:pPr lvl="1"/>
            <a:r>
              <a:rPr lang="en-US" dirty="0" smtClean="0"/>
              <a:t>Best are those that are weak acids and bases</a:t>
            </a:r>
          </a:p>
        </p:txBody>
      </p:sp>
      <p:sp>
        <p:nvSpPr>
          <p:cNvPr id="4" name="Slide Number Placeholder 3"/>
          <p:cNvSpPr>
            <a:spLocks noGrp="1"/>
          </p:cNvSpPr>
          <p:nvPr>
            <p:ph type="sldNum" sz="quarter" idx="10"/>
          </p:nvPr>
        </p:nvSpPr>
        <p:spPr/>
        <p:txBody>
          <a:bodyPr/>
          <a:lstStyle/>
          <a:p>
            <a:fld id="{65BF09B2-7C03-466F-AA1F-DB9F08957316}" type="slidenum">
              <a:rPr lang="en-US" smtClean="0"/>
              <a:pPr/>
              <a:t>52</a:t>
            </a:fld>
            <a:endParaRPr lang="en-US"/>
          </a:p>
        </p:txBody>
      </p:sp>
    </p:spTree>
    <p:extLst>
      <p:ext uri="{BB962C8B-B14F-4D97-AF65-F5344CB8AC3E}">
        <p14:creationId xmlns:p14="http://schemas.microsoft.com/office/powerpoint/2010/main" val="710295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97386"/>
            <a:ext cx="8407400" cy="769441"/>
          </a:xfrm>
        </p:spPr>
        <p:txBody>
          <a:bodyPr/>
          <a:lstStyle/>
          <a:p>
            <a:r>
              <a:rPr lang="en-US" dirty="0" smtClean="0"/>
              <a:t>Bioavailability Factors </a:t>
            </a:r>
            <a:r>
              <a:rPr lang="en-US" sz="2800" dirty="0" smtClean="0"/>
              <a:t>(continued)</a:t>
            </a:r>
            <a:endParaRPr lang="en-US" dirty="0"/>
          </a:p>
        </p:txBody>
      </p:sp>
      <p:sp>
        <p:nvSpPr>
          <p:cNvPr id="3" name="Content Placeholder 2"/>
          <p:cNvSpPr>
            <a:spLocks noGrp="1"/>
          </p:cNvSpPr>
          <p:nvPr>
            <p:ph idx="1"/>
          </p:nvPr>
        </p:nvSpPr>
        <p:spPr/>
        <p:txBody>
          <a:bodyPr/>
          <a:lstStyle/>
          <a:p>
            <a:r>
              <a:rPr lang="en-US" dirty="0"/>
              <a:t>Chemical stability</a:t>
            </a:r>
          </a:p>
          <a:p>
            <a:pPr marL="228600" lvl="1" indent="0">
              <a:buNone/>
            </a:pPr>
            <a:r>
              <a:rPr lang="en-US" dirty="0" smtClean="0"/>
              <a:t>For pharmacologically significant drugs, the molecular nature cannot be altered if it is to remain effective</a:t>
            </a:r>
            <a:endParaRPr lang="en-US" dirty="0"/>
          </a:p>
          <a:p>
            <a:r>
              <a:rPr lang="en-US" dirty="0"/>
              <a:t>Drug formulation </a:t>
            </a:r>
            <a:r>
              <a:rPr lang="en-US" dirty="0" smtClean="0"/>
              <a:t>characteristics</a:t>
            </a:r>
          </a:p>
          <a:p>
            <a:pPr lvl="1"/>
            <a:r>
              <a:rPr lang="en-US" dirty="0" smtClean="0"/>
              <a:t>size of particles/grain:  smaller size generally improves </a:t>
            </a:r>
            <a:r>
              <a:rPr lang="en-US" dirty="0" err="1" smtClean="0"/>
              <a:t>absorpition</a:t>
            </a:r>
            <a:endParaRPr lang="en-US" dirty="0" smtClean="0"/>
          </a:p>
          <a:p>
            <a:pPr lvl="1"/>
            <a:r>
              <a:rPr lang="en-US" dirty="0" smtClean="0"/>
              <a:t>salt vs free acid/free base form: site of absorption (stomach vs intestine)</a:t>
            </a:r>
          </a:p>
          <a:p>
            <a:pPr lvl="1"/>
            <a:r>
              <a:rPr lang="en-US" dirty="0" smtClean="0"/>
              <a:t>enteric coating: site of absorption</a:t>
            </a:r>
          </a:p>
          <a:p>
            <a:pPr lvl="1"/>
            <a:r>
              <a:rPr lang="en-US" dirty="0" smtClean="0"/>
              <a:t>binders, dispersing agents:  affect dissolution</a:t>
            </a:r>
          </a:p>
        </p:txBody>
      </p:sp>
      <p:sp>
        <p:nvSpPr>
          <p:cNvPr id="4" name="Slide Number Placeholder 3"/>
          <p:cNvSpPr>
            <a:spLocks noGrp="1"/>
          </p:cNvSpPr>
          <p:nvPr>
            <p:ph type="sldNum" sz="quarter" idx="10"/>
          </p:nvPr>
        </p:nvSpPr>
        <p:spPr/>
        <p:txBody>
          <a:bodyPr/>
          <a:lstStyle/>
          <a:p>
            <a:fld id="{65BF09B2-7C03-466F-AA1F-DB9F08957316}" type="slidenum">
              <a:rPr lang="en-US" smtClean="0"/>
              <a:pPr/>
              <a:t>53</a:t>
            </a:fld>
            <a:endParaRPr lang="en-US"/>
          </a:p>
        </p:txBody>
      </p:sp>
    </p:spTree>
    <p:extLst>
      <p:ext uri="{BB962C8B-B14F-4D97-AF65-F5344CB8AC3E}">
        <p14:creationId xmlns:p14="http://schemas.microsoft.com/office/powerpoint/2010/main" val="3641365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Detoxification</a:t>
            </a:r>
            <a:endParaRPr lang="en-US" dirty="0"/>
          </a:p>
        </p:txBody>
      </p:sp>
      <p:sp>
        <p:nvSpPr>
          <p:cNvPr id="3" name="Content Placeholder 2"/>
          <p:cNvSpPr>
            <a:spLocks noGrp="1"/>
          </p:cNvSpPr>
          <p:nvPr>
            <p:ph idx="1"/>
          </p:nvPr>
        </p:nvSpPr>
        <p:spPr/>
        <p:txBody>
          <a:bodyPr/>
          <a:lstStyle/>
          <a:p>
            <a:r>
              <a:rPr lang="en-US" sz="2200" dirty="0" smtClean="0"/>
              <a:t>All cells of the body have the ability to chemically modify the molecules, including toxicants, that enter them</a:t>
            </a:r>
          </a:p>
          <a:p>
            <a:r>
              <a:rPr lang="en-US" sz="2200" dirty="0" smtClean="0"/>
              <a:t>Most modifications are enzymatic, but non-enzymatic reactions can occur</a:t>
            </a:r>
          </a:p>
          <a:p>
            <a:endParaRPr lang="en-US" sz="2200" dirty="0" smtClean="0"/>
          </a:p>
          <a:p>
            <a:r>
              <a:rPr lang="en-US" sz="2200" dirty="0" smtClean="0"/>
              <a:t>Cells that form a lining that is a barrier between where toxicants can pass to a compartment will have mechanisms to detoxify or thwart passage</a:t>
            </a:r>
          </a:p>
          <a:p>
            <a:pPr marL="292100" lvl="1" indent="0">
              <a:buNone/>
            </a:pPr>
            <a:r>
              <a:rPr lang="en-US" sz="1800" dirty="0" smtClean="0">
                <a:solidFill>
                  <a:srgbClr val="FFFF00"/>
                </a:solidFill>
              </a:rPr>
              <a:t>capillary endothelium, GI tract epithelium</a:t>
            </a:r>
          </a:p>
          <a:p>
            <a:r>
              <a:rPr lang="en-US" sz="2200" dirty="0" smtClean="0"/>
              <a:t>The liver is the gate to the systemic circulation of substances that manage to get past the epithelial cells of the GI tract.  It is a major organ of detoxification</a:t>
            </a:r>
            <a:endParaRPr lang="en-US" sz="2200"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54</a:t>
            </a:fld>
            <a:endParaRPr lang="en-US"/>
          </a:p>
        </p:txBody>
      </p:sp>
    </p:spTree>
    <p:extLst>
      <p:ext uri="{BB962C8B-B14F-4D97-AF65-F5344CB8AC3E}">
        <p14:creationId xmlns:p14="http://schemas.microsoft.com/office/powerpoint/2010/main" val="4067786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37205"/>
            <a:ext cx="8407400" cy="762000"/>
          </a:xfrm>
        </p:spPr>
        <p:txBody>
          <a:bodyPr/>
          <a:lstStyle/>
          <a:p>
            <a:r>
              <a:rPr lang="en-US" dirty="0" smtClean="0"/>
              <a:t>Biotransformation</a:t>
            </a:r>
            <a:endParaRPr lang="en-US" dirty="0"/>
          </a:p>
        </p:txBody>
      </p:sp>
      <p:sp>
        <p:nvSpPr>
          <p:cNvPr id="3" name="Content Placeholder 2"/>
          <p:cNvSpPr>
            <a:spLocks noGrp="1"/>
          </p:cNvSpPr>
          <p:nvPr>
            <p:ph idx="1"/>
          </p:nvPr>
        </p:nvSpPr>
        <p:spPr>
          <a:xfrm>
            <a:off x="372693" y="1138738"/>
            <a:ext cx="8390466" cy="5218930"/>
          </a:xfrm>
        </p:spPr>
        <p:txBody>
          <a:bodyPr/>
          <a:lstStyle/>
          <a:p>
            <a:r>
              <a:rPr lang="en-US" dirty="0" smtClean="0"/>
              <a:t>The response of the body (cells) to alter the toxicity of </a:t>
            </a:r>
            <a:r>
              <a:rPr lang="en-US" dirty="0" err="1" smtClean="0"/>
              <a:t>xenobiotics</a:t>
            </a:r>
            <a:endParaRPr lang="en-US" dirty="0" smtClean="0"/>
          </a:p>
          <a:p>
            <a:r>
              <a:rPr lang="en-US" dirty="0" smtClean="0"/>
              <a:t>Used for useful drugs and toxicants alike </a:t>
            </a:r>
          </a:p>
          <a:p>
            <a:r>
              <a:rPr lang="en-US" dirty="0" smtClean="0"/>
              <a:t>Occurs in two phases (Phase I and Phase II)</a:t>
            </a:r>
          </a:p>
          <a:p>
            <a:r>
              <a:rPr lang="en-US" dirty="0" smtClean="0"/>
              <a:t>Biotransformation involves biochemical reactions to chemically alter toxicants so that they become </a:t>
            </a:r>
            <a:r>
              <a:rPr lang="en-US" dirty="0" err="1" smtClean="0"/>
              <a:t>excretable</a:t>
            </a:r>
            <a:endParaRPr lang="en-US" dirty="0" smtClean="0"/>
          </a:p>
          <a:p>
            <a:r>
              <a:rPr lang="en-US" dirty="0" smtClean="0"/>
              <a:t>They also provide the possible additional benefits of detoxifying the toxicant and preventing its ability to easily cross membranes of cells and thus distribute itself throughout the body</a:t>
            </a:r>
          </a:p>
          <a:p>
            <a:r>
              <a:rPr lang="en-US" dirty="0" smtClean="0"/>
              <a:t>All </a:t>
            </a:r>
            <a:r>
              <a:rPr lang="en-US" dirty="0" err="1" smtClean="0"/>
              <a:t>biotransformations</a:t>
            </a:r>
            <a:r>
              <a:rPr lang="en-US" dirty="0" smtClean="0"/>
              <a:t> are mediated by enzymes with but few exceptions where reactions are spontaneous</a:t>
            </a:r>
          </a:p>
          <a:p>
            <a:endParaRPr lang="en-US" dirty="0" smtClean="0"/>
          </a:p>
        </p:txBody>
      </p:sp>
      <p:sp>
        <p:nvSpPr>
          <p:cNvPr id="4" name="Slide Number Placeholder 3"/>
          <p:cNvSpPr>
            <a:spLocks noGrp="1"/>
          </p:cNvSpPr>
          <p:nvPr>
            <p:ph type="sldNum" sz="quarter" idx="10"/>
          </p:nvPr>
        </p:nvSpPr>
        <p:spPr/>
        <p:txBody>
          <a:bodyPr/>
          <a:lstStyle/>
          <a:p>
            <a:fld id="{65BF09B2-7C03-466F-AA1F-DB9F08957316}" type="slidenum">
              <a:rPr lang="en-US" smtClean="0"/>
              <a:pPr/>
              <a:t>55</a:t>
            </a:fld>
            <a:endParaRPr lang="en-US"/>
          </a:p>
        </p:txBody>
      </p:sp>
    </p:spTree>
    <p:extLst>
      <p:ext uri="{BB962C8B-B14F-4D97-AF65-F5344CB8AC3E}">
        <p14:creationId xmlns:p14="http://schemas.microsoft.com/office/powerpoint/2010/main" val="4101434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Biotransformation</a:t>
            </a:r>
            <a:endParaRPr lang="en-US" dirty="0"/>
          </a:p>
        </p:txBody>
      </p:sp>
      <p:sp>
        <p:nvSpPr>
          <p:cNvPr id="3" name="Content Placeholder 2"/>
          <p:cNvSpPr>
            <a:spLocks noGrp="1"/>
          </p:cNvSpPr>
          <p:nvPr>
            <p:ph idx="1"/>
          </p:nvPr>
        </p:nvSpPr>
        <p:spPr/>
        <p:txBody>
          <a:bodyPr/>
          <a:lstStyle/>
          <a:p>
            <a:r>
              <a:rPr lang="en-US" dirty="0"/>
              <a:t>Phase I involves chemical reactions that can radically alter the </a:t>
            </a:r>
            <a:r>
              <a:rPr lang="en-US" dirty="0" smtClean="0"/>
              <a:t>molecular structure of the toxicant</a:t>
            </a:r>
            <a:endParaRPr lang="en-US" dirty="0"/>
          </a:p>
          <a:p>
            <a:r>
              <a:rPr lang="en-US" dirty="0"/>
              <a:t>The intention is to add functional groups that "put a handle" on the molecule so it </a:t>
            </a:r>
            <a:r>
              <a:rPr lang="en-US" dirty="0" smtClean="0"/>
              <a:t>can excreted</a:t>
            </a:r>
          </a:p>
          <a:p>
            <a:r>
              <a:rPr lang="en-US" dirty="0" smtClean="0"/>
              <a:t>The transformation also make the molecule polar or ionized, preventing the molecule from easily crossing cell membranes</a:t>
            </a:r>
            <a:endParaRPr lang="en-US" dirty="0"/>
          </a:p>
          <a:p>
            <a:r>
              <a:rPr lang="en-US" dirty="0"/>
              <a:t>Additionally the toxic nature can be neutralized</a:t>
            </a:r>
          </a:p>
          <a:p>
            <a:pPr lvl="1"/>
            <a:r>
              <a:rPr lang="en-US" dirty="0"/>
              <a:t>However in some cases, the resulting metabolite might be even more toxic</a:t>
            </a:r>
          </a:p>
        </p:txBody>
      </p:sp>
      <p:sp>
        <p:nvSpPr>
          <p:cNvPr id="4" name="Slide Number Placeholder 3"/>
          <p:cNvSpPr>
            <a:spLocks noGrp="1"/>
          </p:cNvSpPr>
          <p:nvPr>
            <p:ph type="sldNum" sz="quarter" idx="10"/>
          </p:nvPr>
        </p:nvSpPr>
        <p:spPr/>
        <p:txBody>
          <a:bodyPr/>
          <a:lstStyle/>
          <a:p>
            <a:fld id="{65BF09B2-7C03-466F-AA1F-DB9F08957316}" type="slidenum">
              <a:rPr lang="en-US" smtClean="0"/>
              <a:pPr/>
              <a:t>56</a:t>
            </a:fld>
            <a:endParaRPr lang="en-US"/>
          </a:p>
        </p:txBody>
      </p:sp>
    </p:spTree>
    <p:extLst>
      <p:ext uri="{BB962C8B-B14F-4D97-AF65-F5344CB8AC3E}">
        <p14:creationId xmlns:p14="http://schemas.microsoft.com/office/powerpoint/2010/main" val="325184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Reactions</a:t>
            </a:r>
            <a:endParaRPr lang="en-US" dirty="0"/>
          </a:p>
        </p:txBody>
      </p:sp>
      <p:sp>
        <p:nvSpPr>
          <p:cNvPr id="3" name="Content Placeholder 2"/>
          <p:cNvSpPr>
            <a:spLocks noGrp="1"/>
          </p:cNvSpPr>
          <p:nvPr>
            <p:ph idx="1"/>
          </p:nvPr>
        </p:nvSpPr>
        <p:spPr>
          <a:xfrm>
            <a:off x="364067" y="1250830"/>
            <a:ext cx="8390466" cy="5236234"/>
          </a:xfrm>
        </p:spPr>
        <p:txBody>
          <a:bodyPr/>
          <a:lstStyle/>
          <a:p>
            <a:pPr marL="0" indent="0">
              <a:buNone/>
            </a:pPr>
            <a:r>
              <a:rPr lang="en-US" dirty="0" smtClean="0"/>
              <a:t>Fall into three basic classes</a:t>
            </a:r>
          </a:p>
          <a:p>
            <a:pPr marL="457200" indent="-457200">
              <a:buFont typeface="+mj-lt"/>
              <a:buAutoNum type="arabicPeriod"/>
            </a:pPr>
            <a:r>
              <a:rPr lang="en-US" dirty="0" smtClean="0"/>
              <a:t>Oxidation</a:t>
            </a:r>
          </a:p>
          <a:p>
            <a:pPr marL="292100" lvl="1" indent="0">
              <a:buNone/>
            </a:pPr>
            <a:r>
              <a:rPr lang="en-US" dirty="0" smtClean="0"/>
              <a:t>Many of these reactions are catalyzed by the cytochrome P450 enzymes</a:t>
            </a:r>
          </a:p>
          <a:p>
            <a:pPr marL="457200" indent="-457200">
              <a:buFont typeface="+mj-lt"/>
              <a:buAutoNum type="arabicPeriod"/>
            </a:pPr>
            <a:r>
              <a:rPr lang="en-US" dirty="0" smtClean="0"/>
              <a:t>Reduction</a:t>
            </a:r>
          </a:p>
          <a:p>
            <a:pPr marL="581025" lvl="2" indent="0">
              <a:buNone/>
            </a:pPr>
            <a:r>
              <a:rPr lang="en-US" dirty="0" smtClean="0"/>
              <a:t>Many oxidoreductases and mono-</a:t>
            </a:r>
            <a:r>
              <a:rPr lang="en-US" dirty="0" err="1" smtClean="0"/>
              <a:t>oxygenases</a:t>
            </a:r>
            <a:r>
              <a:rPr lang="en-US" dirty="0" smtClean="0"/>
              <a:t> that depend on the co-enzymes NAD, NADP, FAD, and FMN are involved here</a:t>
            </a:r>
          </a:p>
          <a:p>
            <a:pPr marL="457200" indent="-457200">
              <a:buFont typeface="+mj-lt"/>
              <a:buAutoNum type="arabicPeriod"/>
            </a:pPr>
            <a:r>
              <a:rPr lang="en-US" dirty="0" smtClean="0"/>
              <a:t>Hydrolysis</a:t>
            </a:r>
          </a:p>
          <a:p>
            <a:pPr marL="292100" lvl="1" indent="0">
              <a:buNone/>
            </a:pPr>
            <a:r>
              <a:rPr lang="en-US" dirty="0" smtClean="0"/>
              <a:t>Enzymes that perform these reactions include </a:t>
            </a:r>
            <a:r>
              <a:rPr lang="en-US" dirty="0" err="1" smtClean="0"/>
              <a:t>carboxylesterases</a:t>
            </a:r>
            <a:r>
              <a:rPr lang="en-US" dirty="0" smtClean="0"/>
              <a:t>, peptidases, phosphatases, and other hydrolases</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57</a:t>
            </a:fld>
            <a:endParaRPr lang="en-US"/>
          </a:p>
        </p:txBody>
      </p:sp>
    </p:spTree>
    <p:extLst>
      <p:ext uri="{BB962C8B-B14F-4D97-AF65-F5344CB8AC3E}">
        <p14:creationId xmlns:p14="http://schemas.microsoft.com/office/powerpoint/2010/main" val="452362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II Biotransformation</a:t>
            </a:r>
            <a:endParaRPr lang="en-US" dirty="0"/>
          </a:p>
        </p:txBody>
      </p:sp>
      <p:sp>
        <p:nvSpPr>
          <p:cNvPr id="3" name="Content Placeholder 2"/>
          <p:cNvSpPr>
            <a:spLocks noGrp="1"/>
          </p:cNvSpPr>
          <p:nvPr>
            <p:ph idx="1"/>
          </p:nvPr>
        </p:nvSpPr>
        <p:spPr/>
        <p:txBody>
          <a:bodyPr/>
          <a:lstStyle/>
          <a:p>
            <a:r>
              <a:rPr lang="en-US" dirty="0" smtClean="0"/>
              <a:t>In this phase, the toxicant undergoes </a:t>
            </a:r>
            <a:r>
              <a:rPr lang="en-US" dirty="0" smtClean="0">
                <a:solidFill>
                  <a:srgbClr val="66FF66"/>
                </a:solidFill>
              </a:rPr>
              <a:t>conjugation</a:t>
            </a:r>
          </a:p>
          <a:p>
            <a:r>
              <a:rPr lang="en-US" dirty="0" smtClean="0"/>
              <a:t>Conjugation is the "tagging" or "putting a handle" on the toxicant</a:t>
            </a:r>
          </a:p>
          <a:p>
            <a:r>
              <a:rPr lang="en-US" dirty="0" smtClean="0"/>
              <a:t>The toxicant does not have to have undergone Phase I biotransformation: it may be in a state that allows it anyway</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58</a:t>
            </a:fld>
            <a:endParaRPr lang="en-US"/>
          </a:p>
        </p:txBody>
      </p:sp>
    </p:spTree>
    <p:extLst>
      <p:ext uri="{BB962C8B-B14F-4D97-AF65-F5344CB8AC3E}">
        <p14:creationId xmlns:p14="http://schemas.microsoft.com/office/powerpoint/2010/main" val="1047530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Hydrolysis</a:t>
            </a:r>
            <a:endParaRPr lang="en-US" dirty="0"/>
          </a:p>
        </p:txBody>
      </p:sp>
      <p:sp>
        <p:nvSpPr>
          <p:cNvPr id="3" name="Content Placeholder 2"/>
          <p:cNvSpPr>
            <a:spLocks noGrp="1"/>
          </p:cNvSpPr>
          <p:nvPr>
            <p:ph idx="1"/>
          </p:nvPr>
        </p:nvSpPr>
        <p:spPr/>
        <p:txBody>
          <a:bodyPr/>
          <a:lstStyle/>
          <a:p>
            <a:r>
              <a:rPr lang="en-US" dirty="0" smtClean="0"/>
              <a:t>The H</a:t>
            </a:r>
            <a:r>
              <a:rPr lang="en-US" baseline="-25000" dirty="0" smtClean="0"/>
              <a:t>2</a:t>
            </a:r>
            <a:r>
              <a:rPr lang="en-US" dirty="0" smtClean="0"/>
              <a:t>O molecule is introduced into a bond-breaking reaction</a:t>
            </a:r>
          </a:p>
          <a:p>
            <a:pPr marL="228600" lvl="1" indent="0">
              <a:buNone/>
            </a:pPr>
            <a:r>
              <a:rPr lang="en-US" dirty="0" smtClean="0"/>
              <a:t>This includes trans-esterifying enzymes, where an alcohol (ROH) and not an HOH molecule used</a:t>
            </a:r>
          </a:p>
          <a:p>
            <a:r>
              <a:rPr lang="en-US" dirty="0" smtClean="0"/>
              <a:t>(Carboxyl)</a:t>
            </a:r>
            <a:r>
              <a:rPr lang="en-US" dirty="0" err="1" smtClean="0"/>
              <a:t>esterases</a:t>
            </a:r>
            <a:endParaRPr lang="en-US" dirty="0" smtClean="0"/>
          </a:p>
          <a:p>
            <a:pPr lvl="1"/>
            <a:r>
              <a:rPr lang="en-US" dirty="0" smtClean="0"/>
              <a:t>60 </a:t>
            </a:r>
            <a:r>
              <a:rPr lang="en-US" dirty="0" err="1" smtClean="0"/>
              <a:t>kDa</a:t>
            </a:r>
            <a:r>
              <a:rPr lang="en-US" dirty="0" smtClean="0"/>
              <a:t> glycoproteins found in serum, lysosomes, cytosol and particularly high concentrations in liver ER</a:t>
            </a:r>
          </a:p>
          <a:p>
            <a:pPr lvl="1"/>
            <a:r>
              <a:rPr lang="en-US" dirty="0" smtClean="0"/>
              <a:t>5 types in liver, 30 types in brain</a:t>
            </a:r>
          </a:p>
          <a:p>
            <a:pPr lvl="1"/>
            <a:r>
              <a:rPr lang="en-US" dirty="0" smtClean="0"/>
              <a:t>These hydrolyze esters</a:t>
            </a:r>
            <a:br>
              <a:rPr lang="en-US" dirty="0" smtClean="0"/>
            </a:br>
            <a:r>
              <a:rPr lang="en-US" dirty="0" smtClean="0"/>
              <a:t>RC(=O)-OR'  + H</a:t>
            </a:r>
            <a:r>
              <a:rPr lang="en-US" baseline="-25000" dirty="0" smtClean="0"/>
              <a:t>2</a:t>
            </a:r>
            <a:r>
              <a:rPr lang="en-US" dirty="0" smtClean="0"/>
              <a:t>O </a:t>
            </a:r>
            <a:r>
              <a:rPr lang="en-US" dirty="0" smtClean="0">
                <a:sym typeface="Wingdings" panose="05000000000000000000" pitchFamily="2" charset="2"/>
              </a:rPr>
              <a:t> RCOOH  + HOR'</a:t>
            </a:r>
          </a:p>
          <a:p>
            <a:pPr lvl="1"/>
            <a:r>
              <a:rPr lang="en-US" dirty="0" smtClean="0">
                <a:sym typeface="Wingdings" panose="05000000000000000000" pitchFamily="2" charset="2"/>
              </a:rPr>
              <a:t>Includes acetylcholinesterase &amp; </a:t>
            </a:r>
            <a:r>
              <a:rPr lang="en-US" dirty="0" err="1" smtClean="0">
                <a:sym typeface="Wingdings" panose="05000000000000000000" pitchFamily="2" charset="2"/>
              </a:rPr>
              <a:t>butyrylcholinesterase</a:t>
            </a:r>
            <a:endParaRPr lang="en-US" dirty="0" smtClean="0">
              <a:sym typeface="Wingdings" panose="05000000000000000000" pitchFamily="2" charset="2"/>
            </a:endParaRPr>
          </a:p>
          <a:p>
            <a:r>
              <a:rPr lang="en-US" dirty="0" err="1" smtClean="0">
                <a:sym typeface="Wingdings" panose="05000000000000000000" pitchFamily="2" charset="2"/>
              </a:rPr>
              <a:t>Paraoxonases</a:t>
            </a:r>
            <a:r>
              <a:rPr lang="en-US" dirty="0" smtClean="0">
                <a:sym typeface="Wingdings" panose="05000000000000000000" pitchFamily="2" charset="2"/>
              </a:rPr>
              <a:t> (</a:t>
            </a:r>
            <a:r>
              <a:rPr lang="en-US" dirty="0" err="1" smtClean="0">
                <a:sym typeface="Wingdings" panose="05000000000000000000" pitchFamily="2" charset="2"/>
              </a:rPr>
              <a:t>Lactonases</a:t>
            </a:r>
            <a:r>
              <a:rPr lang="en-US" dirty="0" smtClean="0">
                <a:sym typeface="Wingdings" panose="05000000000000000000" pitchFamily="2" charset="2"/>
              </a:rPr>
              <a:t>)</a:t>
            </a:r>
          </a:p>
          <a:p>
            <a:pPr marL="517525" lvl="2" indent="0">
              <a:buNone/>
            </a:pPr>
            <a:r>
              <a:rPr lang="en-US" dirty="0" smtClean="0">
                <a:sym typeface="Wingdings" panose="05000000000000000000" pitchFamily="2" charset="2"/>
              </a:rPr>
              <a:t>hydrolyze organophosphates, cyclic carbonates, lactones, </a:t>
            </a:r>
            <a:r>
              <a:rPr lang="en-US" dirty="0" smtClean="0">
                <a:solidFill>
                  <a:srgbClr val="FF99FF"/>
                </a:solidFill>
                <a:sym typeface="Wingdings" panose="05000000000000000000" pitchFamily="2" charset="2"/>
              </a:rPr>
              <a:t>aromatic carboxylic acid esters</a:t>
            </a:r>
          </a:p>
          <a:p>
            <a:pPr marL="0" indent="0">
              <a:buNone/>
            </a:pP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59</a:t>
            </a:fld>
            <a:endParaRPr lang="en-US"/>
          </a:p>
        </p:txBody>
      </p:sp>
    </p:spTree>
    <p:extLst>
      <p:ext uri="{BB962C8B-B14F-4D97-AF65-F5344CB8AC3E}">
        <p14:creationId xmlns:p14="http://schemas.microsoft.com/office/powerpoint/2010/main" val="363023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 Literature</a:t>
            </a:r>
            <a:endParaRPr lang="en-US" dirty="0"/>
          </a:p>
        </p:txBody>
      </p:sp>
      <p:sp>
        <p:nvSpPr>
          <p:cNvPr id="3" name="Content Placeholder 2"/>
          <p:cNvSpPr>
            <a:spLocks noGrp="1"/>
          </p:cNvSpPr>
          <p:nvPr>
            <p:ph idx="1"/>
          </p:nvPr>
        </p:nvSpPr>
        <p:spPr>
          <a:xfrm>
            <a:off x="405631" y="1411384"/>
            <a:ext cx="8390466" cy="4732337"/>
          </a:xfrm>
        </p:spPr>
        <p:txBody>
          <a:bodyPr/>
          <a:lstStyle/>
          <a:p>
            <a:pPr marL="0" indent="0">
              <a:buNone/>
            </a:pPr>
            <a:r>
              <a:rPr lang="en-US" dirty="0" smtClean="0">
                <a:solidFill>
                  <a:schemeClr val="accent1">
                    <a:lumMod val="60000"/>
                    <a:lumOff val="40000"/>
                  </a:schemeClr>
                </a:solidFill>
              </a:rPr>
              <a:t>Required Text</a:t>
            </a:r>
          </a:p>
          <a:p>
            <a:pPr marL="292100" lvl="1" indent="-292100">
              <a:buNone/>
            </a:pPr>
            <a:r>
              <a:rPr lang="en-US" dirty="0" smtClean="0"/>
              <a:t>Harvey, Clark, </a:t>
            </a:r>
            <a:r>
              <a:rPr lang="en-US" dirty="0" err="1" smtClean="0"/>
              <a:t>Finkel</a:t>
            </a:r>
            <a:r>
              <a:rPr lang="en-US" dirty="0" smtClean="0"/>
              <a:t>, Rey, Whalen (2012) </a:t>
            </a:r>
            <a:r>
              <a:rPr lang="en-US" i="1" dirty="0" smtClean="0">
                <a:solidFill>
                  <a:srgbClr val="FFFF00"/>
                </a:solidFill>
              </a:rPr>
              <a:t>Pharmacology</a:t>
            </a:r>
            <a:r>
              <a:rPr lang="en-US" dirty="0" smtClean="0"/>
              <a:t>, </a:t>
            </a:r>
            <a:br>
              <a:rPr lang="en-US" dirty="0" smtClean="0"/>
            </a:br>
            <a:r>
              <a:rPr lang="en-US" dirty="0" smtClean="0"/>
              <a:t>5</a:t>
            </a:r>
            <a:r>
              <a:rPr lang="en-US" baseline="30000" dirty="0" smtClean="0"/>
              <a:t>th</a:t>
            </a:r>
            <a:r>
              <a:rPr lang="en-US" dirty="0" smtClean="0"/>
              <a:t> Ed (Lippincott, Williams &amp; Wilkins)</a:t>
            </a:r>
          </a:p>
          <a:p>
            <a:pPr marL="0" indent="0">
              <a:buNone/>
            </a:pPr>
            <a:r>
              <a:rPr lang="en-US" dirty="0" smtClean="0">
                <a:solidFill>
                  <a:schemeClr val="accent1">
                    <a:lumMod val="60000"/>
                    <a:lumOff val="40000"/>
                  </a:schemeClr>
                </a:solidFill>
              </a:rPr>
              <a:t>Recommended Texts</a:t>
            </a:r>
          </a:p>
          <a:p>
            <a:pPr marL="263525" indent="-263525">
              <a:buNone/>
            </a:pPr>
            <a:r>
              <a:rPr lang="en-US" sz="2000" dirty="0" smtClean="0"/>
              <a:t>Hodgson (2010) </a:t>
            </a:r>
            <a:r>
              <a:rPr lang="en-US" sz="2000" i="1" dirty="0">
                <a:solidFill>
                  <a:srgbClr val="FFFF00"/>
                </a:solidFill>
              </a:rPr>
              <a:t>A Textbook of Modern Toxicology</a:t>
            </a:r>
            <a:r>
              <a:rPr lang="en-US" sz="2000" i="1" dirty="0"/>
              <a:t>, </a:t>
            </a:r>
            <a:r>
              <a:rPr lang="en-US" sz="2000" i="1" dirty="0" smtClean="0"/>
              <a:t>4</a:t>
            </a:r>
            <a:r>
              <a:rPr lang="en-US" sz="2000" i="1" baseline="30000" dirty="0" smtClean="0"/>
              <a:t>th</a:t>
            </a:r>
            <a:r>
              <a:rPr lang="en-US" sz="2000" i="1" dirty="0" smtClean="0"/>
              <a:t> Ed</a:t>
            </a:r>
            <a:endParaRPr lang="en-US" sz="2000" dirty="0"/>
          </a:p>
          <a:p>
            <a:pPr marL="263525" indent="-263525">
              <a:buNone/>
            </a:pPr>
            <a:r>
              <a:rPr lang="en-US" sz="2000" dirty="0" smtClean="0"/>
              <a:t>Smart &amp; Hodgson, </a:t>
            </a:r>
            <a:r>
              <a:rPr lang="en-US" sz="2000" dirty="0" err="1" smtClean="0"/>
              <a:t>eds</a:t>
            </a:r>
            <a:r>
              <a:rPr lang="en-US" sz="2000" dirty="0"/>
              <a:t> </a:t>
            </a:r>
            <a:r>
              <a:rPr lang="en-US" sz="2000" dirty="0" smtClean="0"/>
              <a:t>(2008) </a:t>
            </a:r>
            <a:r>
              <a:rPr lang="en-US" sz="2000" i="1" dirty="0" smtClean="0">
                <a:solidFill>
                  <a:srgbClr val="FFFF00"/>
                </a:solidFill>
              </a:rPr>
              <a:t>Molecular </a:t>
            </a:r>
            <a:r>
              <a:rPr lang="en-US" sz="2000" i="1" dirty="0">
                <a:solidFill>
                  <a:srgbClr val="FFFF00"/>
                </a:solidFill>
              </a:rPr>
              <a:t>and Biochemical Toxicology</a:t>
            </a:r>
            <a:r>
              <a:rPr lang="en-US" sz="2000" dirty="0"/>
              <a:t>, </a:t>
            </a:r>
            <a:r>
              <a:rPr lang="en-US" sz="2000" dirty="0" smtClean="0"/>
              <a:t>4</a:t>
            </a:r>
            <a:r>
              <a:rPr lang="en-US" sz="2000" baseline="30000" dirty="0" smtClean="0"/>
              <a:t>th</a:t>
            </a:r>
            <a:r>
              <a:rPr lang="en-US" sz="2000" dirty="0" smtClean="0"/>
              <a:t> Ed</a:t>
            </a:r>
          </a:p>
          <a:p>
            <a:pPr marL="263525" indent="-263525">
              <a:buNone/>
            </a:pPr>
            <a:r>
              <a:rPr lang="en-US" sz="2000" dirty="0" smtClean="0"/>
              <a:t>Frank &amp; </a:t>
            </a:r>
            <a:r>
              <a:rPr lang="en-US" sz="2000" dirty="0" err="1" smtClean="0"/>
              <a:t>Ottoboni</a:t>
            </a:r>
            <a:r>
              <a:rPr lang="en-US" sz="2000" dirty="0" smtClean="0"/>
              <a:t> (2011) </a:t>
            </a:r>
            <a:r>
              <a:rPr lang="en-US" sz="2000" i="1" dirty="0">
                <a:solidFill>
                  <a:srgbClr val="FFFF00"/>
                </a:solidFill>
              </a:rPr>
              <a:t>The Dose </a:t>
            </a:r>
            <a:r>
              <a:rPr lang="en-US" sz="2000" i="1" dirty="0" smtClean="0">
                <a:solidFill>
                  <a:srgbClr val="FFFF00"/>
                </a:solidFill>
              </a:rPr>
              <a:t>Makes The </a:t>
            </a:r>
            <a:r>
              <a:rPr lang="en-US" sz="2000" i="1" dirty="0">
                <a:solidFill>
                  <a:srgbClr val="FFFF00"/>
                </a:solidFill>
              </a:rPr>
              <a:t>Poison: A </a:t>
            </a:r>
            <a:r>
              <a:rPr lang="en-US" sz="2000" i="1" dirty="0" smtClean="0">
                <a:solidFill>
                  <a:srgbClr val="FFFF00"/>
                </a:solidFill>
              </a:rPr>
              <a:t>Plain-Language</a:t>
            </a:r>
            <a:r>
              <a:rPr lang="en-US" sz="2000" i="1" dirty="0">
                <a:solidFill>
                  <a:srgbClr val="FFFF00"/>
                </a:solidFill>
              </a:rPr>
              <a:t> </a:t>
            </a:r>
            <a:r>
              <a:rPr lang="en-US" sz="2000" i="1" dirty="0" smtClean="0">
                <a:solidFill>
                  <a:srgbClr val="FFFF00"/>
                </a:solidFill>
              </a:rPr>
              <a:t>Guide to Toxicology</a:t>
            </a:r>
            <a:r>
              <a:rPr lang="en-US" sz="2000" dirty="0" smtClean="0"/>
              <a:t>, 3</a:t>
            </a:r>
            <a:r>
              <a:rPr lang="en-US" sz="2000" baseline="30000" dirty="0" smtClean="0"/>
              <a:t>rd</a:t>
            </a:r>
            <a:r>
              <a:rPr lang="en-US" sz="2000" dirty="0" smtClean="0"/>
              <a:t> Ed</a:t>
            </a:r>
          </a:p>
          <a:p>
            <a:pPr marL="263525" indent="-263525">
              <a:buNone/>
            </a:pPr>
            <a:r>
              <a:rPr lang="en-US" sz="2000" dirty="0" err="1" smtClean="0"/>
              <a:t>Ottoboni</a:t>
            </a:r>
            <a:r>
              <a:rPr lang="en-US" sz="2000" dirty="0" smtClean="0"/>
              <a:t> (1997) </a:t>
            </a:r>
            <a:r>
              <a:rPr lang="en-US" sz="2000" i="1" dirty="0">
                <a:solidFill>
                  <a:srgbClr val="FFFF00"/>
                </a:solidFill>
              </a:rPr>
              <a:t>The Dose </a:t>
            </a:r>
            <a:r>
              <a:rPr lang="en-US" sz="2000" i="1" dirty="0" smtClean="0">
                <a:solidFill>
                  <a:srgbClr val="FFFF00"/>
                </a:solidFill>
              </a:rPr>
              <a:t>Makes The </a:t>
            </a:r>
            <a:r>
              <a:rPr lang="en-US" sz="2000" i="1" dirty="0">
                <a:solidFill>
                  <a:srgbClr val="FFFF00"/>
                </a:solidFill>
              </a:rPr>
              <a:t>Poison: A </a:t>
            </a:r>
            <a:r>
              <a:rPr lang="en-US" sz="2000" i="1" dirty="0" smtClean="0">
                <a:solidFill>
                  <a:srgbClr val="FFFF00"/>
                </a:solidFill>
              </a:rPr>
              <a:t>Plain-Language Guide to Toxicology</a:t>
            </a:r>
            <a:r>
              <a:rPr lang="en-US" sz="2000" dirty="0" smtClean="0"/>
              <a:t>, 2</a:t>
            </a:r>
            <a:r>
              <a:rPr lang="en-US" sz="2000" baseline="30000" dirty="0" smtClean="0"/>
              <a:t>nd</a:t>
            </a:r>
            <a:r>
              <a:rPr lang="en-US" sz="2000" dirty="0" smtClean="0"/>
              <a:t> Ed.</a:t>
            </a:r>
            <a:endParaRPr lang="en-US" sz="2000" dirty="0"/>
          </a:p>
          <a:p>
            <a:pPr marL="263525" indent="-263525">
              <a:buNone/>
            </a:pPr>
            <a:r>
              <a:rPr lang="en-US" sz="2000" dirty="0" smtClean="0"/>
              <a:t>Gaby, </a:t>
            </a:r>
            <a:r>
              <a:rPr lang="en-US" sz="2000" dirty="0" err="1" smtClean="0"/>
              <a:t>Batz</a:t>
            </a:r>
            <a:r>
              <a:rPr lang="en-US" sz="2000" dirty="0" smtClean="0"/>
              <a:t>, Chester, Constantine (</a:t>
            </a:r>
            <a:r>
              <a:rPr lang="en-US" sz="2000" dirty="0" err="1" smtClean="0"/>
              <a:t>eds</a:t>
            </a:r>
            <a:r>
              <a:rPr lang="en-US" sz="2000" dirty="0" smtClean="0"/>
              <a:t>) (2006)</a:t>
            </a:r>
            <a:r>
              <a:rPr lang="en-US" sz="2000" i="1" dirty="0" smtClean="0"/>
              <a:t> </a:t>
            </a:r>
            <a:r>
              <a:rPr lang="en-US" sz="2000" i="1" dirty="0" smtClean="0">
                <a:solidFill>
                  <a:srgbClr val="FFFF00"/>
                </a:solidFill>
              </a:rPr>
              <a:t>A-Z </a:t>
            </a:r>
            <a:r>
              <a:rPr lang="en-US" sz="2000" i="1" dirty="0">
                <a:solidFill>
                  <a:srgbClr val="FFFF00"/>
                </a:solidFill>
              </a:rPr>
              <a:t>Guide to Drug-Herb-Vitamin Interactions</a:t>
            </a:r>
            <a:r>
              <a:rPr lang="en-US" sz="2000" dirty="0"/>
              <a:t>, </a:t>
            </a:r>
            <a:r>
              <a:rPr lang="en-US" sz="2000" dirty="0" smtClean="0"/>
              <a:t>2</a:t>
            </a:r>
            <a:r>
              <a:rPr lang="en-US" sz="2000" baseline="30000" dirty="0" smtClean="0"/>
              <a:t>nd</a:t>
            </a:r>
            <a:r>
              <a:rPr lang="en-US" sz="2000" dirty="0" smtClean="0"/>
              <a:t> Ed</a:t>
            </a:r>
          </a:p>
        </p:txBody>
      </p:sp>
      <p:sp>
        <p:nvSpPr>
          <p:cNvPr id="4" name="Slide Number Placeholder 3"/>
          <p:cNvSpPr>
            <a:spLocks noGrp="1"/>
          </p:cNvSpPr>
          <p:nvPr>
            <p:ph type="sldNum" sz="quarter" idx="10"/>
          </p:nvPr>
        </p:nvSpPr>
        <p:spPr/>
        <p:txBody>
          <a:bodyPr/>
          <a:lstStyle/>
          <a:p>
            <a:fld id="{65BF09B2-7C03-466F-AA1F-DB9F08957316}" type="slidenum">
              <a:rPr lang="en-US" smtClean="0"/>
              <a:pPr/>
              <a:t>6</a:t>
            </a:fld>
            <a:endParaRPr lang="en-US"/>
          </a:p>
        </p:txBody>
      </p:sp>
    </p:spTree>
    <p:extLst>
      <p:ext uri="{BB962C8B-B14F-4D97-AF65-F5344CB8AC3E}">
        <p14:creationId xmlns:p14="http://schemas.microsoft.com/office/powerpoint/2010/main" val="39807363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Hydrolysis</a:t>
            </a:r>
            <a:endParaRPr lang="en-US" dirty="0"/>
          </a:p>
        </p:txBody>
      </p:sp>
      <p:sp>
        <p:nvSpPr>
          <p:cNvPr id="3" name="Content Placeholder 2"/>
          <p:cNvSpPr>
            <a:spLocks noGrp="1"/>
          </p:cNvSpPr>
          <p:nvPr>
            <p:ph idx="1"/>
          </p:nvPr>
        </p:nvSpPr>
        <p:spPr/>
        <p:txBody>
          <a:bodyPr/>
          <a:lstStyle/>
          <a:p>
            <a:r>
              <a:rPr lang="en-US" dirty="0" smtClean="0"/>
              <a:t>Epoxide hydrolases</a:t>
            </a:r>
          </a:p>
          <a:p>
            <a:pPr marL="228600" lvl="1" indent="0">
              <a:buNone/>
            </a:pPr>
            <a:r>
              <a:rPr lang="en-US" dirty="0" smtClean="0"/>
              <a:t>Cytochrome P450 enzymes (discussed later) can form epoxides, which should be hydrolyzed so conjugation (also discussed later) can occur</a:t>
            </a:r>
          </a:p>
          <a:p>
            <a:r>
              <a:rPr lang="en-US" dirty="0" smtClean="0"/>
              <a:t>Peptidases</a:t>
            </a:r>
          </a:p>
          <a:p>
            <a:pPr marL="228600" lvl="1" indent="0">
              <a:buNone/>
            </a:pPr>
            <a:r>
              <a:rPr lang="en-US" dirty="0" smtClean="0"/>
              <a:t>These enzymes can hydrolyze amino acids from either end of the polypeptide (</a:t>
            </a:r>
            <a:r>
              <a:rPr lang="en-US" dirty="0" err="1" smtClean="0">
                <a:solidFill>
                  <a:srgbClr val="FF99FF"/>
                </a:solidFill>
              </a:rPr>
              <a:t>aminopeptidases</a:t>
            </a:r>
            <a:r>
              <a:rPr lang="en-US" dirty="0" smtClean="0">
                <a:solidFill>
                  <a:srgbClr val="FF99FF"/>
                </a:solidFill>
              </a:rPr>
              <a:t> and carboxypeptidases</a:t>
            </a:r>
            <a:r>
              <a:rPr lang="en-US" dirty="0" smtClean="0"/>
              <a:t>) or within the strand (</a:t>
            </a:r>
            <a:r>
              <a:rPr lang="en-US" dirty="0" smtClean="0">
                <a:solidFill>
                  <a:srgbClr val="FF99FF"/>
                </a:solidFill>
              </a:rPr>
              <a:t>serine and cysteine proteases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60</a:t>
            </a:fld>
            <a:endParaRPr lang="en-US"/>
          </a:p>
        </p:txBody>
      </p:sp>
    </p:spTree>
    <p:extLst>
      <p:ext uri="{BB962C8B-B14F-4D97-AF65-F5344CB8AC3E}">
        <p14:creationId xmlns:p14="http://schemas.microsoft.com/office/powerpoint/2010/main" val="1405321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Hydrolytic Reactions</a:t>
            </a:r>
            <a:endParaRPr lang="en-US" dirty="0"/>
          </a:p>
        </p:txBody>
      </p:sp>
      <p:sp>
        <p:nvSpPr>
          <p:cNvPr id="4" name="Content Placeholder 3"/>
          <p:cNvSpPr>
            <a:spLocks noGrp="1"/>
          </p:cNvSpPr>
          <p:nvPr>
            <p:ph idx="1"/>
          </p:nvPr>
        </p:nvSpPr>
        <p:spPr/>
        <p:txBody>
          <a:bodyPr/>
          <a:lstStyle/>
          <a:p>
            <a:pPr marL="6007100" indent="0">
              <a:buNone/>
            </a:pPr>
            <a:r>
              <a:rPr lang="en-US" sz="2000" dirty="0" smtClean="0"/>
              <a:t>Note H</a:t>
            </a:r>
            <a:r>
              <a:rPr lang="en-US" sz="2000" baseline="-25000" dirty="0" smtClean="0"/>
              <a:t>2</a:t>
            </a:r>
            <a:r>
              <a:rPr lang="en-US" sz="2000" dirty="0" smtClean="0"/>
              <a:t>O molecule shown in reactions</a:t>
            </a:r>
          </a:p>
          <a:p>
            <a:pPr marL="6007100" indent="0">
              <a:buNone/>
            </a:pPr>
            <a:endParaRPr lang="en-US" sz="2000" dirty="0" smtClean="0"/>
          </a:p>
          <a:p>
            <a:pPr marL="6007100" indent="0">
              <a:buNone/>
            </a:pPr>
            <a:r>
              <a:rPr lang="en-US" sz="1800" dirty="0" smtClean="0"/>
              <a:t>hCE1 is name of hydrolytic enzyme</a:t>
            </a:r>
            <a:endParaRPr lang="en-US" sz="2000" dirty="0" smtClean="0"/>
          </a:p>
          <a:p>
            <a:pPr marL="6091238"/>
            <a:endParaRPr lang="en-US" dirty="0"/>
          </a:p>
          <a:p>
            <a:pPr marL="6091238"/>
            <a:endParaRPr lang="en-US" dirty="0" smtClean="0"/>
          </a:p>
          <a:p>
            <a:pPr marL="6091238"/>
            <a:endParaRPr lang="en-US" dirty="0"/>
          </a:p>
          <a:p>
            <a:pPr marL="6007100" indent="0">
              <a:buNone/>
            </a:pPr>
            <a:r>
              <a:rPr lang="en-US" sz="2000" dirty="0" smtClean="0"/>
              <a:t>Here's a trans-esterification (ROH not HOH)</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1349375"/>
            <a:ext cx="598170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2892425"/>
            <a:ext cx="59817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5" y="4483100"/>
            <a:ext cx="59912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0"/>
          </p:nvPr>
        </p:nvSpPr>
        <p:spPr/>
        <p:txBody>
          <a:bodyPr/>
          <a:lstStyle/>
          <a:p>
            <a:fld id="{65BF09B2-7C03-466F-AA1F-DB9F08957316}" type="slidenum">
              <a:rPr lang="en-US" smtClean="0"/>
              <a:pPr/>
              <a:t>61</a:t>
            </a:fld>
            <a:endParaRPr lang="en-US"/>
          </a:p>
        </p:txBody>
      </p:sp>
    </p:spTree>
    <p:extLst>
      <p:ext uri="{BB962C8B-B14F-4D97-AF65-F5344CB8AC3E}">
        <p14:creationId xmlns:p14="http://schemas.microsoft.com/office/powerpoint/2010/main" val="4108309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Hydrolytic Reactions</a:t>
            </a:r>
            <a:endParaRPr lang="en-US" dirty="0"/>
          </a:p>
        </p:txBody>
      </p:sp>
      <p:sp>
        <p:nvSpPr>
          <p:cNvPr id="4" name="Content Placeholder 3"/>
          <p:cNvSpPr>
            <a:spLocks noGrp="1"/>
          </p:cNvSpPr>
          <p:nvPr>
            <p:ph idx="1"/>
          </p:nvPr>
        </p:nvSpPr>
        <p:spPr/>
        <p:txBody>
          <a:bodyPr/>
          <a:lstStyle/>
          <a:p>
            <a:pPr marL="5824538" indent="0">
              <a:buNone/>
            </a:pPr>
            <a:r>
              <a:rPr lang="en-US" sz="2000" dirty="0" smtClean="0"/>
              <a:t>procaine is local anesthetic</a:t>
            </a:r>
          </a:p>
          <a:p>
            <a:pPr marL="5824538" indent="0">
              <a:buNone/>
            </a:pPr>
            <a:endParaRPr lang="en-US" sz="2000" dirty="0"/>
          </a:p>
          <a:p>
            <a:pPr marL="5824538" indent="0">
              <a:buNone/>
            </a:pPr>
            <a:endParaRPr lang="en-US" sz="2000" dirty="0" smtClean="0"/>
          </a:p>
          <a:p>
            <a:pPr marL="5824538" indent="0">
              <a:buNone/>
            </a:pPr>
            <a:r>
              <a:rPr lang="en-US" sz="1600" dirty="0" smtClean="0"/>
              <a:t>The organophosphate DIFP is a powerful anti-cholinesterase that was studied as a nerve warfare agent</a:t>
            </a:r>
          </a:p>
          <a:p>
            <a:pPr marL="6184900" indent="-4763">
              <a:buNone/>
            </a:pPr>
            <a:r>
              <a:rPr lang="en-US" sz="1600" dirty="0" smtClean="0"/>
              <a:t>The epoxide hydrolase follows the epoxidation by a CYP enzymes</a:t>
            </a: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377950"/>
            <a:ext cx="5235575" cy="1396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2774689"/>
            <a:ext cx="5768976" cy="1379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3" y="4154024"/>
            <a:ext cx="6200775" cy="1444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fld id="{65BF09B2-7C03-466F-AA1F-DB9F08957316}" type="slidenum">
              <a:rPr lang="en-US" smtClean="0"/>
              <a:pPr/>
              <a:t>62</a:t>
            </a:fld>
            <a:endParaRPr lang="en-US"/>
          </a:p>
        </p:txBody>
      </p:sp>
    </p:spTree>
    <p:extLst>
      <p:ext uri="{BB962C8B-B14F-4D97-AF65-F5344CB8AC3E}">
        <p14:creationId xmlns:p14="http://schemas.microsoft.com/office/powerpoint/2010/main" val="3291028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Reductions</a:t>
            </a:r>
            <a:endParaRPr lang="en-US" dirty="0"/>
          </a:p>
        </p:txBody>
      </p:sp>
      <p:sp>
        <p:nvSpPr>
          <p:cNvPr id="3" name="Content Placeholder 2"/>
          <p:cNvSpPr>
            <a:spLocks noGrp="1"/>
          </p:cNvSpPr>
          <p:nvPr>
            <p:ph idx="1"/>
          </p:nvPr>
        </p:nvSpPr>
        <p:spPr/>
        <p:txBody>
          <a:bodyPr/>
          <a:lstStyle/>
          <a:p>
            <a:r>
              <a:rPr lang="en-US" sz="2000" dirty="0" smtClean="0"/>
              <a:t>When a molecule has electrons transferred to it (often being protonated or acquiring hydrogen atoms too), this is a reduction</a:t>
            </a:r>
          </a:p>
          <a:p>
            <a:r>
              <a:rPr lang="en-US" dirty="0" smtClean="0"/>
              <a:t>These reactions are generally about reducing carbonyl groups in aldehydes &amp; ketones</a:t>
            </a:r>
          </a:p>
          <a:p>
            <a:endParaRPr lang="en-US" dirty="0" smtClean="0"/>
          </a:p>
          <a:p>
            <a:endParaRPr lang="en-US" dirty="0" smtClean="0"/>
          </a:p>
          <a:p>
            <a:r>
              <a:rPr lang="en-US" dirty="0" smtClean="0"/>
              <a:t>Reduction transformations can occur in three ways</a:t>
            </a:r>
          </a:p>
          <a:p>
            <a:pPr marL="749300" lvl="1" indent="-457200">
              <a:buFont typeface="+mj-lt"/>
              <a:buAutoNum type="arabicPeriod"/>
            </a:pPr>
            <a:r>
              <a:rPr lang="en-US" dirty="0" smtClean="0"/>
              <a:t>Enzymatically by host NAD(P)H-dependent oxidoreductases (found in many cells, but chiefly done by liver </a:t>
            </a:r>
            <a:r>
              <a:rPr lang="en-US" dirty="0" err="1" smtClean="0"/>
              <a:t>microsomes</a:t>
            </a:r>
            <a:r>
              <a:rPr lang="en-US" dirty="0" smtClean="0"/>
              <a:t>)</a:t>
            </a:r>
          </a:p>
          <a:p>
            <a:pPr marL="749300" lvl="1" indent="-457200">
              <a:buFont typeface="+mj-lt"/>
              <a:buAutoNum type="arabicPeriod"/>
            </a:pPr>
            <a:r>
              <a:rPr lang="en-US" dirty="0" err="1" smtClean="0"/>
              <a:t>Nonenzymatically</a:t>
            </a:r>
            <a:r>
              <a:rPr lang="en-US" dirty="0" smtClean="0"/>
              <a:t> perhaps by direct interaction of an reductant (NAD(P)H, FAD, FMN, glutathione) with toxicant</a:t>
            </a:r>
          </a:p>
          <a:p>
            <a:pPr marL="749300" lvl="1" indent="-457200">
              <a:buFont typeface="+mj-lt"/>
              <a:buAutoNum type="arabicPeriod"/>
            </a:pPr>
            <a:r>
              <a:rPr lang="en-US" dirty="0" smtClean="0"/>
              <a:t>Intestinal bacteria which have many such enzymes</a:t>
            </a:r>
          </a:p>
          <a:p>
            <a:pPr lvl="1"/>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435" y="3221665"/>
            <a:ext cx="1998441" cy="883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67" y="3221665"/>
            <a:ext cx="2235607" cy="91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5BF09B2-7C03-466F-AA1F-DB9F08957316}" type="slidenum">
              <a:rPr lang="en-US" smtClean="0"/>
              <a:pPr/>
              <a:t>63</a:t>
            </a:fld>
            <a:endParaRPr lang="en-US"/>
          </a:p>
        </p:txBody>
      </p:sp>
    </p:spTree>
    <p:extLst>
      <p:ext uri="{BB962C8B-B14F-4D97-AF65-F5344CB8AC3E}">
        <p14:creationId xmlns:p14="http://schemas.microsoft.com/office/powerpoint/2010/main" val="2536989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Enzymes</a:t>
            </a:r>
            <a:endParaRPr lang="en-US" dirty="0"/>
          </a:p>
        </p:txBody>
      </p:sp>
      <p:sp>
        <p:nvSpPr>
          <p:cNvPr id="3" name="Content Placeholder 2"/>
          <p:cNvSpPr>
            <a:spLocks noGrp="1"/>
          </p:cNvSpPr>
          <p:nvPr>
            <p:ph idx="1"/>
          </p:nvPr>
        </p:nvSpPr>
        <p:spPr/>
        <p:txBody>
          <a:bodyPr/>
          <a:lstStyle/>
          <a:p>
            <a:r>
              <a:rPr lang="en-US" dirty="0" smtClean="0"/>
              <a:t>Many host reductases have been identified, and fall into 4 </a:t>
            </a:r>
            <a:r>
              <a:rPr lang="en-US" dirty="0" err="1" smtClean="0"/>
              <a:t>superfamilies</a:t>
            </a:r>
            <a:endParaRPr lang="en-US" dirty="0"/>
          </a:p>
          <a:p>
            <a:r>
              <a:rPr lang="en-US" dirty="0" smtClean="0"/>
              <a:t>A table for these reductases is on the next slide</a:t>
            </a:r>
          </a:p>
          <a:p>
            <a:pPr marL="0" indent="0">
              <a:buNone/>
            </a:pPr>
            <a:r>
              <a:rPr lang="en-US" dirty="0" smtClean="0"/>
              <a:t>These 4 classes of reductases are</a:t>
            </a:r>
          </a:p>
          <a:p>
            <a:pPr marL="457200" indent="-457200">
              <a:buFont typeface="+mj-lt"/>
              <a:buAutoNum type="arabicPeriod"/>
            </a:pPr>
            <a:r>
              <a:rPr lang="en-US" dirty="0" smtClean="0"/>
              <a:t>Aldo-</a:t>
            </a:r>
            <a:r>
              <a:rPr lang="en-US" dirty="0" err="1" smtClean="0"/>
              <a:t>keto</a:t>
            </a:r>
            <a:r>
              <a:rPr lang="en-US" dirty="0" smtClean="0"/>
              <a:t> reductases (AKR)</a:t>
            </a:r>
          </a:p>
          <a:p>
            <a:pPr marL="228600" lvl="1" indent="0">
              <a:buNone/>
            </a:pPr>
            <a:r>
              <a:rPr lang="en-US" dirty="0" smtClean="0"/>
              <a:t>specific for carbonyl groups (C=O) on aldehydes and ketones</a:t>
            </a:r>
          </a:p>
          <a:p>
            <a:pPr marL="457200" indent="-457200">
              <a:buFont typeface="+mj-lt"/>
              <a:buAutoNum type="arabicPeriod"/>
            </a:pPr>
            <a:r>
              <a:rPr lang="en-US" dirty="0" smtClean="0"/>
              <a:t>Short-chain dehydrogenase/reductases (SDR)</a:t>
            </a:r>
          </a:p>
          <a:p>
            <a:pPr marL="457200" indent="-457200">
              <a:buFont typeface="+mj-lt"/>
              <a:buAutoNum type="arabicPeriod"/>
            </a:pPr>
            <a:r>
              <a:rPr lang="en-US" dirty="0" smtClean="0"/>
              <a:t>Medium-chain dehydrogenase/reductases (MDR)</a:t>
            </a:r>
          </a:p>
          <a:p>
            <a:pPr marL="457200" indent="-457200">
              <a:buFont typeface="+mj-lt"/>
              <a:buAutoNum type="arabicPeriod"/>
            </a:pPr>
            <a:r>
              <a:rPr lang="en-US" dirty="0" smtClean="0"/>
              <a:t>Quinone reductases (NQO)</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315" y="5205396"/>
            <a:ext cx="2387010" cy="144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5BF09B2-7C03-466F-AA1F-DB9F08957316}" type="slidenum">
              <a:rPr lang="en-US" smtClean="0"/>
              <a:pPr/>
              <a:t>64</a:t>
            </a:fld>
            <a:endParaRPr lang="en-US"/>
          </a:p>
        </p:txBody>
      </p:sp>
    </p:spTree>
    <p:extLst>
      <p:ext uri="{BB962C8B-B14F-4D97-AF65-F5344CB8AC3E}">
        <p14:creationId xmlns:p14="http://schemas.microsoft.com/office/powerpoint/2010/main" val="3790047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24907"/>
            <a:ext cx="8407400" cy="762000"/>
          </a:xfrm>
        </p:spPr>
        <p:txBody>
          <a:bodyPr/>
          <a:lstStyle/>
          <a:p>
            <a:r>
              <a:rPr lang="en-US" dirty="0" smtClean="0"/>
              <a:t>Specific Reduction Reactions</a:t>
            </a:r>
            <a:endParaRPr lang="en-US" dirty="0"/>
          </a:p>
        </p:txBody>
      </p:sp>
      <p:sp>
        <p:nvSpPr>
          <p:cNvPr id="3" name="Content Placeholder 2"/>
          <p:cNvSpPr>
            <a:spLocks noGrp="1"/>
          </p:cNvSpPr>
          <p:nvPr>
            <p:ph idx="1"/>
          </p:nvPr>
        </p:nvSpPr>
        <p:spPr>
          <a:xfrm>
            <a:off x="364067" y="1270530"/>
            <a:ext cx="8390466" cy="5078426"/>
          </a:xfrm>
        </p:spPr>
        <p:txBody>
          <a:bodyPr/>
          <a:lstStyle/>
          <a:p>
            <a:pPr marL="4927600" indent="0">
              <a:buNone/>
            </a:pPr>
            <a:r>
              <a:rPr lang="en-US" sz="1600" dirty="0" smtClean="0">
                <a:latin typeface="+mj-lt"/>
              </a:rPr>
              <a:t>The azo group is R-N=N-R</a:t>
            </a:r>
            <a:br>
              <a:rPr lang="en-US" sz="1600" dirty="0" smtClean="0">
                <a:latin typeface="+mj-lt"/>
              </a:rPr>
            </a:br>
            <a:endParaRPr lang="en-US" sz="1600" dirty="0" smtClean="0">
              <a:latin typeface="+mj-lt"/>
            </a:endParaRPr>
          </a:p>
          <a:p>
            <a:pPr marL="4927600" indent="0">
              <a:buNone/>
            </a:pPr>
            <a:r>
              <a:rPr lang="en-US" sz="1600" dirty="0" smtClean="0">
                <a:latin typeface="+mj-lt"/>
              </a:rPr>
              <a:t>The double bond was hydrogenated twice to split into amines</a:t>
            </a:r>
          </a:p>
          <a:p>
            <a:pPr marL="4927600" indent="0">
              <a:buNone/>
            </a:pPr>
            <a:endParaRPr lang="en-US" sz="1600" dirty="0">
              <a:latin typeface="+mj-lt"/>
            </a:endParaRPr>
          </a:p>
          <a:p>
            <a:pPr marL="4927600" indent="0">
              <a:buNone/>
            </a:pPr>
            <a:endParaRPr lang="en-US" sz="1600" dirty="0" smtClean="0">
              <a:latin typeface="+mj-lt"/>
            </a:endParaRPr>
          </a:p>
          <a:p>
            <a:pPr marL="4927600" indent="0">
              <a:buNone/>
            </a:pPr>
            <a:r>
              <a:rPr lang="en-US" sz="1600" dirty="0" smtClean="0">
                <a:latin typeface="+mj-lt"/>
              </a:rPr>
              <a:t>Conditions used in the laboratory to reduce aryl (aromatic ring) nitro</a:t>
            </a:r>
            <a:br>
              <a:rPr lang="en-US" sz="1600" dirty="0" smtClean="0">
                <a:latin typeface="+mj-lt"/>
              </a:rPr>
            </a:br>
            <a:r>
              <a:rPr lang="en-US" sz="1600" dirty="0" smtClean="0">
                <a:latin typeface="+mj-lt"/>
              </a:rPr>
              <a:t>(–NO</a:t>
            </a:r>
            <a:r>
              <a:rPr lang="en-US" sz="1600" baseline="-25000" dirty="0" smtClean="0">
                <a:latin typeface="+mj-lt"/>
              </a:rPr>
              <a:t>2</a:t>
            </a:r>
            <a:r>
              <a:rPr lang="en-US" sz="1600" dirty="0" smtClean="0">
                <a:latin typeface="+mj-lt"/>
              </a:rPr>
              <a:t>) groups use toxic chemicals and catalysts</a:t>
            </a:r>
          </a:p>
          <a:p>
            <a:pPr marL="4927600" indent="0">
              <a:buNone/>
            </a:pPr>
            <a:endParaRPr lang="en-US" sz="1600" dirty="0">
              <a:latin typeface="+mj-lt"/>
            </a:endParaRPr>
          </a:p>
          <a:p>
            <a:pPr marL="5562600" indent="0">
              <a:buNone/>
            </a:pPr>
            <a:r>
              <a:rPr lang="en-US" sz="1400" dirty="0" smtClean="0">
                <a:latin typeface="+mj-lt"/>
              </a:rPr>
              <a:t>Haloperidol is an anti-psychotic used to treat schizophrenia, </a:t>
            </a:r>
            <a:r>
              <a:rPr lang="en-US" sz="1400" dirty="0" err="1" smtClean="0">
                <a:latin typeface="+mj-lt"/>
              </a:rPr>
              <a:t>choreas</a:t>
            </a:r>
            <a:r>
              <a:rPr lang="en-US" sz="1400" dirty="0" smtClean="0">
                <a:latin typeface="+mj-lt"/>
              </a:rPr>
              <a:t>, severe anxiety, tics in Tourette's, hiccups not responsive to other care. Used in adults and children</a:t>
            </a:r>
          </a:p>
        </p:txBody>
      </p:sp>
      <p:sp>
        <p:nvSpPr>
          <p:cNvPr id="4" name="Slide Number Placeholder 3"/>
          <p:cNvSpPr>
            <a:spLocks noGrp="1"/>
          </p:cNvSpPr>
          <p:nvPr>
            <p:ph type="sldNum" sz="quarter" idx="10"/>
          </p:nvPr>
        </p:nvSpPr>
        <p:spPr/>
        <p:txBody>
          <a:bodyPr/>
          <a:lstStyle/>
          <a:p>
            <a:fld id="{65BF09B2-7C03-466F-AA1F-DB9F08957316}" type="slidenum">
              <a:rPr lang="en-US" smtClean="0"/>
              <a:pPr/>
              <a:t>65</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99" y="1269095"/>
            <a:ext cx="4918075" cy="1115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4" y="2384425"/>
            <a:ext cx="4779964" cy="204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298" y="4429097"/>
            <a:ext cx="5524501" cy="1126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2964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81" y="412118"/>
            <a:ext cx="7909372" cy="6182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65BF09B2-7C03-466F-AA1F-DB9F08957316}" type="slidenum">
              <a:rPr lang="en-US" smtClean="0"/>
              <a:pPr/>
              <a:t>66</a:t>
            </a:fld>
            <a:endParaRPr lang="en-US"/>
          </a:p>
        </p:txBody>
      </p:sp>
    </p:spTree>
    <p:extLst>
      <p:ext uri="{BB962C8B-B14F-4D97-AF65-F5344CB8AC3E}">
        <p14:creationId xmlns:p14="http://schemas.microsoft.com/office/powerpoint/2010/main" val="25157746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Oxidations</a:t>
            </a:r>
            <a:endParaRPr lang="en-US" dirty="0"/>
          </a:p>
        </p:txBody>
      </p:sp>
      <p:sp>
        <p:nvSpPr>
          <p:cNvPr id="3" name="Content Placeholder 2"/>
          <p:cNvSpPr>
            <a:spLocks noGrp="1"/>
          </p:cNvSpPr>
          <p:nvPr>
            <p:ph idx="1"/>
          </p:nvPr>
        </p:nvSpPr>
        <p:spPr/>
        <p:txBody>
          <a:bodyPr/>
          <a:lstStyle/>
          <a:p>
            <a:r>
              <a:rPr lang="en-US" sz="2200" dirty="0"/>
              <a:t>When a molecule has electrons </a:t>
            </a:r>
            <a:r>
              <a:rPr lang="en-US" sz="2200" dirty="0" smtClean="0"/>
              <a:t>removed from it, this is an oxidation, because much of the time, oxygen (O) atoms are taking the electrons, the O atoms becoming part of the molecule</a:t>
            </a:r>
          </a:p>
          <a:p>
            <a:r>
              <a:rPr lang="en-US" sz="2200" dirty="0" smtClean="0"/>
              <a:t>Dehydrogenations are also oxidations because electrons are taken, although O atoms may not necessarily be bonded products nor involved in the reaction</a:t>
            </a:r>
          </a:p>
          <a:p>
            <a:endParaRPr lang="en-US" sz="2200" dirty="0" smtClean="0"/>
          </a:p>
        </p:txBody>
      </p:sp>
      <p:sp>
        <p:nvSpPr>
          <p:cNvPr id="4" name="Slide Number Placeholder 3"/>
          <p:cNvSpPr>
            <a:spLocks noGrp="1"/>
          </p:cNvSpPr>
          <p:nvPr>
            <p:ph type="sldNum" sz="quarter" idx="10"/>
          </p:nvPr>
        </p:nvSpPr>
        <p:spPr/>
        <p:txBody>
          <a:bodyPr/>
          <a:lstStyle/>
          <a:p>
            <a:fld id="{65BF09B2-7C03-466F-AA1F-DB9F08957316}" type="slidenum">
              <a:rPr lang="en-US" smtClean="0"/>
              <a:pPr/>
              <a:t>67</a:t>
            </a:fld>
            <a:endParaRPr lang="en-US"/>
          </a:p>
        </p:txBody>
      </p:sp>
    </p:spTree>
    <p:extLst>
      <p:ext uri="{BB962C8B-B14F-4D97-AF65-F5344CB8AC3E}">
        <p14:creationId xmlns:p14="http://schemas.microsoft.com/office/powerpoint/2010/main" val="3082183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Oxidation Enzymes</a:t>
            </a:r>
            <a:endParaRPr lang="en-US" dirty="0"/>
          </a:p>
        </p:txBody>
      </p:sp>
      <p:sp>
        <p:nvSpPr>
          <p:cNvPr id="3" name="Content Placeholder 2"/>
          <p:cNvSpPr>
            <a:spLocks noGrp="1"/>
          </p:cNvSpPr>
          <p:nvPr>
            <p:ph idx="1"/>
          </p:nvPr>
        </p:nvSpPr>
        <p:spPr/>
        <p:txBody>
          <a:bodyPr/>
          <a:lstStyle/>
          <a:p>
            <a:r>
              <a:rPr lang="en-US" dirty="0" smtClean="0"/>
              <a:t>Alcohol, Aldehyde Dehydrogenases</a:t>
            </a:r>
          </a:p>
          <a:p>
            <a:pPr marL="228600" lvl="1" indent="0">
              <a:buNone/>
            </a:pPr>
            <a:r>
              <a:rPr lang="en-US" dirty="0" smtClean="0"/>
              <a:t>NAD-based enzymes producing aldehydes and carboxylates</a:t>
            </a:r>
          </a:p>
          <a:p>
            <a:r>
              <a:rPr lang="en-US" dirty="0"/>
              <a:t>Mo</a:t>
            </a:r>
            <a:r>
              <a:rPr lang="en-US" baseline="30000" dirty="0"/>
              <a:t>2+</a:t>
            </a:r>
            <a:r>
              <a:rPr lang="en-US" dirty="0"/>
              <a:t>-based </a:t>
            </a:r>
            <a:r>
              <a:rPr lang="en-US" dirty="0" smtClean="0"/>
              <a:t>Hydroxylases</a:t>
            </a:r>
            <a:endParaRPr lang="en-US" dirty="0"/>
          </a:p>
          <a:p>
            <a:r>
              <a:rPr lang="en-US" dirty="0" smtClean="0"/>
              <a:t>Aldehyde Oxidase</a:t>
            </a:r>
          </a:p>
          <a:p>
            <a:pPr marL="228600" lvl="1" indent="0">
              <a:buNone/>
            </a:pPr>
            <a:r>
              <a:rPr lang="en-US" dirty="0" smtClean="0"/>
              <a:t>An Mo</a:t>
            </a:r>
            <a:r>
              <a:rPr lang="en-US" baseline="30000" dirty="0" smtClean="0"/>
              <a:t>2+</a:t>
            </a:r>
            <a:r>
              <a:rPr lang="en-US" dirty="0" smtClean="0"/>
              <a:t>-centered enzyme also</a:t>
            </a:r>
          </a:p>
          <a:p>
            <a:r>
              <a:rPr lang="en-US" dirty="0" smtClean="0"/>
              <a:t>Flavin Mono-</a:t>
            </a:r>
            <a:r>
              <a:rPr lang="en-US" dirty="0" err="1" smtClean="0"/>
              <a:t>oxygenases</a:t>
            </a:r>
            <a:endParaRPr lang="en-US" dirty="0" smtClean="0"/>
          </a:p>
          <a:p>
            <a:pPr marL="228600" lvl="1" indent="0">
              <a:buNone/>
            </a:pPr>
            <a:r>
              <a:rPr lang="en-US" dirty="0" smtClean="0"/>
              <a:t>creates a reactive </a:t>
            </a:r>
            <a:r>
              <a:rPr lang="en-US" dirty="0" err="1" smtClean="0"/>
              <a:t>hydroperoxide</a:t>
            </a:r>
            <a:r>
              <a:rPr lang="en-US" dirty="0" smtClean="0"/>
              <a:t> that puts an O atom on the substrate</a:t>
            </a:r>
          </a:p>
          <a:p>
            <a:r>
              <a:rPr lang="en-US" dirty="0" smtClean="0"/>
              <a:t>Cytochrome P450 Enzymes</a:t>
            </a:r>
          </a:p>
          <a:p>
            <a:pPr marL="228600" lvl="1" indent="0">
              <a:buNone/>
            </a:pPr>
            <a:r>
              <a:rPr lang="en-US" dirty="0" smtClean="0"/>
              <a:t>oxidize a wide variety of substrates</a:t>
            </a:r>
          </a:p>
        </p:txBody>
      </p:sp>
      <p:sp>
        <p:nvSpPr>
          <p:cNvPr id="4" name="Slide Number Placeholder 3"/>
          <p:cNvSpPr>
            <a:spLocks noGrp="1"/>
          </p:cNvSpPr>
          <p:nvPr>
            <p:ph type="sldNum" sz="quarter" idx="10"/>
          </p:nvPr>
        </p:nvSpPr>
        <p:spPr/>
        <p:txBody>
          <a:bodyPr/>
          <a:lstStyle/>
          <a:p>
            <a:fld id="{65BF09B2-7C03-466F-AA1F-DB9F08957316}" type="slidenum">
              <a:rPr lang="en-US" smtClean="0"/>
              <a:pPr/>
              <a:t>68</a:t>
            </a:fld>
            <a:endParaRPr lang="en-US"/>
          </a:p>
        </p:txBody>
      </p:sp>
    </p:spTree>
    <p:extLst>
      <p:ext uri="{BB962C8B-B14F-4D97-AF65-F5344CB8AC3E}">
        <p14:creationId xmlns:p14="http://schemas.microsoft.com/office/powerpoint/2010/main" val="37189980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Cytochrome P450 (CYP) Enzymes</a:t>
            </a:r>
            <a:endParaRPr lang="en-US" sz="4000" dirty="0"/>
          </a:p>
        </p:txBody>
      </p:sp>
      <p:sp>
        <p:nvSpPr>
          <p:cNvPr id="5" name="Content Placeholder 4"/>
          <p:cNvSpPr>
            <a:spLocks noGrp="1"/>
          </p:cNvSpPr>
          <p:nvPr>
            <p:ph idx="1"/>
          </p:nvPr>
        </p:nvSpPr>
        <p:spPr>
          <a:xfrm>
            <a:off x="364067" y="1397530"/>
            <a:ext cx="8390466" cy="5080908"/>
          </a:xfrm>
        </p:spPr>
        <p:txBody>
          <a:bodyPr/>
          <a:lstStyle/>
          <a:p>
            <a:r>
              <a:rPr lang="en-US" dirty="0" smtClean="0"/>
              <a:t>These enzymes (at least 57 types) are present in all tissues, but the primary location for detoxifying done in </a:t>
            </a:r>
            <a:r>
              <a:rPr lang="en-US" dirty="0" err="1" smtClean="0"/>
              <a:t>microsomes</a:t>
            </a:r>
            <a:r>
              <a:rPr lang="en-US" dirty="0" smtClean="0"/>
              <a:t> of liver cells</a:t>
            </a:r>
          </a:p>
          <a:p>
            <a:r>
              <a:rPr lang="en-US" dirty="0" smtClean="0"/>
              <a:t>The catalytic center is a iron-centered </a:t>
            </a:r>
            <a:r>
              <a:rPr lang="en-US" dirty="0" err="1" smtClean="0"/>
              <a:t>heme</a:t>
            </a:r>
            <a:endParaRPr lang="en-US" dirty="0" smtClean="0"/>
          </a:p>
          <a:p>
            <a:r>
              <a:rPr lang="en-US" dirty="0" smtClean="0"/>
              <a:t>In Phase I </a:t>
            </a:r>
            <a:r>
              <a:rPr lang="en-US" dirty="0" err="1" smtClean="0"/>
              <a:t>biotransformations</a:t>
            </a:r>
            <a:r>
              <a:rPr lang="en-US" dirty="0" smtClean="0"/>
              <a:t>, CYP enzymes perform oxidations</a:t>
            </a:r>
          </a:p>
          <a:p>
            <a:r>
              <a:rPr lang="en-US" dirty="0" smtClean="0"/>
              <a:t>CYP enzymes are mono-</a:t>
            </a:r>
            <a:r>
              <a:rPr lang="en-US" dirty="0" err="1" smtClean="0"/>
              <a:t>oxygenases</a:t>
            </a:r>
            <a:endParaRPr lang="en-US" dirty="0" smtClean="0"/>
          </a:p>
          <a:p>
            <a:pPr marL="0" indent="0" algn="ctr">
              <a:buNone/>
            </a:pPr>
            <a:r>
              <a:rPr lang="en-US" dirty="0" smtClean="0">
                <a:latin typeface="+mj-lt"/>
              </a:rPr>
              <a:t>Substrate (RH) + </a:t>
            </a:r>
            <a:r>
              <a:rPr lang="en-US" dirty="0" smtClean="0">
                <a:solidFill>
                  <a:srgbClr val="FF3399"/>
                </a:solidFill>
                <a:latin typeface="+mj-lt"/>
              </a:rPr>
              <a:t>O</a:t>
            </a:r>
            <a:r>
              <a:rPr lang="en-US" baseline="-25000" dirty="0" smtClean="0">
                <a:latin typeface="+mj-lt"/>
              </a:rPr>
              <a:t>2</a:t>
            </a:r>
            <a:r>
              <a:rPr lang="en-US" dirty="0" smtClean="0">
                <a:latin typeface="+mj-lt"/>
              </a:rPr>
              <a:t> + NADPH + H</a:t>
            </a:r>
            <a:r>
              <a:rPr lang="en-US" baseline="30000" dirty="0" smtClean="0">
                <a:latin typeface="+mj-lt"/>
              </a:rPr>
              <a:t>+</a:t>
            </a:r>
            <a:r>
              <a:rPr lang="en-US" dirty="0" smtClean="0">
                <a:latin typeface="+mj-lt"/>
              </a:rPr>
              <a:t> </a:t>
            </a:r>
            <a:r>
              <a:rPr lang="en-US" dirty="0" smtClean="0">
                <a:latin typeface="+mj-lt"/>
                <a:sym typeface="Wingdings" panose="05000000000000000000" pitchFamily="2" charset="2"/>
              </a:rPr>
              <a:t> Product (R</a:t>
            </a:r>
            <a:r>
              <a:rPr lang="en-US" dirty="0" smtClean="0">
                <a:solidFill>
                  <a:srgbClr val="FF3399"/>
                </a:solidFill>
                <a:latin typeface="+mj-lt"/>
                <a:sym typeface="Wingdings" panose="05000000000000000000" pitchFamily="2" charset="2"/>
              </a:rPr>
              <a:t>O</a:t>
            </a:r>
            <a:r>
              <a:rPr lang="en-US" dirty="0" smtClean="0">
                <a:latin typeface="+mj-lt"/>
                <a:sym typeface="Wingdings" panose="05000000000000000000" pitchFamily="2" charset="2"/>
              </a:rPr>
              <a:t>H) + H</a:t>
            </a:r>
            <a:r>
              <a:rPr lang="en-US" baseline="-25000" dirty="0" smtClean="0">
                <a:latin typeface="+mj-lt"/>
                <a:sym typeface="Wingdings" panose="05000000000000000000" pitchFamily="2" charset="2"/>
              </a:rPr>
              <a:t>2</a:t>
            </a:r>
            <a:r>
              <a:rPr lang="en-US" dirty="0" smtClean="0">
                <a:solidFill>
                  <a:srgbClr val="FF3399"/>
                </a:solidFill>
                <a:latin typeface="+mj-lt"/>
                <a:sym typeface="Wingdings" panose="05000000000000000000" pitchFamily="2" charset="2"/>
              </a:rPr>
              <a:t>O</a:t>
            </a:r>
            <a:r>
              <a:rPr lang="en-US" dirty="0" smtClean="0">
                <a:latin typeface="+mj-lt"/>
                <a:sym typeface="Wingdings" panose="05000000000000000000" pitchFamily="2" charset="2"/>
              </a:rPr>
              <a:t> + NADP</a:t>
            </a:r>
            <a:r>
              <a:rPr lang="en-US" baseline="30000" dirty="0" smtClean="0">
                <a:latin typeface="+mj-lt"/>
                <a:sym typeface="Wingdings" panose="05000000000000000000" pitchFamily="2" charset="2"/>
              </a:rPr>
              <a:t>+</a:t>
            </a:r>
          </a:p>
          <a:p>
            <a:r>
              <a:rPr lang="en-US" dirty="0" smtClean="0">
                <a:sym typeface="Wingdings" panose="05000000000000000000" pitchFamily="2" charset="2"/>
              </a:rPr>
              <a:t>The enzymes binds the substrate &amp; O</a:t>
            </a:r>
            <a:r>
              <a:rPr lang="en-US" baseline="-25000" dirty="0" smtClean="0">
                <a:sym typeface="Wingdings" panose="05000000000000000000" pitchFamily="2" charset="2"/>
              </a:rPr>
              <a:t>2</a:t>
            </a:r>
            <a:r>
              <a:rPr lang="en-US" dirty="0" smtClean="0">
                <a:sym typeface="Wingdings" panose="05000000000000000000" pitchFamily="2" charset="2"/>
              </a:rPr>
              <a:t> molecule, and gets electrons from another enzyme handling NADPH reductant</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69</a:t>
            </a:fld>
            <a:endParaRPr lang="en-US"/>
          </a:p>
        </p:txBody>
      </p:sp>
    </p:spTree>
    <p:extLst>
      <p:ext uri="{BB962C8B-B14F-4D97-AF65-F5344CB8AC3E}">
        <p14:creationId xmlns:p14="http://schemas.microsoft.com/office/powerpoint/2010/main" val="320873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 Literature</a:t>
            </a:r>
            <a:endParaRPr lang="en-US" dirty="0"/>
          </a:p>
        </p:txBody>
      </p:sp>
      <p:sp>
        <p:nvSpPr>
          <p:cNvPr id="3" name="Content Placeholder 2"/>
          <p:cNvSpPr>
            <a:spLocks noGrp="1"/>
          </p:cNvSpPr>
          <p:nvPr>
            <p:ph idx="1"/>
          </p:nvPr>
        </p:nvSpPr>
        <p:spPr>
          <a:xfrm>
            <a:off x="405631" y="1411384"/>
            <a:ext cx="8390466" cy="4732337"/>
          </a:xfrm>
        </p:spPr>
        <p:txBody>
          <a:bodyPr/>
          <a:lstStyle/>
          <a:p>
            <a:pPr marL="0" indent="0">
              <a:buNone/>
            </a:pPr>
            <a:r>
              <a:rPr lang="en-US" dirty="0" smtClean="0">
                <a:solidFill>
                  <a:schemeClr val="accent1">
                    <a:lumMod val="60000"/>
                    <a:lumOff val="40000"/>
                  </a:schemeClr>
                </a:solidFill>
              </a:rPr>
              <a:t>Recommended Texts</a:t>
            </a:r>
          </a:p>
          <a:p>
            <a:pPr marL="360363" indent="-360363">
              <a:buNone/>
            </a:pPr>
            <a:r>
              <a:rPr lang="en-US" sz="2000" dirty="0" smtClean="0"/>
              <a:t>Gilbert (2004) </a:t>
            </a:r>
            <a:r>
              <a:rPr lang="en-US" sz="2000" i="1" dirty="0" smtClean="0">
                <a:solidFill>
                  <a:srgbClr val="FFFF00"/>
                </a:solidFill>
              </a:rPr>
              <a:t>A Small Dose of Toxicology: The Health Effects of Common Chemicals</a:t>
            </a:r>
          </a:p>
          <a:p>
            <a:pPr marL="360363" indent="-360363">
              <a:buNone/>
            </a:pPr>
            <a:r>
              <a:rPr lang="en-US" sz="2000" dirty="0" smtClean="0"/>
              <a:t>Gibson (2000) </a:t>
            </a:r>
            <a:r>
              <a:rPr lang="en-US" sz="2000" i="1" dirty="0" smtClean="0">
                <a:solidFill>
                  <a:srgbClr val="FFFF00"/>
                </a:solidFill>
              </a:rPr>
              <a:t>Multiple Chemical Sensitivities: A Survival Guide</a:t>
            </a:r>
          </a:p>
          <a:p>
            <a:pPr marL="360363" indent="-360363">
              <a:buNone/>
            </a:pPr>
            <a:r>
              <a:rPr lang="en-US" sz="2000" dirty="0" err="1" smtClean="0"/>
              <a:t>Cupp</a:t>
            </a:r>
            <a:r>
              <a:rPr lang="en-US" sz="2000" dirty="0" smtClean="0"/>
              <a:t> &amp; </a:t>
            </a:r>
            <a:r>
              <a:rPr lang="en-US" sz="2000" dirty="0" err="1" smtClean="0"/>
              <a:t>Karch</a:t>
            </a:r>
            <a:r>
              <a:rPr lang="en-US" sz="2000" dirty="0" smtClean="0"/>
              <a:t> (</a:t>
            </a:r>
            <a:r>
              <a:rPr lang="en-US" sz="2000" dirty="0" err="1" smtClean="0"/>
              <a:t>eds</a:t>
            </a:r>
            <a:r>
              <a:rPr lang="en-US" sz="2000" dirty="0" smtClean="0"/>
              <a:t>) (2000) </a:t>
            </a:r>
            <a:r>
              <a:rPr lang="en-US" sz="2000" i="1" dirty="0" smtClean="0">
                <a:solidFill>
                  <a:srgbClr val="FFFF00"/>
                </a:solidFill>
              </a:rPr>
              <a:t>Toxicology and Clinical Pharmacology of Herbal Products</a:t>
            </a:r>
          </a:p>
          <a:p>
            <a:pPr marL="360363" indent="-360363">
              <a:buNone/>
            </a:pPr>
            <a:r>
              <a:rPr lang="en-US" sz="2000" dirty="0" smtClean="0"/>
              <a:t>Lawson (2000) </a:t>
            </a:r>
            <a:r>
              <a:rPr lang="en-US" sz="2000" i="1" dirty="0" smtClean="0">
                <a:solidFill>
                  <a:srgbClr val="FFFF00"/>
                </a:solidFill>
              </a:rPr>
              <a:t>Staying Well in a Toxic World</a:t>
            </a:r>
          </a:p>
          <a:p>
            <a:pPr marL="0" indent="0">
              <a:buNone/>
            </a:pPr>
            <a:r>
              <a:rPr lang="en-US" dirty="0" smtClean="0">
                <a:solidFill>
                  <a:schemeClr val="accent1">
                    <a:lumMod val="60000"/>
                    <a:lumOff val="40000"/>
                  </a:schemeClr>
                </a:solidFill>
              </a:rPr>
              <a:t>Reference Text</a:t>
            </a:r>
          </a:p>
          <a:p>
            <a:pPr marL="0" indent="0">
              <a:buNone/>
            </a:pPr>
            <a:r>
              <a:rPr lang="en-US" sz="2000" dirty="0" err="1" smtClean="0"/>
              <a:t>Klaassen</a:t>
            </a:r>
            <a:r>
              <a:rPr lang="en-US" sz="2000" dirty="0" smtClean="0"/>
              <a:t> (</a:t>
            </a:r>
            <a:r>
              <a:rPr lang="en-US" sz="2000" dirty="0" err="1" smtClean="0"/>
              <a:t>ed</a:t>
            </a:r>
            <a:r>
              <a:rPr lang="en-US" sz="2000" dirty="0" smtClean="0"/>
              <a:t>) (2008) </a:t>
            </a:r>
            <a:r>
              <a:rPr lang="en-US" sz="2000" i="1" dirty="0" err="1" smtClean="0">
                <a:solidFill>
                  <a:srgbClr val="FFFF00"/>
                </a:solidFill>
              </a:rPr>
              <a:t>Casarett</a:t>
            </a:r>
            <a:r>
              <a:rPr lang="en-US" sz="2000" i="1" dirty="0" smtClean="0">
                <a:solidFill>
                  <a:srgbClr val="FFFF00"/>
                </a:solidFill>
              </a:rPr>
              <a:t> &amp; </a:t>
            </a:r>
            <a:r>
              <a:rPr lang="en-US" sz="2000" i="1" dirty="0" err="1" smtClean="0">
                <a:solidFill>
                  <a:srgbClr val="FFFF00"/>
                </a:solidFill>
              </a:rPr>
              <a:t>Doull's</a:t>
            </a:r>
            <a:r>
              <a:rPr lang="en-US" sz="2000" i="1" dirty="0" smtClean="0">
                <a:solidFill>
                  <a:srgbClr val="FFFF00"/>
                </a:solidFill>
              </a:rPr>
              <a:t> Toxicology</a:t>
            </a:r>
            <a:r>
              <a:rPr lang="en-US" sz="2000" dirty="0" smtClean="0"/>
              <a:t>, 7</a:t>
            </a:r>
            <a:r>
              <a:rPr lang="en-US" sz="2000" baseline="30000" dirty="0" smtClean="0"/>
              <a:t>th</a:t>
            </a:r>
            <a:r>
              <a:rPr lang="en-US" sz="2000" dirty="0" smtClean="0"/>
              <a:t> Ed</a:t>
            </a:r>
            <a:endParaRPr lang="en-US" dirty="0" smtClean="0">
              <a:solidFill>
                <a:schemeClr val="accent1">
                  <a:lumMod val="60000"/>
                  <a:lumOff val="40000"/>
                </a:schemeClr>
              </a:solidFill>
            </a:endParaRPr>
          </a:p>
          <a:p>
            <a:pPr marL="0" indent="0">
              <a:buNone/>
            </a:pPr>
            <a:endParaRPr lang="en-US" dirty="0" smtClean="0">
              <a:solidFill>
                <a:schemeClr val="accent1">
                  <a:lumMod val="60000"/>
                  <a:lumOff val="40000"/>
                </a:schemeClr>
              </a:solidFill>
            </a:endParaRPr>
          </a:p>
          <a:p>
            <a:pPr marL="0" indent="0">
              <a:buNone/>
            </a:pPr>
            <a:endParaRPr lang="en-US" dirty="0">
              <a:solidFill>
                <a:schemeClr val="accent1">
                  <a:lumMod val="60000"/>
                  <a:lumOff val="40000"/>
                </a:schemeClr>
              </a:solidFill>
            </a:endParaRPr>
          </a:p>
          <a:p>
            <a:pPr marL="0" indent="0">
              <a:buNone/>
            </a:pPr>
            <a:r>
              <a:rPr lang="en-US" dirty="0" smtClean="0">
                <a:solidFill>
                  <a:schemeClr val="accent1">
                    <a:lumMod val="60000"/>
                    <a:lumOff val="40000"/>
                  </a:schemeClr>
                </a:solidFill>
              </a:rPr>
              <a:t>All </a:t>
            </a:r>
            <a:r>
              <a:rPr lang="en-US" dirty="0">
                <a:solidFill>
                  <a:schemeClr val="accent1">
                    <a:lumMod val="60000"/>
                    <a:lumOff val="40000"/>
                  </a:schemeClr>
                </a:solidFill>
              </a:rPr>
              <a:t>books on reserve in library </a:t>
            </a:r>
          </a:p>
        </p:txBody>
      </p:sp>
      <p:sp>
        <p:nvSpPr>
          <p:cNvPr id="4" name="Slide Number Placeholder 3"/>
          <p:cNvSpPr>
            <a:spLocks noGrp="1"/>
          </p:cNvSpPr>
          <p:nvPr>
            <p:ph type="sldNum" sz="quarter" idx="10"/>
          </p:nvPr>
        </p:nvSpPr>
        <p:spPr/>
        <p:txBody>
          <a:bodyPr/>
          <a:lstStyle/>
          <a:p>
            <a:fld id="{65BF09B2-7C03-466F-AA1F-DB9F08957316}" type="slidenum">
              <a:rPr lang="en-US" smtClean="0"/>
              <a:pPr/>
              <a:t>7</a:t>
            </a:fld>
            <a:endParaRPr lang="en-US"/>
          </a:p>
        </p:txBody>
      </p:sp>
    </p:spTree>
    <p:extLst>
      <p:ext uri="{BB962C8B-B14F-4D97-AF65-F5344CB8AC3E}">
        <p14:creationId xmlns:p14="http://schemas.microsoft.com/office/powerpoint/2010/main" val="1295226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Specific CYP Enzymes</a:t>
            </a:r>
            <a:endParaRPr lang="en-US" sz="4000" dirty="0"/>
          </a:p>
        </p:txBody>
      </p:sp>
      <p:sp>
        <p:nvSpPr>
          <p:cNvPr id="5" name="Content Placeholder 4"/>
          <p:cNvSpPr>
            <a:spLocks noGrp="1"/>
          </p:cNvSpPr>
          <p:nvPr>
            <p:ph idx="1"/>
          </p:nvPr>
        </p:nvSpPr>
        <p:spPr>
          <a:xfrm>
            <a:off x="364067" y="1397530"/>
            <a:ext cx="8390466" cy="5080908"/>
          </a:xfrm>
        </p:spPr>
        <p:txBody>
          <a:bodyPr/>
          <a:lstStyle/>
          <a:p>
            <a:r>
              <a:rPr lang="en-US" dirty="0" smtClean="0"/>
              <a:t>Families of CYP enzymes (isoforms) show differences in the variety of substrates bound</a:t>
            </a:r>
          </a:p>
          <a:p>
            <a:r>
              <a:rPr lang="en-US" dirty="0" smtClean="0"/>
              <a:t>CYP3A4/CYP3A5, CYP2D6, CYP2C8/CYP2C9 and CYP1A2 have been identified as carrying out most modifications compared to other CYP isoforms</a:t>
            </a:r>
          </a:p>
          <a:p>
            <a:r>
              <a:rPr lang="en-US" dirty="0" smtClean="0"/>
              <a:t>Intestinal mucosal cell CYP3A4 will metabolize drugs such as chlorpromazine &amp; clonazepam</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70</a:t>
            </a:fld>
            <a:endParaRPr lang="en-US"/>
          </a:p>
        </p:txBody>
      </p:sp>
    </p:spTree>
    <p:extLst>
      <p:ext uri="{BB962C8B-B14F-4D97-AF65-F5344CB8AC3E}">
        <p14:creationId xmlns:p14="http://schemas.microsoft.com/office/powerpoint/2010/main" val="41474649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CYP Mechanism</a:t>
            </a:r>
            <a:endParaRPr lang="en-US" sz="4000" dirty="0"/>
          </a:p>
        </p:txBody>
      </p:sp>
      <p:sp>
        <p:nvSpPr>
          <p:cNvPr id="5" name="Content Placeholder 4"/>
          <p:cNvSpPr>
            <a:spLocks noGrp="1"/>
          </p:cNvSpPr>
          <p:nvPr>
            <p:ph idx="1"/>
          </p:nvPr>
        </p:nvSpPr>
        <p:spPr/>
        <p:txBody>
          <a:bodyPr/>
          <a:lstStyle/>
          <a:p>
            <a:pPr marL="0" indent="0">
              <a:buNone/>
            </a:pPr>
            <a:r>
              <a:rPr lang="en-US" sz="1600" dirty="0" smtClean="0"/>
              <a:t>The details on this slide are </a:t>
            </a:r>
            <a:r>
              <a:rPr lang="en-US" sz="1600" b="1" i="1" u="sng" dirty="0" smtClean="0"/>
              <a:t>not</a:t>
            </a:r>
            <a:r>
              <a:rPr lang="en-US" sz="1600" dirty="0" smtClean="0"/>
              <a:t> required learning. It is merely informational for anyone fascinated by biochemistry.</a:t>
            </a:r>
          </a:p>
          <a:p>
            <a:pPr marL="4772025" indent="-285750"/>
            <a:r>
              <a:rPr lang="en-US" sz="1800" dirty="0" smtClean="0"/>
              <a:t>The cycle starts with substrate binding to </a:t>
            </a:r>
            <a:r>
              <a:rPr lang="en-US" sz="1800" dirty="0" err="1" smtClean="0"/>
              <a:t>heme</a:t>
            </a:r>
            <a:endParaRPr lang="en-US" sz="1800" dirty="0" smtClean="0"/>
          </a:p>
          <a:p>
            <a:pPr marL="4772025" indent="-285750"/>
            <a:r>
              <a:rPr lang="en-US" sz="1800" dirty="0" smtClean="0"/>
              <a:t>Fe</a:t>
            </a:r>
            <a:r>
              <a:rPr lang="en-US" sz="1800" baseline="30000" dirty="0" smtClean="0"/>
              <a:t>3+</a:t>
            </a:r>
            <a:r>
              <a:rPr lang="en-US" sz="1800" dirty="0" smtClean="0"/>
              <a:t> is reduced to Fe</a:t>
            </a:r>
            <a:r>
              <a:rPr lang="en-US" sz="1800" baseline="30000" dirty="0" smtClean="0"/>
              <a:t>2+</a:t>
            </a:r>
            <a:r>
              <a:rPr lang="en-US" sz="1800" dirty="0" smtClean="0"/>
              <a:t> in a 1-electron reaction</a:t>
            </a:r>
          </a:p>
          <a:p>
            <a:pPr marL="4772025" indent="-285750"/>
            <a:r>
              <a:rPr lang="en-US" sz="1800" dirty="0" smtClean="0"/>
              <a:t>O</a:t>
            </a:r>
            <a:r>
              <a:rPr lang="en-US" sz="1800" baseline="-25000" dirty="0" smtClean="0"/>
              <a:t>2</a:t>
            </a:r>
            <a:r>
              <a:rPr lang="en-US" sz="1800" dirty="0" smtClean="0"/>
              <a:t> then binds to the enzyme</a:t>
            </a:r>
          </a:p>
          <a:p>
            <a:pPr marL="4772025" indent="-285750"/>
            <a:r>
              <a:rPr lang="en-US" sz="1800" dirty="0" smtClean="0"/>
              <a:t>O</a:t>
            </a:r>
            <a:r>
              <a:rPr lang="en-US" sz="1800" baseline="-25000" dirty="0" smtClean="0"/>
              <a:t>2</a:t>
            </a:r>
            <a:r>
              <a:rPr lang="en-US" sz="1800" dirty="0" smtClean="0"/>
              <a:t> is then "activated" in a 1-electron reduction</a:t>
            </a:r>
          </a:p>
          <a:p>
            <a:pPr marL="4772025" indent="-285750"/>
            <a:r>
              <a:rPr lang="en-US" sz="1800" dirty="0" smtClean="0"/>
              <a:t>A single O atom is then dissociated with an oxidation of Fe</a:t>
            </a:r>
            <a:r>
              <a:rPr lang="en-US" sz="1800" baseline="30000" dirty="0" smtClean="0"/>
              <a:t>2+</a:t>
            </a:r>
            <a:r>
              <a:rPr lang="en-US" sz="1800" dirty="0" smtClean="0"/>
              <a:t>, and protonation of complex involves H</a:t>
            </a:r>
            <a:r>
              <a:rPr lang="en-US" sz="1800" baseline="-25000" dirty="0" smtClean="0"/>
              <a:t>2</a:t>
            </a:r>
            <a:r>
              <a:rPr lang="en-US" sz="1800" dirty="0" smtClean="0"/>
              <a:t>O leaving</a:t>
            </a:r>
          </a:p>
          <a:p>
            <a:pPr marL="4772025" indent="-285750"/>
            <a:r>
              <a:rPr lang="en-US" sz="1800" dirty="0" smtClean="0"/>
              <a:t>The remaining O atom is highly energetic and reacts with the substrate, which then leaves</a:t>
            </a:r>
            <a:endParaRPr lang="en-US" sz="1800"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71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04" y="2063781"/>
            <a:ext cx="4509998" cy="4603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86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24907"/>
            <a:ext cx="8407400" cy="762000"/>
          </a:xfrm>
        </p:spPr>
        <p:txBody>
          <a:bodyPr/>
          <a:lstStyle/>
          <a:p>
            <a:r>
              <a:rPr lang="en-US" dirty="0" smtClean="0"/>
              <a:t>Specific CYP Reactions</a:t>
            </a:r>
            <a:endParaRPr lang="en-US" dirty="0"/>
          </a:p>
        </p:txBody>
      </p:sp>
      <p:sp>
        <p:nvSpPr>
          <p:cNvPr id="3" name="Content Placeholder 2"/>
          <p:cNvSpPr>
            <a:spLocks noGrp="1"/>
          </p:cNvSpPr>
          <p:nvPr>
            <p:ph idx="1"/>
          </p:nvPr>
        </p:nvSpPr>
        <p:spPr>
          <a:xfrm>
            <a:off x="364067" y="1270530"/>
            <a:ext cx="8390466" cy="5078426"/>
          </a:xfrm>
        </p:spPr>
        <p:txBody>
          <a:bodyPr/>
          <a:lstStyle/>
          <a:p>
            <a:pPr marL="4927600" indent="0">
              <a:buNone/>
            </a:pPr>
            <a:r>
              <a:rPr lang="en-US" sz="1600" dirty="0" smtClean="0">
                <a:latin typeface="+mj-lt"/>
              </a:rPr>
              <a:t>Mono-oxygenation (hydroxylation) of the tail-end of long-chain alkyl groups is important</a:t>
            </a:r>
          </a:p>
          <a:p>
            <a:pPr marL="4927600" indent="0">
              <a:buNone/>
            </a:pPr>
            <a:endParaRPr lang="en-US" sz="1600" dirty="0">
              <a:latin typeface="+mj-lt"/>
            </a:endParaRPr>
          </a:p>
          <a:p>
            <a:pPr marL="5295900" indent="0">
              <a:buNone/>
            </a:pPr>
            <a:r>
              <a:rPr lang="en-US" sz="1600" dirty="0" err="1" smtClean="0">
                <a:latin typeface="+mj-lt"/>
              </a:rPr>
              <a:t>Tolbutamide</a:t>
            </a:r>
            <a:r>
              <a:rPr lang="en-US" sz="1600" dirty="0" smtClean="0">
                <a:latin typeface="+mj-lt"/>
              </a:rPr>
              <a:t> is used to treat type 2 diabetes</a:t>
            </a:r>
          </a:p>
          <a:p>
            <a:pPr marL="4927600" indent="0">
              <a:buNone/>
            </a:pPr>
            <a:endParaRPr lang="en-US" sz="1600" dirty="0" smtClean="0">
              <a:latin typeface="+mj-lt"/>
            </a:endParaRPr>
          </a:p>
          <a:p>
            <a:pPr marL="4927600" indent="0">
              <a:buNone/>
            </a:pPr>
            <a:endParaRPr lang="en-US" sz="1600" dirty="0">
              <a:latin typeface="+mj-lt"/>
            </a:endParaRPr>
          </a:p>
          <a:p>
            <a:pPr marL="4572000" indent="0">
              <a:buNone/>
            </a:pPr>
            <a:r>
              <a:rPr lang="en-US" sz="1600" dirty="0" smtClean="0">
                <a:latin typeface="+mj-lt"/>
              </a:rPr>
              <a:t>Used in the catabolism of natural metabolites, steroids</a:t>
            </a:r>
          </a:p>
          <a:p>
            <a:pPr marL="4572000" indent="0">
              <a:buNone/>
            </a:pPr>
            <a:endParaRPr lang="en-US" sz="1600" dirty="0">
              <a:latin typeface="+mj-lt"/>
            </a:endParaRPr>
          </a:p>
          <a:p>
            <a:pPr marL="4572000" indent="0">
              <a:buNone/>
            </a:pPr>
            <a:endParaRPr lang="en-US" sz="1600" dirty="0" smtClean="0">
              <a:latin typeface="+mj-lt"/>
            </a:endParaRPr>
          </a:p>
          <a:p>
            <a:pPr marL="4572000" indent="0">
              <a:buNone/>
            </a:pPr>
            <a:endParaRPr lang="en-US" sz="1600" dirty="0">
              <a:latin typeface="+mj-lt"/>
            </a:endParaRPr>
          </a:p>
          <a:p>
            <a:pPr marL="4572000" indent="0">
              <a:buNone/>
            </a:pPr>
            <a:endParaRPr lang="en-US" sz="1600" dirty="0" smtClean="0">
              <a:latin typeface="+mj-lt"/>
            </a:endParaRPr>
          </a:p>
          <a:p>
            <a:pPr marL="0" indent="0">
              <a:buNone/>
            </a:pPr>
            <a:r>
              <a:rPr lang="en-US" sz="1600" dirty="0" smtClean="0">
                <a:latin typeface="+mj-lt"/>
              </a:rPr>
              <a:t>There are far too many </a:t>
            </a:r>
            <a:r>
              <a:rPr lang="en-US" sz="1600" b="1" u="sng" dirty="0" smtClean="0">
                <a:latin typeface="+mj-lt"/>
              </a:rPr>
              <a:t>chemical reaction types</a:t>
            </a:r>
            <a:r>
              <a:rPr lang="en-US" sz="1600" dirty="0" smtClean="0">
                <a:latin typeface="+mj-lt"/>
              </a:rPr>
              <a:t> catalyzed by CYP enzymes to show in this course: oxygenation of N and S atoms; </a:t>
            </a:r>
            <a:r>
              <a:rPr lang="en-US" sz="1600" dirty="0" err="1" smtClean="0">
                <a:latin typeface="+mj-lt"/>
              </a:rPr>
              <a:t>dealkylation</a:t>
            </a:r>
            <a:r>
              <a:rPr lang="en-US" sz="1600" dirty="0" smtClean="0">
                <a:latin typeface="+mj-lt"/>
              </a:rPr>
              <a:t> of O, N, S, Si; deamination, </a:t>
            </a:r>
            <a:r>
              <a:rPr lang="en-US" sz="1600" dirty="0" err="1" smtClean="0">
                <a:latin typeface="+mj-lt"/>
              </a:rPr>
              <a:t>desulfuration</a:t>
            </a:r>
            <a:r>
              <a:rPr lang="en-US" sz="1600" dirty="0">
                <a:latin typeface="+mj-lt"/>
              </a:rPr>
              <a:t> </a:t>
            </a:r>
            <a:r>
              <a:rPr lang="en-US" sz="1600" dirty="0" smtClean="0">
                <a:latin typeface="+mj-lt"/>
              </a:rPr>
              <a:t>by oxidation; epoxidation</a:t>
            </a:r>
            <a:endParaRPr lang="en-US" sz="1600" dirty="0">
              <a:latin typeface="+mj-lt"/>
            </a:endParaRPr>
          </a:p>
        </p:txBody>
      </p:sp>
      <p:sp>
        <p:nvSpPr>
          <p:cNvPr id="4" name="Slide Number Placeholder 3"/>
          <p:cNvSpPr>
            <a:spLocks noGrp="1"/>
          </p:cNvSpPr>
          <p:nvPr>
            <p:ph type="sldNum" sz="quarter" idx="10"/>
          </p:nvPr>
        </p:nvSpPr>
        <p:spPr/>
        <p:txBody>
          <a:bodyPr/>
          <a:lstStyle/>
          <a:p>
            <a:fld id="{65BF09B2-7C03-466F-AA1F-DB9F08957316}" type="slidenum">
              <a:rPr lang="en-US" smtClean="0"/>
              <a:pPr/>
              <a:t>72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298105"/>
            <a:ext cx="5062538" cy="1151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1" y="2449513"/>
            <a:ext cx="5372100" cy="865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3314660"/>
            <a:ext cx="4676775" cy="154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55895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Conjugation (Phase II Reactions)</a:t>
            </a:r>
            <a:endParaRPr lang="en-US" dirty="0"/>
          </a:p>
        </p:txBody>
      </p:sp>
      <p:sp>
        <p:nvSpPr>
          <p:cNvPr id="3" name="Content Placeholder 2"/>
          <p:cNvSpPr>
            <a:spLocks noGrp="1"/>
          </p:cNvSpPr>
          <p:nvPr>
            <p:ph idx="1"/>
          </p:nvPr>
        </p:nvSpPr>
        <p:spPr/>
        <p:txBody>
          <a:bodyPr/>
          <a:lstStyle/>
          <a:p>
            <a:r>
              <a:rPr lang="en-US" sz="2000" dirty="0" smtClean="0"/>
              <a:t>Conjugation is the biochemical reaction of adding a functional group (often a large molecule) to the molecule that is either the toxicant or its product(s) that underwent Phase I reactions</a:t>
            </a:r>
          </a:p>
          <a:p>
            <a:r>
              <a:rPr lang="en-US" sz="2200" dirty="0"/>
              <a:t>Molecules that are conjugated to toxicants will give the xenobiotic more polar (multiple –OH groups) or electrically charged (particularly anionic or negatively charged) </a:t>
            </a:r>
            <a:r>
              <a:rPr lang="en-US" sz="2200" dirty="0" smtClean="0"/>
              <a:t>groups</a:t>
            </a:r>
          </a:p>
          <a:p>
            <a:pPr marL="0" indent="0">
              <a:buNone/>
            </a:pPr>
            <a:r>
              <a:rPr lang="en-US" sz="2200" i="1" dirty="0" smtClean="0"/>
              <a:t>Purposes</a:t>
            </a:r>
          </a:p>
          <a:p>
            <a:pPr marL="457200" indent="-457200">
              <a:buFont typeface="+mj-lt"/>
              <a:buAutoNum type="arabicPeriod"/>
            </a:pPr>
            <a:r>
              <a:rPr lang="en-US" sz="2000" dirty="0" smtClean="0"/>
              <a:t>Primarily to increase the water solubility for excretion</a:t>
            </a:r>
          </a:p>
          <a:p>
            <a:pPr marL="457200" indent="-457200">
              <a:buFont typeface="+mj-lt"/>
              <a:buAutoNum type="arabicPeriod"/>
            </a:pPr>
            <a:r>
              <a:rPr lang="en-US" sz="2000" dirty="0" smtClean="0"/>
              <a:t>Ipso facto, reduce the lipophilic character that allows </a:t>
            </a:r>
            <a:r>
              <a:rPr lang="en-US" sz="2000" dirty="0" err="1" smtClean="0"/>
              <a:t>xenobiotics</a:t>
            </a:r>
            <a:r>
              <a:rPr lang="en-US" sz="2000" dirty="0" smtClean="0"/>
              <a:t> to traverse membranes into other compartments</a:t>
            </a:r>
          </a:p>
          <a:p>
            <a:pPr marL="457200" indent="-457200">
              <a:buFont typeface="+mj-lt"/>
              <a:buAutoNum type="arabicPeriod"/>
            </a:pPr>
            <a:r>
              <a:rPr lang="en-US" sz="2000" dirty="0" smtClean="0"/>
              <a:t>Put a "tag" on a xenobiotic that marks it for excretion</a:t>
            </a:r>
          </a:p>
          <a:p>
            <a:pPr marL="457200" indent="-457200">
              <a:buFont typeface="+mj-lt"/>
              <a:buAutoNum type="arabicPeriod"/>
            </a:pPr>
            <a:r>
              <a:rPr lang="en-US" sz="2000" dirty="0" smtClean="0"/>
              <a:t>Potentially reduce its toxic nature (even further)</a:t>
            </a:r>
            <a:endParaRPr lang="en-US" sz="2200"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73</a:t>
            </a:fld>
            <a:endParaRPr lang="en-US"/>
          </a:p>
        </p:txBody>
      </p:sp>
    </p:spTree>
    <p:extLst>
      <p:ext uri="{BB962C8B-B14F-4D97-AF65-F5344CB8AC3E}">
        <p14:creationId xmlns:p14="http://schemas.microsoft.com/office/powerpoint/2010/main" val="598429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Conjugation Reactions</a:t>
            </a:r>
            <a:endParaRPr lang="en-US" dirty="0"/>
          </a:p>
        </p:txBody>
      </p:sp>
      <p:sp>
        <p:nvSpPr>
          <p:cNvPr id="3" name="Content Placeholder 2"/>
          <p:cNvSpPr>
            <a:spLocks noGrp="1"/>
          </p:cNvSpPr>
          <p:nvPr>
            <p:ph idx="1"/>
          </p:nvPr>
        </p:nvSpPr>
        <p:spPr/>
        <p:txBody>
          <a:bodyPr/>
          <a:lstStyle/>
          <a:p>
            <a:r>
              <a:rPr lang="en-US" dirty="0" err="1" smtClean="0"/>
              <a:t>Glucuronidation</a:t>
            </a:r>
            <a:endParaRPr lang="en-US" dirty="0" smtClean="0"/>
          </a:p>
          <a:p>
            <a:pPr marL="228600" lvl="1" indent="0">
              <a:buNone/>
            </a:pPr>
            <a:r>
              <a:rPr lang="en-US" dirty="0" smtClean="0"/>
              <a:t>attaches a large anionic sugar acid (</a:t>
            </a:r>
            <a:r>
              <a:rPr lang="en-US" dirty="0" err="1" smtClean="0"/>
              <a:t>glucuronic</a:t>
            </a:r>
            <a:r>
              <a:rPr lang="en-US" dirty="0" smtClean="0"/>
              <a:t> acid) using </a:t>
            </a:r>
            <a:r>
              <a:rPr lang="en-US" dirty="0" err="1" smtClean="0"/>
              <a:t>UDPGlcA</a:t>
            </a:r>
            <a:r>
              <a:rPr lang="en-US" dirty="0" smtClean="0"/>
              <a:t>, to O atoms </a:t>
            </a:r>
            <a:r>
              <a:rPr lang="en-US" dirty="0" smtClean="0">
                <a:solidFill>
                  <a:srgbClr val="FF99FF"/>
                </a:solidFill>
              </a:rPr>
              <a:t>on ROH/RCOOH</a:t>
            </a:r>
            <a:r>
              <a:rPr lang="en-US" dirty="0" smtClean="0"/>
              <a:t>,  N atoms </a:t>
            </a:r>
            <a:r>
              <a:rPr lang="en-US" dirty="0" smtClean="0">
                <a:solidFill>
                  <a:srgbClr val="FF99FF"/>
                </a:solidFill>
              </a:rPr>
              <a:t>on amines</a:t>
            </a:r>
            <a:r>
              <a:rPr lang="en-US" dirty="0" smtClean="0"/>
              <a:t>, S atoms </a:t>
            </a:r>
            <a:r>
              <a:rPr lang="en-US" dirty="0" smtClean="0">
                <a:solidFill>
                  <a:srgbClr val="FF99FF"/>
                </a:solidFill>
              </a:rPr>
              <a:t>on </a:t>
            </a:r>
            <a:r>
              <a:rPr lang="en-US" dirty="0" err="1" smtClean="0">
                <a:solidFill>
                  <a:srgbClr val="FF99FF"/>
                </a:solidFill>
              </a:rPr>
              <a:t>thiols</a:t>
            </a:r>
            <a:endParaRPr lang="en-US" dirty="0" smtClean="0">
              <a:solidFill>
                <a:srgbClr val="FF99FF"/>
              </a:solidFill>
            </a:endParaRPr>
          </a:p>
          <a:p>
            <a:r>
              <a:rPr lang="en-US" dirty="0" err="1" smtClean="0"/>
              <a:t>Sulfation</a:t>
            </a:r>
            <a:endParaRPr lang="en-US" dirty="0" smtClean="0"/>
          </a:p>
          <a:p>
            <a:pPr marL="228600" lvl="1" indent="0">
              <a:buNone/>
            </a:pPr>
            <a:r>
              <a:rPr lang="en-US" dirty="0" smtClean="0"/>
              <a:t>attaches anionic –SO</a:t>
            </a:r>
            <a:r>
              <a:rPr lang="en-US" baseline="-25000" dirty="0" smtClean="0"/>
              <a:t>3</a:t>
            </a:r>
            <a:r>
              <a:rPr lang="en-US" baseline="30000" dirty="0" smtClean="0"/>
              <a:t>–</a:t>
            </a:r>
            <a:r>
              <a:rPr lang="en-US" dirty="0" smtClean="0"/>
              <a:t> to –OH using PAPS</a:t>
            </a:r>
          </a:p>
          <a:p>
            <a:r>
              <a:rPr lang="en-US" dirty="0" smtClean="0"/>
              <a:t>Acetylation</a:t>
            </a:r>
          </a:p>
          <a:p>
            <a:pPr marL="228600" lvl="1" indent="0">
              <a:buNone/>
            </a:pPr>
            <a:r>
              <a:rPr lang="en-US" dirty="0" smtClean="0"/>
              <a:t>this amine modification appears to make it </a:t>
            </a:r>
            <a:r>
              <a:rPr lang="en-US" dirty="0" err="1" smtClean="0"/>
              <a:t>execretable</a:t>
            </a:r>
            <a:r>
              <a:rPr lang="en-US" dirty="0" smtClean="0"/>
              <a:t> despite loss of ionic charge</a:t>
            </a:r>
          </a:p>
        </p:txBody>
      </p:sp>
      <p:sp>
        <p:nvSpPr>
          <p:cNvPr id="4" name="Slide Number Placeholder 3"/>
          <p:cNvSpPr>
            <a:spLocks noGrp="1"/>
          </p:cNvSpPr>
          <p:nvPr>
            <p:ph type="sldNum" sz="quarter" idx="10"/>
          </p:nvPr>
        </p:nvSpPr>
        <p:spPr/>
        <p:txBody>
          <a:bodyPr/>
          <a:lstStyle/>
          <a:p>
            <a:fld id="{65BF09B2-7C03-466F-AA1F-DB9F08957316}" type="slidenum">
              <a:rPr lang="en-US" smtClean="0"/>
              <a:pPr/>
              <a:t>74</a:t>
            </a:fld>
            <a:endParaRPr lang="en-US"/>
          </a:p>
        </p:txBody>
      </p:sp>
    </p:spTree>
    <p:extLst>
      <p:ext uri="{BB962C8B-B14F-4D97-AF65-F5344CB8AC3E}">
        <p14:creationId xmlns:p14="http://schemas.microsoft.com/office/powerpoint/2010/main" val="38333453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Conjugation Reactions</a:t>
            </a:r>
            <a:endParaRPr lang="en-US" dirty="0"/>
          </a:p>
        </p:txBody>
      </p:sp>
      <p:sp>
        <p:nvSpPr>
          <p:cNvPr id="3" name="Content Placeholder 2"/>
          <p:cNvSpPr>
            <a:spLocks noGrp="1"/>
          </p:cNvSpPr>
          <p:nvPr>
            <p:ph idx="1"/>
          </p:nvPr>
        </p:nvSpPr>
        <p:spPr/>
        <p:txBody>
          <a:bodyPr/>
          <a:lstStyle/>
          <a:p>
            <a:r>
              <a:rPr lang="en-US" dirty="0"/>
              <a:t>Methylation</a:t>
            </a:r>
          </a:p>
          <a:p>
            <a:r>
              <a:rPr lang="en-US" dirty="0"/>
              <a:t>Glutathione conjugation</a:t>
            </a:r>
          </a:p>
          <a:p>
            <a:r>
              <a:rPr lang="en-US" dirty="0"/>
              <a:t>Amino acid conjugation</a:t>
            </a:r>
          </a:p>
        </p:txBody>
      </p:sp>
      <p:sp>
        <p:nvSpPr>
          <p:cNvPr id="4" name="Slide Number Placeholder 3"/>
          <p:cNvSpPr>
            <a:spLocks noGrp="1"/>
          </p:cNvSpPr>
          <p:nvPr>
            <p:ph type="sldNum" sz="quarter" idx="10"/>
          </p:nvPr>
        </p:nvSpPr>
        <p:spPr/>
        <p:txBody>
          <a:bodyPr/>
          <a:lstStyle/>
          <a:p>
            <a:fld id="{65BF09B2-7C03-466F-AA1F-DB9F08957316}" type="slidenum">
              <a:rPr lang="en-US" smtClean="0"/>
              <a:pPr/>
              <a:t>75</a:t>
            </a:fld>
            <a:endParaRPr lang="en-US"/>
          </a:p>
        </p:txBody>
      </p:sp>
    </p:spTree>
    <p:extLst>
      <p:ext uri="{BB962C8B-B14F-4D97-AF65-F5344CB8AC3E}">
        <p14:creationId xmlns:p14="http://schemas.microsoft.com/office/powerpoint/2010/main" val="3419915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24907"/>
            <a:ext cx="8407400" cy="762000"/>
          </a:xfrm>
        </p:spPr>
        <p:txBody>
          <a:bodyPr/>
          <a:lstStyle/>
          <a:p>
            <a:r>
              <a:rPr lang="en-US" dirty="0" smtClean="0"/>
              <a:t>Specific Conjugation Reactions</a:t>
            </a:r>
            <a:endParaRPr lang="en-US" dirty="0"/>
          </a:p>
        </p:txBody>
      </p:sp>
      <p:sp>
        <p:nvSpPr>
          <p:cNvPr id="3" name="Content Placeholder 2"/>
          <p:cNvSpPr>
            <a:spLocks noGrp="1"/>
          </p:cNvSpPr>
          <p:nvPr>
            <p:ph idx="1"/>
          </p:nvPr>
        </p:nvSpPr>
        <p:spPr>
          <a:xfrm>
            <a:off x="364067" y="1270530"/>
            <a:ext cx="8390466" cy="5078426"/>
          </a:xfrm>
        </p:spPr>
        <p:txBody>
          <a:bodyPr/>
          <a:lstStyle/>
          <a:p>
            <a:pPr marL="4749800" indent="0">
              <a:buNone/>
            </a:pPr>
            <a:r>
              <a:rPr lang="en-US" sz="1600" dirty="0" smtClean="0">
                <a:latin typeface="+mj-lt"/>
              </a:rPr>
              <a:t>The anticonvulsant phenytoin is </a:t>
            </a:r>
            <a:r>
              <a:rPr lang="en-US" sz="1600" dirty="0" err="1" smtClean="0">
                <a:latin typeface="+mj-lt"/>
              </a:rPr>
              <a:t>hydroxylated</a:t>
            </a:r>
            <a:r>
              <a:rPr lang="en-US" sz="1600" dirty="0" smtClean="0">
                <a:latin typeface="+mj-lt"/>
              </a:rPr>
              <a:t> on the ring by the P450 enzyme and then conjugated with </a:t>
            </a:r>
            <a:r>
              <a:rPr lang="en-US" sz="1600" dirty="0" err="1" smtClean="0">
                <a:latin typeface="+mj-lt"/>
              </a:rPr>
              <a:t>glucuronic</a:t>
            </a:r>
            <a:r>
              <a:rPr lang="en-US" sz="1600" dirty="0" smtClean="0">
                <a:latin typeface="+mj-lt"/>
              </a:rPr>
              <a:t> acid</a:t>
            </a:r>
          </a:p>
          <a:p>
            <a:pPr marL="4749800" indent="0">
              <a:buNone/>
            </a:pPr>
            <a:endParaRPr lang="en-US" sz="1600" dirty="0">
              <a:latin typeface="+mj-lt"/>
            </a:endParaRPr>
          </a:p>
          <a:p>
            <a:pPr marL="4749800" indent="0">
              <a:buNone/>
            </a:pPr>
            <a:endParaRPr lang="en-US" sz="1600" dirty="0" smtClean="0">
              <a:latin typeface="+mj-lt"/>
            </a:endParaRPr>
          </a:p>
          <a:p>
            <a:pPr marL="4749800" indent="0">
              <a:buNone/>
            </a:pPr>
            <a:endParaRPr lang="en-US" sz="1600" dirty="0">
              <a:latin typeface="+mj-lt"/>
            </a:endParaRPr>
          </a:p>
          <a:p>
            <a:pPr marL="4749800" indent="0">
              <a:buNone/>
            </a:pPr>
            <a:r>
              <a:rPr lang="en-US" sz="1600" dirty="0" err="1" smtClean="0">
                <a:latin typeface="+mj-lt"/>
              </a:rPr>
              <a:t>Sulfation</a:t>
            </a:r>
            <a:r>
              <a:rPr lang="en-US" sz="1600" dirty="0" smtClean="0">
                <a:latin typeface="+mj-lt"/>
              </a:rPr>
              <a:t> of </a:t>
            </a:r>
            <a:r>
              <a:rPr lang="en-US" sz="1600" dirty="0" err="1" smtClean="0">
                <a:latin typeface="+mj-lt"/>
              </a:rPr>
              <a:t>acetominophen</a:t>
            </a:r>
            <a:endParaRPr lang="en-US" sz="1600" dirty="0" smtClean="0">
              <a:latin typeface="+mj-lt"/>
            </a:endParaRPr>
          </a:p>
          <a:p>
            <a:pPr marL="4749800" indent="0">
              <a:buNone/>
            </a:pPr>
            <a:endParaRPr lang="en-US" sz="1600" dirty="0">
              <a:latin typeface="+mj-lt"/>
            </a:endParaRPr>
          </a:p>
          <a:p>
            <a:pPr marL="4749800" indent="0">
              <a:buNone/>
            </a:pPr>
            <a:endParaRPr lang="en-US" sz="1600" dirty="0" smtClean="0">
              <a:latin typeface="+mj-lt"/>
            </a:endParaRPr>
          </a:p>
          <a:p>
            <a:pPr marL="4749800" indent="0">
              <a:buNone/>
            </a:pPr>
            <a:endParaRPr lang="en-US" sz="1600" dirty="0" smtClean="0">
              <a:latin typeface="+mj-lt"/>
            </a:endParaRPr>
          </a:p>
          <a:p>
            <a:pPr marL="4749800" indent="0">
              <a:buNone/>
            </a:pPr>
            <a:r>
              <a:rPr lang="en-US" sz="1600" dirty="0" smtClean="0">
                <a:latin typeface="+mj-lt"/>
              </a:rPr>
              <a:t>The opiate morphine </a:t>
            </a:r>
            <a:r>
              <a:rPr lang="en-US" sz="1600" dirty="0" err="1" smtClean="0">
                <a:latin typeface="+mj-lt"/>
              </a:rPr>
              <a:t>glucuronidated</a:t>
            </a:r>
            <a:r>
              <a:rPr lang="en-US" sz="1600" dirty="0" smtClean="0">
                <a:latin typeface="+mj-lt"/>
              </a:rPr>
              <a:t/>
            </a:r>
            <a:br>
              <a:rPr lang="en-US" sz="1600" dirty="0" smtClean="0">
                <a:latin typeface="+mj-lt"/>
              </a:rPr>
            </a:br>
            <a:r>
              <a:rPr lang="en-US" sz="1600" dirty="0" smtClean="0">
                <a:latin typeface="+mj-lt"/>
              </a:rPr>
              <a:t>in several locations</a:t>
            </a:r>
            <a:endParaRPr lang="en-US" sz="1600" dirty="0">
              <a:latin typeface="+mj-lt"/>
            </a:endParaRPr>
          </a:p>
          <a:p>
            <a:pPr marL="4749800" indent="0">
              <a:buNone/>
            </a:pPr>
            <a:endParaRPr lang="en-US" sz="1200" dirty="0"/>
          </a:p>
          <a:p>
            <a:pPr marL="4749800" indent="0">
              <a:buNone/>
            </a:pPr>
            <a:endParaRPr lang="en-US" sz="1400" dirty="0" smtClean="0">
              <a:latin typeface="+mj-lt"/>
            </a:endParaRPr>
          </a:p>
        </p:txBody>
      </p:sp>
      <p:sp>
        <p:nvSpPr>
          <p:cNvPr id="4" name="Slide Number Placeholder 3"/>
          <p:cNvSpPr>
            <a:spLocks noGrp="1"/>
          </p:cNvSpPr>
          <p:nvPr>
            <p:ph type="sldNum" sz="quarter" idx="10"/>
          </p:nvPr>
        </p:nvSpPr>
        <p:spPr/>
        <p:txBody>
          <a:bodyPr/>
          <a:lstStyle/>
          <a:p>
            <a:fld id="{65BF09B2-7C03-466F-AA1F-DB9F08957316}" type="slidenum">
              <a:rPr lang="en-US" smtClean="0"/>
              <a:pPr/>
              <a:t>76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13" y="3300411"/>
            <a:ext cx="40576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313" y="1261128"/>
            <a:ext cx="4665518" cy="2039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www.uspharmacist.com/CMSImagesContent/2012/5/_USP1205-Hyperalgesia-F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313" y="4252911"/>
            <a:ext cx="3209163" cy="235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432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24907"/>
            <a:ext cx="8407400" cy="762000"/>
          </a:xfrm>
        </p:spPr>
        <p:txBody>
          <a:bodyPr/>
          <a:lstStyle/>
          <a:p>
            <a:r>
              <a:rPr lang="en-US" dirty="0" smtClean="0"/>
              <a:t>Specific Conjugation Reactions</a:t>
            </a:r>
            <a:endParaRPr lang="en-US" dirty="0"/>
          </a:p>
        </p:txBody>
      </p:sp>
      <p:sp>
        <p:nvSpPr>
          <p:cNvPr id="3" name="Content Placeholder 2"/>
          <p:cNvSpPr>
            <a:spLocks noGrp="1"/>
          </p:cNvSpPr>
          <p:nvPr>
            <p:ph idx="1"/>
          </p:nvPr>
        </p:nvSpPr>
        <p:spPr>
          <a:xfrm>
            <a:off x="364067" y="1270530"/>
            <a:ext cx="8390466" cy="5078426"/>
          </a:xfrm>
        </p:spPr>
        <p:txBody>
          <a:bodyPr/>
          <a:lstStyle/>
          <a:p>
            <a:pPr marL="4749800" indent="0">
              <a:buNone/>
            </a:pPr>
            <a:r>
              <a:rPr lang="en-US" sz="1600" dirty="0" smtClean="0">
                <a:latin typeface="+mj-lt"/>
              </a:rPr>
              <a:t>Acetylation of the anti-tuberculosis drug isoniazid</a:t>
            </a:r>
          </a:p>
          <a:p>
            <a:pPr marL="4749800" indent="0">
              <a:buNone/>
            </a:pPr>
            <a:endParaRPr lang="en-US" sz="1600" dirty="0">
              <a:latin typeface="+mj-lt"/>
            </a:endParaRPr>
          </a:p>
          <a:p>
            <a:pPr marL="4749800" indent="0">
              <a:buNone/>
            </a:pPr>
            <a:endParaRPr lang="en-US" sz="1600" dirty="0" smtClean="0">
              <a:latin typeface="+mj-lt"/>
            </a:endParaRPr>
          </a:p>
          <a:p>
            <a:pPr marL="4749800" indent="0">
              <a:buNone/>
            </a:pPr>
            <a:endParaRPr lang="en-US" sz="1600" dirty="0">
              <a:latin typeface="+mj-lt"/>
            </a:endParaRPr>
          </a:p>
          <a:p>
            <a:pPr marL="4749800" indent="0">
              <a:buNone/>
            </a:pPr>
            <a:r>
              <a:rPr lang="en-US" sz="1600" dirty="0" err="1" smtClean="0">
                <a:latin typeface="+mj-lt"/>
              </a:rPr>
              <a:t>Sulfation</a:t>
            </a:r>
            <a:r>
              <a:rPr lang="en-US" sz="1600" dirty="0" smtClean="0">
                <a:latin typeface="+mj-lt"/>
              </a:rPr>
              <a:t> of </a:t>
            </a:r>
            <a:r>
              <a:rPr lang="en-US" sz="1600" dirty="0" err="1" smtClean="0">
                <a:latin typeface="+mj-lt"/>
              </a:rPr>
              <a:t>acetominophen</a:t>
            </a:r>
            <a:endParaRPr lang="en-US" sz="1600" dirty="0" smtClean="0">
              <a:latin typeface="+mj-lt"/>
            </a:endParaRPr>
          </a:p>
          <a:p>
            <a:pPr marL="4749800" indent="0">
              <a:buNone/>
            </a:pPr>
            <a:endParaRPr lang="en-US" sz="1600" dirty="0">
              <a:latin typeface="+mj-lt"/>
            </a:endParaRPr>
          </a:p>
          <a:p>
            <a:pPr marL="4749800" indent="0">
              <a:buNone/>
            </a:pPr>
            <a:endParaRPr lang="en-US" sz="1600" dirty="0" smtClean="0">
              <a:latin typeface="+mj-lt"/>
            </a:endParaRPr>
          </a:p>
          <a:p>
            <a:pPr marL="4749800" indent="0">
              <a:buNone/>
            </a:pPr>
            <a:endParaRPr lang="en-US" sz="1600" dirty="0" smtClean="0">
              <a:latin typeface="+mj-lt"/>
            </a:endParaRPr>
          </a:p>
          <a:p>
            <a:pPr marL="4749800" indent="0">
              <a:buNone/>
            </a:pPr>
            <a:r>
              <a:rPr lang="en-US" sz="1600" dirty="0" smtClean="0">
                <a:latin typeface="+mj-lt"/>
              </a:rPr>
              <a:t>The opiate morphine </a:t>
            </a:r>
            <a:r>
              <a:rPr lang="en-US" sz="1600" dirty="0" err="1" smtClean="0">
                <a:latin typeface="+mj-lt"/>
              </a:rPr>
              <a:t>glucuronidated</a:t>
            </a:r>
            <a:r>
              <a:rPr lang="en-US" sz="1600" dirty="0" smtClean="0">
                <a:latin typeface="+mj-lt"/>
              </a:rPr>
              <a:t/>
            </a:r>
            <a:br>
              <a:rPr lang="en-US" sz="1600" dirty="0" smtClean="0">
                <a:latin typeface="+mj-lt"/>
              </a:rPr>
            </a:br>
            <a:r>
              <a:rPr lang="en-US" sz="1600" dirty="0" smtClean="0">
                <a:latin typeface="+mj-lt"/>
              </a:rPr>
              <a:t>in several locations</a:t>
            </a:r>
            <a:endParaRPr lang="en-US" sz="1600" dirty="0">
              <a:latin typeface="+mj-lt"/>
            </a:endParaRPr>
          </a:p>
          <a:p>
            <a:pPr marL="4749800" indent="0">
              <a:buNone/>
            </a:pPr>
            <a:endParaRPr lang="en-US" sz="1200" dirty="0"/>
          </a:p>
          <a:p>
            <a:pPr marL="4749800" indent="0">
              <a:buNone/>
            </a:pPr>
            <a:endParaRPr lang="en-US" sz="1400" dirty="0" smtClean="0">
              <a:latin typeface="+mj-lt"/>
            </a:endParaRPr>
          </a:p>
        </p:txBody>
      </p:sp>
      <p:sp>
        <p:nvSpPr>
          <p:cNvPr id="4" name="Slide Number Placeholder 3"/>
          <p:cNvSpPr>
            <a:spLocks noGrp="1"/>
          </p:cNvSpPr>
          <p:nvPr>
            <p:ph type="sldNum" sz="quarter" idx="10"/>
          </p:nvPr>
        </p:nvSpPr>
        <p:spPr/>
        <p:txBody>
          <a:bodyPr/>
          <a:lstStyle/>
          <a:p>
            <a:fld id="{65BF09B2-7C03-466F-AA1F-DB9F08957316}" type="slidenum">
              <a:rPr lang="en-US" smtClean="0"/>
              <a:pPr/>
              <a:t>77</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05" y="1192816"/>
            <a:ext cx="3774065" cy="2107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068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the very useful table on biotransformation reactions on the next slide, 3 columns are shown</a:t>
            </a:r>
          </a:p>
          <a:p>
            <a:r>
              <a:rPr lang="en-US" dirty="0" smtClean="0"/>
              <a:t>The 1</a:t>
            </a:r>
            <a:r>
              <a:rPr lang="en-US" baseline="30000" dirty="0" smtClean="0"/>
              <a:t>st</a:t>
            </a:r>
            <a:r>
              <a:rPr lang="en-US" dirty="0" smtClean="0"/>
              <a:t> column shows the chemical functional group on the toxicant to be modified or transformed</a:t>
            </a:r>
          </a:p>
          <a:p>
            <a:r>
              <a:rPr lang="en-US" dirty="0" smtClean="0"/>
              <a:t>The 2</a:t>
            </a:r>
            <a:r>
              <a:rPr lang="en-US" baseline="30000" dirty="0" smtClean="0"/>
              <a:t>nd</a:t>
            </a:r>
            <a:r>
              <a:rPr lang="en-US" dirty="0" smtClean="0"/>
              <a:t> column shows the enzyme (class) that performs the reaction/modification/transformation</a:t>
            </a:r>
          </a:p>
          <a:p>
            <a:r>
              <a:rPr lang="en-US" dirty="0" smtClean="0"/>
              <a:t>The 3</a:t>
            </a:r>
            <a:r>
              <a:rPr lang="en-US" baseline="30000" dirty="0" smtClean="0"/>
              <a:t>rd</a:t>
            </a:r>
            <a:r>
              <a:rPr lang="en-US" dirty="0" smtClean="0"/>
              <a:t> column shows the type of reaction, indicating the product to be obtained</a:t>
            </a:r>
          </a:p>
          <a:p>
            <a:endParaRPr lang="en-US" dirty="0"/>
          </a:p>
          <a:p>
            <a:r>
              <a:rPr lang="en-US" dirty="0" smtClean="0"/>
              <a:t>Note that the table has two columns of the 3-column </a:t>
            </a:r>
          </a:p>
        </p:txBody>
      </p:sp>
      <p:sp>
        <p:nvSpPr>
          <p:cNvPr id="4" name="Slide Number Placeholder 3"/>
          <p:cNvSpPr>
            <a:spLocks noGrp="1"/>
          </p:cNvSpPr>
          <p:nvPr>
            <p:ph type="sldNum" sz="quarter" idx="10"/>
          </p:nvPr>
        </p:nvSpPr>
        <p:spPr/>
        <p:txBody>
          <a:bodyPr/>
          <a:lstStyle/>
          <a:p>
            <a:fld id="{65BF09B2-7C03-466F-AA1F-DB9F08957316}" type="slidenum">
              <a:rPr lang="en-US" smtClean="0"/>
              <a:pPr/>
              <a:t>78</a:t>
            </a:fld>
            <a:endParaRPr lang="en-US"/>
          </a:p>
        </p:txBody>
      </p:sp>
    </p:spTree>
    <p:extLst>
      <p:ext uri="{BB962C8B-B14F-4D97-AF65-F5344CB8AC3E}">
        <p14:creationId xmlns:p14="http://schemas.microsoft.com/office/powerpoint/2010/main" val="2412325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6" y="931618"/>
            <a:ext cx="8972654" cy="5727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5BF09B2-7C03-466F-AA1F-DB9F08957316}" type="slidenum">
              <a:rPr lang="en-US" smtClean="0"/>
              <a:pPr/>
              <a:t>79</a:t>
            </a:fld>
            <a:endParaRPr lang="en-US"/>
          </a:p>
        </p:txBody>
      </p:sp>
    </p:spTree>
    <p:extLst>
      <p:ext uri="{BB962C8B-B14F-4D97-AF65-F5344CB8AC3E}">
        <p14:creationId xmlns:p14="http://schemas.microsoft.com/office/powerpoint/2010/main" val="50671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05573"/>
            <a:ext cx="8407400" cy="762000"/>
          </a:xfrm>
        </p:spPr>
        <p:txBody>
          <a:bodyPr/>
          <a:lstStyle/>
          <a:p>
            <a:r>
              <a:rPr lang="en-US" dirty="0" smtClean="0"/>
              <a:t>Instruction Details</a:t>
            </a:r>
            <a:endParaRPr lang="en-US" dirty="0"/>
          </a:p>
        </p:txBody>
      </p:sp>
      <p:sp>
        <p:nvSpPr>
          <p:cNvPr id="3" name="Content Placeholder 2"/>
          <p:cNvSpPr>
            <a:spLocks noGrp="1"/>
          </p:cNvSpPr>
          <p:nvPr>
            <p:ph idx="1"/>
          </p:nvPr>
        </p:nvSpPr>
        <p:spPr>
          <a:xfrm>
            <a:off x="364067" y="1233757"/>
            <a:ext cx="8390466" cy="5126100"/>
          </a:xfrm>
        </p:spPr>
        <p:txBody>
          <a:bodyPr/>
          <a:lstStyle/>
          <a:p>
            <a:pPr marL="0" indent="0">
              <a:buNone/>
            </a:pPr>
            <a:r>
              <a:rPr lang="en-US" dirty="0" smtClean="0"/>
              <a:t>Grading/Evaluation</a:t>
            </a:r>
          </a:p>
          <a:p>
            <a:r>
              <a:rPr lang="en-US" dirty="0" smtClean="0"/>
              <a:t>Submission of Presentation &amp; Clean Research Question (25% -- 100 pts)</a:t>
            </a:r>
          </a:p>
          <a:p>
            <a:pPr lvl="1"/>
            <a:r>
              <a:rPr lang="en-US" dirty="0" smtClean="0"/>
              <a:t>Oral presentation in digital form (electronic copy)</a:t>
            </a:r>
          </a:p>
          <a:p>
            <a:pPr lvl="1"/>
            <a:r>
              <a:rPr lang="en-US" dirty="0" smtClean="0"/>
              <a:t>Must have clean research question</a:t>
            </a:r>
          </a:p>
          <a:p>
            <a:pPr lvl="1"/>
            <a:r>
              <a:rPr lang="en-US" dirty="0" smtClean="0"/>
              <a:t>Submitted NO LATER than ONE WEEK BEFORE scheduled date of presentation</a:t>
            </a:r>
          </a:p>
          <a:p>
            <a:pPr lvl="1"/>
            <a:r>
              <a:rPr lang="en-US" dirty="0" smtClean="0"/>
              <a:t>Clean, concise research question for your presentation is submitted emphasizing central, "take home" theme of your work</a:t>
            </a:r>
          </a:p>
          <a:p>
            <a:r>
              <a:rPr lang="en-US" dirty="0"/>
              <a:t>Oral Presentation (25% -- 100 pts)</a:t>
            </a:r>
          </a:p>
          <a:p>
            <a:pPr lvl="1"/>
            <a:r>
              <a:rPr lang="en-US" dirty="0"/>
              <a:t>Weeks 7 and 8 of term</a:t>
            </a:r>
          </a:p>
          <a:p>
            <a:pPr lvl="1"/>
            <a:r>
              <a:rPr lang="en-US" dirty="0"/>
              <a:t>8-12 min presentations, including the Q &amp; </a:t>
            </a:r>
            <a:r>
              <a:rPr lang="en-US" dirty="0" smtClean="0"/>
              <a:t>A</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8</a:t>
            </a:fld>
            <a:endParaRPr lang="en-US"/>
          </a:p>
        </p:txBody>
      </p:sp>
    </p:spTree>
    <p:extLst>
      <p:ext uri="{BB962C8B-B14F-4D97-AF65-F5344CB8AC3E}">
        <p14:creationId xmlns:p14="http://schemas.microsoft.com/office/powerpoint/2010/main" val="3035809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Phases?</a:t>
            </a:r>
            <a:endParaRPr lang="en-US" dirty="0"/>
          </a:p>
        </p:txBody>
      </p:sp>
      <p:sp>
        <p:nvSpPr>
          <p:cNvPr id="5" name="Content Placeholder 4"/>
          <p:cNvSpPr>
            <a:spLocks noGrp="1"/>
          </p:cNvSpPr>
          <p:nvPr>
            <p:ph idx="1"/>
          </p:nvPr>
        </p:nvSpPr>
        <p:spPr/>
        <p:txBody>
          <a:bodyPr/>
          <a:lstStyle/>
          <a:p>
            <a:r>
              <a:rPr lang="en-US" dirty="0" smtClean="0"/>
              <a:t>There is criticism of the use of the Phase I and Phase II to describe </a:t>
            </a:r>
            <a:r>
              <a:rPr lang="en-US" dirty="0" err="1" smtClean="0"/>
              <a:t>biotransformations</a:t>
            </a:r>
            <a:r>
              <a:rPr lang="en-US" dirty="0" smtClean="0"/>
              <a:t>, as it implies a temporal sequence of reactions</a:t>
            </a:r>
          </a:p>
          <a:p>
            <a:r>
              <a:rPr lang="en-US" dirty="0" smtClean="0"/>
              <a:t>There are cases where conjugation ("Phase II") reactions precede oxidation ("Phase I") for example</a:t>
            </a:r>
          </a:p>
          <a:p>
            <a:r>
              <a:rPr lang="en-US" dirty="0" smtClean="0"/>
              <a:t>Aside from the debates, do not think of Phase I or Phase II as the temporal relationships, but rather as categorization of biotransformation processes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80</a:t>
            </a:fld>
            <a:endParaRPr lang="en-US"/>
          </a:p>
        </p:txBody>
      </p:sp>
    </p:spTree>
    <p:extLst>
      <p:ext uri="{BB962C8B-B14F-4D97-AF65-F5344CB8AC3E}">
        <p14:creationId xmlns:p14="http://schemas.microsoft.com/office/powerpoint/2010/main" val="28387794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317500"/>
            <a:ext cx="8390466" cy="5812367"/>
          </a:xfrm>
        </p:spPr>
        <p:txBody>
          <a:bodyPr/>
          <a:lstStyle/>
          <a:p>
            <a:pPr marL="0" indent="0">
              <a:buNone/>
            </a:pPr>
            <a:r>
              <a:rPr lang="en-US" dirty="0" smtClean="0"/>
              <a:t>This visually summarizes previous slides, showing how a drug or toxicant can get absorbed or not, and how it will be potentially metabolized in the liver before getting a chance to be distributed in the body</a:t>
            </a:r>
          </a:p>
          <a:p>
            <a:pPr marL="0" indent="0">
              <a:buNone/>
            </a:pPr>
            <a:endParaRPr lang="en-US" dirty="0"/>
          </a:p>
          <a:p>
            <a:pPr marL="0" indent="0">
              <a:buNone/>
            </a:pPr>
            <a:endParaRPr lang="en-US" dirty="0" smtClean="0"/>
          </a:p>
          <a:p>
            <a:pPr marL="0" indent="0">
              <a:buNone/>
            </a:pPr>
            <a:endParaRPr lang="en-US" dirty="0"/>
          </a:p>
          <a:p>
            <a:pPr marL="6007100" indent="0">
              <a:buNone/>
            </a:pPr>
            <a:r>
              <a:rPr lang="en-US" sz="1600" dirty="0" smtClean="0"/>
              <a:t>CYP =</a:t>
            </a:r>
            <a:br>
              <a:rPr lang="en-US" sz="1600" dirty="0" smtClean="0"/>
            </a:br>
            <a:r>
              <a:rPr lang="en-US" sz="1600" dirty="0" smtClean="0"/>
              <a:t>cytochrome P</a:t>
            </a:r>
            <a:r>
              <a:rPr lang="en-US" sz="1600" baseline="-25000" dirty="0" smtClean="0"/>
              <a:t>450</a:t>
            </a:r>
            <a:r>
              <a:rPr lang="en-US" sz="1600" dirty="0" smtClean="0"/>
              <a:t> enzymes</a:t>
            </a:r>
          </a:p>
          <a:p>
            <a:pPr marL="6007100" indent="0">
              <a:buNone/>
            </a:pPr>
            <a:endParaRPr lang="en-US" sz="1600" dirty="0"/>
          </a:p>
          <a:p>
            <a:pPr marL="6007100" indent="0">
              <a:buNone/>
            </a:pPr>
            <a:r>
              <a:rPr lang="en-US" sz="1600" dirty="0" smtClean="0"/>
              <a:t>P-</a:t>
            </a:r>
            <a:r>
              <a:rPr lang="en-US" sz="1600" dirty="0" err="1" smtClean="0"/>
              <a:t>gp</a:t>
            </a:r>
            <a:r>
              <a:rPr lang="en-US" sz="1600" dirty="0" smtClean="0"/>
              <a:t> =</a:t>
            </a:r>
          </a:p>
          <a:p>
            <a:pPr marL="6007100" indent="0">
              <a:buNone/>
            </a:pPr>
            <a:r>
              <a:rPr lang="en-US" sz="1600" dirty="0" smtClean="0"/>
              <a:t>P-glycoprotein</a:t>
            </a:r>
          </a:p>
          <a:p>
            <a:pPr marL="6007100" indent="0">
              <a:buNone/>
            </a:pPr>
            <a:r>
              <a:rPr lang="en-US" sz="1400" dirty="0" smtClean="0"/>
              <a:t>representing itself and other ATP-binding cassette (ABC) efflux transporting membrane proteins involved in multi-drug resistance</a:t>
            </a:r>
            <a:endParaRPr lang="en-US" sz="1400" dirty="0"/>
          </a:p>
        </p:txBody>
      </p:sp>
      <p:pic>
        <p:nvPicPr>
          <p:cNvPr id="4" name="Picture 3" descr="Interactions of Drug Absorption"/>
          <p:cNvPicPr/>
          <p:nvPr/>
        </p:nvPicPr>
        <p:blipFill>
          <a:blip r:embed="rId2">
            <a:extLst>
              <a:ext uri="{28A0092B-C50C-407E-A947-70E740481C1C}">
                <a14:useLocalDpi xmlns:a14="http://schemas.microsoft.com/office/drawing/2010/main" val="0"/>
              </a:ext>
            </a:extLst>
          </a:blip>
          <a:srcRect/>
          <a:stretch>
            <a:fillRect/>
          </a:stretch>
        </p:blipFill>
        <p:spPr bwMode="auto">
          <a:xfrm>
            <a:off x="591820" y="2984500"/>
            <a:ext cx="5826723" cy="3491866"/>
          </a:xfrm>
          <a:prstGeom prst="rect">
            <a:avLst/>
          </a:prstGeom>
          <a:noFill/>
          <a:ln>
            <a:noFill/>
          </a:ln>
        </p:spPr>
      </p:pic>
      <p:sp>
        <p:nvSpPr>
          <p:cNvPr id="5" name="Rectangle 4"/>
          <p:cNvSpPr/>
          <p:nvPr/>
        </p:nvSpPr>
        <p:spPr>
          <a:xfrm rot="16200000">
            <a:off x="-1801902" y="4082644"/>
            <a:ext cx="4572000" cy="215444"/>
          </a:xfrm>
          <a:prstGeom prst="rect">
            <a:avLst/>
          </a:prstGeom>
        </p:spPr>
        <p:txBody>
          <a:bodyPr>
            <a:spAutoFit/>
          </a:bodyPr>
          <a:lstStyle/>
          <a:p>
            <a:r>
              <a:rPr lang="en-US" sz="800" dirty="0">
                <a:solidFill>
                  <a:schemeClr val="bg1">
                    <a:lumMod val="50000"/>
                  </a:schemeClr>
                </a:solidFill>
              </a:rPr>
              <a:t>http://www.doctorfungus.org/thedrugs/images/antifung_1.jpg</a:t>
            </a:r>
          </a:p>
        </p:txBody>
      </p:sp>
      <p:sp>
        <p:nvSpPr>
          <p:cNvPr id="6" name="Slide Number Placeholder 5"/>
          <p:cNvSpPr>
            <a:spLocks noGrp="1"/>
          </p:cNvSpPr>
          <p:nvPr>
            <p:ph type="sldNum" sz="quarter" idx="10"/>
          </p:nvPr>
        </p:nvSpPr>
        <p:spPr/>
        <p:txBody>
          <a:bodyPr/>
          <a:lstStyle/>
          <a:p>
            <a:fld id="{65BF09B2-7C03-466F-AA1F-DB9F08957316}" type="slidenum">
              <a:rPr lang="en-US" smtClean="0"/>
              <a:pPr/>
              <a:t>81</a:t>
            </a:fld>
            <a:endParaRPr lang="en-US"/>
          </a:p>
        </p:txBody>
      </p:sp>
    </p:spTree>
    <p:extLst>
      <p:ext uri="{BB962C8B-B14F-4D97-AF65-F5344CB8AC3E}">
        <p14:creationId xmlns:p14="http://schemas.microsoft.com/office/powerpoint/2010/main" val="12885454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355600"/>
            <a:ext cx="8390466" cy="5774267"/>
          </a:xfrm>
        </p:spPr>
        <p:txBody>
          <a:bodyPr/>
          <a:lstStyle/>
          <a:p>
            <a:pPr marL="0" indent="0">
              <a:buNone/>
            </a:pPr>
            <a:r>
              <a:rPr lang="en-US" dirty="0" smtClean="0"/>
              <a:t>This is to summarize what toxicant/drug metabolism (biotransformation) is about, and generally where it happens in the body</a:t>
            </a:r>
            <a:endParaRPr lang="en-US" dirty="0"/>
          </a:p>
        </p:txBody>
      </p:sp>
      <p:pic>
        <p:nvPicPr>
          <p:cNvPr id="4" name="Picture 3" descr="http://intranet.tdmu.edu.ua/data/kafedra/internal/magistr/classes_stud/English/First%20year/Clinical%20Pharmacology/01_Clinical%20pharmacokynetic_pharmacodynamic.files/image017.jpg"/>
          <p:cNvPicPr/>
          <p:nvPr/>
        </p:nvPicPr>
        <p:blipFill>
          <a:blip r:embed="rId2">
            <a:extLst>
              <a:ext uri="{28A0092B-C50C-407E-A947-70E740481C1C}">
                <a14:useLocalDpi xmlns:a14="http://schemas.microsoft.com/office/drawing/2010/main" val="0"/>
              </a:ext>
            </a:extLst>
          </a:blip>
          <a:srcRect/>
          <a:stretch>
            <a:fillRect/>
          </a:stretch>
        </p:blipFill>
        <p:spPr bwMode="auto">
          <a:xfrm>
            <a:off x="749300" y="2114867"/>
            <a:ext cx="5943600" cy="4457065"/>
          </a:xfrm>
          <a:prstGeom prst="rect">
            <a:avLst/>
          </a:prstGeom>
          <a:noFill/>
          <a:ln>
            <a:noFill/>
          </a:ln>
        </p:spPr>
      </p:pic>
      <p:sp>
        <p:nvSpPr>
          <p:cNvPr id="5" name="Rectangle 4"/>
          <p:cNvSpPr/>
          <p:nvPr/>
        </p:nvSpPr>
        <p:spPr>
          <a:xfrm rot="16200000">
            <a:off x="-1791543" y="4031089"/>
            <a:ext cx="4743132" cy="338554"/>
          </a:xfrm>
          <a:prstGeom prst="rect">
            <a:avLst/>
          </a:prstGeom>
        </p:spPr>
        <p:txBody>
          <a:bodyPr wrap="square">
            <a:spAutoFit/>
          </a:bodyPr>
          <a:lstStyle/>
          <a:p>
            <a:r>
              <a:rPr lang="en-US" sz="800" u="sng" dirty="0">
                <a:solidFill>
                  <a:schemeClr val="bg1">
                    <a:lumMod val="50000"/>
                  </a:schemeClr>
                </a:solidFill>
                <a:hlinkClick r:id="rId3"/>
              </a:rPr>
              <a:t>http://intranet.tdmu.edu.ua/data/kafedra/internal/magistr/classes_stud/English/First%20year/Clinical%20Pharmacology/01_Clinical%20pharmacokynetic_pharmacodynamic.files/image017.jpg</a:t>
            </a:r>
            <a:endParaRPr lang="en-US" sz="800" dirty="0">
              <a:solidFill>
                <a:schemeClr val="bg1">
                  <a:lumMod val="50000"/>
                </a:schemeClr>
              </a:solidFill>
            </a:endParaRPr>
          </a:p>
        </p:txBody>
      </p:sp>
      <p:sp>
        <p:nvSpPr>
          <p:cNvPr id="6" name="Slide Number Placeholder 5"/>
          <p:cNvSpPr>
            <a:spLocks noGrp="1"/>
          </p:cNvSpPr>
          <p:nvPr>
            <p:ph type="sldNum" sz="quarter" idx="10"/>
          </p:nvPr>
        </p:nvSpPr>
        <p:spPr/>
        <p:txBody>
          <a:bodyPr/>
          <a:lstStyle/>
          <a:p>
            <a:fld id="{65BF09B2-7C03-466F-AA1F-DB9F08957316}" type="slidenum">
              <a:rPr lang="en-US" smtClean="0"/>
              <a:pPr/>
              <a:t>82</a:t>
            </a:fld>
            <a:endParaRPr lang="en-US"/>
          </a:p>
        </p:txBody>
      </p:sp>
    </p:spTree>
    <p:extLst>
      <p:ext uri="{BB962C8B-B14F-4D97-AF65-F5344CB8AC3E}">
        <p14:creationId xmlns:p14="http://schemas.microsoft.com/office/powerpoint/2010/main" val="1802152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Excretion</a:t>
            </a:r>
            <a:endParaRPr lang="en-US" dirty="0"/>
          </a:p>
        </p:txBody>
      </p:sp>
      <p:sp>
        <p:nvSpPr>
          <p:cNvPr id="3" name="Content Placeholder 2"/>
          <p:cNvSpPr>
            <a:spLocks noGrp="1"/>
          </p:cNvSpPr>
          <p:nvPr>
            <p:ph idx="1"/>
          </p:nvPr>
        </p:nvSpPr>
        <p:spPr/>
        <p:txBody>
          <a:bodyPr/>
          <a:lstStyle/>
          <a:p>
            <a:r>
              <a:rPr lang="en-US" dirty="0" smtClean="0"/>
              <a:t>The process of eliminating the drug or its (de-</a:t>
            </a:r>
            <a:r>
              <a:rPr lang="en-US" dirty="0" err="1" smtClean="0"/>
              <a:t>toxified</a:t>
            </a:r>
            <a:r>
              <a:rPr lang="en-US" dirty="0" smtClean="0"/>
              <a:t>) products</a:t>
            </a:r>
          </a:p>
          <a:p>
            <a:r>
              <a:rPr lang="en-US" dirty="0" smtClean="0"/>
              <a:t>Routes of elimination</a:t>
            </a:r>
          </a:p>
          <a:p>
            <a:pPr lvl="1"/>
            <a:r>
              <a:rPr lang="en-US" dirty="0" smtClean="0"/>
              <a:t>Urine  (kidney)</a:t>
            </a:r>
          </a:p>
          <a:p>
            <a:pPr lvl="1"/>
            <a:r>
              <a:rPr lang="en-US" dirty="0" smtClean="0"/>
              <a:t>Feces   (GI tract and biliary elimination)</a:t>
            </a:r>
          </a:p>
          <a:p>
            <a:pPr lvl="1"/>
            <a:r>
              <a:rPr lang="en-US" dirty="0" smtClean="0"/>
              <a:t>Exhalation  (lungs)</a:t>
            </a:r>
          </a:p>
          <a:p>
            <a:pPr lvl="1"/>
            <a:r>
              <a:rPr lang="en-US" dirty="0" smtClean="0"/>
              <a:t>Sweat    (skin)</a:t>
            </a:r>
            <a:endParaRPr lang="en-US" dirty="0"/>
          </a:p>
          <a:p>
            <a:pPr lvl="1"/>
            <a:r>
              <a:rPr lang="en-US" dirty="0" smtClean="0"/>
              <a:t>Saliva     (oral)</a:t>
            </a:r>
          </a:p>
          <a:p>
            <a:pPr lvl="1"/>
            <a:r>
              <a:rPr lang="en-US" dirty="0" smtClean="0"/>
              <a:t>Breast Milk</a:t>
            </a:r>
          </a:p>
          <a:p>
            <a:pPr lvl="1"/>
            <a:endParaRPr lang="en-US" dirty="0"/>
          </a:p>
          <a:p>
            <a:pPr marL="0" indent="-63500">
              <a:buNone/>
            </a:pPr>
            <a:r>
              <a:rPr lang="en-US" dirty="0" smtClean="0"/>
              <a:t>Major routes are through urine and feces, so we concentrate on these</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83</a:t>
            </a:fld>
            <a:endParaRPr lang="en-US"/>
          </a:p>
        </p:txBody>
      </p:sp>
    </p:spTree>
    <p:extLst>
      <p:ext uri="{BB962C8B-B14F-4D97-AF65-F5344CB8AC3E}">
        <p14:creationId xmlns:p14="http://schemas.microsoft.com/office/powerpoint/2010/main" val="1413825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Kidney</a:t>
            </a:r>
            <a:endParaRPr lang="en-US" dirty="0"/>
          </a:p>
        </p:txBody>
      </p:sp>
      <p:sp>
        <p:nvSpPr>
          <p:cNvPr id="3" name="Content Placeholder 2"/>
          <p:cNvSpPr>
            <a:spLocks noGrp="1"/>
          </p:cNvSpPr>
          <p:nvPr>
            <p:ph idx="1"/>
          </p:nvPr>
        </p:nvSpPr>
        <p:spPr/>
        <p:txBody>
          <a:bodyPr/>
          <a:lstStyle/>
          <a:p>
            <a:r>
              <a:rPr lang="en-US" dirty="0" smtClean="0"/>
              <a:t>More </a:t>
            </a:r>
            <a:r>
              <a:rPr lang="en-US" dirty="0" err="1" smtClean="0"/>
              <a:t>xenobiotics</a:t>
            </a:r>
            <a:r>
              <a:rPr lang="en-US" dirty="0" smtClean="0"/>
              <a:t> excreted by kidney than any other route</a:t>
            </a:r>
          </a:p>
          <a:p>
            <a:r>
              <a:rPr lang="en-US" dirty="0" smtClean="0"/>
              <a:t>The nephron is functional unit of excretion</a:t>
            </a:r>
          </a:p>
          <a:p>
            <a:pPr lvl="1"/>
            <a:r>
              <a:rPr lang="en-US" dirty="0" smtClean="0"/>
              <a:t>Glomerulus</a:t>
            </a:r>
          </a:p>
          <a:p>
            <a:pPr lvl="1"/>
            <a:r>
              <a:rPr lang="en-US" dirty="0" smtClean="0"/>
              <a:t>Proximal convoluted tubules</a:t>
            </a:r>
          </a:p>
          <a:p>
            <a:pPr lvl="1"/>
            <a:r>
              <a:rPr lang="en-US" dirty="0" smtClean="0"/>
              <a:t>Distal convoluted tubules</a:t>
            </a:r>
          </a:p>
          <a:p>
            <a:pPr lvl="1"/>
            <a:r>
              <a:rPr lang="en-US" dirty="0" smtClean="0"/>
              <a:t>Collecting ducts</a:t>
            </a:r>
          </a:p>
          <a:p>
            <a:r>
              <a:rPr lang="en-US" dirty="0" smtClean="0"/>
              <a:t>Water-soluble compounds of</a:t>
            </a:r>
            <a:r>
              <a:rPr lang="en-US" dirty="0"/>
              <a:t/>
            </a:r>
            <a:br>
              <a:rPr lang="en-US" dirty="0"/>
            </a:br>
            <a:r>
              <a:rPr lang="en-US" dirty="0" smtClean="0"/>
              <a:t>low MW (&lt; 350 Da)</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253" y="2620967"/>
            <a:ext cx="3635920" cy="3982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5BF09B2-7C03-466F-AA1F-DB9F08957316}" type="slidenum">
              <a:rPr lang="en-US" smtClean="0"/>
              <a:pPr/>
              <a:t>84</a:t>
            </a:fld>
            <a:endParaRPr lang="en-US"/>
          </a:p>
        </p:txBody>
      </p:sp>
    </p:spTree>
    <p:extLst>
      <p:ext uri="{BB962C8B-B14F-4D97-AF65-F5344CB8AC3E}">
        <p14:creationId xmlns:p14="http://schemas.microsoft.com/office/powerpoint/2010/main" val="1852910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Urinary Excretion</a:t>
            </a:r>
            <a:endParaRPr lang="en-US" dirty="0"/>
          </a:p>
        </p:txBody>
      </p:sp>
      <p:sp>
        <p:nvSpPr>
          <p:cNvPr id="3" name="Content Placeholder 2"/>
          <p:cNvSpPr>
            <a:spLocks noGrp="1"/>
          </p:cNvSpPr>
          <p:nvPr>
            <p:ph idx="1"/>
          </p:nvPr>
        </p:nvSpPr>
        <p:spPr/>
        <p:txBody>
          <a:bodyPr/>
          <a:lstStyle/>
          <a:p>
            <a:r>
              <a:rPr lang="en-US" dirty="0" smtClean="0"/>
              <a:t>Glomerular filtration</a:t>
            </a:r>
          </a:p>
          <a:p>
            <a:pPr lvl="1"/>
            <a:r>
              <a:rPr lang="en-US" dirty="0" smtClean="0"/>
              <a:t>water + small molecules pass through net from plasma into proximal convoluted tubules (PCT)</a:t>
            </a:r>
          </a:p>
          <a:p>
            <a:pPr lvl="1"/>
            <a:r>
              <a:rPr lang="en-US" dirty="0" smtClean="0"/>
              <a:t>compounds of &lt; 60 </a:t>
            </a:r>
            <a:r>
              <a:rPr lang="en-US" dirty="0" err="1" smtClean="0"/>
              <a:t>kDa</a:t>
            </a:r>
            <a:r>
              <a:rPr lang="en-US" dirty="0" smtClean="0"/>
              <a:t> pass through large pores</a:t>
            </a:r>
          </a:p>
          <a:p>
            <a:pPr lvl="1"/>
            <a:r>
              <a:rPr lang="en-US" dirty="0" smtClean="0"/>
              <a:t>albumin-bound </a:t>
            </a:r>
            <a:r>
              <a:rPr lang="en-US" dirty="0" err="1" smtClean="0"/>
              <a:t>xenobiotics</a:t>
            </a:r>
            <a:r>
              <a:rPr lang="en-US" dirty="0" smtClean="0"/>
              <a:t> retained in blood</a:t>
            </a:r>
          </a:p>
          <a:p>
            <a:pPr lvl="1"/>
            <a:r>
              <a:rPr lang="en-US" dirty="0" smtClean="0"/>
              <a:t>polar and ionized toxicants filtered here may be excreted</a:t>
            </a:r>
          </a:p>
          <a:p>
            <a:r>
              <a:rPr lang="en-US" dirty="0" smtClean="0"/>
              <a:t>Tubular Reabsorption</a:t>
            </a:r>
          </a:p>
          <a:p>
            <a:pPr marL="228600" lvl="1" indent="0">
              <a:buNone/>
            </a:pPr>
            <a:r>
              <a:rPr lang="en-US" dirty="0" smtClean="0"/>
              <a:t>diffuse from tubule back into </a:t>
            </a:r>
            <a:r>
              <a:rPr lang="en-US" dirty="0" err="1" smtClean="0"/>
              <a:t>peritubular</a:t>
            </a:r>
            <a:r>
              <a:rPr lang="en-US" dirty="0" smtClean="0"/>
              <a:t> capillaries</a:t>
            </a:r>
          </a:p>
          <a:p>
            <a:r>
              <a:rPr lang="en-US" dirty="0" smtClean="0"/>
              <a:t>Active secretion into tubules</a:t>
            </a:r>
          </a:p>
          <a:p>
            <a:pPr marL="228600" lvl="1" indent="0">
              <a:buNone/>
            </a:pPr>
            <a:r>
              <a:rPr lang="en-US" dirty="0" smtClean="0"/>
              <a:t>Most drugs excreted by this process</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85</a:t>
            </a:fld>
            <a:endParaRPr lang="en-US"/>
          </a:p>
        </p:txBody>
      </p:sp>
    </p:spTree>
    <p:extLst>
      <p:ext uri="{BB962C8B-B14F-4D97-AF65-F5344CB8AC3E}">
        <p14:creationId xmlns:p14="http://schemas.microsoft.com/office/powerpoint/2010/main" val="1874774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Tubular Reabsorption/Secretion</a:t>
            </a:r>
            <a:endParaRPr lang="en-US" dirty="0"/>
          </a:p>
        </p:txBody>
      </p:sp>
      <p:sp>
        <p:nvSpPr>
          <p:cNvPr id="3" name="Content Placeholder 2"/>
          <p:cNvSpPr>
            <a:spLocks noGrp="1"/>
          </p:cNvSpPr>
          <p:nvPr>
            <p:ph idx="1"/>
          </p:nvPr>
        </p:nvSpPr>
        <p:spPr/>
        <p:txBody>
          <a:bodyPr/>
          <a:lstStyle/>
          <a:p>
            <a:r>
              <a:rPr lang="en-US" dirty="0" smtClean="0"/>
              <a:t>Lipophilic drugs will be</a:t>
            </a:r>
            <a:br>
              <a:rPr lang="en-US" dirty="0" smtClean="0"/>
            </a:br>
            <a:r>
              <a:rPr lang="en-US" dirty="0" smtClean="0"/>
              <a:t>re-absorbed in the proximal</a:t>
            </a:r>
            <a:br>
              <a:rPr lang="en-US" dirty="0" smtClean="0"/>
            </a:br>
            <a:r>
              <a:rPr lang="en-US" dirty="0" smtClean="0"/>
              <a:t>convoluted tubule (PCT),</a:t>
            </a:r>
            <a:br>
              <a:rPr lang="en-US" dirty="0" smtClean="0"/>
            </a:br>
            <a:r>
              <a:rPr lang="en-US" dirty="0" smtClean="0"/>
              <a:t>while ionized toxicants will</a:t>
            </a:r>
            <a:br>
              <a:rPr lang="en-US" dirty="0" smtClean="0"/>
            </a:br>
            <a:r>
              <a:rPr lang="en-US" dirty="0" smtClean="0"/>
              <a:t>pass out to the urine</a:t>
            </a:r>
          </a:p>
          <a:p>
            <a:r>
              <a:rPr lang="en-US" dirty="0" smtClean="0"/>
              <a:t>Organic anions and </a:t>
            </a:r>
            <a:r>
              <a:rPr lang="en-US" dirty="0" err="1" smtClean="0"/>
              <a:t>cations</a:t>
            </a:r>
            <a:r>
              <a:rPr lang="en-US" dirty="0" smtClean="0"/>
              <a:t/>
            </a:r>
            <a:br>
              <a:rPr lang="en-US" dirty="0" smtClean="0"/>
            </a:br>
            <a:r>
              <a:rPr lang="en-US" dirty="0" smtClean="0"/>
              <a:t>can be </a:t>
            </a:r>
            <a:r>
              <a:rPr lang="en-US" dirty="0" smtClean="0">
                <a:solidFill>
                  <a:srgbClr val="FFFF00"/>
                </a:solidFill>
              </a:rPr>
              <a:t>actively</a:t>
            </a:r>
            <a:r>
              <a:rPr lang="en-US" dirty="0" smtClean="0"/>
              <a:t> secreted</a:t>
            </a:r>
            <a:br>
              <a:rPr lang="en-US" dirty="0" smtClean="0"/>
            </a:br>
            <a:r>
              <a:rPr lang="en-US" dirty="0" smtClean="0"/>
              <a:t>into the PCT from the adjoining</a:t>
            </a:r>
            <a:br>
              <a:rPr lang="en-US" dirty="0" smtClean="0"/>
            </a:br>
            <a:r>
              <a:rPr lang="en-US" dirty="0" smtClean="0"/>
              <a:t>blood vessels</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86</a:t>
            </a:fld>
            <a:endParaRPr lang="en-US"/>
          </a:p>
        </p:txBody>
      </p:sp>
      <p:pic>
        <p:nvPicPr>
          <p:cNvPr id="5" name="Picture 4" descr="https://o.quizlet.com/i/ZfKbIDUW0AbVVEH4_97uOg.jpg"/>
          <p:cNvPicPr/>
          <p:nvPr/>
        </p:nvPicPr>
        <p:blipFill>
          <a:blip r:embed="rId2">
            <a:extLst>
              <a:ext uri="{28A0092B-C50C-407E-A947-70E740481C1C}">
                <a14:useLocalDpi xmlns:a14="http://schemas.microsoft.com/office/drawing/2010/main" val="0"/>
              </a:ext>
            </a:extLst>
          </a:blip>
          <a:srcRect/>
          <a:stretch>
            <a:fillRect/>
          </a:stretch>
        </p:blipFill>
        <p:spPr bwMode="auto">
          <a:xfrm>
            <a:off x="5934540" y="1477553"/>
            <a:ext cx="2918460" cy="4759960"/>
          </a:xfrm>
          <a:prstGeom prst="rect">
            <a:avLst/>
          </a:prstGeom>
          <a:noFill/>
          <a:ln>
            <a:noFill/>
          </a:ln>
        </p:spPr>
      </p:pic>
      <p:sp>
        <p:nvSpPr>
          <p:cNvPr id="6" name="Rectangle 5"/>
          <p:cNvSpPr/>
          <p:nvPr/>
        </p:nvSpPr>
        <p:spPr>
          <a:xfrm rot="16200000">
            <a:off x="6674722" y="3843791"/>
            <a:ext cx="4572000" cy="215444"/>
          </a:xfrm>
          <a:prstGeom prst="rect">
            <a:avLst/>
          </a:prstGeom>
        </p:spPr>
        <p:txBody>
          <a:bodyPr>
            <a:spAutoFit/>
          </a:bodyPr>
          <a:lstStyle/>
          <a:p>
            <a:r>
              <a:rPr lang="en-US" sz="800" dirty="0">
                <a:solidFill>
                  <a:schemeClr val="bg1">
                    <a:lumMod val="50000"/>
                  </a:schemeClr>
                </a:solidFill>
              </a:rPr>
              <a:t>https://o.quizlet.com/i/ZfKbIDUW0AbVVEH4_97uOg.jpg</a:t>
            </a:r>
          </a:p>
        </p:txBody>
      </p:sp>
    </p:spTree>
    <p:extLst>
      <p:ext uri="{BB962C8B-B14F-4D97-AF65-F5344CB8AC3E}">
        <p14:creationId xmlns:p14="http://schemas.microsoft.com/office/powerpoint/2010/main" val="25855241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Biliary-Fecal Excretion</a:t>
            </a:r>
            <a:endParaRPr lang="en-US" dirty="0"/>
          </a:p>
        </p:txBody>
      </p:sp>
      <p:sp>
        <p:nvSpPr>
          <p:cNvPr id="3" name="Content Placeholder 2"/>
          <p:cNvSpPr>
            <a:spLocks noGrp="1"/>
          </p:cNvSpPr>
          <p:nvPr>
            <p:ph idx="1"/>
          </p:nvPr>
        </p:nvSpPr>
        <p:spPr/>
        <p:txBody>
          <a:bodyPr/>
          <a:lstStyle/>
          <a:p>
            <a:r>
              <a:rPr lang="en-US" dirty="0" smtClean="0"/>
              <a:t>More </a:t>
            </a:r>
            <a:r>
              <a:rPr lang="en-US" dirty="0" err="1" smtClean="0"/>
              <a:t>xenobiotics</a:t>
            </a:r>
            <a:r>
              <a:rPr lang="en-US" dirty="0" smtClean="0"/>
              <a:t> excreted by kidney than any other route</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87</a:t>
            </a:fld>
            <a:endParaRPr lang="en-US"/>
          </a:p>
        </p:txBody>
      </p:sp>
    </p:spTree>
    <p:extLst>
      <p:ext uri="{BB962C8B-B14F-4D97-AF65-F5344CB8AC3E}">
        <p14:creationId xmlns:p14="http://schemas.microsoft.com/office/powerpoint/2010/main" val="1621426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59652"/>
            <a:ext cx="7605713" cy="5726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5BF09B2-7C03-466F-AA1F-DB9F08957316}" type="slidenum">
              <a:rPr lang="en-US" smtClean="0"/>
              <a:pPr/>
              <a:t>88</a:t>
            </a:fld>
            <a:endParaRPr lang="en-US"/>
          </a:p>
        </p:txBody>
      </p:sp>
    </p:spTree>
    <p:extLst>
      <p:ext uri="{BB962C8B-B14F-4D97-AF65-F5344CB8AC3E}">
        <p14:creationId xmlns:p14="http://schemas.microsoft.com/office/powerpoint/2010/main" val="38322977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Half-Life</a:t>
            </a:r>
            <a:endParaRPr lang="en-US" dirty="0"/>
          </a:p>
        </p:txBody>
      </p:sp>
      <p:sp>
        <p:nvSpPr>
          <p:cNvPr id="5" name="Content Placeholder 4"/>
          <p:cNvSpPr>
            <a:spLocks noGrp="1"/>
          </p:cNvSpPr>
          <p:nvPr>
            <p:ph idx="1"/>
          </p:nvPr>
        </p:nvSpPr>
        <p:spPr/>
        <p:txBody>
          <a:bodyPr/>
          <a:lstStyle/>
          <a:p>
            <a:r>
              <a:rPr lang="en-US" dirty="0" smtClean="0"/>
              <a:t>The time period between an initial amount of something (a substance) to the point where half of the initial amount is present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330" y="3231099"/>
            <a:ext cx="6791075" cy="3343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65BF09B2-7C03-466F-AA1F-DB9F08957316}" type="slidenum">
              <a:rPr lang="en-US" smtClean="0"/>
              <a:pPr/>
              <a:t>89</a:t>
            </a:fld>
            <a:endParaRPr lang="en-US"/>
          </a:p>
        </p:txBody>
      </p:sp>
    </p:spTree>
    <p:extLst>
      <p:ext uri="{BB962C8B-B14F-4D97-AF65-F5344CB8AC3E}">
        <p14:creationId xmlns:p14="http://schemas.microsoft.com/office/powerpoint/2010/main" val="103692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05573"/>
            <a:ext cx="8407400" cy="762000"/>
          </a:xfrm>
        </p:spPr>
        <p:txBody>
          <a:bodyPr/>
          <a:lstStyle/>
          <a:p>
            <a:r>
              <a:rPr lang="en-US" dirty="0" smtClean="0"/>
              <a:t>Instruction Details</a:t>
            </a:r>
            <a:endParaRPr lang="en-US" dirty="0"/>
          </a:p>
        </p:txBody>
      </p:sp>
      <p:sp>
        <p:nvSpPr>
          <p:cNvPr id="3" name="Content Placeholder 2"/>
          <p:cNvSpPr>
            <a:spLocks noGrp="1"/>
          </p:cNvSpPr>
          <p:nvPr>
            <p:ph idx="1"/>
          </p:nvPr>
        </p:nvSpPr>
        <p:spPr>
          <a:xfrm>
            <a:off x="364067" y="1233757"/>
            <a:ext cx="8390466" cy="5126100"/>
          </a:xfrm>
        </p:spPr>
        <p:txBody>
          <a:bodyPr/>
          <a:lstStyle/>
          <a:p>
            <a:pPr marL="0" indent="0">
              <a:buNone/>
            </a:pPr>
            <a:r>
              <a:rPr lang="en-US" dirty="0" smtClean="0"/>
              <a:t>Grading/Evaluation Continued</a:t>
            </a:r>
          </a:p>
          <a:p>
            <a:r>
              <a:rPr lang="en-US" dirty="0" smtClean="0"/>
              <a:t>Midterm Examination (25% -- 100 pts)</a:t>
            </a:r>
          </a:p>
          <a:p>
            <a:pPr lvl="1"/>
            <a:r>
              <a:rPr lang="en-US" dirty="0" smtClean="0"/>
              <a:t>TAKE-HOME midterm due at start of class in Week 5</a:t>
            </a:r>
          </a:p>
          <a:p>
            <a:pPr lvl="1"/>
            <a:r>
              <a:rPr lang="en-US" dirty="0" smtClean="0"/>
              <a:t>will be posted on MOODLE</a:t>
            </a:r>
          </a:p>
          <a:p>
            <a:pPr lvl="1"/>
            <a:r>
              <a:rPr lang="en-US" dirty="0" smtClean="0"/>
              <a:t>covers pharmacokinetics, pharmacodynamics, detoxification pathways, biochemistry, textbook topics, material in lectures</a:t>
            </a:r>
          </a:p>
          <a:p>
            <a:pPr lvl="1"/>
            <a:r>
              <a:rPr lang="en-US" dirty="0" smtClean="0"/>
              <a:t>ALL WORK is individual (no group interaction!)</a:t>
            </a:r>
          </a:p>
          <a:p>
            <a:r>
              <a:rPr lang="en-US" dirty="0" smtClean="0"/>
              <a:t>Final Examination (25% -- 100 pts)</a:t>
            </a:r>
          </a:p>
          <a:p>
            <a:pPr lvl="1"/>
            <a:r>
              <a:rPr lang="en-US" dirty="0" smtClean="0"/>
              <a:t>one final in Week 11</a:t>
            </a:r>
          </a:p>
          <a:p>
            <a:pPr lvl="1"/>
            <a:r>
              <a:rPr lang="en-US" dirty="0" smtClean="0"/>
              <a:t>covers</a:t>
            </a:r>
          </a:p>
          <a:p>
            <a:pPr lvl="2"/>
            <a:r>
              <a:rPr lang="en-US" dirty="0" smtClean="0"/>
              <a:t>lecture content </a:t>
            </a:r>
          </a:p>
          <a:p>
            <a:pPr lvl="2"/>
            <a:r>
              <a:rPr lang="en-US" dirty="0" smtClean="0"/>
              <a:t>student-generated clean research questions</a:t>
            </a:r>
          </a:p>
          <a:p>
            <a:pPr lvl="2"/>
            <a:r>
              <a:rPr lang="en-US" dirty="0" smtClean="0"/>
              <a:t>student oral presentation content</a:t>
            </a:r>
          </a:p>
          <a:p>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65BF09B2-7C03-466F-AA1F-DB9F08957316}" type="slidenum">
              <a:rPr lang="en-US" smtClean="0"/>
              <a:pPr/>
              <a:t>9</a:t>
            </a:fld>
            <a:endParaRPr lang="en-US"/>
          </a:p>
        </p:txBody>
      </p:sp>
    </p:spTree>
    <p:extLst>
      <p:ext uri="{BB962C8B-B14F-4D97-AF65-F5344CB8AC3E}">
        <p14:creationId xmlns:p14="http://schemas.microsoft.com/office/powerpoint/2010/main" val="16566643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6310" y="314610"/>
            <a:ext cx="8407400" cy="762000"/>
          </a:xfrm>
        </p:spPr>
        <p:txBody>
          <a:bodyPr/>
          <a:lstStyle/>
          <a:p>
            <a:r>
              <a:rPr lang="en-US" dirty="0" smtClean="0"/>
              <a:t>Drug/Toxicant Half-Life</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76423" y="1150394"/>
                <a:ext cx="8390466" cy="5102124"/>
              </a:xfrm>
            </p:spPr>
            <p:txBody>
              <a:bodyPr/>
              <a:lstStyle/>
              <a:p>
                <a:r>
                  <a:rPr lang="en-US" sz="2200" dirty="0" smtClean="0"/>
                  <a:t>The half-life of a drug depends on its volume of distribution and clearance</a:t>
                </a:r>
              </a:p>
              <a:p>
                <a:r>
                  <a:rPr lang="en-US" sz="2200" dirty="0" smtClean="0"/>
                  <a:t>For patients taking therapeutic drugs, the half-life is used to determine the dosing interval in order to maintain a steady-state level (concentration) to maintain the therapy/effect</a:t>
                </a:r>
              </a:p>
              <a:p>
                <a:r>
                  <a:rPr lang="en-US" sz="2000" dirty="0" smtClean="0"/>
                  <a:t>For drugs with a narrow therapeutic index (TI), the time required to reach a steady-state level could be much longer since patient body fluids (serum) must be assayed to monitor dose with serum levels</a:t>
                </a:r>
              </a:p>
              <a:p>
                <a:r>
                  <a:rPr lang="en-US" sz="2200" dirty="0" smtClean="0"/>
                  <a:t>This value can be computed as</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latin typeface="Cambria Math"/>
                            </a:rPr>
                          </m:ctrlPr>
                        </m:sSubPr>
                        <m:e>
                          <m:r>
                            <a:rPr lang="en-US" sz="2200" b="0" i="1" smtClean="0">
                              <a:latin typeface="Cambria Math"/>
                            </a:rPr>
                            <m:t>𝑡</m:t>
                          </m:r>
                        </m:e>
                        <m:sub>
                          <m:f>
                            <m:fPr>
                              <m:type m:val="skw"/>
                              <m:ctrlPr>
                                <a:rPr lang="en-US" sz="2200" i="1" smtClean="0">
                                  <a:latin typeface="Cambria Math"/>
                                </a:rPr>
                              </m:ctrlPr>
                            </m:fPr>
                            <m:num>
                              <m:r>
                                <a:rPr lang="en-US" sz="2200" b="0" i="1" smtClean="0">
                                  <a:latin typeface="Cambria Math"/>
                                </a:rPr>
                                <m:t>1</m:t>
                              </m:r>
                            </m:num>
                            <m:den>
                              <m:r>
                                <a:rPr lang="en-US" sz="2200" b="0" i="1" smtClean="0">
                                  <a:latin typeface="Cambria Math"/>
                                </a:rPr>
                                <m:t>2</m:t>
                              </m:r>
                            </m:den>
                          </m:f>
                        </m:sub>
                      </m:sSub>
                      <m:r>
                        <a:rPr lang="en-US" sz="2200" b="0" i="1" smtClean="0">
                          <a:latin typeface="Cambria Math"/>
                        </a:rPr>
                        <m:t>=</m:t>
                      </m:r>
                      <m:f>
                        <m:fPr>
                          <m:ctrlPr>
                            <a:rPr lang="en-US" sz="2200" b="0" i="1" smtClean="0">
                              <a:latin typeface="Cambria Math"/>
                            </a:rPr>
                          </m:ctrlPr>
                        </m:fPr>
                        <m:num>
                          <m:func>
                            <m:funcPr>
                              <m:ctrlPr>
                                <a:rPr lang="en-US" sz="2200" b="0" i="1" smtClean="0">
                                  <a:latin typeface="Cambria Math"/>
                                </a:rPr>
                              </m:ctrlPr>
                            </m:funcPr>
                            <m:fName>
                              <m:r>
                                <m:rPr>
                                  <m:sty m:val="p"/>
                                </m:rPr>
                                <a:rPr lang="en-US" sz="2200" b="0" i="0" smtClean="0">
                                  <a:latin typeface="Cambria Math"/>
                                </a:rPr>
                                <m:t>ln</m:t>
                              </m:r>
                            </m:fName>
                            <m:e>
                              <m:r>
                                <a:rPr lang="en-US" sz="2200" b="0" i="1" smtClean="0">
                                  <a:latin typeface="Cambria Math"/>
                                </a:rPr>
                                <m:t>2</m:t>
                              </m:r>
                            </m:e>
                          </m:func>
                        </m:num>
                        <m:den>
                          <m:sSub>
                            <m:sSubPr>
                              <m:ctrlPr>
                                <a:rPr lang="en-US" sz="2200" b="0" i="1" smtClean="0">
                                  <a:latin typeface="Cambria Math"/>
                                </a:rPr>
                              </m:ctrlPr>
                            </m:sSubPr>
                            <m:e>
                              <m:r>
                                <a:rPr lang="en-US" sz="2200" b="0" i="1" smtClean="0">
                                  <a:latin typeface="Cambria Math"/>
                                </a:rPr>
                                <m:t>𝑘</m:t>
                              </m:r>
                            </m:e>
                            <m:sub>
                              <m:r>
                                <m:rPr>
                                  <m:nor/>
                                </m:rPr>
                                <a:rPr lang="en-US" sz="2200" b="0" i="0" smtClean="0">
                                  <a:latin typeface="Cambria Math"/>
                                </a:rPr>
                                <m:t>el</m:t>
                              </m:r>
                            </m:sub>
                          </m:sSub>
                        </m:den>
                      </m:f>
                    </m:oMath>
                  </m:oMathPara>
                </a14:m>
                <a:endParaRPr lang="en-US" sz="2200" dirty="0" smtClean="0"/>
              </a:p>
              <a:p>
                <a:pPr marL="0" indent="0">
                  <a:buNone/>
                </a:pPr>
                <a:r>
                  <a:rPr lang="en-US" sz="2200" dirty="0" smtClean="0"/>
                  <a:t>where </a:t>
                </a:r>
                <a:r>
                  <a:rPr lang="en-US" sz="2200" i="1" dirty="0" err="1" smtClean="0"/>
                  <a:t>k</a:t>
                </a:r>
                <a:r>
                  <a:rPr lang="en-US" sz="2200" baseline="-25000" dirty="0" err="1" smtClean="0"/>
                  <a:t>el</a:t>
                </a:r>
                <a:r>
                  <a:rPr lang="en-US" sz="2200" dirty="0" smtClean="0"/>
                  <a:t> is the rate of elimination of the drug from the blood</a:t>
                </a:r>
                <a:endParaRPr lang="en-US" sz="22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76423" y="1150394"/>
                <a:ext cx="8390466" cy="5102124"/>
              </a:xfrm>
              <a:blipFill rotWithShape="1">
                <a:blip r:embed="rId2"/>
                <a:stretch>
                  <a:fillRect l="-1017" t="-836" r="-799" b="-6691"/>
                </a:stretch>
              </a:blipFill>
            </p:spPr>
            <p:txBody>
              <a:bodyPr/>
              <a:lstStyle/>
              <a:p>
                <a:r>
                  <a:rPr lang="en-US">
                    <a:noFill/>
                  </a:rPr>
                  <a:t> </a:t>
                </a:r>
              </a:p>
            </p:txBody>
          </p:sp>
        </mc:Fallback>
      </mc:AlternateContent>
      <p:sp>
        <p:nvSpPr>
          <p:cNvPr id="2" name="Slide Number Placeholder 1"/>
          <p:cNvSpPr>
            <a:spLocks noGrp="1"/>
          </p:cNvSpPr>
          <p:nvPr>
            <p:ph type="sldNum" sz="quarter" idx="10"/>
          </p:nvPr>
        </p:nvSpPr>
        <p:spPr/>
        <p:txBody>
          <a:bodyPr/>
          <a:lstStyle/>
          <a:p>
            <a:fld id="{65BF09B2-7C03-466F-AA1F-DB9F08957316}" type="slidenum">
              <a:rPr lang="en-US" smtClean="0"/>
              <a:pPr/>
              <a:t>90</a:t>
            </a:fld>
            <a:endParaRPr lang="en-US"/>
          </a:p>
        </p:txBody>
      </p:sp>
    </p:spTree>
    <p:extLst>
      <p:ext uri="{BB962C8B-B14F-4D97-AF65-F5344CB8AC3E}">
        <p14:creationId xmlns:p14="http://schemas.microsoft.com/office/powerpoint/2010/main" val="4234972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Project</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en-US" dirty="0" smtClean="0"/>
              <a:t>Find partner</a:t>
            </a:r>
          </a:p>
          <a:p>
            <a:pPr marL="457200" indent="-457200">
              <a:buFont typeface="+mj-lt"/>
              <a:buAutoNum type="arabicPeriod"/>
            </a:pPr>
            <a:r>
              <a:rPr lang="en-US" dirty="0" smtClean="0"/>
              <a:t>Decide an area of interest</a:t>
            </a:r>
          </a:p>
          <a:p>
            <a:pPr marL="457200" indent="-457200">
              <a:buFont typeface="+mj-lt"/>
              <a:buAutoNum type="arabicPeriod"/>
            </a:pPr>
            <a:r>
              <a:rPr lang="en-US" dirty="0" smtClean="0"/>
              <a:t>Develop clear, concise research question in the area of interest</a:t>
            </a:r>
          </a:p>
          <a:p>
            <a:pPr marL="457200" indent="-457200">
              <a:buFont typeface="+mj-lt"/>
              <a:buAutoNum type="arabicPeriod"/>
            </a:pPr>
            <a:r>
              <a:rPr lang="en-US" dirty="0" smtClean="0"/>
              <a:t>Clarify the specific aims in answering the question</a:t>
            </a:r>
          </a:p>
          <a:p>
            <a:pPr marL="457200" indent="-457200">
              <a:buFont typeface="+mj-lt"/>
              <a:buAutoNum type="arabicPeriod"/>
            </a:pPr>
            <a:r>
              <a:rPr lang="en-US" dirty="0"/>
              <a:t>Do literature search to establish knowledgebase (heavy note taking)</a:t>
            </a:r>
          </a:p>
          <a:p>
            <a:pPr marL="457200" indent="-457200">
              <a:buFont typeface="+mj-lt"/>
              <a:buAutoNum type="arabicPeriod"/>
            </a:pPr>
            <a:r>
              <a:rPr lang="en-US" dirty="0" smtClean="0"/>
              <a:t>Before start of Week 3, submit following</a:t>
            </a:r>
          </a:p>
          <a:p>
            <a:pPr marL="534988" lvl="1" indent="-242888"/>
            <a:r>
              <a:rPr lang="en-US" dirty="0" smtClean="0"/>
              <a:t>research question (item 3)</a:t>
            </a:r>
          </a:p>
          <a:p>
            <a:pPr marL="534988" lvl="1" indent="-242888"/>
            <a:r>
              <a:rPr lang="en-US" dirty="0" smtClean="0"/>
              <a:t>proper bibliography along with question before start of Week 3</a:t>
            </a:r>
          </a:p>
          <a:p>
            <a:pPr marL="457200" indent="-457200">
              <a:buFont typeface="+mj-lt"/>
              <a:buAutoNum type="arabicPeriod"/>
            </a:pP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91</a:t>
            </a:fld>
            <a:endParaRPr lang="en-US"/>
          </a:p>
        </p:txBody>
      </p:sp>
    </p:spTree>
    <p:extLst>
      <p:ext uri="{BB962C8B-B14F-4D97-AF65-F5344CB8AC3E}">
        <p14:creationId xmlns:p14="http://schemas.microsoft.com/office/powerpoint/2010/main" val="2982296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Subdisciplines</a:t>
            </a:r>
            <a:r>
              <a:rPr lang="en-US" dirty="0" smtClean="0"/>
              <a:t> of Toxicology</a:t>
            </a:r>
            <a:endParaRPr lang="en-US" dirty="0"/>
          </a:p>
        </p:txBody>
      </p:sp>
      <p:sp>
        <p:nvSpPr>
          <p:cNvPr id="5" name="Content Placeholder 4"/>
          <p:cNvSpPr>
            <a:spLocks noGrp="1"/>
          </p:cNvSpPr>
          <p:nvPr>
            <p:ph idx="1"/>
          </p:nvPr>
        </p:nvSpPr>
        <p:spPr/>
        <p:txBody>
          <a:bodyPr/>
          <a:lstStyle/>
          <a:p>
            <a:r>
              <a:rPr lang="en-US" dirty="0" smtClean="0"/>
              <a:t>Environmental</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smtClean="0"/>
              <a:t>Poisons</a:t>
            </a:r>
          </a:p>
          <a:p>
            <a:r>
              <a:rPr lang="en-US" dirty="0" smtClean="0"/>
              <a:t>Exposure</a:t>
            </a:r>
            <a:endParaRPr lang="en-US" dirty="0"/>
          </a:p>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92</a:t>
            </a:fld>
            <a:endParaRPr lang="en-US"/>
          </a:p>
        </p:txBody>
      </p:sp>
    </p:spTree>
    <p:extLst>
      <p:ext uri="{BB962C8B-B14F-4D97-AF65-F5344CB8AC3E}">
        <p14:creationId xmlns:p14="http://schemas.microsoft.com/office/powerpoint/2010/main" val="35142514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Government &amp; Toxicology</a:t>
            </a:r>
            <a:endParaRPr lang="en-US" dirty="0"/>
          </a:p>
        </p:txBody>
      </p:sp>
      <p:sp>
        <p:nvSpPr>
          <p:cNvPr id="5" name="Content Placeholder 4"/>
          <p:cNvSpPr>
            <a:spLocks noGrp="1"/>
          </p:cNvSpPr>
          <p:nvPr>
            <p:ph idx="1"/>
          </p:nvPr>
        </p:nvSpPr>
        <p:spPr/>
        <p:txBody>
          <a:bodyPr/>
          <a:lstStyle/>
          <a:p>
            <a:r>
              <a:rPr lang="en-US" dirty="0" smtClean="0"/>
              <a:t>United States (Federal) Government</a:t>
            </a:r>
          </a:p>
          <a:p>
            <a:r>
              <a:rPr lang="en-US" dirty="0" smtClean="0"/>
              <a:t>Environmental Protection Agency (EPA)</a:t>
            </a:r>
          </a:p>
          <a:p>
            <a:r>
              <a:rPr lang="en-US" dirty="0" smtClean="0"/>
              <a:t>Clean Air</a:t>
            </a:r>
          </a:p>
          <a:p>
            <a:r>
              <a:rPr lang="en-US" dirty="0" smtClean="0"/>
              <a:t>Clean Water</a:t>
            </a:r>
          </a:p>
          <a:p>
            <a:r>
              <a:rPr lang="en-US" dirty="0" smtClean="0"/>
              <a:t>Food &amp; Drug Administration (FDA)</a:t>
            </a:r>
          </a:p>
          <a:p>
            <a:r>
              <a:rPr lang="en-US" dirty="0" smtClean="0"/>
              <a:t>Safety</a:t>
            </a:r>
          </a:p>
          <a:p>
            <a:r>
              <a:rPr lang="en-US" dirty="0" smtClean="0"/>
              <a:t>Efficacy</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93</a:t>
            </a:fld>
            <a:endParaRPr lang="en-US"/>
          </a:p>
        </p:txBody>
      </p:sp>
    </p:spTree>
    <p:extLst>
      <p:ext uri="{BB962C8B-B14F-4D97-AF65-F5344CB8AC3E}">
        <p14:creationId xmlns:p14="http://schemas.microsoft.com/office/powerpoint/2010/main" val="32107571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Government &amp; Toxicology</a:t>
            </a:r>
            <a:endParaRPr lang="en-US" dirty="0"/>
          </a:p>
        </p:txBody>
      </p:sp>
      <p:sp>
        <p:nvSpPr>
          <p:cNvPr id="5" name="Content Placeholder 4"/>
          <p:cNvSpPr>
            <a:spLocks noGrp="1"/>
          </p:cNvSpPr>
          <p:nvPr>
            <p:ph idx="1"/>
          </p:nvPr>
        </p:nvSpPr>
        <p:spPr/>
        <p:txBody>
          <a:bodyPr/>
          <a:lstStyle/>
          <a:p>
            <a:r>
              <a:rPr lang="en-US" dirty="0"/>
              <a:t>California (State) </a:t>
            </a:r>
            <a:r>
              <a:rPr lang="en-US" dirty="0" smtClean="0"/>
              <a:t>Government</a:t>
            </a:r>
          </a:p>
          <a:p>
            <a:r>
              <a:rPr lang="en-US" dirty="0" smtClean="0"/>
              <a:t>Environmental Protection Agency (</a:t>
            </a:r>
            <a:r>
              <a:rPr lang="en-US" dirty="0" err="1" smtClean="0"/>
              <a:t>CalEPA</a:t>
            </a:r>
            <a:r>
              <a:rPr lang="en-US" dirty="0" smtClean="0"/>
              <a:t>)</a:t>
            </a:r>
          </a:p>
          <a:p>
            <a:r>
              <a:rPr lang="en-US" dirty="0" smtClean="0"/>
              <a:t>Air Resources Board (ARB)</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94</a:t>
            </a:fld>
            <a:endParaRPr lang="en-US"/>
          </a:p>
        </p:txBody>
      </p:sp>
    </p:spTree>
    <p:extLst>
      <p:ext uri="{BB962C8B-B14F-4D97-AF65-F5344CB8AC3E}">
        <p14:creationId xmlns:p14="http://schemas.microsoft.com/office/powerpoint/2010/main" val="40309451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2677656"/>
          </a:xfrm>
        </p:spPr>
        <p:txBody>
          <a:bodyPr/>
          <a:lstStyle/>
          <a:p>
            <a:r>
              <a:rPr lang="en-US" dirty="0" smtClean="0"/>
              <a:t>Applications of Pharmacology &amp; Toxicology</a:t>
            </a:r>
            <a:endParaRPr lang="en-US" dirty="0"/>
          </a:p>
        </p:txBody>
      </p:sp>
      <p:sp>
        <p:nvSpPr>
          <p:cNvPr id="5" name="Text Placeholder 4"/>
          <p:cNvSpPr>
            <a:spLocks noGrp="1"/>
          </p:cNvSpPr>
          <p:nvPr>
            <p:ph type="body" idx="1"/>
          </p:nvPr>
        </p:nvSpPr>
        <p:spPr/>
        <p:txBody>
          <a:bodyPr/>
          <a:lstStyle/>
          <a:p>
            <a:r>
              <a:rPr lang="en-US" dirty="0" smtClean="0"/>
              <a:t>Week 2</a:t>
            </a:r>
            <a:endParaRPr lang="en-US" dirty="0"/>
          </a:p>
        </p:txBody>
      </p:sp>
    </p:spTree>
    <p:extLst>
      <p:ext uri="{BB962C8B-B14F-4D97-AF65-F5344CB8AC3E}">
        <p14:creationId xmlns:p14="http://schemas.microsoft.com/office/powerpoint/2010/main" val="24242183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Terms / Definitions / Descriptions</a:t>
            </a:r>
            <a:endParaRPr lang="en-US" dirty="0"/>
          </a:p>
        </p:txBody>
      </p:sp>
      <p:sp>
        <p:nvSpPr>
          <p:cNvPr id="6" name="Content Placeholder 5"/>
          <p:cNvSpPr>
            <a:spLocks noGrp="1"/>
          </p:cNvSpPr>
          <p:nvPr>
            <p:ph idx="1"/>
          </p:nvPr>
        </p:nvSpPr>
        <p:spPr/>
        <p:txBody>
          <a:bodyPr/>
          <a:lstStyle/>
          <a:p>
            <a:r>
              <a:rPr lang="en-US" dirty="0" smtClean="0"/>
              <a:t> </a:t>
            </a:r>
            <a:r>
              <a:rPr lang="en-US" dirty="0"/>
              <a:t>Ultimate </a:t>
            </a:r>
            <a:r>
              <a:rPr lang="en-US" dirty="0" smtClean="0"/>
              <a:t>toxicant</a:t>
            </a:r>
          </a:p>
          <a:p>
            <a:endParaRPr lang="en-US" dirty="0"/>
          </a:p>
          <a:p>
            <a:r>
              <a:rPr lang="en-US" dirty="0" smtClean="0"/>
              <a:t> </a:t>
            </a:r>
            <a:r>
              <a:rPr lang="en-US" dirty="0" err="1" smtClean="0">
                <a:solidFill>
                  <a:srgbClr val="66FF66"/>
                </a:solidFill>
              </a:rPr>
              <a:t>Toxication</a:t>
            </a:r>
            <a:endParaRPr lang="en-US" dirty="0" smtClean="0">
              <a:solidFill>
                <a:srgbClr val="66FF66"/>
              </a:solidFill>
            </a:endParaRPr>
          </a:p>
          <a:p>
            <a:pPr marL="228600" lvl="1" indent="0">
              <a:buNone/>
            </a:pPr>
            <a:r>
              <a:rPr lang="en-US" dirty="0" smtClean="0"/>
              <a:t>A biotransformation of a substance that results in a relatively more harmful product. Also called </a:t>
            </a:r>
            <a:r>
              <a:rPr lang="en-US" dirty="0" smtClean="0">
                <a:solidFill>
                  <a:srgbClr val="66FF66"/>
                </a:solidFill>
              </a:rPr>
              <a:t>metabolic activation</a:t>
            </a:r>
          </a:p>
          <a:p>
            <a:r>
              <a:rPr lang="en-US" dirty="0" smtClean="0"/>
              <a:t> </a:t>
            </a:r>
            <a:r>
              <a:rPr lang="en-US" dirty="0" err="1" smtClean="0">
                <a:solidFill>
                  <a:srgbClr val="66FF66"/>
                </a:solidFill>
              </a:rPr>
              <a:t>Detoxication</a:t>
            </a:r>
            <a:endParaRPr lang="en-US" dirty="0" smtClean="0">
              <a:solidFill>
                <a:srgbClr val="66FF66"/>
              </a:solidFill>
            </a:endParaRPr>
          </a:p>
          <a:p>
            <a:pPr marL="228600" lvl="1" indent="0">
              <a:buNone/>
            </a:pPr>
            <a:r>
              <a:rPr lang="en-US" dirty="0" smtClean="0"/>
              <a:t>A biotransformation eliminating an </a:t>
            </a:r>
            <a:r>
              <a:rPr lang="en-US" dirty="0" smtClean="0">
                <a:solidFill>
                  <a:srgbClr val="FFFF00"/>
                </a:solidFill>
              </a:rPr>
              <a:t>ultimate toxicant </a:t>
            </a:r>
            <a:r>
              <a:rPr lang="en-US" dirty="0" smtClean="0"/>
              <a:t>or preventing its formation</a:t>
            </a:r>
          </a:p>
        </p:txBody>
      </p:sp>
      <p:sp>
        <p:nvSpPr>
          <p:cNvPr id="2" name="Slide Number Placeholder 1"/>
          <p:cNvSpPr>
            <a:spLocks noGrp="1"/>
          </p:cNvSpPr>
          <p:nvPr>
            <p:ph type="sldNum" sz="quarter" idx="10"/>
          </p:nvPr>
        </p:nvSpPr>
        <p:spPr/>
        <p:txBody>
          <a:bodyPr/>
          <a:lstStyle/>
          <a:p>
            <a:fld id="{65BF09B2-7C03-466F-AA1F-DB9F08957316}" type="slidenum">
              <a:rPr lang="en-US" smtClean="0"/>
              <a:pPr/>
              <a:t>96</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46653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975" y="309628"/>
            <a:ext cx="8407400" cy="762000"/>
          </a:xfrm>
        </p:spPr>
        <p:txBody>
          <a:bodyPr/>
          <a:lstStyle/>
          <a:p>
            <a:r>
              <a:rPr lang="en-US" sz="4000" dirty="0" smtClean="0"/>
              <a:t>Material Safety Data Sheet (MSDS)</a:t>
            </a:r>
            <a:endParaRPr lang="en-US" sz="4000" dirty="0"/>
          </a:p>
        </p:txBody>
      </p:sp>
      <p:sp>
        <p:nvSpPr>
          <p:cNvPr id="7" name="Content Placeholder 6"/>
          <p:cNvSpPr>
            <a:spLocks noGrp="1"/>
          </p:cNvSpPr>
          <p:nvPr>
            <p:ph idx="1"/>
          </p:nvPr>
        </p:nvSpPr>
        <p:spPr>
          <a:xfrm>
            <a:off x="364067" y="1268963"/>
            <a:ext cx="8390466" cy="5169415"/>
          </a:xfrm>
        </p:spPr>
        <p:txBody>
          <a:bodyPr/>
          <a:lstStyle/>
          <a:p>
            <a:r>
              <a:rPr lang="en-US" dirty="0" smtClean="0"/>
              <a:t>Important for all factory and laboratory workers handling substances, whether GRAS or with known toxic properties</a:t>
            </a:r>
          </a:p>
          <a:p>
            <a:pPr marL="292100" lvl="1" indent="0">
              <a:buNone/>
            </a:pPr>
            <a:r>
              <a:rPr lang="en-US" dirty="0"/>
              <a:t>GRAS = generally regarded as </a:t>
            </a:r>
            <a:r>
              <a:rPr lang="en-US" dirty="0" smtClean="0"/>
              <a:t>safe</a:t>
            </a:r>
          </a:p>
          <a:p>
            <a:r>
              <a:rPr lang="en-US" dirty="0" smtClean="0"/>
              <a:t>Referred to by hazardous material/emergency personnel</a:t>
            </a:r>
          </a:p>
          <a:p>
            <a:r>
              <a:rPr lang="en-US" dirty="0" smtClean="0"/>
              <a:t>Includes information on</a:t>
            </a:r>
          </a:p>
          <a:p>
            <a:pPr lvl="1"/>
            <a:r>
              <a:rPr lang="en-US" dirty="0" smtClean="0"/>
              <a:t>physical and chemical properties</a:t>
            </a:r>
          </a:p>
          <a:p>
            <a:pPr lvl="1"/>
            <a:r>
              <a:rPr lang="en-US" dirty="0" smtClean="0"/>
              <a:t>handling, storage</a:t>
            </a:r>
          </a:p>
          <a:p>
            <a:pPr lvl="1"/>
            <a:r>
              <a:rPr lang="en-US" dirty="0" smtClean="0"/>
              <a:t>toxicity levels (TD50, LD50, </a:t>
            </a:r>
            <a:r>
              <a:rPr lang="en-US" dirty="0" err="1" smtClean="0"/>
              <a:t>etc</a:t>
            </a:r>
            <a:r>
              <a:rPr lang="en-US" dirty="0" smtClean="0"/>
              <a:t>)</a:t>
            </a:r>
          </a:p>
          <a:p>
            <a:pPr lvl="1"/>
            <a:r>
              <a:rPr lang="en-US" dirty="0" smtClean="0"/>
              <a:t>acute &amp; chronic exposure symptoms + first aid</a:t>
            </a:r>
          </a:p>
          <a:p>
            <a:pPr lvl="1"/>
            <a:r>
              <a:rPr lang="en-US" dirty="0" smtClean="0"/>
              <a:t>disposal / detoxification</a:t>
            </a:r>
          </a:p>
          <a:p>
            <a:pPr lvl="1"/>
            <a:r>
              <a:rPr lang="en-US" dirty="0" smtClean="0"/>
              <a:t>firefighting</a:t>
            </a:r>
          </a:p>
          <a:p>
            <a:pPr lvl="1"/>
            <a:r>
              <a:rPr lang="en-US" dirty="0" smtClean="0"/>
              <a:t>supplier of information</a:t>
            </a:r>
          </a:p>
          <a:p>
            <a:endParaRPr lang="en-US" dirty="0" smtClean="0"/>
          </a:p>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97</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96109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975" y="336685"/>
            <a:ext cx="8407400" cy="707886"/>
          </a:xfrm>
        </p:spPr>
        <p:txBody>
          <a:bodyPr/>
          <a:lstStyle/>
          <a:p>
            <a:r>
              <a:rPr lang="en-US" sz="4000" dirty="0" smtClean="0"/>
              <a:t>MSDS Usefulness</a:t>
            </a:r>
            <a:endParaRPr lang="en-US" sz="4000" dirty="0"/>
          </a:p>
        </p:txBody>
      </p:sp>
      <p:sp>
        <p:nvSpPr>
          <p:cNvPr id="7" name="Content Placeholder 6"/>
          <p:cNvSpPr>
            <a:spLocks noGrp="1"/>
          </p:cNvSpPr>
          <p:nvPr>
            <p:ph idx="1"/>
          </p:nvPr>
        </p:nvSpPr>
        <p:spPr>
          <a:xfrm>
            <a:off x="364067" y="1268963"/>
            <a:ext cx="8390466" cy="5169415"/>
          </a:xfrm>
        </p:spPr>
        <p:txBody>
          <a:bodyPr/>
          <a:lstStyle/>
          <a:p>
            <a:r>
              <a:rPr lang="en-US" dirty="0" smtClean="0"/>
              <a:t>OSHA requires MSDS be available to all personnel in workplace as well as to first responders and state and local emergency planning officials</a:t>
            </a:r>
          </a:p>
          <a:p>
            <a:r>
              <a:rPr lang="en-US" dirty="0" smtClean="0"/>
              <a:t>Companies prepare MSDS however and there is wide variability in information given within standardized sections of the MSDS</a:t>
            </a:r>
          </a:p>
          <a:p>
            <a:r>
              <a:rPr lang="en-US" dirty="0" smtClean="0"/>
              <a:t>Usually updated every 3-5 years, although immediate revision and updating is required with notification in some jurisdictions</a:t>
            </a:r>
          </a:p>
          <a:p>
            <a:r>
              <a:rPr lang="en-US" dirty="0" smtClean="0"/>
              <a:t>MSDS for any substance is usually available on the Internet: be sure to download from several sites to compare &amp; contrast information</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98</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57932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a:t>
            </a:r>
            <a:endParaRPr lang="en-US" dirty="0"/>
          </a:p>
        </p:txBody>
      </p:sp>
      <p:sp>
        <p:nvSpPr>
          <p:cNvPr id="5" name="Content Placeholder 4"/>
          <p:cNvSpPr>
            <a:spLocks noGrp="1"/>
          </p:cNvSpPr>
          <p:nvPr>
            <p:ph idx="1"/>
          </p:nvPr>
        </p:nvSpPr>
        <p:spPr/>
        <p:txBody>
          <a:bodyPr/>
          <a:lstStyle/>
          <a:p>
            <a:r>
              <a:rPr lang="en-US" sz="2000" dirty="0" smtClean="0"/>
              <a:t>Name used in US, Canada, Japan</a:t>
            </a:r>
            <a:endParaRPr lang="en-US" sz="2000" dirty="0"/>
          </a:p>
          <a:p>
            <a:pPr marL="228600" lvl="1" indent="0">
              <a:buNone/>
            </a:pPr>
            <a:r>
              <a:rPr lang="en-US" sz="1800" dirty="0" smtClean="0"/>
              <a:t>Tylenol</a:t>
            </a:r>
            <a:r>
              <a:rPr lang="en-US" sz="1800" baseline="30000" dirty="0" smtClean="0"/>
              <a:t>®</a:t>
            </a:r>
            <a:r>
              <a:rPr lang="en-US" sz="1800" dirty="0" smtClean="0"/>
              <a:t> is brand by McNeil Laboratories</a:t>
            </a:r>
          </a:p>
          <a:p>
            <a:r>
              <a:rPr lang="en-US" sz="2000" dirty="0" err="1" smtClean="0"/>
              <a:t>Paracetamol</a:t>
            </a:r>
            <a:r>
              <a:rPr lang="en-US" sz="2000" dirty="0" smtClean="0"/>
              <a:t> is name used around world</a:t>
            </a:r>
          </a:p>
          <a:p>
            <a:r>
              <a:rPr lang="en-US" dirty="0" smtClean="0"/>
              <a:t>Indications (FDA website)</a:t>
            </a:r>
          </a:p>
          <a:p>
            <a:pPr marL="0" indent="0">
              <a:buNone/>
            </a:pPr>
            <a:r>
              <a:rPr lang="en-US" sz="1800" dirty="0">
                <a:solidFill>
                  <a:srgbClr val="CCFFCC"/>
                </a:solidFill>
              </a:rPr>
              <a:t>Acetaminophen is an active ingredient in hundreds of over-the-counter (OTC) and prescription medicines. It relieves pain and fever. And, it is also combined with other active ingredients in medicines that treat allergy, cough, colds, flu, and sleeplessness.   In prescription medicines, acetaminophen is found with other active ingredients to treat moderate to severe pain. Acetaminophen can cause serious liver damage if more than directed is used.  The FDA has taken action to improve the </a:t>
            </a:r>
            <a:r>
              <a:rPr lang="en-US" sz="1800" dirty="0" smtClean="0">
                <a:solidFill>
                  <a:srgbClr val="CCFFCC"/>
                </a:solidFill>
              </a:rPr>
              <a:t>safety </a:t>
            </a:r>
            <a:r>
              <a:rPr lang="en-US" sz="1800" dirty="0">
                <a:solidFill>
                  <a:srgbClr val="CCFFCC"/>
                </a:solidFill>
              </a:rPr>
              <a:t>of consumers when using acetaminophen</a:t>
            </a:r>
            <a:r>
              <a:rPr lang="en-US" sz="1800" dirty="0" smtClean="0">
                <a:solidFill>
                  <a:srgbClr val="CCFFCC"/>
                </a:solidFill>
              </a:rPr>
              <a:t>.</a:t>
            </a:r>
          </a:p>
          <a:p>
            <a:pPr marL="0" indent="0">
              <a:buNone/>
            </a:pPr>
            <a:endParaRPr lang="en-US" sz="1800" dirty="0">
              <a:solidFill>
                <a:srgbClr val="CCFFCC"/>
              </a:solidFill>
            </a:endParaRPr>
          </a:p>
          <a:p>
            <a:r>
              <a:rPr lang="en-US" dirty="0" smtClean="0"/>
              <a:t>Last sentence appears to disclose that the public underestimates the toxicity</a:t>
            </a:r>
            <a:endParaRPr lang="en-US" dirty="0"/>
          </a:p>
          <a:p>
            <a:pPr marL="0" indent="0">
              <a:buNone/>
            </a:pPr>
            <a:endParaRPr lang="en-US" sz="1800" dirty="0">
              <a:solidFill>
                <a:srgbClr val="CCFFCC"/>
              </a:solidFill>
            </a:endParaRPr>
          </a:p>
        </p:txBody>
      </p:sp>
      <p:sp>
        <p:nvSpPr>
          <p:cNvPr id="2" name="Slide Number Placeholder 1"/>
          <p:cNvSpPr>
            <a:spLocks noGrp="1"/>
          </p:cNvSpPr>
          <p:nvPr>
            <p:ph type="sldNum" sz="quarter" idx="10"/>
          </p:nvPr>
        </p:nvSpPr>
        <p:spPr/>
        <p:txBody>
          <a:bodyPr/>
          <a:lstStyle/>
          <a:p>
            <a:fld id="{65BF09B2-7C03-466F-AA1F-DB9F08957316}" type="slidenum">
              <a:rPr lang="en-US" smtClean="0"/>
              <a:pPr/>
              <a:t>99</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990253" y="701819"/>
            <a:ext cx="2816384" cy="1360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370585"/>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33616</TotalTime>
  <Words>6100</Words>
  <Application>Microsoft Office PowerPoint</Application>
  <PresentationFormat>On-screen Show (4:3)</PresentationFormat>
  <Paragraphs>917</Paragraphs>
  <Slides>132</Slides>
  <Notes>1</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4_LightOnDark</vt:lpstr>
      <vt:lpstr>Pathology 438  Toxicology  Spring 2015 term</vt:lpstr>
      <vt:lpstr>Course Overview</vt:lpstr>
      <vt:lpstr>Course Overview</vt:lpstr>
      <vt:lpstr>Required Knowledge</vt:lpstr>
      <vt:lpstr>The Slides: What You Should Learn</vt:lpstr>
      <vt:lpstr>Course Overview: Literature</vt:lpstr>
      <vt:lpstr>Course Overview: Literature</vt:lpstr>
      <vt:lpstr>Instruction Details</vt:lpstr>
      <vt:lpstr>Instruction Details</vt:lpstr>
      <vt:lpstr>Instruction Details</vt:lpstr>
      <vt:lpstr>Oral Presentations</vt:lpstr>
      <vt:lpstr>Oral Presentation Content</vt:lpstr>
      <vt:lpstr>Oral Presentation Content</vt:lpstr>
      <vt:lpstr>Clean Research Question</vt:lpstr>
      <vt:lpstr>Examples</vt:lpstr>
      <vt:lpstr>Oral Presentation Suggested Format</vt:lpstr>
      <vt:lpstr>Principles of Pharmacology &amp; Toxicology</vt:lpstr>
      <vt:lpstr>Toxicology Defined</vt:lpstr>
      <vt:lpstr>Terminology</vt:lpstr>
      <vt:lpstr>Toxicologic </vt:lpstr>
      <vt:lpstr>Toxicologic </vt:lpstr>
      <vt:lpstr>Overlap with Pharmacology</vt:lpstr>
      <vt:lpstr>Good Things &amp; Bad Things</vt:lpstr>
      <vt:lpstr>Toxicant Chemistry</vt:lpstr>
      <vt:lpstr>Toxicant Permeability</vt:lpstr>
      <vt:lpstr>Chemistry of Membrane Permeability</vt:lpstr>
      <vt:lpstr>Getting Across A Membrane</vt:lpstr>
      <vt:lpstr>Getting Across A Membrane</vt:lpstr>
      <vt:lpstr>Permeability &amp; pH-Dependence</vt:lpstr>
      <vt:lpstr>Dose-Response</vt:lpstr>
      <vt:lpstr>Responses in Populations</vt:lpstr>
      <vt:lpstr>The Dose-Response Curve</vt:lpstr>
      <vt:lpstr>Toxic Doses / Lethal Doses</vt:lpstr>
      <vt:lpstr>Therapeutic Index</vt:lpstr>
      <vt:lpstr>Margin of Safety:  TD1 ÷ ED99</vt:lpstr>
      <vt:lpstr>Potency</vt:lpstr>
      <vt:lpstr>Toxicokinetics / Pharmacokinetics</vt:lpstr>
      <vt:lpstr>Toxicokinetics / Pharmacokinetics (cont)</vt:lpstr>
      <vt:lpstr>Absorption</vt:lpstr>
      <vt:lpstr>Chemistry of Absorption</vt:lpstr>
      <vt:lpstr>GI Tract</vt:lpstr>
      <vt:lpstr>MDR Efflux Transporters</vt:lpstr>
      <vt:lpstr>Coupled Ionic Transporters</vt:lpstr>
      <vt:lpstr>Distribution</vt:lpstr>
      <vt:lpstr>Plasma Protein Binding</vt:lpstr>
      <vt:lpstr>Blood-Brain Barrier</vt:lpstr>
      <vt:lpstr>Blood-CSF Barrier</vt:lpstr>
      <vt:lpstr>Facts about CNS Barriers</vt:lpstr>
      <vt:lpstr>Crossing The Placenta</vt:lpstr>
      <vt:lpstr>Volume of Distribution (Vd)</vt:lpstr>
      <vt:lpstr>Bioavailability</vt:lpstr>
      <vt:lpstr>Bioavailability Factors</vt:lpstr>
      <vt:lpstr>Bioavailability Factors (continued)</vt:lpstr>
      <vt:lpstr>Detoxification</vt:lpstr>
      <vt:lpstr>Biotransformation</vt:lpstr>
      <vt:lpstr>Phase I Biotransformation</vt:lpstr>
      <vt:lpstr>Phase I Reactions</vt:lpstr>
      <vt:lpstr>Phase II Biotransformation</vt:lpstr>
      <vt:lpstr>Hydrolysis</vt:lpstr>
      <vt:lpstr>Hydrolysis</vt:lpstr>
      <vt:lpstr>Specific Hydrolytic Reactions</vt:lpstr>
      <vt:lpstr>Specific Hydrolytic Reactions</vt:lpstr>
      <vt:lpstr>Reductions</vt:lpstr>
      <vt:lpstr>Reduction Enzymes</vt:lpstr>
      <vt:lpstr>Specific Reduction Reactions</vt:lpstr>
      <vt:lpstr>PowerPoint Presentation</vt:lpstr>
      <vt:lpstr>Oxidations</vt:lpstr>
      <vt:lpstr>Oxidation Enzymes</vt:lpstr>
      <vt:lpstr>Cytochrome P450 (CYP) Enzymes</vt:lpstr>
      <vt:lpstr>Specific CYP Enzymes</vt:lpstr>
      <vt:lpstr>CYP Mechanism</vt:lpstr>
      <vt:lpstr>Specific CYP Reactions</vt:lpstr>
      <vt:lpstr>Conjugation (Phase II Reactions)</vt:lpstr>
      <vt:lpstr>Conjugation Reactions</vt:lpstr>
      <vt:lpstr>Conjugation Reactions</vt:lpstr>
      <vt:lpstr>Specific Conjugation Reactions</vt:lpstr>
      <vt:lpstr>Specific Conjugation Reactions</vt:lpstr>
      <vt:lpstr>PowerPoint Presentation</vt:lpstr>
      <vt:lpstr>PowerPoint Presentation</vt:lpstr>
      <vt:lpstr>Phases?</vt:lpstr>
      <vt:lpstr>PowerPoint Presentation</vt:lpstr>
      <vt:lpstr>PowerPoint Presentation</vt:lpstr>
      <vt:lpstr>Excretion</vt:lpstr>
      <vt:lpstr>Kidney</vt:lpstr>
      <vt:lpstr>Urinary Excretion</vt:lpstr>
      <vt:lpstr>Tubular Reabsorption/Secretion</vt:lpstr>
      <vt:lpstr>Biliary-Fecal Excretion</vt:lpstr>
      <vt:lpstr>PowerPoint Presentation</vt:lpstr>
      <vt:lpstr>Half-Life</vt:lpstr>
      <vt:lpstr>Drug/Toxicant Half-Life</vt:lpstr>
      <vt:lpstr>Group Project</vt:lpstr>
      <vt:lpstr>Subdisciplines of Toxicology</vt:lpstr>
      <vt:lpstr>Government &amp; Toxicology</vt:lpstr>
      <vt:lpstr>Government &amp; Toxicology</vt:lpstr>
      <vt:lpstr>Applications of Pharmacology &amp; Toxicology</vt:lpstr>
      <vt:lpstr>Terms / Definitions / Descriptions</vt:lpstr>
      <vt:lpstr>Material Safety Data Sheet (MSDS)</vt:lpstr>
      <vt:lpstr>MSDS Usefulness</vt:lpstr>
      <vt:lpstr>Acetaminophen</vt:lpstr>
      <vt:lpstr>Acetaminophen - Epidemiology</vt:lpstr>
      <vt:lpstr>Acetaminophen – Dosage Forms</vt:lpstr>
      <vt:lpstr>Acetaminophen – Poisoning</vt:lpstr>
      <vt:lpstr>Acetaminophen – Pharmacokinetics</vt:lpstr>
      <vt:lpstr>Acetaminophen – Drug Interactions</vt:lpstr>
      <vt:lpstr>PowerPoint Presentation</vt:lpstr>
      <vt:lpstr>Ethanol (Ethyl Alcohol)</vt:lpstr>
      <vt:lpstr>Aromatic Hydrocarbons</vt:lpstr>
      <vt:lpstr>Benzene</vt:lpstr>
      <vt:lpstr>Benzene Toxicity</vt:lpstr>
      <vt:lpstr>Induced Deficiencies</vt:lpstr>
      <vt:lpstr>Genomic Impact</vt:lpstr>
      <vt:lpstr>Metabolic Impact</vt:lpstr>
      <vt:lpstr>Chiropractic Medicine</vt:lpstr>
      <vt:lpstr>Philosophy of Chiropractic Med</vt:lpstr>
      <vt:lpstr>Holistic Management</vt:lpstr>
      <vt:lpstr>Sources</vt:lpstr>
      <vt:lpstr>Group Activity</vt:lpstr>
      <vt:lpstr>More Applications of Pharmacology &amp; Toxicology</vt:lpstr>
      <vt:lpstr>Environmental Toxins</vt:lpstr>
      <vt:lpstr>Metal Toxicities</vt:lpstr>
      <vt:lpstr>Chelation Chemistry</vt:lpstr>
      <vt:lpstr>Chelation Therapy</vt:lpstr>
      <vt:lpstr>Group Work</vt:lpstr>
      <vt:lpstr>More Applications of Pharmacology &amp; Toxicology</vt:lpstr>
      <vt:lpstr>Personal Care Products</vt:lpstr>
      <vt:lpstr>Phthalates</vt:lpstr>
      <vt:lpstr>Xenobiotics</vt:lpstr>
      <vt:lpstr>Drug Interactions</vt:lpstr>
      <vt:lpstr>Herbs</vt:lpstr>
      <vt:lpstr>Vitamins &amp; Minerals</vt:lpstr>
      <vt:lpstr>Endocrine Disruptors</vt:lpstr>
      <vt:lpstr>Group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1568</cp:revision>
  <dcterms:created xsi:type="dcterms:W3CDTF">2005-12-08T13:54:14Z</dcterms:created>
  <dcterms:modified xsi:type="dcterms:W3CDTF">2015-04-18T01:08:32Z</dcterms:modified>
</cp:coreProperties>
</file>