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4"/>
  </p:notesMasterIdLst>
  <p:sldIdLst>
    <p:sldId id="550" r:id="rId2"/>
    <p:sldId id="569" r:id="rId3"/>
    <p:sldId id="570" r:id="rId4"/>
    <p:sldId id="603" r:id="rId5"/>
    <p:sldId id="571" r:id="rId6"/>
    <p:sldId id="572" r:id="rId7"/>
    <p:sldId id="599" r:id="rId8"/>
    <p:sldId id="573" r:id="rId9"/>
    <p:sldId id="600" r:id="rId10"/>
    <p:sldId id="602" r:id="rId11"/>
    <p:sldId id="601" r:id="rId12"/>
    <p:sldId id="574" r:id="rId13"/>
    <p:sldId id="575" r:id="rId14"/>
    <p:sldId id="611" r:id="rId15"/>
    <p:sldId id="576" r:id="rId16"/>
    <p:sldId id="577" r:id="rId17"/>
    <p:sldId id="578" r:id="rId18"/>
    <p:sldId id="604" r:id="rId19"/>
    <p:sldId id="579" r:id="rId20"/>
    <p:sldId id="605" r:id="rId21"/>
    <p:sldId id="612" r:id="rId22"/>
    <p:sldId id="580" r:id="rId23"/>
    <p:sldId id="581" r:id="rId24"/>
    <p:sldId id="623" r:id="rId25"/>
    <p:sldId id="624" r:id="rId26"/>
    <p:sldId id="551" r:id="rId27"/>
    <p:sldId id="613" r:id="rId28"/>
    <p:sldId id="582" r:id="rId29"/>
    <p:sldId id="583" r:id="rId30"/>
    <p:sldId id="552" r:id="rId31"/>
    <p:sldId id="584" r:id="rId32"/>
    <p:sldId id="585" r:id="rId33"/>
    <p:sldId id="614" r:id="rId34"/>
    <p:sldId id="554" r:id="rId35"/>
    <p:sldId id="586" r:id="rId36"/>
    <p:sldId id="555" r:id="rId37"/>
    <p:sldId id="607" r:id="rId38"/>
    <p:sldId id="606" r:id="rId39"/>
    <p:sldId id="587" r:id="rId40"/>
    <p:sldId id="588" r:id="rId41"/>
    <p:sldId id="608" r:id="rId42"/>
    <p:sldId id="590" r:id="rId43"/>
    <p:sldId id="615" r:id="rId44"/>
    <p:sldId id="591" r:id="rId45"/>
    <p:sldId id="556" r:id="rId46"/>
    <p:sldId id="597" r:id="rId47"/>
    <p:sldId id="557" r:id="rId48"/>
    <p:sldId id="616" r:id="rId49"/>
    <p:sldId id="617" r:id="rId50"/>
    <p:sldId id="593" r:id="rId51"/>
    <p:sldId id="595" r:id="rId52"/>
    <p:sldId id="596" r:id="rId53"/>
    <p:sldId id="618" r:id="rId54"/>
    <p:sldId id="619" r:id="rId55"/>
    <p:sldId id="620" r:id="rId56"/>
    <p:sldId id="568" r:id="rId57"/>
    <p:sldId id="621" r:id="rId58"/>
    <p:sldId id="622" r:id="rId59"/>
    <p:sldId id="560" r:id="rId60"/>
    <p:sldId id="625" r:id="rId61"/>
    <p:sldId id="609" r:id="rId62"/>
    <p:sldId id="610" r:id="rId6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FFFF00"/>
    <a:srgbClr val="CCFFCC"/>
    <a:srgbClr val="FF99FF"/>
    <a:srgbClr val="FFFFCC"/>
    <a:srgbClr val="FF3399"/>
    <a:srgbClr val="FF9933"/>
    <a:srgbClr val="66CCFF"/>
    <a:srgbClr val="0066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332" autoAdjust="0"/>
    <p:restoredTop sz="94660" autoAdjust="0"/>
  </p:normalViewPr>
  <p:slideViewPr>
    <p:cSldViewPr snapToGrid="0">
      <p:cViewPr varScale="1">
        <p:scale>
          <a:sx n="99" d="100"/>
          <a:sy n="99" d="100"/>
        </p:scale>
        <p:origin x="-1524" y="-9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181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0B39F9-9779-49E4-9061-3C452DBF8D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3455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612775"/>
            <a:ext cx="1943100" cy="57372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612775"/>
            <a:ext cx="5676900" cy="57372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98500" y="612775"/>
            <a:ext cx="7772400" cy="57372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617663"/>
            <a:ext cx="7772400" cy="2289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500" y="4059238"/>
            <a:ext cx="7772400" cy="2290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617663"/>
            <a:ext cx="3810000" cy="2289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4059238"/>
            <a:ext cx="3810000" cy="22907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397530"/>
            <a:ext cx="8390466" cy="5040848"/>
          </a:xfrm>
        </p:spPr>
        <p:txBody>
          <a:bodyPr/>
          <a:lstStyle>
            <a:lvl3pPr marL="804863" indent="-347663">
              <a:buFont typeface="Courier New" panose="02070309020205020404" pitchFamily="49" charset="0"/>
              <a:buChar char="o"/>
              <a:defRPr/>
            </a:lvl3pPr>
            <a:lvl4pPr marL="973138" indent="-287338">
              <a:buFont typeface="Wingdings" panose="05000000000000000000" pitchFamily="2" charset="2"/>
              <a:buChar char="q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gradFill rotWithShape="0">
          <a:gsLst>
            <a:gs pos="0">
              <a:srgbClr val="FFFF00"/>
            </a:gs>
            <a:gs pos="100000">
              <a:srgbClr val="FFFFCC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397530"/>
            <a:ext cx="8390466" cy="507842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 marL="804863" indent="-347663"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</a:defRPr>
            </a:lvl3pPr>
            <a:lvl4pPr marL="973138" indent="-287338"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807200" y="6369050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5BF09B2-7C03-466F-AA1F-DB9F08957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26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gradFill rotWithShape="0">
          <a:gsLst>
            <a:gs pos="0">
              <a:srgbClr val="990099"/>
            </a:gs>
            <a:gs pos="100000">
              <a:srgbClr val="660066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 marL="804863" indent="-347663">
              <a:buFont typeface="Wingdings" panose="05000000000000000000" pitchFamily="2" charset="2"/>
              <a:buChar char="v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794500" y="6394450"/>
            <a:ext cx="2133600" cy="365125"/>
          </a:xfrm>
        </p:spPr>
        <p:txBody>
          <a:bodyPr/>
          <a:lstStyle/>
          <a:p>
            <a:fld id="{65BF09B2-7C03-466F-AA1F-DB9F089573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96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267" y="236007"/>
            <a:ext cx="8407400" cy="762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625600"/>
            <a:ext cx="8390466" cy="4504267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635000" y="1181100"/>
            <a:ext cx="4356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 smtClean="0">
              <a:solidFill>
                <a:schemeClr val="bg1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17500" y="1016000"/>
            <a:ext cx="8432800" cy="571500"/>
          </a:xfrm>
        </p:spPr>
        <p:txBody>
          <a:bodyPr/>
          <a:lstStyle>
            <a:lvl1pPr>
              <a:buNone/>
              <a:defRPr b="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426" y="954017"/>
            <a:ext cx="7772400" cy="1815882"/>
          </a:xfrm>
        </p:spPr>
        <p:txBody>
          <a:bodyPr anchor="t"/>
          <a:lstStyle>
            <a:lvl1pPr algn="l">
              <a:defRPr sz="5600" b="1" cap="none" baseline="0">
                <a:latin typeface="Tahoma" panose="020B060403050404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722" y="4421614"/>
            <a:ext cx="7772400" cy="1500187"/>
          </a:xfrm>
        </p:spPr>
        <p:txBody>
          <a:bodyPr anchor="b"/>
          <a:lstStyle>
            <a:lvl1pPr marL="0" indent="0">
              <a:buNone/>
              <a:defRPr sz="3200" baseline="0">
                <a:solidFill>
                  <a:srgbClr val="00FFFF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tx1"/>
            </a:gs>
            <a:gs pos="100000">
              <a:srgbClr val="3333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8667" y="401107"/>
            <a:ext cx="8407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mtClean="0"/>
              <a:t>This is the Master supraTitle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4067" y="1397530"/>
            <a:ext cx="8390466" cy="5003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6667500" y="63690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</a:defRPr>
            </a:lvl1pPr>
          </a:lstStyle>
          <a:p>
            <a:fld id="{65BF09B2-7C03-466F-AA1F-DB9F089573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803" r:id="rId3"/>
    <p:sldLayoutId id="2147483802" r:id="rId4"/>
    <p:sldLayoutId id="2147483801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797" r:id="rId15"/>
    <p:sldLayoutId id="2147483799" r:id="rId16"/>
    <p:sldLayoutId id="2147483800" r:id="rId17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9pPr>
    </p:titleStyle>
    <p:bodyStyle>
      <a:lvl1pPr marL="223838" indent="-22383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515938" indent="-287338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804863" indent="-34766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q"/>
        <a:defRPr sz="1800">
          <a:solidFill>
            <a:schemeClr val="bg1"/>
          </a:solidFill>
          <a:latin typeface="+mn-lt"/>
        </a:defRPr>
      </a:lvl3pPr>
      <a:lvl4pPr marL="973138" indent="-287338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bg1"/>
          </a:solidFill>
          <a:latin typeface="+mn-lt"/>
        </a:defRPr>
      </a:lvl4pPr>
      <a:lvl5pPr marL="1143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40426" y="954017"/>
            <a:ext cx="7772400" cy="2677656"/>
          </a:xfrm>
        </p:spPr>
        <p:txBody>
          <a:bodyPr/>
          <a:lstStyle/>
          <a:p>
            <a:r>
              <a:rPr lang="en-US" dirty="0" smtClean="0"/>
              <a:t>More Applications of Pharmacology &amp; Toxicology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Week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388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Nicotine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Metabolism</a:t>
            </a:r>
          </a:p>
          <a:p>
            <a:pPr lvl="1"/>
            <a:r>
              <a:rPr lang="en-US" dirty="0"/>
              <a:t>Liver CYP2A6: to cotinine (compliance marker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Other CYP and </a:t>
            </a:r>
            <a:r>
              <a:rPr lang="en-US" dirty="0" err="1" smtClean="0"/>
              <a:t>nonCYP</a:t>
            </a:r>
            <a:r>
              <a:rPr lang="en-US" dirty="0" smtClean="0"/>
              <a:t> enzymes modify functional groups</a:t>
            </a:r>
          </a:p>
          <a:p>
            <a:pPr lvl="1"/>
            <a:r>
              <a:rPr lang="en-US" dirty="0" smtClean="0"/>
              <a:t>extensive metabolite products (see next slide)</a:t>
            </a:r>
          </a:p>
          <a:p>
            <a:r>
              <a:rPr lang="en-US" dirty="0" smtClean="0"/>
              <a:t>Excretion</a:t>
            </a:r>
          </a:p>
          <a:p>
            <a:pPr lvl="1"/>
            <a:r>
              <a:rPr lang="en-US" dirty="0" smtClean="0"/>
              <a:t>Glomerular and tubular secretion: organic </a:t>
            </a:r>
            <a:r>
              <a:rPr lang="en-US" dirty="0" err="1" smtClean="0"/>
              <a:t>cation</a:t>
            </a:r>
            <a:r>
              <a:rPr lang="en-US" dirty="0" smtClean="0"/>
              <a:t> transporters (not MDR: </a:t>
            </a:r>
            <a:r>
              <a:rPr lang="en-US" dirty="0" err="1" smtClean="0"/>
              <a:t>Pgp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Fecal-biliary identified</a:t>
            </a:r>
          </a:p>
          <a:p>
            <a:pPr lvl="1"/>
            <a:r>
              <a:rPr lang="en-US" dirty="0" smtClean="0"/>
              <a:t>Sweat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38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6" y="685800"/>
            <a:ext cx="8430309" cy="168835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Primary biotransformation pathways</a:t>
            </a:r>
            <a:br>
              <a:rPr lang="en-US" dirty="0" smtClean="0"/>
            </a:br>
            <a:r>
              <a:rPr lang="en-US" dirty="0" smtClean="0"/>
              <a:t>identified for </a:t>
            </a:r>
            <a:r>
              <a:rPr lang="en-US" dirty="0" smtClean="0">
                <a:solidFill>
                  <a:srgbClr val="66FF66"/>
                </a:solidFill>
              </a:rPr>
              <a:t>nicotine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Does not encompass all metabolites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59" y="2374155"/>
            <a:ext cx="8148918" cy="4026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16859" y="6401078"/>
            <a:ext cx="2121093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http://intl.pharmrev.org/content/57/1/79.full</a:t>
            </a:r>
          </a:p>
        </p:txBody>
      </p:sp>
    </p:spTree>
    <p:extLst>
      <p:ext uri="{BB962C8B-B14F-4D97-AF65-F5344CB8AC3E}">
        <p14:creationId xmlns:p14="http://schemas.microsoft.com/office/powerpoint/2010/main" val="2193328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520496"/>
            <a:ext cx="8407400" cy="523220"/>
          </a:xfrm>
        </p:spPr>
        <p:txBody>
          <a:bodyPr/>
          <a:lstStyle/>
          <a:p>
            <a:r>
              <a:rPr lang="en-US" sz="2800" dirty="0"/>
              <a:t>Organ Specific Carcinogens in Tobacco </a:t>
            </a:r>
            <a:r>
              <a:rPr lang="en-US" sz="2800" dirty="0" smtClean="0"/>
              <a:t>Smoke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Larynx, </a:t>
            </a:r>
            <a:r>
              <a:rPr lang="en-US" sz="20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lung</a:t>
            </a:r>
          </a:p>
          <a:p>
            <a:r>
              <a:rPr lang="en-US" sz="2000" dirty="0" smtClean="0"/>
              <a:t>polycyclic </a:t>
            </a:r>
            <a:r>
              <a:rPr lang="en-US" sz="2000" dirty="0"/>
              <a:t>aromatic </a:t>
            </a:r>
            <a:r>
              <a:rPr lang="en-US" sz="2000" dirty="0" smtClean="0"/>
              <a:t>hydrocarbons (PAHs)</a:t>
            </a:r>
          </a:p>
          <a:p>
            <a:r>
              <a:rPr lang="en-US" sz="2000" dirty="0" smtClean="0"/>
              <a:t>polonium 210</a:t>
            </a:r>
            <a:endParaRPr lang="en-US" sz="2000" dirty="0"/>
          </a:p>
          <a:p>
            <a:r>
              <a:rPr lang="en-US" sz="2000" dirty="0" smtClean="0"/>
              <a:t>4-(</a:t>
            </a:r>
            <a:r>
              <a:rPr lang="en-US" sz="2000" dirty="0" err="1"/>
              <a:t>methylnitrosoamino</a:t>
            </a:r>
            <a:r>
              <a:rPr lang="en-US" sz="2000" dirty="0"/>
              <a:t>)-1-(3-pyridyl)-1-buta-none (NNK)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Esophagus</a:t>
            </a:r>
          </a:p>
          <a:p>
            <a:r>
              <a:rPr lang="en-US" sz="2000" dirty="0" smtClean="0"/>
              <a:t>N</a:t>
            </a:r>
            <a:r>
              <a:rPr lang="en-US" sz="2000" dirty="0"/>
              <a:t>’-</a:t>
            </a:r>
            <a:r>
              <a:rPr lang="en-US" sz="2000" dirty="0" err="1"/>
              <a:t>Nitrosonornicotine</a:t>
            </a:r>
            <a:r>
              <a:rPr lang="en-US" sz="2000" dirty="0"/>
              <a:t> (NNN)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Pancreas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000" dirty="0" smtClean="0"/>
              <a:t>NNK</a:t>
            </a:r>
            <a:endParaRPr lang="en-US" sz="2000" dirty="0"/>
          </a:p>
          <a:p>
            <a:pPr marL="0" indent="0">
              <a:buNone/>
            </a:pPr>
            <a:r>
              <a:rPr lang="en-US" sz="20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Bladder</a:t>
            </a:r>
          </a:p>
          <a:p>
            <a:r>
              <a:rPr lang="en-US" sz="2000" dirty="0" smtClean="0"/>
              <a:t>4-Aminobiphenyl</a:t>
            </a:r>
            <a:r>
              <a:rPr lang="en-US" sz="2000" dirty="0"/>
              <a:t>, 2-naphthylamine</a:t>
            </a:r>
          </a:p>
          <a:p>
            <a:pPr marL="0" indent="0">
              <a:buNone/>
            </a:pPr>
            <a:r>
              <a:rPr lang="en-US" sz="20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Oral cavity</a:t>
            </a:r>
          </a:p>
          <a:p>
            <a:r>
              <a:rPr lang="en-US" sz="2000" dirty="0" smtClean="0"/>
              <a:t>smoking:  PAHs NNK</a:t>
            </a:r>
            <a:r>
              <a:rPr lang="en-US" sz="2000" dirty="0"/>
              <a:t>, NNN</a:t>
            </a:r>
          </a:p>
          <a:p>
            <a:r>
              <a:rPr lang="en-US" sz="2000" dirty="0" smtClean="0"/>
              <a:t>snuff: </a:t>
            </a:r>
            <a:r>
              <a:rPr lang="en-US" sz="2000" dirty="0"/>
              <a:t>NNK, NNN, </a:t>
            </a:r>
            <a:r>
              <a:rPr lang="en-US" sz="2000" dirty="0" smtClean="0"/>
              <a:t>polonium </a:t>
            </a:r>
            <a:r>
              <a:rPr lang="en-US" sz="2000" dirty="0"/>
              <a:t>210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46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397387"/>
            <a:ext cx="8407400" cy="769441"/>
          </a:xfrm>
        </p:spPr>
        <p:txBody>
          <a:bodyPr/>
          <a:lstStyle/>
          <a:p>
            <a:r>
              <a:rPr lang="en-US" dirty="0"/>
              <a:t>Health Hazards of Smoking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The </a:t>
            </a:r>
            <a:r>
              <a:rPr lang="en-US" sz="2200" dirty="0"/>
              <a:t>inhaled smoking agents in cigarette smoke may act directly on the </a:t>
            </a:r>
            <a:r>
              <a:rPr lang="en-US" sz="2200" dirty="0" smtClean="0"/>
              <a:t>–mucous membranes</a:t>
            </a:r>
            <a:r>
              <a:rPr lang="en-US" sz="2200" dirty="0"/>
              <a:t>, may be swallowed in saliva, or may be absorbed into </a:t>
            </a:r>
            <a:r>
              <a:rPr lang="en-US" sz="2200" dirty="0" smtClean="0"/>
              <a:t>bloodstream from </a:t>
            </a:r>
            <a:r>
              <a:rPr lang="en-US" sz="2200" dirty="0"/>
              <a:t>abundant alveolar capillary bed.</a:t>
            </a:r>
          </a:p>
          <a:p>
            <a:r>
              <a:rPr lang="en-US" sz="2200" dirty="0"/>
              <a:t> Inhaled smoke causes a variety of systemic diseases than can lead to death:</a:t>
            </a:r>
          </a:p>
          <a:p>
            <a:r>
              <a:rPr lang="en-US" sz="2200" dirty="0"/>
              <a:t>Carcinogenic effect: Increase in the incidence of cancer of the </a:t>
            </a:r>
            <a:r>
              <a:rPr lang="en-US" sz="2200" dirty="0" smtClean="0"/>
              <a:t>organs listed </a:t>
            </a:r>
            <a:r>
              <a:rPr lang="en-US" sz="2200" dirty="0"/>
              <a:t>earlier.</a:t>
            </a:r>
          </a:p>
          <a:p>
            <a:r>
              <a:rPr lang="en-US" sz="2200" dirty="0"/>
              <a:t>Cigarette smoke act synergistically with other risk factors in </a:t>
            </a:r>
            <a:r>
              <a:rPr lang="en-US" sz="2200" dirty="0" smtClean="0"/>
              <a:t>the development </a:t>
            </a:r>
            <a:r>
              <a:rPr lang="en-US" sz="2200" dirty="0"/>
              <a:t>of atherosclerosis and in turn ischemic heart disease</a:t>
            </a:r>
            <a:r>
              <a:rPr lang="en-US" sz="2200" dirty="0" smtClean="0"/>
              <a:t>, peripheral </a:t>
            </a:r>
            <a:r>
              <a:rPr lang="en-US" sz="2200" dirty="0"/>
              <a:t>vascular disease and cerebrovascular accidents</a:t>
            </a:r>
            <a:r>
              <a:rPr lang="en-US" sz="2200" dirty="0" smtClean="0"/>
              <a:t>.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1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397387"/>
            <a:ext cx="8407400" cy="769441"/>
          </a:xfrm>
        </p:spPr>
        <p:txBody>
          <a:bodyPr/>
          <a:lstStyle/>
          <a:p>
            <a:r>
              <a:rPr lang="en-US" dirty="0"/>
              <a:t>Health Hazards of Smoking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Respiratory tract infections, exacerbation of other lung </a:t>
            </a:r>
            <a:r>
              <a:rPr lang="en-US" sz="2200" dirty="0" smtClean="0"/>
              <a:t>diseases</a:t>
            </a:r>
            <a:endParaRPr lang="en-US" sz="2200" dirty="0"/>
          </a:p>
          <a:p>
            <a:r>
              <a:rPr lang="en-US" sz="2200" dirty="0"/>
              <a:t>Chronic obstructive lung disease-chronic bronchitis and </a:t>
            </a:r>
            <a:r>
              <a:rPr lang="en-US" sz="2200" dirty="0" smtClean="0"/>
              <a:t>emphysema</a:t>
            </a:r>
            <a:endParaRPr lang="en-US" sz="2200" dirty="0"/>
          </a:p>
          <a:p>
            <a:r>
              <a:rPr lang="en-US" sz="2200" dirty="0"/>
              <a:t>Higher rates of accidents at work </a:t>
            </a:r>
            <a:r>
              <a:rPr lang="en-US" sz="2200" dirty="0" smtClean="0"/>
              <a:t>place</a:t>
            </a:r>
            <a:endParaRPr lang="en-US" sz="2200" dirty="0"/>
          </a:p>
          <a:p>
            <a:r>
              <a:rPr lang="en-US" sz="2200" dirty="0"/>
              <a:t>Increases the prevalence of peptic </a:t>
            </a:r>
            <a:r>
              <a:rPr lang="en-US" sz="2200" dirty="0" smtClean="0"/>
              <a:t>ulcer</a:t>
            </a:r>
            <a:endParaRPr lang="en-US" sz="2200" dirty="0"/>
          </a:p>
          <a:p>
            <a:r>
              <a:rPr lang="en-US" sz="2200" dirty="0"/>
              <a:t>Effects of </a:t>
            </a:r>
            <a:r>
              <a:rPr lang="en-US" sz="2200" dirty="0" smtClean="0"/>
              <a:t>side-stream </a:t>
            </a:r>
            <a:r>
              <a:rPr lang="en-US" sz="2200" dirty="0"/>
              <a:t>(passive smoking</a:t>
            </a:r>
            <a:r>
              <a:rPr lang="en-US" sz="2200" dirty="0" smtClean="0"/>
              <a:t>)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66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520495"/>
            <a:ext cx="8407400" cy="523220"/>
          </a:xfrm>
        </p:spPr>
        <p:txBody>
          <a:bodyPr/>
          <a:lstStyle/>
          <a:p>
            <a:r>
              <a:rPr lang="en-US" sz="2800" dirty="0"/>
              <a:t>Causes of Death Attributed to Cigarette </a:t>
            </a:r>
            <a:r>
              <a:rPr lang="en-US" sz="2800" dirty="0" smtClean="0"/>
              <a:t>Smoking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Cancer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pper </a:t>
            </a:r>
            <a:r>
              <a:rPr lang="en-US" dirty="0" err="1" smtClean="0"/>
              <a:t>aerodigestive</a:t>
            </a:r>
            <a:r>
              <a:rPr lang="en-US" dirty="0" smtClean="0"/>
              <a:t> tract: lips, mouth, tongue, nose, throat, vocal cords, upper esophagus &amp; trachea</a:t>
            </a:r>
          </a:p>
          <a:p>
            <a:pPr lvl="1"/>
            <a:r>
              <a:rPr lang="en-US" dirty="0" smtClean="0"/>
              <a:t>lung</a:t>
            </a:r>
            <a:r>
              <a:rPr lang="en-US" dirty="0"/>
              <a:t>, bladder, cervix, </a:t>
            </a:r>
            <a:r>
              <a:rPr lang="en-US" dirty="0" smtClean="0"/>
              <a:t>pancreas and stomach</a:t>
            </a:r>
            <a:endParaRPr lang="en-US" dirty="0"/>
          </a:p>
          <a:p>
            <a:r>
              <a:rPr lang="en-US" dirty="0"/>
              <a:t>Ischemic heart </a:t>
            </a:r>
            <a:r>
              <a:rPr lang="en-US" dirty="0" smtClean="0"/>
              <a:t>disease</a:t>
            </a:r>
            <a:endParaRPr lang="en-US" dirty="0"/>
          </a:p>
          <a:p>
            <a:r>
              <a:rPr lang="en-US" dirty="0"/>
              <a:t>Cerebrovascular </a:t>
            </a:r>
            <a:r>
              <a:rPr lang="en-US" dirty="0" smtClean="0"/>
              <a:t>disease</a:t>
            </a:r>
            <a:endParaRPr lang="en-US" dirty="0"/>
          </a:p>
          <a:p>
            <a:r>
              <a:rPr lang="en-US" dirty="0" smtClean="0"/>
              <a:t>Arteriosclerosis</a:t>
            </a:r>
            <a:endParaRPr lang="en-US" dirty="0"/>
          </a:p>
          <a:p>
            <a:r>
              <a:rPr lang="en-US" dirty="0"/>
              <a:t>Chronic respiratory </a:t>
            </a:r>
            <a:r>
              <a:rPr lang="en-US" dirty="0" smtClean="0"/>
              <a:t>disease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65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489718"/>
            <a:ext cx="8407400" cy="584775"/>
          </a:xfrm>
        </p:spPr>
        <p:txBody>
          <a:bodyPr/>
          <a:lstStyle/>
          <a:p>
            <a:r>
              <a:rPr lang="en-US" sz="3200" dirty="0" smtClean="0"/>
              <a:t>Maternal </a:t>
            </a:r>
            <a:r>
              <a:rPr lang="en-US" sz="3200" dirty="0"/>
              <a:t>Smoking </a:t>
            </a:r>
            <a:r>
              <a:rPr lang="en-US" sz="3200" dirty="0" smtClean="0"/>
              <a:t>Effects on Fetus &amp; Infant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fetal hypoxia</a:t>
            </a:r>
            <a:endParaRPr lang="en-US" sz="2200" dirty="0"/>
          </a:p>
          <a:p>
            <a:r>
              <a:rPr lang="en-US" sz="2200" dirty="0" smtClean="0"/>
              <a:t>low </a:t>
            </a:r>
            <a:r>
              <a:rPr lang="en-US" sz="2200" dirty="0"/>
              <a:t>birth </a:t>
            </a:r>
            <a:r>
              <a:rPr lang="en-US" sz="2200" dirty="0" smtClean="0"/>
              <a:t>weight</a:t>
            </a:r>
            <a:endParaRPr lang="en-US" sz="2200" dirty="0"/>
          </a:p>
          <a:p>
            <a:r>
              <a:rPr lang="en-US" sz="2200" dirty="0" smtClean="0"/>
              <a:t>premature birth</a:t>
            </a:r>
            <a:endParaRPr lang="en-US" sz="2200" dirty="0"/>
          </a:p>
          <a:p>
            <a:r>
              <a:rPr lang="en-US" sz="2200" dirty="0" smtClean="0"/>
              <a:t>increased spontaneous abortion incidence</a:t>
            </a:r>
            <a:endParaRPr lang="en-US" sz="2200" dirty="0"/>
          </a:p>
          <a:p>
            <a:r>
              <a:rPr lang="en-US" sz="2200" dirty="0" smtClean="0"/>
              <a:t>premature </a:t>
            </a:r>
            <a:r>
              <a:rPr lang="en-US" sz="2200" dirty="0"/>
              <a:t>rupture of </a:t>
            </a:r>
            <a:r>
              <a:rPr lang="en-US" sz="2200" dirty="0" smtClean="0"/>
              <a:t>membranes</a:t>
            </a:r>
            <a:endParaRPr lang="en-US" sz="2200" dirty="0"/>
          </a:p>
          <a:p>
            <a:r>
              <a:rPr lang="en-US" sz="2200" i="1" dirty="0" smtClean="0"/>
              <a:t>placenta </a:t>
            </a:r>
            <a:r>
              <a:rPr lang="en-US" sz="2200" i="1" dirty="0" err="1" smtClean="0"/>
              <a:t>previa</a:t>
            </a:r>
            <a:r>
              <a:rPr lang="en-US" sz="2200" dirty="0" smtClean="0"/>
              <a:t>:  </a:t>
            </a:r>
            <a:r>
              <a:rPr lang="en-US" sz="2000" dirty="0" smtClean="0"/>
              <a:t>obstetric </a:t>
            </a:r>
            <a:r>
              <a:rPr lang="en-US" sz="2000" dirty="0"/>
              <a:t>complication </a:t>
            </a:r>
            <a:r>
              <a:rPr lang="en-US" sz="2000" dirty="0" smtClean="0"/>
              <a:t>where placenta inserted </a:t>
            </a:r>
            <a:r>
              <a:rPr lang="en-US" sz="2000" dirty="0"/>
              <a:t>partially or wholly in lower uterine </a:t>
            </a:r>
            <a:r>
              <a:rPr lang="en-US" sz="2000" dirty="0" smtClean="0"/>
              <a:t>segment,  causes antepartum </a:t>
            </a:r>
            <a:r>
              <a:rPr lang="en-US" sz="2000" dirty="0"/>
              <a:t>vaginal </a:t>
            </a:r>
            <a:r>
              <a:rPr lang="en-US" sz="2000" dirty="0" smtClean="0"/>
              <a:t>bleeding</a:t>
            </a:r>
            <a:endParaRPr lang="en-US" sz="2000" dirty="0"/>
          </a:p>
          <a:p>
            <a:r>
              <a:rPr lang="en-US" sz="2200" i="1" dirty="0" err="1" smtClean="0"/>
              <a:t>abruptio</a:t>
            </a:r>
            <a:r>
              <a:rPr lang="en-US" sz="2200" i="1" dirty="0" smtClean="0"/>
              <a:t> placenta</a:t>
            </a:r>
            <a:r>
              <a:rPr lang="en-US" sz="2200" dirty="0" smtClean="0"/>
              <a:t>: </a:t>
            </a:r>
            <a:r>
              <a:rPr lang="en-US" sz="2000" dirty="0" smtClean="0"/>
              <a:t>pregnancy complication wherein placental </a:t>
            </a:r>
            <a:r>
              <a:rPr lang="en-US" sz="2000" dirty="0"/>
              <a:t>lining </a:t>
            </a:r>
            <a:r>
              <a:rPr lang="en-US" sz="2000" dirty="0" smtClean="0"/>
              <a:t>separates from uterus, most common </a:t>
            </a:r>
            <a:r>
              <a:rPr lang="en-US" sz="2000" dirty="0"/>
              <a:t>cause of late pregnancy </a:t>
            </a:r>
            <a:r>
              <a:rPr lang="en-US" sz="2000" dirty="0" smtClean="0"/>
              <a:t>bleeding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843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293530"/>
            <a:ext cx="8407400" cy="762000"/>
          </a:xfrm>
        </p:spPr>
        <p:txBody>
          <a:bodyPr/>
          <a:lstStyle/>
          <a:p>
            <a:r>
              <a:rPr lang="en-US" dirty="0" smtClean="0"/>
              <a:t>Drugs of Abuse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183341"/>
            <a:ext cx="8390466" cy="5255037"/>
          </a:xfrm>
        </p:spPr>
        <p:txBody>
          <a:bodyPr/>
          <a:lstStyle/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CNS Depressants</a:t>
            </a:r>
          </a:p>
          <a:p>
            <a:r>
              <a:rPr lang="en-US" dirty="0" smtClean="0"/>
              <a:t>ethanol, barbiturates</a:t>
            </a:r>
            <a:r>
              <a:rPr lang="en-US" dirty="0"/>
              <a:t>, benzodiazepines</a:t>
            </a:r>
          </a:p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CNS S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timulants</a:t>
            </a:r>
          </a:p>
          <a:p>
            <a:r>
              <a:rPr lang="en-US" dirty="0" smtClean="0"/>
              <a:t>Cocaine</a:t>
            </a:r>
            <a:r>
              <a:rPr lang="en-US" dirty="0"/>
              <a:t>, amphetamine</a:t>
            </a:r>
          </a:p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Narcotics</a:t>
            </a:r>
          </a:p>
          <a:p>
            <a:r>
              <a:rPr lang="en-US" dirty="0" smtClean="0"/>
              <a:t>opiates: morphine, heroin, codeine</a:t>
            </a:r>
          </a:p>
          <a:p>
            <a:r>
              <a:rPr lang="en-US" dirty="0" smtClean="0"/>
              <a:t>synthetic opioid: </a:t>
            </a:r>
            <a:r>
              <a:rPr lang="en-US" dirty="0" err="1" smtClean="0"/>
              <a:t>meperidine</a:t>
            </a:r>
            <a:endParaRPr lang="en-US" dirty="0"/>
          </a:p>
          <a:p>
            <a:r>
              <a:rPr lang="en-US" dirty="0" smtClean="0"/>
              <a:t>propoxyphene</a:t>
            </a:r>
            <a:endParaRPr lang="en-US" dirty="0"/>
          </a:p>
          <a:p>
            <a:pPr marL="0" indent="0">
              <a:buNone/>
            </a:pP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Hallucinogens/Psychedelics</a:t>
            </a:r>
          </a:p>
          <a:p>
            <a:r>
              <a:rPr lang="en-US" dirty="0" smtClean="0"/>
              <a:t>marijuana</a:t>
            </a:r>
            <a:r>
              <a:rPr lang="en-US" dirty="0"/>
              <a:t>, </a:t>
            </a:r>
            <a:r>
              <a:rPr lang="en-US" dirty="0" smtClean="0"/>
              <a:t>mescaline (peyote),</a:t>
            </a:r>
            <a:br>
              <a:rPr lang="en-US" dirty="0" smtClean="0"/>
            </a:br>
            <a:r>
              <a:rPr lang="en-US" dirty="0" smtClean="0"/>
              <a:t>lysergic acid diethylamide (LSD),</a:t>
            </a:r>
            <a:br>
              <a:rPr lang="en-US" dirty="0" smtClean="0"/>
            </a:br>
            <a:r>
              <a:rPr lang="en-US" dirty="0" smtClean="0"/>
              <a:t>psilocybin (mushrooms)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07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Intravenous Drug Abuse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Narcotics –overdose causes convulsions, </a:t>
            </a:r>
            <a:r>
              <a:rPr lang="en-US" dirty="0" smtClean="0"/>
              <a:t>cardiac and respiratory arrest, death</a:t>
            </a:r>
            <a:endParaRPr lang="en-US" dirty="0"/>
          </a:p>
          <a:p>
            <a:r>
              <a:rPr lang="en-US" dirty="0" smtClean="0"/>
              <a:t>Chronic use: </a:t>
            </a:r>
            <a:r>
              <a:rPr lang="en-US" dirty="0"/>
              <a:t>tolerance and </a:t>
            </a:r>
            <a:r>
              <a:rPr lang="en-US" dirty="0" smtClean="0"/>
              <a:t>dependence</a:t>
            </a:r>
            <a:endParaRPr lang="en-US" dirty="0"/>
          </a:p>
          <a:p>
            <a:r>
              <a:rPr lang="en-US" dirty="0"/>
              <a:t>All IV drug users are susceptible to </a:t>
            </a:r>
            <a:r>
              <a:rPr lang="en-US" dirty="0" smtClean="0"/>
              <a:t>infections</a:t>
            </a:r>
            <a:endParaRPr lang="en-US" dirty="0"/>
          </a:p>
          <a:p>
            <a:pPr lvl="1"/>
            <a:r>
              <a:rPr lang="en-US" dirty="0" smtClean="0"/>
              <a:t>High </a:t>
            </a:r>
            <a:r>
              <a:rPr lang="en-US" dirty="0"/>
              <a:t>incidence of HIV </a:t>
            </a:r>
            <a:r>
              <a:rPr lang="en-US" dirty="0" smtClean="0"/>
              <a:t>infection, AIDS</a:t>
            </a:r>
            <a:endParaRPr lang="en-US" dirty="0"/>
          </a:p>
          <a:p>
            <a:pPr marL="685800" lvl="1" indent="-457200">
              <a:buFont typeface="+mj-lt"/>
              <a:buAutoNum type="arabicPeriod"/>
            </a:pPr>
            <a:r>
              <a:rPr lang="en-US" dirty="0" smtClean="0"/>
              <a:t>Four </a:t>
            </a:r>
            <a:r>
              <a:rPr lang="en-US" dirty="0"/>
              <a:t>sites most commonly </a:t>
            </a:r>
            <a:r>
              <a:rPr lang="en-US" dirty="0" smtClean="0"/>
              <a:t>affected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 smtClean="0"/>
              <a:t>skin </a:t>
            </a:r>
            <a:r>
              <a:rPr lang="en-US" dirty="0"/>
              <a:t>and subcutaneous </a:t>
            </a:r>
            <a:r>
              <a:rPr lang="en-US" dirty="0" smtClean="0"/>
              <a:t>tissue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 smtClean="0"/>
              <a:t>heart valves</a:t>
            </a:r>
            <a:r>
              <a:rPr lang="en-US" dirty="0"/>
              <a:t>, liver (viral hepatitis</a:t>
            </a:r>
            <a:r>
              <a:rPr lang="en-US" dirty="0" smtClean="0"/>
              <a:t>)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 smtClean="0"/>
              <a:t>lungs</a:t>
            </a:r>
          </a:p>
          <a:p>
            <a:pPr lvl="1"/>
            <a:r>
              <a:rPr lang="en-US" dirty="0" smtClean="0"/>
              <a:t>Organisms causing </a:t>
            </a:r>
            <a:r>
              <a:rPr lang="en-US" dirty="0" smtClean="0">
                <a:solidFill>
                  <a:srgbClr val="66FF66"/>
                </a:solidFill>
              </a:rPr>
              <a:t>right-sided endocarditis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66FF66"/>
                </a:solidFill>
              </a:rPr>
              <a:t> tricuspid valve damage</a:t>
            </a:r>
            <a:r>
              <a:rPr lang="en-US" dirty="0" smtClean="0"/>
              <a:t>: </a:t>
            </a:r>
            <a:r>
              <a:rPr lang="en-US" dirty="0"/>
              <a:t>most commonly </a:t>
            </a:r>
            <a:r>
              <a:rPr lang="en-US" i="1" dirty="0" smtClean="0"/>
              <a:t>Staphylococcus aureus</a:t>
            </a:r>
            <a:r>
              <a:rPr lang="en-US" dirty="0" smtClean="0"/>
              <a:t>; </a:t>
            </a:r>
            <a:r>
              <a:rPr lang="en-US" dirty="0"/>
              <a:t>others include fungal infections (</a:t>
            </a:r>
            <a:r>
              <a:rPr lang="en-US" i="1" dirty="0"/>
              <a:t>Candida</a:t>
            </a:r>
            <a:r>
              <a:rPr lang="en-US" dirty="0"/>
              <a:t>) and </a:t>
            </a:r>
            <a:r>
              <a:rPr lang="en-US" dirty="0" smtClean="0"/>
              <a:t>other organisms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848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33228" y="1397530"/>
            <a:ext cx="3121304" cy="5040848"/>
          </a:xfrm>
        </p:spPr>
        <p:txBody>
          <a:bodyPr/>
          <a:lstStyle/>
          <a:p>
            <a:r>
              <a:rPr lang="en-US" sz="1600" dirty="0" smtClean="0"/>
              <a:t>Cocaine inhibits the reuptake catecholamine dopamine transporter in the presynaptic axon terminal, which means dopamine remains in the synaptic cleft, continuing to stimulate the </a:t>
            </a:r>
            <a:r>
              <a:rPr lang="en-US" sz="1600" dirty="0" err="1" smtClean="0"/>
              <a:t>postsynpatic</a:t>
            </a:r>
            <a:r>
              <a:rPr lang="en-US" sz="1600" dirty="0" smtClean="0"/>
              <a:t> neuron</a:t>
            </a:r>
          </a:p>
          <a:p>
            <a:endParaRPr lang="en-US" sz="1600" dirty="0"/>
          </a:p>
          <a:p>
            <a:r>
              <a:rPr lang="en-US" sz="1600" dirty="0" smtClean="0"/>
              <a:t>It can also inhibit reuptake of norepinephrine (</a:t>
            </a:r>
            <a:r>
              <a:rPr lang="en-US" sz="1600" dirty="0" err="1" smtClean="0"/>
              <a:t>NEpi</a:t>
            </a:r>
            <a:r>
              <a:rPr lang="en-US" sz="1600" dirty="0" smtClean="0"/>
              <a:t>) in neurons which use </a:t>
            </a:r>
            <a:r>
              <a:rPr lang="en-US" sz="1600" dirty="0" err="1" smtClean="0"/>
              <a:t>NEpi</a:t>
            </a:r>
            <a:r>
              <a:rPr lang="en-US" sz="1600" dirty="0" smtClean="0"/>
              <a:t> to stimulate effector cells and tissues, creating dangerous physiological effects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228" y="753774"/>
            <a:ext cx="5334000" cy="557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1082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  </a:t>
            </a:r>
            <a:r>
              <a:rPr lang="en-US" sz="2400" dirty="0" smtClean="0"/>
              <a:t>1 of 3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List the toxic constituents of tobacco smoke and describe briefly the </a:t>
            </a:r>
            <a:r>
              <a:rPr lang="en-US" sz="2200" dirty="0" smtClean="0"/>
              <a:t>organ specific </a:t>
            </a:r>
            <a:r>
              <a:rPr lang="en-US" sz="2200" dirty="0"/>
              <a:t>carcinogens found in tobacco smoke.</a:t>
            </a:r>
          </a:p>
          <a:p>
            <a:r>
              <a:rPr lang="en-US" sz="2200" dirty="0"/>
              <a:t> Describe briefly the health hazards of smoking, list the causes of </a:t>
            </a:r>
            <a:r>
              <a:rPr lang="en-US" sz="2200" dirty="0" smtClean="0"/>
              <a:t>death attributed </a:t>
            </a:r>
            <a:r>
              <a:rPr lang="en-US" sz="2200" dirty="0"/>
              <a:t>to tobacco smoking, and describe briefly the consequences </a:t>
            </a:r>
            <a:r>
              <a:rPr lang="en-US" sz="2200" dirty="0" smtClean="0"/>
              <a:t>of maternal </a:t>
            </a:r>
            <a:r>
              <a:rPr lang="en-US" sz="2200" dirty="0"/>
              <a:t>smoking on fetus</a:t>
            </a:r>
          </a:p>
          <a:p>
            <a:r>
              <a:rPr lang="en-US" sz="2200" dirty="0" smtClean="0"/>
              <a:t>List </a:t>
            </a:r>
            <a:r>
              <a:rPr lang="en-US" sz="2200" dirty="0"/>
              <a:t>the common drugs of abuse.</a:t>
            </a:r>
          </a:p>
          <a:p>
            <a:r>
              <a:rPr lang="en-US" sz="2200" dirty="0" smtClean="0"/>
              <a:t>Describe </a:t>
            </a:r>
            <a:r>
              <a:rPr lang="en-US" sz="2200" dirty="0"/>
              <a:t>the effect of cocaine on neurotransmitters.</a:t>
            </a:r>
          </a:p>
          <a:p>
            <a:r>
              <a:rPr lang="en-US" sz="2200" dirty="0" smtClean="0"/>
              <a:t>Describe </a:t>
            </a:r>
            <a:r>
              <a:rPr lang="en-US" sz="2200" dirty="0"/>
              <a:t>briefly the adverse health effects of intravenous drug </a:t>
            </a:r>
            <a:r>
              <a:rPr lang="en-US" sz="2200" dirty="0" smtClean="0"/>
              <a:t>abuse</a:t>
            </a:r>
            <a:endParaRPr lang="en-US" sz="2200" dirty="0"/>
          </a:p>
          <a:p>
            <a:r>
              <a:rPr lang="en-US" sz="2200" dirty="0"/>
              <a:t>exogenous estrogen (Hormonal Replacement Therapy), and </a:t>
            </a:r>
            <a:r>
              <a:rPr lang="en-US" sz="2200" dirty="0" smtClean="0"/>
              <a:t>oral contraceptive </a:t>
            </a:r>
            <a:r>
              <a:rPr lang="en-US" sz="2200" dirty="0"/>
              <a:t>pills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084655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Therapeutic Drugs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Exogenous estrogen (hormone replacement therapy “HRT”):</a:t>
            </a:r>
          </a:p>
          <a:p>
            <a:pPr lvl="1"/>
            <a:r>
              <a:rPr lang="en-US" dirty="0"/>
              <a:t>Used widely in postmenopausal </a:t>
            </a:r>
            <a:r>
              <a:rPr lang="en-US" dirty="0" smtClean="0"/>
              <a:t>women</a:t>
            </a:r>
            <a:endParaRPr lang="en-US" dirty="0"/>
          </a:p>
          <a:p>
            <a:pPr lvl="1"/>
            <a:r>
              <a:rPr lang="en-US" dirty="0"/>
              <a:t>Adverse effects:</a:t>
            </a:r>
          </a:p>
          <a:p>
            <a:pPr lvl="2"/>
            <a:r>
              <a:rPr lang="en-US" dirty="0"/>
              <a:t>Endometrial carcinoma- increased </a:t>
            </a:r>
            <a:r>
              <a:rPr lang="en-US" dirty="0" smtClean="0"/>
              <a:t>risk</a:t>
            </a:r>
            <a:endParaRPr lang="en-US" dirty="0"/>
          </a:p>
          <a:p>
            <a:pPr lvl="2"/>
            <a:r>
              <a:rPr lang="en-US" dirty="0"/>
              <a:t>Breast carcinoma- slightly increased </a:t>
            </a:r>
            <a:r>
              <a:rPr lang="en-US" dirty="0" smtClean="0"/>
              <a:t>risk</a:t>
            </a:r>
            <a:endParaRPr lang="en-US" dirty="0"/>
          </a:p>
          <a:p>
            <a:pPr lvl="1"/>
            <a:r>
              <a:rPr lang="en-US" dirty="0"/>
              <a:t>Beneficial effects:</a:t>
            </a:r>
          </a:p>
          <a:p>
            <a:pPr lvl="2"/>
            <a:r>
              <a:rPr lang="en-US" dirty="0"/>
              <a:t>CVS - estrogens tend to elevate the levels of HDL, and reduce the level </a:t>
            </a:r>
            <a:r>
              <a:rPr lang="en-US" dirty="0" smtClean="0"/>
              <a:t>of LDL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231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Therapeutic Drugs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Oral contraceptives:</a:t>
            </a:r>
          </a:p>
          <a:p>
            <a:pPr lvl="1"/>
            <a:r>
              <a:rPr lang="en-US" dirty="0"/>
              <a:t>Adverse </a:t>
            </a:r>
            <a:r>
              <a:rPr lang="en-US" dirty="0" smtClean="0"/>
              <a:t>effects</a:t>
            </a:r>
            <a:endParaRPr lang="en-US" dirty="0"/>
          </a:p>
          <a:p>
            <a:pPr lvl="2"/>
            <a:r>
              <a:rPr lang="en-US" dirty="0"/>
              <a:t>Breast carcinoma-slight increase in the </a:t>
            </a:r>
            <a:r>
              <a:rPr lang="en-US" dirty="0" smtClean="0"/>
              <a:t>risk</a:t>
            </a:r>
            <a:endParaRPr lang="en-US" dirty="0"/>
          </a:p>
          <a:p>
            <a:pPr lvl="2"/>
            <a:r>
              <a:rPr lang="en-US" dirty="0"/>
              <a:t>Hypertension – slight increase in </a:t>
            </a:r>
            <a:r>
              <a:rPr lang="en-US" dirty="0" smtClean="0"/>
              <a:t>BP</a:t>
            </a:r>
            <a:endParaRPr lang="en-US" dirty="0"/>
          </a:p>
          <a:p>
            <a:pPr lvl="2"/>
            <a:r>
              <a:rPr lang="en-US" dirty="0"/>
              <a:t>Gall bladder </a:t>
            </a:r>
            <a:r>
              <a:rPr lang="en-US" dirty="0" smtClean="0"/>
              <a:t>disease</a:t>
            </a:r>
            <a:endParaRPr lang="en-US" dirty="0"/>
          </a:p>
          <a:p>
            <a:pPr lvl="2"/>
            <a:r>
              <a:rPr lang="en-US" dirty="0"/>
              <a:t>Thromboembolism-clearly associated with increased </a:t>
            </a:r>
            <a:r>
              <a:rPr lang="en-US" dirty="0" smtClean="0"/>
              <a:t>risk</a:t>
            </a:r>
            <a:endParaRPr lang="en-US" dirty="0"/>
          </a:p>
          <a:p>
            <a:pPr lvl="2"/>
            <a:r>
              <a:rPr lang="en-US" dirty="0"/>
              <a:t>Hepatic adenoma-well defined association with this </a:t>
            </a:r>
            <a:r>
              <a:rPr lang="en-US" dirty="0" smtClean="0"/>
              <a:t>tumor</a:t>
            </a:r>
            <a:endParaRPr lang="en-US" dirty="0"/>
          </a:p>
          <a:p>
            <a:pPr lvl="1"/>
            <a:r>
              <a:rPr lang="en-US" dirty="0"/>
              <a:t>Beneficial:</a:t>
            </a:r>
          </a:p>
          <a:p>
            <a:pPr lvl="2"/>
            <a:r>
              <a:rPr lang="en-US" dirty="0"/>
              <a:t>Protect against ovarian </a:t>
            </a:r>
            <a:r>
              <a:rPr lang="en-US" dirty="0" smtClean="0"/>
              <a:t>cancer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129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Xenobiotics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A </a:t>
            </a:r>
            <a:r>
              <a:rPr lang="en-US" sz="2200" b="1" dirty="0"/>
              <a:t>xenobiotic </a:t>
            </a:r>
            <a:r>
              <a:rPr lang="en-US" sz="2200" dirty="0"/>
              <a:t>is a chemical which is found in an organism but is </a:t>
            </a:r>
            <a:r>
              <a:rPr lang="en-US" sz="2200" dirty="0" smtClean="0"/>
              <a:t>not normally </a:t>
            </a:r>
            <a:r>
              <a:rPr lang="en-US" sz="2200" dirty="0"/>
              <a:t>produced or expected to be present in </a:t>
            </a:r>
            <a:r>
              <a:rPr lang="en-US" sz="2200" dirty="0" smtClean="0"/>
              <a:t>it</a:t>
            </a:r>
            <a:endParaRPr lang="en-US" sz="2200" dirty="0"/>
          </a:p>
          <a:p>
            <a:r>
              <a:rPr lang="en-US" sz="2200" dirty="0"/>
              <a:t> It can also cover substances which are present in much </a:t>
            </a:r>
            <a:r>
              <a:rPr lang="en-US" sz="2200" dirty="0" smtClean="0"/>
              <a:t>higher concentrations </a:t>
            </a:r>
            <a:r>
              <a:rPr lang="en-US" sz="2200" dirty="0"/>
              <a:t>than are usual. Specifically, drugs such as </a:t>
            </a:r>
            <a:r>
              <a:rPr lang="en-US" sz="2200" dirty="0" smtClean="0"/>
              <a:t>antibiotics are </a:t>
            </a:r>
            <a:r>
              <a:rPr lang="en-US" sz="2200" dirty="0" err="1"/>
              <a:t>xenobiotics</a:t>
            </a:r>
            <a:r>
              <a:rPr lang="en-US" sz="2200" dirty="0"/>
              <a:t> in humans because the human body does </a:t>
            </a:r>
            <a:r>
              <a:rPr lang="en-US" sz="2200" dirty="0" smtClean="0"/>
              <a:t>not produce </a:t>
            </a:r>
            <a:r>
              <a:rPr lang="en-US" sz="2200" dirty="0"/>
              <a:t>them itself, nor are they part of a normal diet.</a:t>
            </a:r>
          </a:p>
          <a:p>
            <a:r>
              <a:rPr lang="en-US" sz="2200" dirty="0"/>
              <a:t> Natural compounds can also become </a:t>
            </a:r>
            <a:r>
              <a:rPr lang="en-US" sz="2200" dirty="0" err="1"/>
              <a:t>xenobiotics</a:t>
            </a:r>
            <a:r>
              <a:rPr lang="en-US" sz="2200" dirty="0"/>
              <a:t> if they are </a:t>
            </a:r>
            <a:r>
              <a:rPr lang="en-US" sz="2200" dirty="0" smtClean="0"/>
              <a:t>taken up </a:t>
            </a:r>
            <a:r>
              <a:rPr lang="en-US" sz="2200" dirty="0"/>
              <a:t>by another organism, such as the uptake of natural </a:t>
            </a:r>
            <a:r>
              <a:rPr lang="en-US" sz="2200" dirty="0" smtClean="0"/>
              <a:t>human hormones </a:t>
            </a:r>
            <a:r>
              <a:rPr lang="en-US" sz="2200" dirty="0"/>
              <a:t>by fish found downstream of sewage treatment </a:t>
            </a:r>
            <a:r>
              <a:rPr lang="en-US" sz="2200" dirty="0" smtClean="0"/>
              <a:t>plant outfalls</a:t>
            </a:r>
            <a:r>
              <a:rPr lang="en-US" sz="2200" dirty="0"/>
              <a:t>, or the chemical defenses produced by some organisms </a:t>
            </a:r>
            <a:r>
              <a:rPr lang="en-US" sz="2200" dirty="0" smtClean="0"/>
              <a:t>as protection </a:t>
            </a:r>
            <a:r>
              <a:rPr lang="en-US" sz="2200" dirty="0"/>
              <a:t>against predators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57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470647"/>
            <a:ext cx="8390466" cy="596773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Does the Body Prevent the Actions of </a:t>
            </a:r>
            <a:r>
              <a:rPr lang="en-US" dirty="0" err="1"/>
              <a:t>Xenobiotics</a:t>
            </a:r>
            <a:r>
              <a:rPr lang="en-US" dirty="0"/>
              <a:t> ?</a:t>
            </a:r>
          </a:p>
          <a:p>
            <a:r>
              <a:rPr lang="en-US" dirty="0"/>
              <a:t>1) </a:t>
            </a:r>
            <a:r>
              <a:rPr lang="en-US" dirty="0" smtClean="0"/>
              <a:t>Redistribution</a:t>
            </a:r>
            <a:endParaRPr lang="en-US" dirty="0"/>
          </a:p>
          <a:p>
            <a:r>
              <a:rPr lang="en-US" dirty="0"/>
              <a:t>2) Excretion </a:t>
            </a:r>
            <a:endParaRPr lang="en-US" dirty="0" smtClean="0"/>
          </a:p>
          <a:p>
            <a:pPr marL="228600" lvl="1" indent="0">
              <a:buNone/>
            </a:pPr>
            <a:r>
              <a:rPr lang="en-US" i="1" dirty="0" smtClean="0">
                <a:solidFill>
                  <a:srgbClr val="FFFF00"/>
                </a:solidFill>
              </a:rPr>
              <a:t>sites of excretion</a:t>
            </a:r>
          </a:p>
          <a:p>
            <a:pPr lvl="1"/>
            <a:r>
              <a:rPr lang="en-US" dirty="0" smtClean="0"/>
              <a:t>kidney in urine</a:t>
            </a:r>
          </a:p>
          <a:p>
            <a:pPr lvl="1"/>
            <a:r>
              <a:rPr lang="en-US" dirty="0" smtClean="0"/>
              <a:t>liver as water-soluble forms (conjugates) in bile</a:t>
            </a:r>
            <a:endParaRPr lang="en-US" dirty="0"/>
          </a:p>
          <a:p>
            <a:r>
              <a:rPr lang="en-US" dirty="0"/>
              <a:t>3) Metabolism – the major mechanism for terminating </a:t>
            </a:r>
            <a:r>
              <a:rPr lang="en-US" dirty="0" smtClean="0"/>
              <a:t>xenobiotic activity</a:t>
            </a:r>
            <a:r>
              <a:rPr lang="en-US" dirty="0"/>
              <a:t>, and is frequently the single most important </a:t>
            </a:r>
            <a:r>
              <a:rPr lang="en-US" dirty="0" smtClean="0"/>
              <a:t>determinant of </a:t>
            </a:r>
            <a:r>
              <a:rPr lang="en-US" dirty="0"/>
              <a:t>the duration and intensity of toxic responses to a </a:t>
            </a:r>
            <a:r>
              <a:rPr lang="en-US" dirty="0" smtClean="0"/>
              <a:t>xenobiotic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sites of metabolism</a:t>
            </a:r>
            <a:r>
              <a:rPr lang="en-US" dirty="0" smtClean="0"/>
              <a:t>:  liver, </a:t>
            </a:r>
            <a:r>
              <a:rPr lang="en-US" dirty="0"/>
              <a:t>kidney, lung, GI, and </a:t>
            </a:r>
            <a:r>
              <a:rPr lang="en-US" dirty="0" smtClean="0"/>
              <a:t>others</a:t>
            </a:r>
            <a:endParaRPr lang="en-US" dirty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Note</a:t>
            </a:r>
            <a:r>
              <a:rPr lang="en-US" sz="1800" dirty="0"/>
              <a:t>: 1) &amp; 2) are highly </a:t>
            </a:r>
            <a:r>
              <a:rPr lang="en-US" sz="1800" dirty="0" smtClean="0"/>
              <a:t>dependent </a:t>
            </a:r>
            <a:r>
              <a:rPr lang="en-US" sz="1800" dirty="0"/>
              <a:t>on 3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947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590550"/>
            <a:ext cx="8743950" cy="567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370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57" y="964382"/>
            <a:ext cx="8635588" cy="5164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1559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Care Products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Why are Personal Care Products Potentially </a:t>
            </a:r>
            <a:r>
              <a:rPr lang="en-US" dirty="0" smtClean="0"/>
              <a:t>Harmful</a:t>
            </a:r>
            <a:endParaRPr lang="en-US" dirty="0"/>
          </a:p>
          <a:p>
            <a:r>
              <a:rPr lang="en-US" dirty="0" smtClean="0"/>
              <a:t>Small-sized (low molecular weight) molecules in formulations</a:t>
            </a:r>
          </a:p>
          <a:p>
            <a:pPr lvl="1"/>
            <a:r>
              <a:rPr lang="en-US" dirty="0" smtClean="0"/>
              <a:t>easy and quick dermal penetration into bloodstream</a:t>
            </a:r>
          </a:p>
          <a:p>
            <a:pPr lvl="1"/>
            <a:r>
              <a:rPr lang="en-US" dirty="0" smtClean="0"/>
              <a:t>build up in organs and storage depot tissues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Is </a:t>
            </a:r>
            <a:r>
              <a:rPr lang="en-US" dirty="0"/>
              <a:t>the cosmetic counter really a dangerous place?</a:t>
            </a:r>
          </a:p>
          <a:p>
            <a:r>
              <a:rPr lang="en-US" sz="2200" dirty="0" smtClean="0"/>
              <a:t>risks and conditions: irritation </a:t>
            </a:r>
            <a:r>
              <a:rPr lang="en-US" sz="2200" dirty="0"/>
              <a:t>or allergic reaction, swelling </a:t>
            </a:r>
            <a:r>
              <a:rPr lang="en-US" sz="2200" dirty="0" smtClean="0"/>
              <a:t>and lesions</a:t>
            </a:r>
            <a:r>
              <a:rPr lang="en-US" sz="2200" dirty="0"/>
              <a:t>, contact dermatitis, flushing, headaches, dizziness, nausea</a:t>
            </a:r>
            <a:r>
              <a:rPr lang="en-US" sz="2200" dirty="0" smtClean="0"/>
              <a:t>, diarrhea</a:t>
            </a:r>
            <a:r>
              <a:rPr lang="en-US" sz="2200" dirty="0"/>
              <a:t>, hair loss, and </a:t>
            </a:r>
            <a:r>
              <a:rPr lang="en-US" sz="2200" dirty="0" smtClean="0"/>
              <a:t>vomiting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537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Care Products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serious </a:t>
            </a:r>
            <a:r>
              <a:rPr lang="en-US" dirty="0" smtClean="0"/>
              <a:t>risks</a:t>
            </a:r>
            <a:r>
              <a:rPr lang="en-US" dirty="0"/>
              <a:t> </a:t>
            </a:r>
            <a:r>
              <a:rPr lang="en-US" dirty="0" smtClean="0"/>
              <a:t>and conditions</a:t>
            </a:r>
          </a:p>
          <a:p>
            <a:pPr marL="292100" lvl="1" indent="0">
              <a:buNone/>
            </a:pPr>
            <a:r>
              <a:rPr lang="en-US" dirty="0" smtClean="0"/>
              <a:t>hyper/hypo-pigmentation</a:t>
            </a:r>
            <a:r>
              <a:rPr lang="en-US" dirty="0"/>
              <a:t>, violent coughing, labored breathing, eye “problems” and damage, disruption of </a:t>
            </a:r>
            <a:r>
              <a:rPr lang="en-US" dirty="0" smtClean="0"/>
              <a:t>cell development</a:t>
            </a:r>
            <a:r>
              <a:rPr lang="en-US" dirty="0"/>
              <a:t>, destruction of proteins and cellular structure, </a:t>
            </a:r>
            <a:r>
              <a:rPr lang="en-US" dirty="0" smtClean="0"/>
              <a:t>premature aging</a:t>
            </a:r>
            <a:r>
              <a:rPr lang="en-US" dirty="0"/>
              <a:t>, mental </a:t>
            </a:r>
            <a:r>
              <a:rPr lang="en-US" dirty="0" smtClean="0"/>
              <a:t>depression</a:t>
            </a:r>
            <a:endParaRPr lang="en-US" dirty="0"/>
          </a:p>
          <a:p>
            <a:r>
              <a:rPr lang="en-US" dirty="0" smtClean="0"/>
              <a:t>Even </a:t>
            </a:r>
            <a:r>
              <a:rPr lang="en-US" dirty="0"/>
              <a:t>more </a:t>
            </a:r>
            <a:r>
              <a:rPr lang="en-US" dirty="0" smtClean="0"/>
              <a:t>serious risks and conditions</a:t>
            </a:r>
          </a:p>
          <a:p>
            <a:pPr lvl="1"/>
            <a:r>
              <a:rPr lang="en-US" dirty="0" smtClean="0"/>
              <a:t>hypoxia, narcosis</a:t>
            </a:r>
          </a:p>
          <a:p>
            <a:pPr lvl="1"/>
            <a:r>
              <a:rPr lang="en-US" dirty="0" smtClean="0"/>
              <a:t>damage </a:t>
            </a:r>
            <a:r>
              <a:rPr lang="en-US" dirty="0"/>
              <a:t>to </a:t>
            </a:r>
            <a:r>
              <a:rPr lang="en-US" dirty="0" smtClean="0"/>
              <a:t>immune system</a:t>
            </a:r>
            <a:r>
              <a:rPr lang="en-US" dirty="0"/>
              <a:t>, respiratory </a:t>
            </a:r>
            <a:r>
              <a:rPr lang="en-US" dirty="0" smtClean="0"/>
              <a:t>system, </a:t>
            </a:r>
            <a:r>
              <a:rPr lang="en-US" dirty="0"/>
              <a:t>reproductive  </a:t>
            </a:r>
            <a:r>
              <a:rPr lang="en-US" dirty="0" smtClean="0"/>
              <a:t>organs, </a:t>
            </a:r>
            <a:r>
              <a:rPr lang="en-US" dirty="0"/>
              <a:t>brain, liver, </a:t>
            </a:r>
            <a:r>
              <a:rPr lang="en-US" dirty="0" smtClean="0"/>
              <a:t>and kidney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110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Care Products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According to industry estimates, on any given day a consumer </a:t>
            </a:r>
            <a:r>
              <a:rPr lang="en-US" sz="2200" dirty="0" smtClean="0"/>
              <a:t>may use </a:t>
            </a:r>
            <a:r>
              <a:rPr lang="en-US" sz="2200" dirty="0"/>
              <a:t>as many as 25 cosmetic products containing more than </a:t>
            </a:r>
            <a:r>
              <a:rPr lang="en-US" sz="2200" dirty="0" smtClean="0"/>
              <a:t>200 different </a:t>
            </a:r>
            <a:r>
              <a:rPr lang="en-US" sz="2200" dirty="0"/>
              <a:t>chemical </a:t>
            </a:r>
            <a:r>
              <a:rPr lang="en-US" sz="2200" dirty="0" smtClean="0"/>
              <a:t>compounds</a:t>
            </a:r>
            <a:endParaRPr lang="en-US" sz="2200" dirty="0"/>
          </a:p>
          <a:p>
            <a:r>
              <a:rPr lang="en-US" sz="2200" dirty="0" smtClean="0"/>
              <a:t>89</a:t>
            </a:r>
            <a:r>
              <a:rPr lang="en-US" sz="2200" dirty="0"/>
              <a:t>% of the ingredients used personal care products have not </a:t>
            </a:r>
            <a:r>
              <a:rPr lang="en-US" sz="2200" dirty="0" smtClean="0"/>
              <a:t>been screened </a:t>
            </a:r>
            <a:r>
              <a:rPr lang="en-US" sz="2200" dirty="0"/>
              <a:t>for safety by FDA or anyone </a:t>
            </a:r>
            <a:r>
              <a:rPr lang="en-US" sz="2200" dirty="0" smtClean="0"/>
              <a:t>else</a:t>
            </a: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Examples </a:t>
            </a:r>
            <a:r>
              <a:rPr lang="en-US" sz="2200" dirty="0"/>
              <a:t>of chemicals of concern in cosmetics / personal </a:t>
            </a:r>
            <a:r>
              <a:rPr lang="en-US" sz="2200" dirty="0" smtClean="0"/>
              <a:t>care products</a:t>
            </a:r>
            <a:r>
              <a:rPr lang="en-US" sz="2200" dirty="0"/>
              <a:t>:</a:t>
            </a:r>
          </a:p>
          <a:p>
            <a:r>
              <a:rPr lang="en-US" sz="2200" dirty="0" smtClean="0"/>
              <a:t>carcinogens</a:t>
            </a:r>
            <a:r>
              <a:rPr lang="en-US" sz="2200" dirty="0"/>
              <a:t>: </a:t>
            </a:r>
            <a:r>
              <a:rPr lang="en-US" sz="2200" dirty="0" smtClean="0"/>
              <a:t>acrylamide</a:t>
            </a:r>
            <a:r>
              <a:rPr lang="en-US" sz="2200" dirty="0"/>
              <a:t>, </a:t>
            </a:r>
            <a:r>
              <a:rPr lang="en-US" sz="2200" dirty="0" smtClean="0"/>
              <a:t>formaldehyde,</a:t>
            </a:r>
            <a:br>
              <a:rPr lang="en-US" sz="2200" dirty="0" smtClean="0"/>
            </a:br>
            <a:r>
              <a:rPr lang="en-US" sz="2200" dirty="0" smtClean="0"/>
              <a:t>petroleum distillates–</a:t>
            </a:r>
            <a:r>
              <a:rPr lang="en-US" sz="2200" dirty="0" err="1" smtClean="0"/>
              <a:t>diethanolamine</a:t>
            </a:r>
            <a:r>
              <a:rPr lang="en-US" sz="2200" dirty="0"/>
              <a:t>, </a:t>
            </a:r>
            <a:r>
              <a:rPr lang="en-US" sz="2200" dirty="0" smtClean="0"/>
              <a:t>1,4-dioxane</a:t>
            </a:r>
            <a:endParaRPr lang="en-US" sz="2200" dirty="0"/>
          </a:p>
          <a:p>
            <a:r>
              <a:rPr lang="en-US" sz="2200" dirty="0" smtClean="0"/>
              <a:t>endocrine </a:t>
            </a:r>
            <a:r>
              <a:rPr lang="en-US" sz="2200" dirty="0"/>
              <a:t>disruptors/reproductive toxins: </a:t>
            </a:r>
            <a:r>
              <a:rPr lang="en-US" sz="2200" dirty="0" smtClean="0"/>
              <a:t>phthalates, parabens</a:t>
            </a:r>
            <a:r>
              <a:rPr lang="en-US" sz="2200" dirty="0"/>
              <a:t>, </a:t>
            </a:r>
            <a:r>
              <a:rPr lang="en-US" sz="2200" dirty="0" smtClean="0"/>
              <a:t>toluene</a:t>
            </a:r>
            <a:endParaRPr lang="en-US" sz="2200" dirty="0"/>
          </a:p>
          <a:p>
            <a:r>
              <a:rPr lang="en-US" sz="2200" dirty="0" smtClean="0"/>
              <a:t>neurotoxins</a:t>
            </a:r>
            <a:r>
              <a:rPr lang="en-US" sz="2200" dirty="0"/>
              <a:t>: </a:t>
            </a:r>
            <a:r>
              <a:rPr lang="en-US" sz="2200" dirty="0" smtClean="0"/>
              <a:t>lead </a:t>
            </a:r>
            <a:r>
              <a:rPr lang="en-US" sz="2200" dirty="0"/>
              <a:t>acetate, </a:t>
            </a:r>
            <a:r>
              <a:rPr lang="en-US" sz="2200" dirty="0" smtClean="0"/>
              <a:t>mercury</a:t>
            </a:r>
            <a:r>
              <a:rPr lang="en-US" sz="22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64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Nail Salons &amp; Their Workers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400,000 employed nationwide (96% women)</a:t>
            </a:r>
          </a:p>
          <a:p>
            <a:r>
              <a:rPr lang="en-US" sz="2200" dirty="0" smtClean="0"/>
              <a:t>Exposed </a:t>
            </a:r>
            <a:r>
              <a:rPr lang="en-US" sz="2200" dirty="0"/>
              <a:t>to acetone, toluene, formaldehyde, phthalates</a:t>
            </a:r>
            <a:r>
              <a:rPr lang="en-US" sz="2200" dirty="0" smtClean="0"/>
              <a:t>, </a:t>
            </a:r>
            <a:r>
              <a:rPr lang="en-US" sz="2200" dirty="0" err="1" smtClean="0"/>
              <a:t>methylacrylates</a:t>
            </a:r>
            <a:r>
              <a:rPr lang="en-US" sz="2200" dirty="0"/>
              <a:t>, toluene sulfonamide formaldehyde (TSF) resin</a:t>
            </a:r>
            <a:r>
              <a:rPr lang="en-US" sz="2200" dirty="0" smtClean="0"/>
              <a:t>, and </a:t>
            </a:r>
            <a:r>
              <a:rPr lang="en-US" sz="2200" dirty="0"/>
              <a:t>other volatile </a:t>
            </a:r>
            <a:r>
              <a:rPr lang="en-US" sz="2200" dirty="0" smtClean="0"/>
              <a:t>organics</a:t>
            </a:r>
            <a:endParaRPr lang="en-US" sz="2200" dirty="0"/>
          </a:p>
          <a:p>
            <a:r>
              <a:rPr lang="en-US" sz="2200" dirty="0" smtClean="0"/>
              <a:t>Occupational </a:t>
            </a:r>
            <a:r>
              <a:rPr lang="en-US" sz="2200" dirty="0"/>
              <a:t>Safety &amp; Health Administration (OSHA) </a:t>
            </a:r>
            <a:r>
              <a:rPr lang="en-US" sz="2200" dirty="0" smtClean="0"/>
              <a:t>exposure standards </a:t>
            </a:r>
            <a:r>
              <a:rPr lang="en-US" sz="2200" dirty="0"/>
              <a:t>do not address low-dose, long-term </a:t>
            </a:r>
            <a:r>
              <a:rPr lang="en-US" sz="2200" dirty="0" smtClean="0"/>
              <a:t>(chronic) exposure</a:t>
            </a:r>
          </a:p>
          <a:p>
            <a:r>
              <a:rPr lang="en-US" sz="2200" dirty="0" smtClean="0"/>
              <a:t>State government regulation may be very inadequate</a:t>
            </a:r>
            <a:endParaRPr lang="en-US" sz="2200" dirty="0"/>
          </a:p>
          <a:p>
            <a:r>
              <a:rPr lang="en-US" sz="2200" dirty="0"/>
              <a:t>Some safer products are available -but workers may not </a:t>
            </a:r>
            <a:r>
              <a:rPr lang="en-US" sz="2200" dirty="0" smtClean="0"/>
              <a:t>be aware </a:t>
            </a:r>
            <a:r>
              <a:rPr lang="en-US" sz="2200" dirty="0"/>
              <a:t>of </a:t>
            </a:r>
            <a:r>
              <a:rPr lang="en-US" sz="2200" dirty="0" smtClean="0"/>
              <a:t>them</a:t>
            </a:r>
          </a:p>
          <a:p>
            <a:r>
              <a:rPr lang="en-US" sz="2200" dirty="0" smtClean="0"/>
              <a:t>Use of special ventilation products: ventilated tables</a:t>
            </a: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5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2400" dirty="0" smtClean="0"/>
              <a:t>2 </a:t>
            </a:r>
            <a:r>
              <a:rPr lang="en-US" sz="2400" dirty="0"/>
              <a:t>of 3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Define “</a:t>
            </a:r>
            <a:r>
              <a:rPr lang="en-US" sz="2200" dirty="0" err="1"/>
              <a:t>Xenobiotics</a:t>
            </a:r>
            <a:r>
              <a:rPr lang="en-US" sz="2200" dirty="0"/>
              <a:t>” and explain how the body prevents their actions.</a:t>
            </a:r>
          </a:p>
          <a:p>
            <a:r>
              <a:rPr lang="en-US" sz="2200" dirty="0" smtClean="0"/>
              <a:t>Describe </a:t>
            </a:r>
            <a:r>
              <a:rPr lang="en-US" sz="2200" dirty="0"/>
              <a:t>the disruption of normal cell functions by </a:t>
            </a:r>
            <a:r>
              <a:rPr lang="en-US" sz="2200" dirty="0" err="1"/>
              <a:t>Xenobiotics</a:t>
            </a:r>
            <a:r>
              <a:rPr lang="en-US" sz="2200" dirty="0"/>
              <a:t> and list the </a:t>
            </a:r>
            <a:r>
              <a:rPr lang="en-US" sz="2200" dirty="0" smtClean="0"/>
              <a:t>possible toxic </a:t>
            </a:r>
            <a:r>
              <a:rPr lang="en-US" sz="2200" dirty="0"/>
              <a:t>effects of </a:t>
            </a:r>
            <a:r>
              <a:rPr lang="en-US" sz="2200" dirty="0" err="1"/>
              <a:t>xenobiotics</a:t>
            </a:r>
            <a:r>
              <a:rPr lang="en-US" sz="2200" dirty="0"/>
              <a:t> and examples of the target organs.</a:t>
            </a:r>
          </a:p>
          <a:p>
            <a:r>
              <a:rPr lang="en-US" sz="2200" dirty="0" smtClean="0"/>
              <a:t>List </a:t>
            </a:r>
            <a:r>
              <a:rPr lang="en-US" sz="2200" dirty="0"/>
              <a:t>few examples of serious risks associated with the usage of certain personal </a:t>
            </a:r>
            <a:r>
              <a:rPr lang="en-US" sz="2200" dirty="0" smtClean="0"/>
              <a:t>care products</a:t>
            </a:r>
            <a:r>
              <a:rPr lang="en-US" sz="2200" dirty="0"/>
              <a:t>.</a:t>
            </a:r>
          </a:p>
          <a:p>
            <a:r>
              <a:rPr lang="en-US" sz="2200" dirty="0" smtClean="0"/>
              <a:t>List </a:t>
            </a:r>
            <a:r>
              <a:rPr lang="en-US" sz="2200" dirty="0"/>
              <a:t>examples of chemicals of concern in cosmetics / personal care products</a:t>
            </a:r>
            <a:r>
              <a:rPr lang="en-US" sz="2200" dirty="0" smtClean="0"/>
              <a:t>.</a:t>
            </a:r>
          </a:p>
          <a:p>
            <a:r>
              <a:rPr lang="en-US" sz="2200" dirty="0" smtClean="0"/>
              <a:t>Define</a:t>
            </a:r>
            <a:r>
              <a:rPr lang="en-US" sz="2200" dirty="0"/>
              <a:t>” Phthalates”, and describe its uses, its possible harmful effects on males </a:t>
            </a:r>
            <a:r>
              <a:rPr lang="en-US" sz="2200" dirty="0" smtClean="0"/>
              <a:t>and females </a:t>
            </a:r>
            <a:r>
              <a:rPr lang="en-US" sz="2200" dirty="0"/>
              <a:t>and mention the possible routes of exposure</a:t>
            </a:r>
            <a:r>
              <a:rPr lang="en-US" sz="2200" dirty="0" smtClean="0"/>
              <a:t>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8086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2066" y="326885"/>
            <a:ext cx="8407400" cy="762000"/>
          </a:xfrm>
        </p:spPr>
        <p:txBody>
          <a:bodyPr/>
          <a:lstStyle/>
          <a:p>
            <a:r>
              <a:rPr lang="en-US" dirty="0" smtClean="0"/>
              <a:t>Phthalates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4067" y="1210235"/>
            <a:ext cx="8390466" cy="522814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Chemicals softening &amp; increasing</a:t>
            </a:r>
            <a:br>
              <a:rPr lang="en-US" dirty="0" smtClean="0"/>
            </a:br>
            <a:r>
              <a:rPr lang="en-US" dirty="0" smtClean="0"/>
              <a:t>flexibility of plastic &amp; vinyl: polyvinyl</a:t>
            </a:r>
            <a:br>
              <a:rPr lang="en-US" dirty="0" smtClean="0"/>
            </a:br>
            <a:r>
              <a:rPr lang="en-US" dirty="0" smtClean="0"/>
              <a:t>chlorides (PVC) mixed with these</a:t>
            </a:r>
            <a:br>
              <a:rPr lang="en-US" dirty="0" smtClean="0"/>
            </a:br>
            <a:r>
              <a:rPr lang="en-US" dirty="0" smtClean="0"/>
              <a:t>to make softer</a:t>
            </a:r>
          </a:p>
          <a:p>
            <a:r>
              <a:rPr lang="en-US" dirty="0" err="1" smtClean="0"/>
              <a:t>Diisononyl</a:t>
            </a:r>
            <a:r>
              <a:rPr lang="en-US" dirty="0" smtClean="0"/>
              <a:t> phthalate (DINP)</a:t>
            </a:r>
          </a:p>
          <a:p>
            <a:pPr marL="228600" lvl="1" indent="0">
              <a:buNone/>
            </a:pPr>
            <a:r>
              <a:rPr lang="en-US" dirty="0" smtClean="0"/>
              <a:t>heat &amp; cold &amp; volatility resistance</a:t>
            </a:r>
            <a:endParaRPr lang="en-US" dirty="0"/>
          </a:p>
          <a:p>
            <a:r>
              <a:rPr lang="en-US" dirty="0" err="1" smtClean="0"/>
              <a:t>Diisodecyl</a:t>
            </a:r>
            <a:r>
              <a:rPr lang="en-US" dirty="0" smtClean="0"/>
              <a:t> phthalate (DIDP)</a:t>
            </a:r>
          </a:p>
          <a:p>
            <a:pPr marL="292100" lvl="1" indent="0">
              <a:buNone/>
            </a:pPr>
            <a:r>
              <a:rPr lang="en-US" dirty="0" smtClean="0"/>
              <a:t>used to reduce volatility, resist heat, resists aging, in electrical insulation</a:t>
            </a:r>
            <a:endParaRPr lang="en-US" dirty="0"/>
          </a:p>
          <a:p>
            <a:r>
              <a:rPr lang="it-IT" dirty="0" smtClean="0"/>
              <a:t>Dibutyl phthalate</a:t>
            </a:r>
            <a:r>
              <a:rPr lang="it-IT" dirty="0"/>
              <a:t> </a:t>
            </a:r>
            <a:r>
              <a:rPr lang="it-IT" dirty="0" smtClean="0"/>
              <a:t>(DIBP)</a:t>
            </a:r>
          </a:p>
          <a:p>
            <a:pPr marL="292100" lvl="1" indent="0">
              <a:buNone/>
            </a:pPr>
            <a:r>
              <a:rPr lang="it-IT" dirty="0" smtClean="0"/>
              <a:t>ingredient </a:t>
            </a:r>
            <a:r>
              <a:rPr lang="it-IT" dirty="0"/>
              <a:t>in nail </a:t>
            </a:r>
            <a:r>
              <a:rPr lang="it-IT" dirty="0" smtClean="0"/>
              <a:t>polish, explosives, lacquer, plastic for molds</a:t>
            </a:r>
            <a:endParaRPr lang="it-IT" dirty="0"/>
          </a:p>
          <a:p>
            <a:r>
              <a:rPr lang="en-US" dirty="0" smtClean="0"/>
              <a:t>Di-2-ethylhexyl phthalate (DEHP)</a:t>
            </a:r>
          </a:p>
          <a:p>
            <a:pPr marL="292100" lvl="1" indent="0">
              <a:buNone/>
            </a:pPr>
            <a:r>
              <a:rPr lang="en-US" dirty="0" smtClean="0"/>
              <a:t>used </a:t>
            </a:r>
            <a:r>
              <a:rPr lang="en-US" dirty="0"/>
              <a:t>to make </a:t>
            </a:r>
            <a:r>
              <a:rPr lang="en-US" dirty="0" smtClean="0"/>
              <a:t>PVC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AutoShape 2" descr="Image result for phthalate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5357" y="160338"/>
            <a:ext cx="1784109" cy="1857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5" descr="http://t3.gstatic.com/images?q=tbn:ANd9GcTtYs2tatHDcwtaXZfRHXDqNRUJTbrHrjJtSUgH7BkE4uFApWB6i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148" y="3041019"/>
            <a:ext cx="1693207" cy="862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265" y="3012614"/>
            <a:ext cx="2009637" cy="905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8784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Phthalates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 smtClean="0"/>
              <a:t>Phthalates represent 80–90 </a:t>
            </a:r>
            <a:r>
              <a:rPr lang="en-US" sz="2200" dirty="0"/>
              <a:t>% of </a:t>
            </a:r>
            <a:r>
              <a:rPr lang="en-US" sz="2200" dirty="0" smtClean="0"/>
              <a:t>global </a:t>
            </a:r>
            <a:r>
              <a:rPr lang="en-US" sz="2200" dirty="0"/>
              <a:t>plasticizer </a:t>
            </a:r>
            <a:r>
              <a:rPr lang="en-US" sz="2200" dirty="0" smtClean="0"/>
              <a:t>consumption</a:t>
            </a:r>
            <a:endParaRPr lang="en-US" sz="2200" dirty="0"/>
          </a:p>
          <a:p>
            <a:r>
              <a:rPr lang="en-US" sz="2200" dirty="0"/>
              <a:t> Used primarily as plasticizers in polyvinyl chloride (PVC) </a:t>
            </a:r>
            <a:r>
              <a:rPr lang="en-US" sz="2200" dirty="0" smtClean="0"/>
              <a:t>products</a:t>
            </a:r>
            <a:endParaRPr lang="en-US" sz="2200" dirty="0"/>
          </a:p>
          <a:p>
            <a:pPr marL="733425" lvl="2" indent="-215900"/>
            <a:r>
              <a:rPr lang="en-US" dirty="0" smtClean="0"/>
              <a:t>Child’s </a:t>
            </a:r>
            <a:r>
              <a:rPr lang="en-US" dirty="0"/>
              <a:t>toys, kitchen </a:t>
            </a:r>
            <a:r>
              <a:rPr lang="en-US" dirty="0" smtClean="0"/>
              <a:t>floors, </a:t>
            </a:r>
            <a:r>
              <a:rPr lang="en-US" dirty="0"/>
              <a:t>building </a:t>
            </a:r>
            <a:r>
              <a:rPr lang="en-US" dirty="0" smtClean="0"/>
              <a:t>materials</a:t>
            </a:r>
            <a:endParaRPr lang="en-US" dirty="0"/>
          </a:p>
          <a:p>
            <a:pPr marL="733425" lvl="2" indent="-215900"/>
            <a:r>
              <a:rPr lang="en-US" dirty="0"/>
              <a:t> Medical devices: </a:t>
            </a:r>
            <a:r>
              <a:rPr lang="en-US" dirty="0" smtClean="0"/>
              <a:t>Plastics </a:t>
            </a:r>
            <a:r>
              <a:rPr lang="en-US" dirty="0"/>
              <a:t>in </a:t>
            </a:r>
            <a:r>
              <a:rPr lang="en-US" dirty="0" smtClean="0"/>
              <a:t>IV tubing/parts, </a:t>
            </a:r>
            <a:r>
              <a:rPr lang="en-US" dirty="0"/>
              <a:t>blood </a:t>
            </a:r>
            <a:r>
              <a:rPr lang="en-US" dirty="0" smtClean="0"/>
              <a:t>bags</a:t>
            </a:r>
            <a:endParaRPr lang="en-US" dirty="0"/>
          </a:p>
          <a:p>
            <a:r>
              <a:rPr lang="en-US" sz="2200" dirty="0" smtClean="0"/>
              <a:t>Perfumes: slows evaporation,  makes scent last longer</a:t>
            </a:r>
            <a:endParaRPr lang="en-US" sz="2200" dirty="0"/>
          </a:p>
          <a:p>
            <a:pPr marL="228600" lvl="1" indent="0">
              <a:buNone/>
            </a:pPr>
            <a:r>
              <a:rPr lang="en-US" sz="1800" dirty="0" smtClean="0"/>
              <a:t>Other </a:t>
            </a:r>
            <a:r>
              <a:rPr lang="en-US" sz="1800" dirty="0"/>
              <a:t>uses: polish from chipping, hair sprays, new car smell (</a:t>
            </a:r>
            <a:r>
              <a:rPr lang="en-US" sz="1800" dirty="0" smtClean="0"/>
              <a:t>Partly the </a:t>
            </a:r>
            <a:r>
              <a:rPr lang="en-US" sz="1800" dirty="0"/>
              <a:t>pungent odor of phthalates volatilizing from a hot </a:t>
            </a:r>
            <a:r>
              <a:rPr lang="en-US" sz="1800" dirty="0" smtClean="0"/>
              <a:t>plastic dashboard</a:t>
            </a:r>
            <a:r>
              <a:rPr lang="en-US" sz="1800" dirty="0"/>
              <a:t>), nail extenders, bath soaps, d</a:t>
            </a:r>
            <a:r>
              <a:rPr lang="en-US" sz="1800" dirty="0" smtClean="0"/>
              <a:t>etergents</a:t>
            </a:r>
            <a:r>
              <a:rPr lang="en-US" sz="1800" dirty="0"/>
              <a:t>, aftershave </a:t>
            </a:r>
            <a:r>
              <a:rPr lang="en-US" sz="1800" dirty="0" smtClean="0"/>
              <a:t>lotions</a:t>
            </a:r>
            <a:endParaRPr lang="en-US" sz="1800" dirty="0"/>
          </a:p>
          <a:p>
            <a:r>
              <a:rPr lang="en-US" sz="2200" dirty="0"/>
              <a:t>Highest level of exposure </a:t>
            </a:r>
            <a:r>
              <a:rPr lang="en-US" sz="2200" dirty="0" smtClean="0"/>
              <a:t>reported for women </a:t>
            </a:r>
            <a:r>
              <a:rPr lang="en-US" sz="2200" dirty="0"/>
              <a:t>of child-bearing age: High levels of DEP</a:t>
            </a:r>
            <a:r>
              <a:rPr lang="en-US" sz="2200" dirty="0" smtClean="0"/>
              <a:t>, DBP</a:t>
            </a:r>
            <a:r>
              <a:rPr lang="en-US" sz="2200" dirty="0"/>
              <a:t>, </a:t>
            </a:r>
            <a:r>
              <a:rPr lang="en-US" sz="2200" dirty="0" smtClean="0"/>
              <a:t>BBP</a:t>
            </a:r>
          </a:p>
          <a:p>
            <a:pPr marL="228600" lvl="1" indent="0">
              <a:buNone/>
            </a:pPr>
            <a:r>
              <a:rPr lang="en-US" sz="1800" dirty="0" smtClean="0"/>
              <a:t>Likely </a:t>
            </a:r>
            <a:r>
              <a:rPr lang="en-US" sz="1800" dirty="0"/>
              <a:t>sources </a:t>
            </a:r>
            <a:r>
              <a:rPr lang="en-US" sz="1800" dirty="0" smtClean="0"/>
              <a:t>exposures through cosmetics:  hair </a:t>
            </a:r>
            <a:r>
              <a:rPr lang="en-US" sz="1800" dirty="0"/>
              <a:t>sprays, nail polishes and perfumes, which are common </a:t>
            </a:r>
            <a:r>
              <a:rPr lang="en-US" sz="1800" dirty="0" smtClean="0"/>
              <a:t>uses of DBP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07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8667" y="489719"/>
            <a:ext cx="8407400" cy="584775"/>
          </a:xfrm>
        </p:spPr>
        <p:txBody>
          <a:bodyPr/>
          <a:lstStyle/>
          <a:p>
            <a:r>
              <a:rPr lang="en-US" sz="3200" dirty="0" smtClean="0"/>
              <a:t>Reproductive Development &amp; Phthalates</a:t>
            </a:r>
            <a:endParaRPr lang="en-US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Low dose levels of phthalates may produce risks for reproductive anatomy/function during development</a:t>
            </a:r>
            <a:endParaRPr lang="en-US" sz="2000" dirty="0"/>
          </a:p>
          <a:p>
            <a:r>
              <a:rPr lang="en-US" sz="2000" dirty="0" smtClean="0"/>
              <a:t>Male experimental animals (rats) had dramatic </a:t>
            </a:r>
            <a:r>
              <a:rPr lang="en-US" sz="2000" dirty="0"/>
              <a:t>changes in male sexual characteristics when </a:t>
            </a:r>
            <a:r>
              <a:rPr lang="en-US" sz="2000" dirty="0" smtClean="0"/>
              <a:t>exposed </a:t>
            </a:r>
            <a:r>
              <a:rPr lang="en-US" sz="2000" dirty="0"/>
              <a:t>in </a:t>
            </a:r>
            <a:r>
              <a:rPr lang="en-US" sz="2000" dirty="0" smtClean="0"/>
              <a:t>utero to DBP &amp; DEHP far below acute toxicity levels</a:t>
            </a:r>
          </a:p>
          <a:p>
            <a:pPr lvl="1"/>
            <a:r>
              <a:rPr lang="en-US" sz="1600" dirty="0" smtClean="0"/>
              <a:t>Hypospadias (anomaly </a:t>
            </a:r>
            <a:r>
              <a:rPr lang="en-US" sz="1600" dirty="0"/>
              <a:t>of the urethra ).</a:t>
            </a:r>
          </a:p>
          <a:p>
            <a:pPr lvl="1"/>
            <a:r>
              <a:rPr lang="en-US" sz="1600" dirty="0" smtClean="0"/>
              <a:t>Damage </a:t>
            </a:r>
            <a:r>
              <a:rPr lang="en-US" sz="1600" dirty="0"/>
              <a:t>of </a:t>
            </a:r>
            <a:r>
              <a:rPr lang="en-US" sz="1600" dirty="0" err="1"/>
              <a:t>Sertoli</a:t>
            </a:r>
            <a:r>
              <a:rPr lang="en-US" sz="1600" dirty="0"/>
              <a:t> </a:t>
            </a:r>
            <a:r>
              <a:rPr lang="en-US" sz="1600" dirty="0" smtClean="0"/>
              <a:t>cells</a:t>
            </a:r>
            <a:endParaRPr lang="en-US" sz="1600" dirty="0"/>
          </a:p>
          <a:p>
            <a:pPr lvl="1"/>
            <a:r>
              <a:rPr lang="en-US" sz="1600" dirty="0" smtClean="0"/>
              <a:t>Low </a:t>
            </a:r>
            <a:r>
              <a:rPr lang="en-US" sz="1600" dirty="0"/>
              <a:t>sperm </a:t>
            </a:r>
            <a:r>
              <a:rPr lang="en-US" sz="1600" dirty="0" smtClean="0"/>
              <a:t>count + reductions </a:t>
            </a:r>
            <a:r>
              <a:rPr lang="en-US" sz="1600" dirty="0"/>
              <a:t>in semen </a:t>
            </a:r>
            <a:r>
              <a:rPr lang="en-US" sz="1600" dirty="0" smtClean="0"/>
              <a:t>quality</a:t>
            </a:r>
            <a:endParaRPr lang="en-US" sz="1600" dirty="0"/>
          </a:p>
          <a:p>
            <a:pPr lvl="1"/>
            <a:r>
              <a:rPr lang="en-US" sz="1600" dirty="0" smtClean="0"/>
              <a:t>DNA </a:t>
            </a:r>
            <a:r>
              <a:rPr lang="en-US" sz="1600" dirty="0"/>
              <a:t>damage to sperm.</a:t>
            </a:r>
          </a:p>
          <a:p>
            <a:r>
              <a:rPr lang="en-US" sz="2000" dirty="0" smtClean="0"/>
              <a:t>Effects on females</a:t>
            </a:r>
            <a:endParaRPr lang="en-US" sz="2000" dirty="0"/>
          </a:p>
          <a:p>
            <a:pPr lvl="1"/>
            <a:r>
              <a:rPr lang="en-US" sz="1600" dirty="0"/>
              <a:t> Premature breast development.</a:t>
            </a:r>
          </a:p>
          <a:p>
            <a:pPr lvl="1"/>
            <a:r>
              <a:rPr lang="en-US" sz="1600" dirty="0"/>
              <a:t> Premature birth.</a:t>
            </a:r>
          </a:p>
          <a:p>
            <a:pPr lvl="1"/>
            <a:r>
              <a:rPr lang="en-US" sz="1600" dirty="0"/>
              <a:t> Carcinogenic.</a:t>
            </a:r>
          </a:p>
          <a:p>
            <a:r>
              <a:rPr lang="en-US" sz="2000" dirty="0" smtClean="0"/>
              <a:t>At higher doses, mice and rats show liver damage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5288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Drug Interactions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4067" y="1129553"/>
            <a:ext cx="8390466" cy="5308825"/>
          </a:xfrm>
        </p:spPr>
        <p:txBody>
          <a:bodyPr/>
          <a:lstStyle/>
          <a:p>
            <a:r>
              <a:rPr lang="en-US" dirty="0"/>
              <a:t>Drug interaction can be unidirectional or </a:t>
            </a:r>
            <a:r>
              <a:rPr lang="en-US" dirty="0" smtClean="0"/>
              <a:t>bidirectional:  drug 1 can alter drug 2 ADME or each can influence each other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Classification of mechanism of interaction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>
                <a:solidFill>
                  <a:srgbClr val="66FF66"/>
                </a:solidFill>
              </a:rPr>
              <a:t>Alteration in </a:t>
            </a:r>
            <a:r>
              <a:rPr lang="en-US" dirty="0" smtClean="0">
                <a:solidFill>
                  <a:srgbClr val="66FF66"/>
                </a:solidFill>
              </a:rPr>
              <a:t>absorption</a:t>
            </a:r>
            <a:endParaRPr lang="en-US" dirty="0">
              <a:solidFill>
                <a:srgbClr val="66FF66"/>
              </a:solidFill>
            </a:endParaRPr>
          </a:p>
          <a:p>
            <a:pPr marL="538163" lvl="1" indent="-246063"/>
            <a:r>
              <a:rPr lang="en-US" dirty="0" smtClean="0">
                <a:solidFill>
                  <a:srgbClr val="FFFF00"/>
                </a:solidFill>
              </a:rPr>
              <a:t>complexation/chelation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e.g</a:t>
            </a:r>
            <a:r>
              <a:rPr lang="en-US" dirty="0"/>
              <a:t>. antacids + tetracycline and this </a:t>
            </a:r>
            <a:r>
              <a:rPr lang="en-US" dirty="0" smtClean="0"/>
              <a:t>causes tetracycline </a:t>
            </a:r>
            <a:r>
              <a:rPr lang="en-US" dirty="0"/>
              <a:t>complexes with divalent </a:t>
            </a:r>
            <a:r>
              <a:rPr lang="en-US" dirty="0" err="1"/>
              <a:t>cations</a:t>
            </a:r>
            <a:r>
              <a:rPr lang="en-US" dirty="0"/>
              <a:t> forming an </a:t>
            </a:r>
            <a:r>
              <a:rPr lang="en-US" dirty="0" smtClean="0"/>
              <a:t>insoluble complex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altered </a:t>
            </a:r>
            <a:r>
              <a:rPr lang="en-US" dirty="0">
                <a:solidFill>
                  <a:srgbClr val="FFFF00"/>
                </a:solidFill>
              </a:rPr>
              <a:t>GI </a:t>
            </a:r>
            <a:r>
              <a:rPr lang="en-US" dirty="0" smtClean="0">
                <a:solidFill>
                  <a:srgbClr val="FFFF00"/>
                </a:solidFill>
              </a:rPr>
              <a:t>transit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e.g</a:t>
            </a:r>
            <a:r>
              <a:rPr lang="en-US" dirty="0"/>
              <a:t>. anticholinergics + acetaminophen and </a:t>
            </a:r>
            <a:r>
              <a:rPr lang="en-US" dirty="0" smtClean="0"/>
              <a:t>this causes </a:t>
            </a:r>
            <a:r>
              <a:rPr lang="en-US" dirty="0"/>
              <a:t>delay in absorption of </a:t>
            </a:r>
            <a:r>
              <a:rPr lang="en-US" dirty="0" smtClean="0"/>
              <a:t>acetaminophen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altered gastric pH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/>
              <a:t>e.g</a:t>
            </a:r>
            <a:r>
              <a:rPr lang="en-US" dirty="0"/>
              <a:t>. H-2 blockers + ketoconazole: dissolution </a:t>
            </a:r>
            <a:r>
              <a:rPr lang="en-US" dirty="0" smtClean="0"/>
              <a:t>of ketoconazole </a:t>
            </a:r>
            <a:r>
              <a:rPr lang="en-US" dirty="0"/>
              <a:t>is decreased, resulting in reduced </a:t>
            </a:r>
            <a:r>
              <a:rPr lang="en-US" dirty="0" smtClean="0"/>
              <a:t>absorption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72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Drug Interactions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FF66"/>
                </a:solidFill>
              </a:rPr>
              <a:t>Alteration </a:t>
            </a:r>
            <a:r>
              <a:rPr lang="en-US" dirty="0">
                <a:solidFill>
                  <a:srgbClr val="66FF66"/>
                </a:solidFill>
              </a:rPr>
              <a:t>in hepatic </a:t>
            </a:r>
            <a:r>
              <a:rPr lang="en-US" dirty="0" smtClean="0">
                <a:solidFill>
                  <a:srgbClr val="66FF66"/>
                </a:solidFill>
              </a:rPr>
              <a:t>metabolism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induction </a:t>
            </a:r>
            <a:r>
              <a:rPr lang="en-US" dirty="0">
                <a:solidFill>
                  <a:srgbClr val="FFFF00"/>
                </a:solidFill>
              </a:rPr>
              <a:t>of </a:t>
            </a:r>
            <a:r>
              <a:rPr lang="en-US" dirty="0" smtClean="0">
                <a:solidFill>
                  <a:srgbClr val="FFFF00"/>
                </a:solidFill>
              </a:rPr>
              <a:t>metabolism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e.g</a:t>
            </a:r>
            <a:r>
              <a:rPr lang="en-US" dirty="0"/>
              <a:t>. phenobarbital + warfarin: </a:t>
            </a:r>
            <a:r>
              <a:rPr lang="en-US" dirty="0" smtClean="0"/>
              <a:t>phenobarbital increases </a:t>
            </a:r>
            <a:r>
              <a:rPr lang="en-US" dirty="0"/>
              <a:t>the metabolism of warfarin, resulting in reduced anticoagulation</a:t>
            </a: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inhibition </a:t>
            </a:r>
            <a:r>
              <a:rPr lang="en-US" dirty="0">
                <a:solidFill>
                  <a:srgbClr val="FFFF00"/>
                </a:solidFill>
              </a:rPr>
              <a:t>of </a:t>
            </a:r>
            <a:r>
              <a:rPr lang="en-US" dirty="0" smtClean="0">
                <a:solidFill>
                  <a:srgbClr val="FFFF00"/>
                </a:solidFill>
              </a:rPr>
              <a:t>metabolism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/>
              <a:t>e.g</a:t>
            </a:r>
            <a:r>
              <a:rPr lang="en-US" dirty="0"/>
              <a:t>. cimetidine + theophylline: </a:t>
            </a:r>
            <a:r>
              <a:rPr lang="en-US" dirty="0" smtClean="0"/>
              <a:t>cimetidine reduces </a:t>
            </a:r>
            <a:r>
              <a:rPr lang="en-US" dirty="0"/>
              <a:t>the clearance of theophylline causing an increase in </a:t>
            </a:r>
            <a:r>
              <a:rPr lang="en-US" dirty="0" smtClean="0"/>
              <a:t>adverse effects</a:t>
            </a:r>
            <a:endParaRPr lang="en-US" dirty="0"/>
          </a:p>
          <a:p>
            <a:r>
              <a:rPr lang="en-US" dirty="0">
                <a:solidFill>
                  <a:srgbClr val="66FF66"/>
                </a:solidFill>
              </a:rPr>
              <a:t>Alteration in plasma protein </a:t>
            </a:r>
            <a:r>
              <a:rPr lang="en-US" dirty="0" smtClean="0">
                <a:solidFill>
                  <a:srgbClr val="66FF66"/>
                </a:solidFill>
              </a:rPr>
              <a:t>binding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e.g</a:t>
            </a:r>
            <a:r>
              <a:rPr lang="en-US" dirty="0"/>
              <a:t>. phenytoin + </a:t>
            </a:r>
            <a:r>
              <a:rPr lang="en-US" dirty="0" err="1"/>
              <a:t>valproic</a:t>
            </a:r>
            <a:r>
              <a:rPr lang="en-US" dirty="0"/>
              <a:t> acid: protein binding of </a:t>
            </a:r>
            <a:r>
              <a:rPr lang="en-US" dirty="0" err="1"/>
              <a:t>valproic</a:t>
            </a:r>
            <a:r>
              <a:rPr lang="en-US" dirty="0"/>
              <a:t> acid is reduced.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808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Drug Interactions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66FF66"/>
                </a:solidFill>
              </a:rPr>
              <a:t>Alteration </a:t>
            </a:r>
            <a:r>
              <a:rPr lang="en-US" dirty="0">
                <a:solidFill>
                  <a:srgbClr val="66FF66"/>
                </a:solidFill>
              </a:rPr>
              <a:t>in renal </a:t>
            </a:r>
            <a:r>
              <a:rPr lang="en-US" dirty="0" smtClean="0">
                <a:solidFill>
                  <a:srgbClr val="66FF66"/>
                </a:solidFill>
              </a:rPr>
              <a:t>clearance</a:t>
            </a:r>
            <a:endParaRPr lang="en-US" dirty="0">
              <a:solidFill>
                <a:srgbClr val="66FF66"/>
              </a:solidFill>
            </a:endParaRPr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increase </a:t>
            </a:r>
            <a:r>
              <a:rPr lang="en-US" dirty="0">
                <a:solidFill>
                  <a:srgbClr val="FFFF00"/>
                </a:solidFill>
              </a:rPr>
              <a:t>in </a:t>
            </a:r>
            <a:r>
              <a:rPr lang="en-US" dirty="0" smtClean="0">
                <a:solidFill>
                  <a:srgbClr val="FFFF00"/>
                </a:solidFill>
              </a:rPr>
              <a:t>renal blood flow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/>
              <a:t>e.g</a:t>
            </a:r>
            <a:r>
              <a:rPr lang="en-US" dirty="0"/>
              <a:t>. hydralazine + digoxin: </a:t>
            </a:r>
            <a:r>
              <a:rPr lang="en-US" dirty="0" smtClean="0"/>
              <a:t>hydralazine increases </a:t>
            </a:r>
            <a:r>
              <a:rPr lang="en-US" dirty="0"/>
              <a:t>the renal clearance of </a:t>
            </a:r>
            <a:r>
              <a:rPr lang="en-US" dirty="0" smtClean="0"/>
              <a:t>digoxin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inhibition </a:t>
            </a:r>
            <a:r>
              <a:rPr lang="en-US" dirty="0">
                <a:solidFill>
                  <a:srgbClr val="FFFF00"/>
                </a:solidFill>
              </a:rPr>
              <a:t>of </a:t>
            </a:r>
            <a:r>
              <a:rPr lang="en-US" dirty="0" smtClean="0">
                <a:solidFill>
                  <a:srgbClr val="FFFF00"/>
                </a:solidFill>
              </a:rPr>
              <a:t>active tubular secretion</a:t>
            </a:r>
            <a:br>
              <a:rPr lang="en-US" dirty="0" smtClean="0">
                <a:solidFill>
                  <a:srgbClr val="FFFF00"/>
                </a:solidFill>
              </a:rPr>
            </a:br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err="1"/>
              <a:t>probenecid</a:t>
            </a:r>
            <a:r>
              <a:rPr lang="en-US" dirty="0"/>
              <a:t> + penicillin</a:t>
            </a:r>
            <a:r>
              <a:rPr lang="en-US" dirty="0" smtClean="0"/>
              <a:t>: </a:t>
            </a:r>
            <a:r>
              <a:rPr lang="en-US" dirty="0" err="1" smtClean="0"/>
              <a:t>probenecid</a:t>
            </a:r>
            <a:r>
              <a:rPr lang="en-US" dirty="0" smtClean="0"/>
              <a:t> </a:t>
            </a:r>
            <a:r>
              <a:rPr lang="en-US" dirty="0"/>
              <a:t>prolongs the half-life of penicillin, allowing single </a:t>
            </a:r>
            <a:r>
              <a:rPr lang="en-US" dirty="0" smtClean="0"/>
              <a:t>dose therapy</a:t>
            </a:r>
            <a:endParaRPr lang="en-US" dirty="0"/>
          </a:p>
          <a:p>
            <a:pPr lvl="1"/>
            <a:r>
              <a:rPr lang="en-US" dirty="0" smtClean="0">
                <a:solidFill>
                  <a:srgbClr val="FFFF00"/>
                </a:solidFill>
              </a:rPr>
              <a:t>alterations </a:t>
            </a:r>
            <a:r>
              <a:rPr lang="en-US" dirty="0">
                <a:solidFill>
                  <a:srgbClr val="FFFF00"/>
                </a:solidFill>
              </a:rPr>
              <a:t>in </a:t>
            </a:r>
            <a:r>
              <a:rPr lang="en-US" dirty="0" smtClean="0">
                <a:solidFill>
                  <a:srgbClr val="FFFF00"/>
                </a:solidFill>
              </a:rPr>
              <a:t>tubular reabsorption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e.g</a:t>
            </a:r>
            <a:r>
              <a:rPr lang="en-US" dirty="0"/>
              <a:t>. antacids + aspirin: </a:t>
            </a:r>
            <a:r>
              <a:rPr lang="en-US" dirty="0" smtClean="0"/>
              <a:t>antacids reduce </a:t>
            </a:r>
            <a:r>
              <a:rPr lang="en-US" dirty="0"/>
              <a:t>the tubular reabsorption of salicylate via an increase in urine </a:t>
            </a:r>
            <a:r>
              <a:rPr lang="en-US" dirty="0" smtClean="0"/>
              <a:t>pH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404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2114" y="226296"/>
            <a:ext cx="8407400" cy="762000"/>
          </a:xfrm>
        </p:spPr>
        <p:txBody>
          <a:bodyPr/>
          <a:lstStyle/>
          <a:p>
            <a:r>
              <a:rPr lang="en-US" dirty="0" smtClean="0"/>
              <a:t>Herbs / Herbal Products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4067" y="981635"/>
            <a:ext cx="8390466" cy="5456743"/>
          </a:xfrm>
        </p:spPr>
        <p:txBody>
          <a:bodyPr/>
          <a:lstStyle/>
          <a:p>
            <a:r>
              <a:rPr lang="en-US" dirty="0" smtClean="0"/>
              <a:t>Widespread consumer use as </a:t>
            </a: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dietary supplements</a:t>
            </a:r>
          </a:p>
          <a:p>
            <a:r>
              <a:rPr lang="en-US" dirty="0" smtClean="0"/>
              <a:t>Not controlled by FDA if not marketed to prevent, diagnose, cure, treat, or mitigate disease</a:t>
            </a:r>
          </a:p>
          <a:p>
            <a:pPr marL="292100" lvl="1" indent="0">
              <a:buNone/>
            </a:pPr>
            <a:r>
              <a:rPr lang="en-US" dirty="0" smtClean="0"/>
              <a:t>If FDA can show "unsafe," can remove from market</a:t>
            </a:r>
          </a:p>
          <a:p>
            <a:r>
              <a:rPr lang="en-US" dirty="0" smtClean="0"/>
              <a:t>Efficacy</a:t>
            </a:r>
          </a:p>
          <a:p>
            <a:pPr lvl="1"/>
            <a:r>
              <a:rPr lang="en-US" dirty="0" smtClean="0"/>
              <a:t>Many salutary benefits claims unproven</a:t>
            </a:r>
          </a:p>
          <a:p>
            <a:pPr lvl="1"/>
            <a:r>
              <a:rPr lang="en-US" dirty="0" smtClean="0"/>
              <a:t>Limited studies support traditional use/benefits</a:t>
            </a:r>
          </a:p>
          <a:p>
            <a:r>
              <a:rPr lang="en-US" dirty="0" smtClean="0"/>
              <a:t>Safety</a:t>
            </a:r>
          </a:p>
          <a:p>
            <a:pPr lvl="1"/>
            <a:r>
              <a:rPr lang="en-US" dirty="0" smtClean="0"/>
              <a:t>GRAS: natural forms Generally Regarded As Safe</a:t>
            </a:r>
          </a:p>
          <a:p>
            <a:pPr lvl="1"/>
            <a:r>
              <a:rPr lang="en-US" dirty="0" smtClean="0"/>
              <a:t>Variations in preparations may produce toxic form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90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2114" y="226296"/>
            <a:ext cx="8407400" cy="762000"/>
          </a:xfrm>
        </p:spPr>
        <p:txBody>
          <a:bodyPr/>
          <a:lstStyle/>
          <a:p>
            <a:r>
              <a:rPr lang="en-US" dirty="0" smtClean="0"/>
              <a:t>Herbs / Herbal Products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4067" y="981635"/>
            <a:ext cx="8390466" cy="5456743"/>
          </a:xfrm>
        </p:spPr>
        <p:txBody>
          <a:bodyPr/>
          <a:lstStyle/>
          <a:p>
            <a:r>
              <a:rPr lang="en-US" dirty="0" smtClean="0"/>
              <a:t>Interactions</a:t>
            </a:r>
          </a:p>
          <a:p>
            <a:pPr marL="228600" lvl="1" indent="0">
              <a:buNone/>
            </a:pPr>
            <a:r>
              <a:rPr lang="en-US" dirty="0" smtClean="0"/>
              <a:t>Some could prolong or inhibit actions </a:t>
            </a:r>
            <a:r>
              <a:rPr lang="en-US" dirty="0"/>
              <a:t>of other herbs or </a:t>
            </a:r>
            <a:r>
              <a:rPr lang="en-US" dirty="0" smtClean="0"/>
              <a:t>drugs</a:t>
            </a:r>
            <a:endParaRPr lang="en-US" dirty="0"/>
          </a:p>
          <a:p>
            <a:r>
              <a:rPr lang="en-US" dirty="0" smtClean="0"/>
              <a:t>Contamination</a:t>
            </a:r>
          </a:p>
          <a:p>
            <a:pPr lvl="1"/>
            <a:r>
              <a:rPr lang="en-US" dirty="0" smtClean="0"/>
              <a:t>some </a:t>
            </a:r>
            <a:r>
              <a:rPr lang="en-US" dirty="0"/>
              <a:t>products found to contain lead &amp; other toxic </a:t>
            </a:r>
            <a:r>
              <a:rPr lang="en-US" dirty="0" smtClean="0"/>
              <a:t>metals, even added, to the preparation</a:t>
            </a:r>
          </a:p>
          <a:p>
            <a:pPr lvl="1"/>
            <a:r>
              <a:rPr lang="en-US" dirty="0" smtClean="0"/>
              <a:t>other contaminants </a:t>
            </a:r>
            <a:r>
              <a:rPr lang="en-US" dirty="0"/>
              <a:t>include molds, bacteria, </a:t>
            </a:r>
            <a:r>
              <a:rPr lang="en-US" dirty="0" smtClean="0"/>
              <a:t>pesticides</a:t>
            </a:r>
            <a:endParaRPr lang="en-US" dirty="0"/>
          </a:p>
          <a:p>
            <a:r>
              <a:rPr lang="en-US" dirty="0"/>
              <a:t>Adulteration of imported products, including addition of synthetic drugs </a:t>
            </a:r>
            <a:r>
              <a:rPr lang="en-US" dirty="0" smtClean="0"/>
              <a:t>not identified </a:t>
            </a:r>
            <a:r>
              <a:rPr lang="en-US" dirty="0"/>
              <a:t>on </a:t>
            </a:r>
            <a:r>
              <a:rPr lang="en-US" dirty="0" smtClean="0"/>
              <a:t>labels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1699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38</a:t>
            </a:fld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560" y="295835"/>
            <a:ext cx="7343376" cy="6373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1191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Drug-Diet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Diet-drug interactions fall into the following categories:</a:t>
            </a:r>
          </a:p>
          <a:p>
            <a:r>
              <a:rPr lang="en-US" dirty="0"/>
              <a:t> Medications can alter food intake by suppressing appetite </a:t>
            </a:r>
            <a:r>
              <a:rPr lang="en-US" dirty="0" smtClean="0"/>
              <a:t>or causing </a:t>
            </a:r>
            <a:r>
              <a:rPr lang="en-US" dirty="0"/>
              <a:t>complications that interfere with food intake.</a:t>
            </a:r>
          </a:p>
          <a:p>
            <a:r>
              <a:rPr lang="en-US" dirty="0"/>
              <a:t> Medications can alter absorption, metabolism &amp; excretion </a:t>
            </a:r>
            <a:r>
              <a:rPr lang="en-US" dirty="0" smtClean="0"/>
              <a:t>of nutrients</a:t>
            </a:r>
            <a:r>
              <a:rPr lang="en-US" dirty="0"/>
              <a:t>.</a:t>
            </a:r>
          </a:p>
          <a:p>
            <a:r>
              <a:rPr lang="en-US" dirty="0"/>
              <a:t> Nutrients &amp; other food components can alter absorption</a:t>
            </a:r>
            <a:r>
              <a:rPr lang="en-US" dirty="0" smtClean="0"/>
              <a:t>, metabolism </a:t>
            </a:r>
            <a:r>
              <a:rPr lang="en-US" dirty="0"/>
              <a:t>&amp; excretion of medications.</a:t>
            </a:r>
          </a:p>
          <a:p>
            <a:r>
              <a:rPr lang="en-US" dirty="0"/>
              <a:t> Some interactions between food components &amp; medications </a:t>
            </a:r>
            <a:r>
              <a:rPr lang="en-US" dirty="0" smtClean="0"/>
              <a:t>can be </a:t>
            </a:r>
            <a:r>
              <a:rPr lang="en-US" dirty="0"/>
              <a:t>toxic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404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2400" dirty="0" smtClean="0"/>
              <a:t>3 </a:t>
            </a:r>
            <a:r>
              <a:rPr lang="en-US" sz="2400" dirty="0"/>
              <a:t>of 3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List the different mechanisms of drugs interaction. Give examples of some drugs interactions and mention their </a:t>
            </a:r>
            <a:r>
              <a:rPr lang="en-US" sz="2200" dirty="0" smtClean="0"/>
              <a:t>impact</a:t>
            </a:r>
            <a:endParaRPr lang="en-US" sz="2200" dirty="0"/>
          </a:p>
          <a:p>
            <a:r>
              <a:rPr lang="en-US" sz="2200" dirty="0" smtClean="0"/>
              <a:t>Describe </a:t>
            </a:r>
            <a:r>
              <a:rPr lang="en-US" sz="2200" dirty="0"/>
              <a:t>the health concerns of using herbal supplements and mention some </a:t>
            </a:r>
            <a:r>
              <a:rPr lang="en-US" sz="2200" dirty="0" smtClean="0"/>
              <a:t>example of </a:t>
            </a:r>
            <a:r>
              <a:rPr lang="en-US" sz="2200" dirty="0"/>
              <a:t>their interactions with drugs and their possible harmful </a:t>
            </a:r>
            <a:r>
              <a:rPr lang="en-US" sz="2200" dirty="0" smtClean="0"/>
              <a:t>effects</a:t>
            </a:r>
            <a:endParaRPr lang="en-US" sz="2200" dirty="0"/>
          </a:p>
          <a:p>
            <a:r>
              <a:rPr lang="en-US" sz="2200" dirty="0"/>
              <a:t> Describe the categories of diet-drug interaction and mention the possible </a:t>
            </a:r>
            <a:r>
              <a:rPr lang="en-US" sz="2200" dirty="0" smtClean="0"/>
              <a:t>adverse effects </a:t>
            </a:r>
            <a:r>
              <a:rPr lang="en-US" sz="2200" dirty="0"/>
              <a:t>of these </a:t>
            </a:r>
            <a:r>
              <a:rPr lang="en-US" sz="2200" dirty="0" smtClean="0"/>
              <a:t>interactions</a:t>
            </a:r>
            <a:endParaRPr lang="en-US" sz="2200" dirty="0"/>
          </a:p>
          <a:p>
            <a:r>
              <a:rPr lang="en-US" sz="2200" dirty="0" smtClean="0"/>
              <a:t>Define </a:t>
            </a:r>
            <a:r>
              <a:rPr lang="en-US" sz="2200" dirty="0"/>
              <a:t>“Endocrine disruptors”, give examples and describe their </a:t>
            </a:r>
            <a:r>
              <a:rPr lang="en-US" sz="2200" dirty="0" smtClean="0"/>
              <a:t>different mechanisms </a:t>
            </a:r>
            <a:r>
              <a:rPr lang="en-US" sz="2200" dirty="0"/>
              <a:t>of action on </a:t>
            </a:r>
            <a:r>
              <a:rPr lang="en-US" sz="2200" dirty="0" err="1"/>
              <a:t>th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232545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Drug on Diet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Drug effects on food </a:t>
            </a:r>
            <a:r>
              <a:rPr lang="en-US" dirty="0" smtClean="0"/>
              <a:t>ingestion</a:t>
            </a:r>
          </a:p>
          <a:p>
            <a:pPr lvl="1"/>
            <a:r>
              <a:rPr lang="en-US" dirty="0" smtClean="0"/>
              <a:t>nausea </a:t>
            </a:r>
            <a:r>
              <a:rPr lang="en-US" dirty="0"/>
              <a:t>&amp; </a:t>
            </a:r>
            <a:r>
              <a:rPr lang="en-US" dirty="0" smtClean="0"/>
              <a:t>vomiting affecting appetite</a:t>
            </a:r>
          </a:p>
          <a:p>
            <a:pPr lvl="1"/>
            <a:r>
              <a:rPr lang="en-US" dirty="0" smtClean="0"/>
              <a:t>alteration </a:t>
            </a:r>
            <a:r>
              <a:rPr lang="en-US" dirty="0"/>
              <a:t>of taste </a:t>
            </a:r>
            <a:r>
              <a:rPr lang="en-US" dirty="0" smtClean="0"/>
              <a:t>sensations</a:t>
            </a:r>
          </a:p>
          <a:p>
            <a:pPr lvl="1"/>
            <a:r>
              <a:rPr lang="en-US" dirty="0" smtClean="0"/>
              <a:t>dry mouth</a:t>
            </a:r>
          </a:p>
          <a:p>
            <a:pPr lvl="1"/>
            <a:r>
              <a:rPr lang="en-US" dirty="0" smtClean="0"/>
              <a:t>inflammation or </a:t>
            </a:r>
            <a:r>
              <a:rPr lang="en-US" dirty="0"/>
              <a:t>lesions in mouth or GI </a:t>
            </a:r>
            <a:r>
              <a:rPr lang="en-US" dirty="0" smtClean="0"/>
              <a:t>tract</a:t>
            </a:r>
          </a:p>
          <a:p>
            <a:pPr lvl="1"/>
            <a:r>
              <a:rPr lang="en-US" dirty="0" smtClean="0"/>
              <a:t>abdominal discomfort</a:t>
            </a:r>
          </a:p>
          <a:p>
            <a:pPr lvl="1"/>
            <a:r>
              <a:rPr lang="en-US" dirty="0" smtClean="0"/>
              <a:t>constipation</a:t>
            </a:r>
          </a:p>
          <a:p>
            <a:pPr lvl="1"/>
            <a:r>
              <a:rPr lang="en-US" dirty="0" smtClean="0"/>
              <a:t>diarrhea</a:t>
            </a:r>
          </a:p>
          <a:p>
            <a:pPr lvl="1"/>
            <a:r>
              <a:rPr lang="en-US" dirty="0" smtClean="0"/>
              <a:t>drowsiness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621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Drug on Diet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Drug </a:t>
            </a:r>
            <a:r>
              <a:rPr lang="en-US" dirty="0"/>
              <a:t>effects on nutrient </a:t>
            </a:r>
            <a:r>
              <a:rPr lang="en-US" dirty="0" smtClean="0"/>
              <a:t>absorption</a:t>
            </a:r>
            <a:endParaRPr lang="en-US" dirty="0"/>
          </a:p>
          <a:p>
            <a:pPr lvl="1"/>
            <a:r>
              <a:rPr lang="en-US" dirty="0" smtClean="0"/>
              <a:t>antineoplastic </a:t>
            </a:r>
            <a:r>
              <a:rPr lang="en-US" dirty="0"/>
              <a:t>&amp; antiretroviral </a:t>
            </a:r>
            <a:r>
              <a:rPr lang="en-US" dirty="0" smtClean="0"/>
              <a:t>medications: damage </a:t>
            </a:r>
            <a:r>
              <a:rPr lang="en-US" dirty="0"/>
              <a:t>of intestinal </a:t>
            </a:r>
            <a:r>
              <a:rPr lang="en-US" dirty="0" smtClean="0"/>
              <a:t>mucosa</a:t>
            </a:r>
          </a:p>
          <a:p>
            <a:pPr lvl="1"/>
            <a:r>
              <a:rPr lang="en-US" dirty="0" smtClean="0"/>
              <a:t>ciprofloxacin: prevents nutrient absorption</a:t>
            </a:r>
          </a:p>
          <a:p>
            <a:pPr lvl="1"/>
            <a:r>
              <a:rPr lang="en-US" dirty="0" smtClean="0"/>
              <a:t>antacids:  reduced gastric acidity lowers absorption </a:t>
            </a:r>
            <a:r>
              <a:rPr lang="en-US" dirty="0"/>
              <a:t>of vitamin B</a:t>
            </a:r>
            <a:r>
              <a:rPr lang="en-US" baseline="-25000" dirty="0"/>
              <a:t>12</a:t>
            </a:r>
            <a:r>
              <a:rPr lang="en-US" dirty="0" smtClean="0"/>
              <a:t>, folate </a:t>
            </a:r>
            <a:r>
              <a:rPr lang="en-US" dirty="0"/>
              <a:t>&amp; </a:t>
            </a:r>
            <a:r>
              <a:rPr lang="en-US" dirty="0" smtClean="0"/>
              <a:t>iron</a:t>
            </a:r>
          </a:p>
          <a:p>
            <a:pPr lvl="1"/>
            <a:r>
              <a:rPr lang="en-US" dirty="0" smtClean="0"/>
              <a:t>som</a:t>
            </a:r>
            <a:r>
              <a:rPr lang="en-US" dirty="0"/>
              <a:t>e</a:t>
            </a:r>
            <a:r>
              <a:rPr lang="en-US" dirty="0" smtClean="0"/>
              <a:t> </a:t>
            </a:r>
            <a:r>
              <a:rPr lang="en-US" dirty="0"/>
              <a:t>drugs </a:t>
            </a:r>
            <a:r>
              <a:rPr lang="en-US" dirty="0" smtClean="0"/>
              <a:t>interfere with absorption of intestinal transporters</a:t>
            </a:r>
          </a:p>
          <a:p>
            <a:r>
              <a:rPr lang="en-US" dirty="0"/>
              <a:t>Drug effects on nutrient </a:t>
            </a:r>
            <a:r>
              <a:rPr lang="en-US" dirty="0" smtClean="0"/>
              <a:t>metabolism</a:t>
            </a:r>
            <a:endParaRPr lang="en-US" dirty="0"/>
          </a:p>
          <a:p>
            <a:pPr marL="228600" lvl="1" indent="0">
              <a:buNone/>
            </a:pPr>
            <a:r>
              <a:rPr lang="en-US" dirty="0" smtClean="0"/>
              <a:t>methotrexate:  inhibits folate-mediated metabolism</a:t>
            </a:r>
          </a:p>
          <a:p>
            <a:r>
              <a:rPr lang="en-US" dirty="0" smtClean="0"/>
              <a:t>Drug </a:t>
            </a:r>
            <a:r>
              <a:rPr lang="en-US" dirty="0"/>
              <a:t>effects on nutrient </a:t>
            </a:r>
            <a:r>
              <a:rPr lang="en-US" dirty="0" smtClean="0"/>
              <a:t>excretion</a:t>
            </a:r>
            <a:endParaRPr lang="en-US" dirty="0"/>
          </a:p>
          <a:p>
            <a:pPr lvl="1"/>
            <a:r>
              <a:rPr lang="en-US" dirty="0" smtClean="0"/>
              <a:t>reduced mineral reabsorption in kidney tubules</a:t>
            </a:r>
            <a:endParaRPr lang="en-US" dirty="0"/>
          </a:p>
          <a:p>
            <a:pPr lvl="1"/>
            <a:r>
              <a:rPr lang="en-US" dirty="0" smtClean="0"/>
              <a:t>increased excretion of vitamins, minerals (</a:t>
            </a:r>
            <a:r>
              <a:rPr lang="en-US" dirty="0" err="1" smtClean="0"/>
              <a:t>vit</a:t>
            </a:r>
            <a:r>
              <a:rPr lang="en-US" dirty="0" smtClean="0"/>
              <a:t> B</a:t>
            </a:r>
            <a:r>
              <a:rPr lang="en-US" baseline="-25000" dirty="0" smtClean="0"/>
              <a:t>6</a:t>
            </a:r>
            <a:r>
              <a:rPr lang="en-US" dirty="0" smtClean="0"/>
              <a:t>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57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Dietary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Dietary effects on drug absorption:</a:t>
            </a:r>
          </a:p>
          <a:p>
            <a:pPr lvl="1"/>
            <a:r>
              <a:rPr lang="en-US" dirty="0"/>
              <a:t>Stomach emptying </a:t>
            </a:r>
            <a:r>
              <a:rPr lang="en-US" dirty="0" smtClean="0"/>
              <a:t>rate</a:t>
            </a:r>
            <a:br>
              <a:rPr lang="en-US" dirty="0" smtClean="0"/>
            </a:br>
            <a:r>
              <a:rPr lang="en-US" dirty="0" smtClean="0"/>
              <a:t>taking </a:t>
            </a:r>
            <a:r>
              <a:rPr lang="en-US" dirty="0"/>
              <a:t>medications on empty </a:t>
            </a:r>
            <a:r>
              <a:rPr lang="en-US" dirty="0" smtClean="0"/>
              <a:t>stomach tends </a:t>
            </a:r>
            <a:r>
              <a:rPr lang="en-US" dirty="0"/>
              <a:t>to increase absorption rate; taking medications on </a:t>
            </a:r>
            <a:r>
              <a:rPr lang="en-US" dirty="0" smtClean="0"/>
              <a:t>full stomach </a:t>
            </a:r>
            <a:r>
              <a:rPr lang="en-US" dirty="0"/>
              <a:t>may delay its absorption rate (ex. Aspirin).</a:t>
            </a:r>
          </a:p>
          <a:p>
            <a:pPr lvl="1"/>
            <a:r>
              <a:rPr lang="en-US" dirty="0"/>
              <a:t>Stomach </a:t>
            </a:r>
            <a:r>
              <a:rPr lang="en-US" dirty="0" smtClean="0"/>
              <a:t>acidity</a:t>
            </a:r>
            <a:br>
              <a:rPr lang="en-US" dirty="0" smtClean="0"/>
            </a:br>
            <a:r>
              <a:rPr lang="en-US" dirty="0" smtClean="0"/>
              <a:t>absorption </a:t>
            </a:r>
            <a:r>
              <a:rPr lang="en-US" dirty="0"/>
              <a:t>rates affected by acid or </a:t>
            </a:r>
            <a:r>
              <a:rPr lang="en-US" dirty="0" smtClean="0"/>
              <a:t>alkaline medium</a:t>
            </a:r>
            <a:endParaRPr lang="en-US" dirty="0"/>
          </a:p>
          <a:p>
            <a:r>
              <a:rPr lang="en-US" dirty="0"/>
              <a:t>Interactions with food components: may bind with drugs </a:t>
            </a:r>
            <a:r>
              <a:rPr lang="en-US" dirty="0" smtClean="0"/>
              <a:t>&amp; inhibit </a:t>
            </a:r>
            <a:r>
              <a:rPr lang="en-US" dirty="0"/>
              <a:t>absorption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8211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Dietary Effects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Dietary </a:t>
            </a:r>
            <a:r>
              <a:rPr lang="en-US" dirty="0"/>
              <a:t>effects on drug metabolism:</a:t>
            </a:r>
          </a:p>
          <a:p>
            <a:pPr lvl="1"/>
            <a:r>
              <a:rPr lang="en-US" dirty="0" smtClean="0"/>
              <a:t>alteration </a:t>
            </a:r>
            <a:r>
              <a:rPr lang="en-US" dirty="0"/>
              <a:t>in activities of enzymes that metabolize </a:t>
            </a:r>
            <a:r>
              <a:rPr lang="en-US" dirty="0" smtClean="0"/>
              <a:t>drugs</a:t>
            </a:r>
            <a:endParaRPr lang="en-US" dirty="0"/>
          </a:p>
          <a:p>
            <a:pPr lvl="1"/>
            <a:r>
              <a:rPr lang="en-US" dirty="0" smtClean="0"/>
              <a:t>increased </a:t>
            </a:r>
            <a:r>
              <a:rPr lang="en-US" dirty="0"/>
              <a:t>blood concentration of drug (stronger physiological effects): e.g. </a:t>
            </a:r>
            <a:r>
              <a:rPr lang="en-US" dirty="0" smtClean="0"/>
              <a:t>grapefruit </a:t>
            </a:r>
            <a:r>
              <a:rPr lang="en-US" dirty="0"/>
              <a:t>and statins (lipid lowering drugs).</a:t>
            </a:r>
          </a:p>
          <a:p>
            <a:pPr lvl="1"/>
            <a:r>
              <a:rPr lang="en-US" dirty="0" smtClean="0"/>
              <a:t>Decreased </a:t>
            </a:r>
            <a:r>
              <a:rPr lang="en-US" dirty="0"/>
              <a:t>effectiveness of </a:t>
            </a:r>
            <a:r>
              <a:rPr lang="en-US" dirty="0" smtClean="0"/>
              <a:t>drug</a:t>
            </a:r>
            <a:br>
              <a:rPr lang="en-US" dirty="0" smtClean="0"/>
            </a:br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/>
              <a:t>warfarin </a:t>
            </a:r>
            <a:r>
              <a:rPr lang="en-US" dirty="0"/>
              <a:t>and </a:t>
            </a:r>
            <a:r>
              <a:rPr lang="en-US" dirty="0" err="1"/>
              <a:t>Vit</a:t>
            </a:r>
            <a:r>
              <a:rPr lang="en-US" dirty="0"/>
              <a:t>. </a:t>
            </a:r>
            <a:r>
              <a:rPr lang="en-US" dirty="0" smtClean="0"/>
              <a:t>K</a:t>
            </a:r>
            <a:endParaRPr lang="en-US" dirty="0"/>
          </a:p>
          <a:p>
            <a:r>
              <a:rPr lang="en-US" dirty="0"/>
              <a:t> Counteraction of drug effects in other ways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663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Alterations in excretion causing toxicity or reduced </a:t>
            </a:r>
            <a:r>
              <a:rPr lang="en-US" dirty="0" smtClean="0"/>
              <a:t>effectiveness of </a:t>
            </a:r>
            <a:r>
              <a:rPr lang="en-US" dirty="0"/>
              <a:t>the drug:</a:t>
            </a:r>
          </a:p>
          <a:p>
            <a:pPr lvl="1"/>
            <a:r>
              <a:rPr lang="en-US" dirty="0"/>
              <a:t> Increased or decreased reabsorption (e.g. Li and Na).</a:t>
            </a:r>
          </a:p>
          <a:p>
            <a:pPr lvl="1"/>
            <a:r>
              <a:rPr lang="en-US" dirty="0"/>
              <a:t> Alterations in drug </a:t>
            </a:r>
            <a:r>
              <a:rPr lang="en-US" dirty="0" smtClean="0"/>
              <a:t>actions</a:t>
            </a:r>
            <a:endParaRPr lang="en-US" dirty="0"/>
          </a:p>
          <a:p>
            <a:r>
              <a:rPr lang="en-US" dirty="0"/>
              <a:t> Diet-drug interactions &amp; </a:t>
            </a:r>
            <a:r>
              <a:rPr lang="en-US" dirty="0" smtClean="0"/>
              <a:t>toxicity</a:t>
            </a:r>
            <a:endParaRPr lang="en-US" dirty="0"/>
          </a:p>
          <a:p>
            <a:pPr marL="228600" lvl="1" indent="0">
              <a:buNone/>
            </a:pPr>
            <a:r>
              <a:rPr lang="en-US" dirty="0" smtClean="0"/>
              <a:t>interactions </a:t>
            </a:r>
            <a:r>
              <a:rPr lang="en-US" dirty="0"/>
              <a:t>can result in toxicity or exacerbate drug </a:t>
            </a:r>
            <a:r>
              <a:rPr lang="en-US" dirty="0" smtClean="0"/>
              <a:t>side effects</a:t>
            </a:r>
            <a:br>
              <a:rPr lang="en-US" dirty="0" smtClean="0"/>
            </a:br>
            <a:r>
              <a:rPr lang="en-US" dirty="0" smtClean="0"/>
              <a:t>e.g</a:t>
            </a:r>
            <a:r>
              <a:rPr lang="en-US" dirty="0"/>
              <a:t>. MAOIs “antidepressants” </a:t>
            </a:r>
            <a:r>
              <a:rPr lang="en-US" dirty="0" smtClean="0"/>
              <a:t>potentiates the </a:t>
            </a:r>
            <a:r>
              <a:rPr lang="en-US" dirty="0" err="1" smtClean="0"/>
              <a:t>pressor</a:t>
            </a:r>
            <a:r>
              <a:rPr lang="en-US" dirty="0" smtClean="0"/>
              <a:t> effect of the monoamine </a:t>
            </a:r>
            <a:r>
              <a:rPr lang="en-US" dirty="0" err="1" smtClean="0"/>
              <a:t>tyramine</a:t>
            </a:r>
            <a:r>
              <a:rPr lang="en-US" dirty="0" smtClean="0"/>
              <a:t> </a:t>
            </a:r>
            <a:r>
              <a:rPr lang="en-US" dirty="0"/>
              <a:t>”</a:t>
            </a:r>
            <a:r>
              <a:rPr lang="en-US" dirty="0" smtClean="0"/>
              <a:t>found in </a:t>
            </a:r>
            <a:r>
              <a:rPr lang="en-US" dirty="0"/>
              <a:t>cheese</a:t>
            </a:r>
            <a:r>
              <a:rPr lang="en-US" dirty="0" smtClean="0"/>
              <a:t>” </a:t>
            </a:r>
            <a:endParaRPr lang="en-US" dirty="0"/>
          </a:p>
          <a:p>
            <a:r>
              <a:rPr lang="en-US" dirty="0" smtClean="0"/>
              <a:t>Health </a:t>
            </a:r>
            <a:r>
              <a:rPr lang="en-US" dirty="0"/>
              <a:t>professions must understand mechanism of action </a:t>
            </a:r>
            <a:r>
              <a:rPr lang="en-US" dirty="0" smtClean="0"/>
              <a:t>of drugs </a:t>
            </a:r>
            <a:r>
              <a:rPr lang="en-US" dirty="0"/>
              <a:t>&amp; diet-drug interactions for identification &amp;/or prevention.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57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Vitamins &amp; Minerals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Vita</a:t>
            </a:r>
            <a:r>
              <a:rPr lang="en-US" dirty="0" smtClean="0"/>
              <a:t> "life" + </a:t>
            </a:r>
            <a:r>
              <a:rPr lang="en-US" i="1" dirty="0" err="1" smtClean="0"/>
              <a:t>amin</a:t>
            </a:r>
            <a:r>
              <a:rPr lang="en-US" dirty="0" smtClean="0"/>
              <a:t>(e) "amino acid"</a:t>
            </a:r>
          </a:p>
          <a:p>
            <a:r>
              <a:rPr lang="en-US" dirty="0" smtClean="0"/>
              <a:t>The essential drug:  deficiency as bad as overdose</a:t>
            </a:r>
          </a:p>
          <a:p>
            <a:r>
              <a:rPr lang="en-US" dirty="0" smtClean="0"/>
              <a:t>Coenzymes in countless metabolic pathways, including detoxifying reactions (NAD, FAD/FMN)</a:t>
            </a:r>
          </a:p>
          <a:p>
            <a:r>
              <a:rPr lang="en-US" dirty="0" smtClean="0"/>
              <a:t>Author of </a:t>
            </a:r>
            <a:r>
              <a:rPr lang="en-US" i="1" dirty="0" err="1" smtClean="0"/>
              <a:t>Vitamania</a:t>
            </a:r>
            <a:r>
              <a:rPr lang="en-US" dirty="0" smtClean="0"/>
              <a:t> C Price:</a:t>
            </a:r>
            <a:br>
              <a:rPr lang="en-US" dirty="0" smtClean="0"/>
            </a:br>
            <a:r>
              <a:rPr lang="en-US" sz="2000" dirty="0" smtClean="0"/>
              <a:t>The healthiest and safest</a:t>
            </a:r>
            <a:br>
              <a:rPr lang="en-US" sz="2000" dirty="0" smtClean="0"/>
            </a:br>
            <a:r>
              <a:rPr lang="en-US" sz="2000" dirty="0" smtClean="0"/>
              <a:t>doses of vitamins are the ones</a:t>
            </a:r>
            <a:br>
              <a:rPr lang="en-US" sz="2000" dirty="0" smtClean="0"/>
            </a:br>
            <a:r>
              <a:rPr lang="en-US" sz="2000" dirty="0" smtClean="0"/>
              <a:t>naturally occurring in foods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545" y="3714685"/>
            <a:ext cx="3254953" cy="2458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55577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Supplementation Industry Facts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$18 billion with 7% </a:t>
            </a:r>
            <a:r>
              <a:rPr lang="en-US" dirty="0" err="1" smtClean="0"/>
              <a:t>avg</a:t>
            </a:r>
            <a:r>
              <a:rPr lang="en-US" dirty="0" smtClean="0"/>
              <a:t> annual growth 2010-2015</a:t>
            </a:r>
          </a:p>
          <a:p>
            <a:r>
              <a:rPr lang="en-US" dirty="0" smtClean="0"/>
              <a:t>1031 businesses employing 27,000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Vitamin &amp; mineral supplements may be prescribed in pathological deficiencies</a:t>
            </a:r>
          </a:p>
          <a:p>
            <a:r>
              <a:rPr lang="en-US" dirty="0" smtClean="0"/>
              <a:t>At least no harmful effect with overdosing most (water-soluble) vitamins</a:t>
            </a:r>
          </a:p>
          <a:p>
            <a:r>
              <a:rPr lang="en-US" dirty="0" smtClean="0"/>
              <a:t>Fat-soluble vitamin A and D could present problem in overdosing (</a:t>
            </a:r>
            <a:r>
              <a:rPr lang="en-US" dirty="0" err="1" smtClean="0"/>
              <a:t>hypervitaminosis</a:t>
            </a:r>
            <a:r>
              <a:rPr lang="en-US" smtClean="0"/>
              <a:t>)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sources: IBISWorld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9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Endocrine Disruptors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Any chemical agent in the environment that can alter normal endocrine </a:t>
            </a:r>
            <a:r>
              <a:rPr lang="en-US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system actions </a:t>
            </a:r>
            <a:r>
              <a:rPr lang="en-US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leading to deleterious effects on an organism or its </a:t>
            </a:r>
            <a:r>
              <a:rPr lang="en-US" i="1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progeny</a:t>
            </a:r>
            <a:endParaRPr lang="en-US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r>
              <a:rPr lang="en-US" b="1" dirty="0" smtClean="0"/>
              <a:t>Direct-acting disruptors</a:t>
            </a:r>
          </a:p>
          <a:p>
            <a:pPr marL="273050" indent="0">
              <a:buNone/>
            </a:pPr>
            <a:r>
              <a:rPr lang="en-US" dirty="0" smtClean="0"/>
              <a:t>hormone or hormone-like </a:t>
            </a:r>
            <a:r>
              <a:rPr lang="en-US" dirty="0"/>
              <a:t>agonists or antagonists </a:t>
            </a:r>
            <a:r>
              <a:rPr lang="en-US" dirty="0" smtClean="0"/>
              <a:t>interfering </a:t>
            </a:r>
            <a:r>
              <a:rPr lang="en-US" dirty="0"/>
              <a:t>with hormone actions on target </a:t>
            </a:r>
            <a:r>
              <a:rPr lang="en-US" dirty="0" smtClean="0"/>
              <a:t>cells, interacting with receptors or effecting physiological activity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 smtClean="0"/>
              <a:t>Indirect-acting disruptors</a:t>
            </a:r>
          </a:p>
          <a:p>
            <a:pPr marL="273050" indent="0">
              <a:buNone/>
            </a:pPr>
            <a:r>
              <a:rPr lang="en-US" dirty="0" smtClean="0"/>
              <a:t>alter </a:t>
            </a:r>
            <a:r>
              <a:rPr lang="en-US" dirty="0"/>
              <a:t>hormone dynamics in circulation, </a:t>
            </a:r>
            <a:r>
              <a:rPr lang="en-US" dirty="0" smtClean="0"/>
              <a:t>change hormone </a:t>
            </a:r>
            <a:r>
              <a:rPr lang="en-US" dirty="0"/>
              <a:t>metabolism, or interfere with hormone </a:t>
            </a:r>
            <a:r>
              <a:rPr lang="en-US" dirty="0" smtClean="0"/>
              <a:t>regulation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557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8667" y="428164"/>
            <a:ext cx="8407400" cy="707886"/>
          </a:xfrm>
        </p:spPr>
        <p:txBody>
          <a:bodyPr/>
          <a:lstStyle/>
          <a:p>
            <a:r>
              <a:rPr lang="en-US" sz="4000" dirty="0" smtClean="0"/>
              <a:t>Examples of Endocrine Disruptors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Pesticides: herbicides</a:t>
            </a:r>
            <a:r>
              <a:rPr lang="en-US" dirty="0"/>
              <a:t>, </a:t>
            </a:r>
            <a:r>
              <a:rPr lang="en-US" dirty="0" smtClean="0"/>
              <a:t>insecticides</a:t>
            </a:r>
          </a:p>
          <a:p>
            <a:r>
              <a:rPr lang="en-US" dirty="0" smtClean="0"/>
              <a:t>Plasticizers</a:t>
            </a:r>
          </a:p>
          <a:p>
            <a:r>
              <a:rPr lang="en-US" dirty="0" smtClean="0"/>
              <a:t>Natural </a:t>
            </a:r>
            <a:r>
              <a:rPr lang="en-US" dirty="0"/>
              <a:t>plant </a:t>
            </a:r>
            <a:r>
              <a:rPr lang="en-US" dirty="0" smtClean="0"/>
              <a:t>metabolites</a:t>
            </a:r>
          </a:p>
          <a:p>
            <a:r>
              <a:rPr lang="en-US" dirty="0" smtClean="0"/>
              <a:t>Pharmaceuticals: contraceptives</a:t>
            </a:r>
            <a:r>
              <a:rPr lang="en-US" dirty="0"/>
              <a:t>, </a:t>
            </a:r>
            <a:r>
              <a:rPr lang="en-US" dirty="0" smtClean="0"/>
              <a:t>drugs</a:t>
            </a:r>
          </a:p>
          <a:p>
            <a:r>
              <a:rPr lang="en-US" dirty="0" smtClean="0"/>
              <a:t>Detergents</a:t>
            </a:r>
          </a:p>
          <a:p>
            <a:r>
              <a:rPr lang="en-US" dirty="0" smtClean="0"/>
              <a:t>Chemicals </a:t>
            </a:r>
            <a:r>
              <a:rPr lang="en-US" dirty="0"/>
              <a:t>from cooking &amp; </a:t>
            </a:r>
            <a:r>
              <a:rPr lang="en-US" dirty="0" smtClean="0"/>
              <a:t>burning</a:t>
            </a:r>
          </a:p>
          <a:p>
            <a:r>
              <a:rPr lang="en-US" dirty="0" smtClean="0"/>
              <a:t>Antibiotics</a:t>
            </a:r>
          </a:p>
          <a:p>
            <a:r>
              <a:rPr lang="en-US" dirty="0" smtClean="0"/>
              <a:t>Metals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757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8667" y="428164"/>
            <a:ext cx="8407400" cy="707886"/>
          </a:xfrm>
        </p:spPr>
        <p:txBody>
          <a:bodyPr/>
          <a:lstStyle/>
          <a:p>
            <a:r>
              <a:rPr lang="en-US" sz="4000" dirty="0" smtClean="0"/>
              <a:t>Effects of Endocrine Disruptors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Inability </a:t>
            </a:r>
            <a:r>
              <a:rPr lang="en-US" dirty="0"/>
              <a:t>to maintain </a:t>
            </a:r>
            <a:r>
              <a:rPr lang="en-US" dirty="0" smtClean="0"/>
              <a:t>homeostasis</a:t>
            </a:r>
          </a:p>
          <a:p>
            <a:r>
              <a:rPr lang="en-US" dirty="0" smtClean="0"/>
              <a:t>Altered growth </a:t>
            </a:r>
            <a:r>
              <a:rPr lang="en-US" dirty="0"/>
              <a:t>&amp; </a:t>
            </a:r>
            <a:r>
              <a:rPr lang="en-US" dirty="0" smtClean="0"/>
              <a:t>development</a:t>
            </a:r>
          </a:p>
          <a:p>
            <a:r>
              <a:rPr lang="en-US" dirty="0" smtClean="0"/>
              <a:t>Altered </a:t>
            </a:r>
            <a:r>
              <a:rPr lang="en-US" dirty="0"/>
              <a:t>responses to external </a:t>
            </a:r>
            <a:r>
              <a:rPr lang="en-US" dirty="0" smtClean="0"/>
              <a:t>stimuli</a:t>
            </a:r>
          </a:p>
          <a:p>
            <a:r>
              <a:rPr lang="en-US" dirty="0" smtClean="0"/>
              <a:t>Altered behavior</a:t>
            </a:r>
          </a:p>
          <a:p>
            <a:r>
              <a:rPr lang="en-US" dirty="0" smtClean="0"/>
              <a:t>Suppressed gametogenesis</a:t>
            </a:r>
          </a:p>
          <a:p>
            <a:r>
              <a:rPr lang="en-US" dirty="0" smtClean="0"/>
              <a:t>Elevated </a:t>
            </a:r>
            <a:r>
              <a:rPr lang="en-US" dirty="0"/>
              <a:t>gestational </a:t>
            </a:r>
            <a:r>
              <a:rPr lang="en-US" dirty="0" smtClean="0"/>
              <a:t>losses</a:t>
            </a:r>
          </a:p>
          <a:p>
            <a:r>
              <a:rPr lang="en-US" dirty="0" smtClean="0"/>
              <a:t>Embryonic malformation</a:t>
            </a:r>
          </a:p>
          <a:p>
            <a:r>
              <a:rPr lang="en-US" dirty="0" smtClean="0"/>
              <a:t>Induced </a:t>
            </a:r>
            <a:r>
              <a:rPr lang="en-US" dirty="0"/>
              <a:t>neoplasia or </a:t>
            </a:r>
            <a:r>
              <a:rPr lang="en-US" dirty="0" smtClean="0"/>
              <a:t>carcinogenesis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697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489719"/>
            <a:ext cx="8407400" cy="584775"/>
          </a:xfrm>
        </p:spPr>
        <p:txBody>
          <a:bodyPr/>
          <a:lstStyle/>
          <a:p>
            <a:r>
              <a:rPr lang="en-US" sz="3200" dirty="0" err="1" smtClean="0"/>
              <a:t>Toxicokinetics</a:t>
            </a:r>
            <a:r>
              <a:rPr lang="en-US" sz="3200" dirty="0" smtClean="0"/>
              <a:t> &amp; </a:t>
            </a:r>
            <a:r>
              <a:rPr lang="en-US" sz="3200" dirty="0" err="1" smtClean="0"/>
              <a:t>Toxicodynamics</a:t>
            </a:r>
            <a:r>
              <a:rPr lang="en-US" sz="3200" dirty="0" smtClean="0"/>
              <a:t> Review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464" y="1326299"/>
            <a:ext cx="4313678" cy="5003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85573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345037"/>
            <a:ext cx="8407400" cy="707886"/>
          </a:xfrm>
        </p:spPr>
        <p:txBody>
          <a:bodyPr/>
          <a:lstStyle/>
          <a:p>
            <a:r>
              <a:rPr lang="en-US" sz="4000" dirty="0" smtClean="0"/>
              <a:t>Mechanism of Endocrine Disruption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187532"/>
            <a:ext cx="8390466" cy="5250846"/>
          </a:xfrm>
        </p:spPr>
        <p:txBody>
          <a:bodyPr/>
          <a:lstStyle/>
          <a:p>
            <a:r>
              <a:rPr lang="en-US" sz="2000" dirty="0"/>
              <a:t>Receptor </a:t>
            </a:r>
            <a:r>
              <a:rPr lang="en-US" sz="2000" dirty="0" smtClean="0"/>
              <a:t>Mediated</a:t>
            </a:r>
            <a:endParaRPr lang="en-US" sz="2000" dirty="0"/>
          </a:p>
          <a:p>
            <a:pPr lvl="1"/>
            <a:r>
              <a:rPr lang="en-US" dirty="0"/>
              <a:t> </a:t>
            </a:r>
            <a:r>
              <a:rPr lang="en-US" sz="1800" dirty="0"/>
              <a:t>Agonistic &amp; </a:t>
            </a:r>
            <a:r>
              <a:rPr lang="en-US" sz="1800" dirty="0" smtClean="0"/>
              <a:t>Antagonistic</a:t>
            </a:r>
            <a:endParaRPr lang="en-US" sz="1800" dirty="0"/>
          </a:p>
          <a:p>
            <a:pPr lvl="1"/>
            <a:r>
              <a:rPr lang="en-US" sz="1800" dirty="0"/>
              <a:t> </a:t>
            </a:r>
            <a:r>
              <a:rPr lang="en-US" sz="1800" dirty="0" smtClean="0"/>
              <a:t>Pesticides</a:t>
            </a:r>
            <a:endParaRPr lang="en-US" sz="1800" dirty="0"/>
          </a:p>
          <a:p>
            <a:pPr lvl="1"/>
            <a:r>
              <a:rPr lang="en-US" sz="1800" dirty="0"/>
              <a:t> Polychlorinated biphenyls (PCBs</a:t>
            </a:r>
            <a:r>
              <a:rPr lang="en-US" sz="1800" dirty="0" smtClean="0"/>
              <a:t>)</a:t>
            </a:r>
            <a:endParaRPr lang="en-US" sz="1800" dirty="0"/>
          </a:p>
          <a:p>
            <a:r>
              <a:rPr lang="en-US" sz="2000" dirty="0"/>
              <a:t> Altered Enzyme </a:t>
            </a:r>
            <a:r>
              <a:rPr lang="en-US" sz="2000" dirty="0" smtClean="0"/>
              <a:t>Action</a:t>
            </a:r>
            <a:endParaRPr lang="en-US" sz="2000" dirty="0"/>
          </a:p>
          <a:p>
            <a:pPr lvl="1"/>
            <a:r>
              <a:rPr lang="en-US" sz="1800" dirty="0" smtClean="0"/>
              <a:t>Nitrate/nitrite</a:t>
            </a:r>
            <a:endParaRPr lang="en-US" sz="1800" dirty="0"/>
          </a:p>
          <a:p>
            <a:pPr lvl="1"/>
            <a:r>
              <a:rPr lang="en-US" sz="1800" dirty="0" smtClean="0"/>
              <a:t>Pesticides</a:t>
            </a:r>
            <a:endParaRPr lang="en-US" sz="1800" dirty="0"/>
          </a:p>
          <a:p>
            <a:pPr lvl="1"/>
            <a:r>
              <a:rPr lang="en-US" sz="1800" dirty="0" smtClean="0"/>
              <a:t>Phthalates</a:t>
            </a:r>
            <a:endParaRPr lang="en-US" sz="1800" dirty="0"/>
          </a:p>
          <a:p>
            <a:r>
              <a:rPr lang="en-US" sz="2000" dirty="0" smtClean="0"/>
              <a:t>Altered Metabolism</a:t>
            </a:r>
            <a:endParaRPr lang="en-US" sz="2000" dirty="0"/>
          </a:p>
          <a:p>
            <a:pPr lvl="1"/>
            <a:r>
              <a:rPr lang="en-US" dirty="0"/>
              <a:t> </a:t>
            </a:r>
            <a:r>
              <a:rPr lang="en-US" sz="1800" dirty="0" smtClean="0"/>
              <a:t>Pesticides</a:t>
            </a:r>
            <a:endParaRPr lang="en-US" sz="1800" dirty="0"/>
          </a:p>
          <a:p>
            <a:pPr lvl="1"/>
            <a:r>
              <a:rPr lang="en-US" sz="1800" dirty="0"/>
              <a:t> Altered Hormone </a:t>
            </a:r>
            <a:r>
              <a:rPr lang="en-US" sz="1800" dirty="0" smtClean="0"/>
              <a:t>Availability</a:t>
            </a:r>
            <a:endParaRPr lang="en-US" sz="1800" dirty="0"/>
          </a:p>
          <a:p>
            <a:pPr lvl="1"/>
            <a:r>
              <a:rPr lang="en-US" sz="1800" dirty="0"/>
              <a:t> PCBs/ </a:t>
            </a:r>
            <a:r>
              <a:rPr lang="en-US" sz="1800" dirty="0" err="1"/>
              <a:t>Polybrominated</a:t>
            </a:r>
            <a:r>
              <a:rPr lang="en-US" sz="1800" dirty="0"/>
              <a:t> biphenyls (PBBs</a:t>
            </a:r>
            <a:r>
              <a:rPr lang="en-US" sz="1800" dirty="0" smtClean="0"/>
              <a:t>)</a:t>
            </a:r>
            <a:endParaRPr lang="en-US" sz="1800" dirty="0"/>
          </a:p>
          <a:p>
            <a:r>
              <a:rPr lang="en-US" sz="2000" dirty="0"/>
              <a:t> Altered Gene </a:t>
            </a:r>
            <a:r>
              <a:rPr lang="en-US" sz="2000" dirty="0" smtClean="0"/>
              <a:t>Expression</a:t>
            </a:r>
            <a:endParaRPr lang="en-US" sz="2000" dirty="0"/>
          </a:p>
          <a:p>
            <a:pPr lvl="1"/>
            <a:r>
              <a:rPr lang="en-US" sz="1800" dirty="0" smtClean="0"/>
              <a:t>Nitrates/nitrite</a:t>
            </a:r>
            <a:endParaRPr lang="en-US" sz="1800" dirty="0"/>
          </a:p>
          <a:p>
            <a:pPr lvl="1"/>
            <a:r>
              <a:rPr lang="en-US" sz="1800" dirty="0" smtClean="0"/>
              <a:t>Pesticides</a:t>
            </a:r>
            <a:endParaRPr lang="en-US" sz="1800" dirty="0"/>
          </a:p>
          <a:p>
            <a:pPr lvl="1"/>
            <a:r>
              <a:rPr lang="en-US" sz="1800" dirty="0" smtClean="0"/>
              <a:t>PCBs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325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489719"/>
            <a:ext cx="8407400" cy="584775"/>
          </a:xfrm>
        </p:spPr>
        <p:txBody>
          <a:bodyPr/>
          <a:lstStyle/>
          <a:p>
            <a:r>
              <a:rPr lang="en-US" sz="3200" dirty="0" smtClean="0"/>
              <a:t>Endocrine Disruption Effects on Females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163782"/>
            <a:ext cx="8390466" cy="5274596"/>
          </a:xfrm>
        </p:spPr>
        <p:txBody>
          <a:bodyPr/>
          <a:lstStyle/>
          <a:p>
            <a:r>
              <a:rPr lang="en-US" dirty="0"/>
              <a:t>Impaired </a:t>
            </a:r>
            <a:r>
              <a:rPr lang="en-US" dirty="0" smtClean="0"/>
              <a:t>fertility</a:t>
            </a:r>
            <a:endParaRPr lang="en-US" dirty="0"/>
          </a:p>
          <a:p>
            <a:r>
              <a:rPr lang="en-US" dirty="0" smtClean="0"/>
              <a:t>Endocrine dysfunction: altered </a:t>
            </a:r>
            <a:r>
              <a:rPr lang="en-US" dirty="0"/>
              <a:t>hormone </a:t>
            </a:r>
            <a:r>
              <a:rPr lang="en-US" dirty="0" smtClean="0"/>
              <a:t>profiles</a:t>
            </a:r>
            <a:endParaRPr lang="en-US" dirty="0"/>
          </a:p>
          <a:p>
            <a:r>
              <a:rPr lang="en-US" dirty="0" smtClean="0"/>
              <a:t>Reproductive system structure alteration</a:t>
            </a:r>
          </a:p>
          <a:p>
            <a:pPr marL="228600" lvl="1" indent="0">
              <a:buNone/>
            </a:pPr>
            <a:r>
              <a:rPr lang="en-US" dirty="0" smtClean="0"/>
              <a:t>increasing </a:t>
            </a:r>
            <a:r>
              <a:rPr lang="en-US" dirty="0"/>
              <a:t>incidence of uterine and </a:t>
            </a:r>
            <a:r>
              <a:rPr lang="en-US" dirty="0" smtClean="0"/>
              <a:t>oviduct abnormalities</a:t>
            </a:r>
            <a:endParaRPr lang="en-US" dirty="0"/>
          </a:p>
          <a:p>
            <a:r>
              <a:rPr lang="en-US" dirty="0" smtClean="0"/>
              <a:t>Brain </a:t>
            </a:r>
            <a:r>
              <a:rPr lang="en-US" dirty="0"/>
              <a:t>and </a:t>
            </a:r>
            <a:r>
              <a:rPr lang="en-US" dirty="0" smtClean="0"/>
              <a:t>behavior</a:t>
            </a:r>
            <a:endParaRPr lang="en-US" dirty="0"/>
          </a:p>
          <a:p>
            <a:pPr marL="292100" lvl="1" indent="0">
              <a:buNone/>
            </a:pPr>
            <a:r>
              <a:rPr lang="en-US" dirty="0" smtClean="0"/>
              <a:t>altered </a:t>
            </a:r>
            <a:r>
              <a:rPr lang="en-US" dirty="0"/>
              <a:t>IQ and behavior</a:t>
            </a:r>
            <a:r>
              <a:rPr lang="en-US" dirty="0" smtClean="0"/>
              <a:t>, including </a:t>
            </a:r>
            <a:r>
              <a:rPr lang="en-US" dirty="0"/>
              <a:t>sexual </a:t>
            </a:r>
            <a:r>
              <a:rPr lang="en-US" dirty="0" smtClean="0"/>
              <a:t>behaviors</a:t>
            </a:r>
            <a:endParaRPr lang="en-US" dirty="0"/>
          </a:p>
          <a:p>
            <a:r>
              <a:rPr lang="en-US" dirty="0" smtClean="0"/>
              <a:t>Cancer</a:t>
            </a:r>
            <a:endParaRPr lang="en-US" dirty="0"/>
          </a:p>
          <a:p>
            <a:pPr marL="228600" lvl="1" indent="0">
              <a:buNone/>
            </a:pPr>
            <a:r>
              <a:rPr lang="en-US" dirty="0" smtClean="0"/>
              <a:t>increasing </a:t>
            </a:r>
            <a:r>
              <a:rPr lang="en-US" dirty="0"/>
              <a:t>incidence </a:t>
            </a:r>
            <a:r>
              <a:rPr lang="en-US" dirty="0" smtClean="0"/>
              <a:t>of breast, ovarian, and uterine cancers</a:t>
            </a:r>
            <a:endParaRPr lang="en-US" dirty="0"/>
          </a:p>
          <a:p>
            <a:r>
              <a:rPr lang="en-US" dirty="0" smtClean="0"/>
              <a:t>Endometriosis</a:t>
            </a:r>
          </a:p>
          <a:p>
            <a:pPr marL="228600" lvl="1" indent="0">
              <a:buNone/>
            </a:pPr>
            <a:r>
              <a:rPr lang="en-US" dirty="0" smtClean="0"/>
              <a:t>abnormal outgrowth of endometrial tissue beyond uterus</a:t>
            </a:r>
            <a:endParaRPr lang="en-US" dirty="0"/>
          </a:p>
          <a:p>
            <a:r>
              <a:rPr lang="en-US" dirty="0" smtClean="0"/>
              <a:t>Age </a:t>
            </a:r>
            <a:r>
              <a:rPr lang="en-US" dirty="0"/>
              <a:t>at </a:t>
            </a:r>
            <a:r>
              <a:rPr lang="en-US" dirty="0" smtClean="0"/>
              <a:t>which puberty is reached</a:t>
            </a:r>
            <a:endParaRPr lang="en-US" dirty="0"/>
          </a:p>
          <a:p>
            <a:r>
              <a:rPr lang="en-US" dirty="0" smtClean="0"/>
              <a:t>Immune dysfunction</a:t>
            </a:r>
            <a:endParaRPr lang="en-US" dirty="0"/>
          </a:p>
          <a:p>
            <a:r>
              <a:rPr lang="en-US" dirty="0" smtClean="0"/>
              <a:t>Multigenerational </a:t>
            </a:r>
            <a:r>
              <a:rPr lang="en-US" dirty="0"/>
              <a:t>effects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234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418" y="317980"/>
            <a:ext cx="8407400" cy="762000"/>
          </a:xfrm>
        </p:spPr>
        <p:txBody>
          <a:bodyPr/>
          <a:lstStyle/>
          <a:p>
            <a:r>
              <a:rPr lang="en-US" dirty="0" smtClean="0"/>
              <a:t>Effects on Males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6" y="1033153"/>
            <a:ext cx="8542427" cy="5405225"/>
          </a:xfrm>
        </p:spPr>
        <p:txBody>
          <a:bodyPr/>
          <a:lstStyle/>
          <a:p>
            <a:r>
              <a:rPr lang="en-US" sz="2200" dirty="0"/>
              <a:t>Declining </a:t>
            </a:r>
            <a:r>
              <a:rPr lang="en-US" sz="2200" dirty="0" smtClean="0"/>
              <a:t>fertility</a:t>
            </a:r>
            <a:endParaRPr lang="en-US" sz="2200" dirty="0"/>
          </a:p>
          <a:p>
            <a:pPr marL="292100" lvl="1" indent="0">
              <a:buNone/>
            </a:pPr>
            <a:r>
              <a:rPr lang="en-US" sz="2200" dirty="0"/>
              <a:t> </a:t>
            </a:r>
            <a:r>
              <a:rPr lang="en-US" sz="1900" dirty="0" smtClean="0"/>
              <a:t>fall in sperm count</a:t>
            </a:r>
            <a:endParaRPr lang="en-US" sz="1900" dirty="0"/>
          </a:p>
          <a:p>
            <a:r>
              <a:rPr lang="en-US" sz="2200" dirty="0" smtClean="0"/>
              <a:t>Endocrine dysfunction</a:t>
            </a:r>
            <a:endParaRPr lang="en-US" sz="2200" dirty="0"/>
          </a:p>
          <a:p>
            <a:pPr marL="292100" lvl="1" indent="0">
              <a:buNone/>
            </a:pPr>
            <a:r>
              <a:rPr lang="en-US" sz="1900" dirty="0" smtClean="0"/>
              <a:t>altered </a:t>
            </a:r>
            <a:r>
              <a:rPr lang="en-US" sz="1900" dirty="0"/>
              <a:t>hormone </a:t>
            </a:r>
            <a:r>
              <a:rPr lang="en-US" sz="1900" dirty="0" smtClean="0"/>
              <a:t>profiles</a:t>
            </a:r>
            <a:endParaRPr lang="en-US" sz="1900" dirty="0"/>
          </a:p>
          <a:p>
            <a:r>
              <a:rPr lang="en-US" sz="2200" dirty="0" smtClean="0"/>
              <a:t>Reproductive </a:t>
            </a:r>
            <a:r>
              <a:rPr lang="en-US" sz="2200" dirty="0"/>
              <a:t>system structure alteration</a:t>
            </a:r>
          </a:p>
          <a:p>
            <a:pPr marL="292100" lvl="1" indent="0">
              <a:buNone/>
            </a:pPr>
            <a:r>
              <a:rPr lang="en-US" sz="1900" dirty="0" smtClean="0"/>
              <a:t>increasing </a:t>
            </a:r>
            <a:r>
              <a:rPr lang="en-US" sz="1900" dirty="0"/>
              <a:t>incidence of hypospadias </a:t>
            </a:r>
            <a:r>
              <a:rPr lang="en-US" sz="1900" dirty="0" smtClean="0"/>
              <a:t>(urethral opening not at penis tip but underside) </a:t>
            </a:r>
            <a:r>
              <a:rPr lang="en-US" sz="1600" dirty="0" smtClean="0"/>
              <a:t>and</a:t>
            </a:r>
            <a:r>
              <a:rPr lang="en-US" sz="1900" dirty="0" smtClean="0"/>
              <a:t> cryptorchidism (undescended testes)</a:t>
            </a:r>
            <a:endParaRPr lang="en-US" sz="1900" dirty="0"/>
          </a:p>
          <a:p>
            <a:r>
              <a:rPr lang="en-US" sz="2200" dirty="0" smtClean="0"/>
              <a:t>Brain </a:t>
            </a:r>
            <a:r>
              <a:rPr lang="en-US" sz="2200" dirty="0"/>
              <a:t>and </a:t>
            </a:r>
            <a:r>
              <a:rPr lang="en-US" sz="2200" dirty="0" smtClean="0"/>
              <a:t>behavior</a:t>
            </a:r>
            <a:endParaRPr lang="en-US" sz="2200" dirty="0"/>
          </a:p>
          <a:p>
            <a:pPr marL="228600" lvl="1" indent="0">
              <a:buNone/>
            </a:pPr>
            <a:r>
              <a:rPr lang="en-US" sz="1900" dirty="0" smtClean="0"/>
              <a:t>same as for female</a:t>
            </a:r>
            <a:endParaRPr lang="en-US" sz="1900" dirty="0"/>
          </a:p>
          <a:p>
            <a:r>
              <a:rPr lang="en-US" sz="2200" dirty="0" smtClean="0"/>
              <a:t>Cancer</a:t>
            </a:r>
            <a:endParaRPr lang="en-US" sz="2200" dirty="0"/>
          </a:p>
          <a:p>
            <a:pPr marL="228600" lvl="1" indent="0">
              <a:buNone/>
            </a:pPr>
            <a:r>
              <a:rPr lang="en-US" sz="1900" dirty="0" smtClean="0"/>
              <a:t>increasing </a:t>
            </a:r>
            <a:r>
              <a:rPr lang="en-US" sz="1900" dirty="0"/>
              <a:t>incidence </a:t>
            </a:r>
            <a:r>
              <a:rPr lang="en-US" sz="1900" dirty="0" smtClean="0"/>
              <a:t>of testicular </a:t>
            </a:r>
            <a:r>
              <a:rPr lang="en-US" sz="1900" dirty="0"/>
              <a:t>&amp; prostate </a:t>
            </a:r>
            <a:r>
              <a:rPr lang="en-US" sz="1900" dirty="0" smtClean="0"/>
              <a:t>cancers</a:t>
            </a:r>
            <a:endParaRPr lang="en-US" sz="1900" dirty="0"/>
          </a:p>
          <a:p>
            <a:r>
              <a:rPr lang="en-US" sz="2200" dirty="0" smtClean="0"/>
              <a:t>Age </a:t>
            </a:r>
            <a:r>
              <a:rPr lang="en-US" sz="2200" dirty="0"/>
              <a:t>of Puberty.</a:t>
            </a:r>
          </a:p>
          <a:p>
            <a:r>
              <a:rPr lang="en-US" sz="2200" dirty="0" smtClean="0"/>
              <a:t>Immune </a:t>
            </a:r>
            <a:r>
              <a:rPr lang="en-US" sz="2200" dirty="0"/>
              <a:t>dysfunction.</a:t>
            </a:r>
          </a:p>
          <a:p>
            <a:r>
              <a:rPr lang="en-US" sz="2200" dirty="0" smtClean="0"/>
              <a:t>Multigenerational </a:t>
            </a:r>
            <a:r>
              <a:rPr lang="en-US" sz="2200" dirty="0"/>
              <a:t>effects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846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Metabolic Impact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Toxicants disrupt metabolic pathways</a:t>
            </a:r>
          </a:p>
          <a:p>
            <a:pPr lvl="1"/>
            <a:r>
              <a:rPr lang="en-US" dirty="0" smtClean="0"/>
              <a:t>Specific enzymes in the pathway</a:t>
            </a:r>
          </a:p>
          <a:p>
            <a:pPr lvl="1"/>
            <a:r>
              <a:rPr lang="en-US" dirty="0" smtClean="0"/>
              <a:t>Altering proteins that may provide structure or function of vital organelles</a:t>
            </a:r>
          </a:p>
          <a:p>
            <a:r>
              <a:rPr lang="en-US" dirty="0" smtClean="0"/>
              <a:t>Mitochondrial </a:t>
            </a:r>
            <a:r>
              <a:rPr lang="en-US" dirty="0" smtClean="0"/>
              <a:t>Dysfunction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827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8667" y="319565"/>
            <a:ext cx="8407400" cy="769441"/>
          </a:xfrm>
        </p:spPr>
        <p:txBody>
          <a:bodyPr/>
          <a:lstStyle/>
          <a:p>
            <a:r>
              <a:rPr lang="en-US" dirty="0" smtClean="0"/>
              <a:t>Genomic Impact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4067" y="1177047"/>
            <a:ext cx="8390466" cy="5261331"/>
          </a:xfrm>
        </p:spPr>
        <p:txBody>
          <a:bodyPr/>
          <a:lstStyle/>
          <a:p>
            <a:r>
              <a:rPr lang="en-US" dirty="0" smtClean="0"/>
              <a:t>Toxicants (or their metabolites = OTM) can enter nucleus and directly chemically modify DNA directly</a:t>
            </a:r>
          </a:p>
          <a:p>
            <a:r>
              <a:rPr lang="en-US" dirty="0" smtClean="0"/>
              <a:t>Toxicants OTM can alter other </a:t>
            </a:r>
            <a:r>
              <a:rPr lang="en-US" dirty="0" err="1" smtClean="0"/>
              <a:t>biochemicals</a:t>
            </a:r>
            <a:r>
              <a:rPr lang="en-US" dirty="0" smtClean="0"/>
              <a:t> that can modify DNA detrimentally</a:t>
            </a:r>
          </a:p>
          <a:p>
            <a:r>
              <a:rPr lang="en-US" dirty="0" smtClean="0"/>
              <a:t>Toxicants can alter the function of enzymes that maintain correct coding of DNA or its expression (DNA repair enzymes, RNA transcribing enzymes)</a:t>
            </a:r>
          </a:p>
          <a:p>
            <a:endParaRPr lang="en-US" dirty="0"/>
          </a:p>
          <a:p>
            <a:r>
              <a:rPr lang="en-US" dirty="0" smtClean="0"/>
              <a:t>Any of these can lead to altered cell biology or to cell death</a:t>
            </a:r>
          </a:p>
          <a:p>
            <a:r>
              <a:rPr lang="en-US" dirty="0" smtClean="0"/>
              <a:t>Altered cell biology includes loss of cells' ability to control its replication </a:t>
            </a:r>
            <a:r>
              <a:rPr lang="en-US" dirty="0" smtClean="0">
                <a:sym typeface="Wingdings" panose="05000000000000000000" pitchFamily="2" charset="2"/>
              </a:rPr>
              <a:t> cancer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835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38667" y="290381"/>
            <a:ext cx="8407400" cy="769441"/>
          </a:xfrm>
        </p:spPr>
        <p:txBody>
          <a:bodyPr/>
          <a:lstStyle/>
          <a:p>
            <a:r>
              <a:rPr lang="en-US" dirty="0" smtClean="0"/>
              <a:t>Systems Biology (OMICS)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4067" y="1274323"/>
            <a:ext cx="8390466" cy="5164055"/>
          </a:xfrm>
        </p:spPr>
        <p:txBody>
          <a:bodyPr/>
          <a:lstStyle/>
          <a:p>
            <a:r>
              <a:rPr lang="en-US" sz="2000" dirty="0" smtClean="0"/>
              <a:t>Science now attempts to get a larger picture (the "whole picture") of what happens in diseased/disordered states, and compare it to healthy states</a:t>
            </a:r>
          </a:p>
          <a:p>
            <a:r>
              <a:rPr lang="en-US" sz="2000" dirty="0" smtClean="0"/>
              <a:t>It does this by doing experiments and assays to qualitatively and quantitatively determine all the RNA, proteins, and metabolites that are present during a disease state or after a toxicant is administered</a:t>
            </a:r>
          </a:p>
          <a:p>
            <a:r>
              <a:rPr lang="en-US" sz="2000" dirty="0" smtClean="0"/>
              <a:t>The catalog of these molecules represents the transcriptome, the proteome, and the metabolome, respectively, of cells and tissues.  Comparative assessments are done against what is regarded as healthy</a:t>
            </a:r>
          </a:p>
          <a:p>
            <a:r>
              <a:rPr lang="en-US" sz="2000" dirty="0" smtClean="0"/>
              <a:t>This global analysis 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100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Holistic Management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64067" y="1397530"/>
            <a:ext cx="8518676" cy="5040848"/>
          </a:xfrm>
        </p:spPr>
        <p:txBody>
          <a:bodyPr/>
          <a:lstStyle/>
          <a:p>
            <a:r>
              <a:rPr lang="en-US" dirty="0" smtClean="0"/>
              <a:t>Holistic medicine – healing taking into account the "whole person": body, mind, spirit, emotions</a:t>
            </a:r>
          </a:p>
          <a:p>
            <a:r>
              <a:rPr lang="en-US" dirty="0" smtClean="0"/>
              <a:t>If one part in disorder, then all parts affected</a:t>
            </a:r>
          </a:p>
          <a:p>
            <a:r>
              <a:rPr lang="en-US" dirty="0" smtClean="0"/>
              <a:t>Patient-centered wellness: diet, exercise, psychotherapy/relationship-spiritual counseling,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"Complementary &amp; alternative therapies": acupuncture, chiropractic care, homeopathy, massage/aroma therapy, naturopathy,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"Western medications, surgical procedures"</a:t>
            </a:r>
          </a:p>
          <a:p>
            <a:r>
              <a:rPr lang="en-US" sz="2000" dirty="0" smtClean="0"/>
              <a:t>Practitioners: </a:t>
            </a:r>
            <a:r>
              <a:rPr lang="en-US" sz="2000" dirty="0"/>
              <a:t>DCs, </a:t>
            </a:r>
            <a:r>
              <a:rPr lang="en-US" sz="2000" dirty="0" smtClean="0"/>
              <a:t>MDs, DOs, DOMs/DAOMs, NDs/NMDs, </a:t>
            </a:r>
            <a:r>
              <a:rPr lang="en-US" sz="2000" dirty="0" err="1" smtClean="0"/>
              <a:t>LAcs</a:t>
            </a:r>
            <a:endParaRPr lang="en-US" sz="2000" dirty="0" smtClean="0"/>
          </a:p>
          <a:p>
            <a:r>
              <a:rPr lang="en-US" sz="2000" dirty="0" smtClean="0"/>
              <a:t>Academy of Integrative Health &amp; Medicine (AIHM, formerly American Holistic Medicine Association)</a:t>
            </a: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874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Chiropractic Medicine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American Chiropractic Association House of Delegates recently passed a resolution calling for "prescriptive authority" and for establishment of College of Pharmacology &amp; Toxicology, but do not endorse the use of pharmaceuticals in the approach to health care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101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Philosophy of Chiropractic Med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70% of Americans now take at least one prescription drug</a:t>
            </a:r>
          </a:p>
          <a:p>
            <a:r>
              <a:rPr lang="en-US" dirty="0"/>
              <a:t>Many healing approaches</a:t>
            </a:r>
          </a:p>
          <a:p>
            <a:r>
              <a:rPr lang="en-US" dirty="0"/>
              <a:t>What should be the first approach ("resort")?</a:t>
            </a:r>
          </a:p>
          <a:p>
            <a:r>
              <a:rPr lang="en-US" dirty="0"/>
              <a:t>Last resort?</a:t>
            </a:r>
          </a:p>
          <a:p>
            <a:r>
              <a:rPr lang="en-US" dirty="0"/>
              <a:t>What are your obligations in discussing the resolution to the patient's chief complaint?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635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Government &amp; Toxicology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United States (Federal) Government</a:t>
            </a:r>
          </a:p>
          <a:p>
            <a:r>
              <a:rPr lang="en-US" dirty="0" smtClean="0"/>
              <a:t>Environmental Protection Agency (EPA)</a:t>
            </a:r>
          </a:p>
          <a:p>
            <a:r>
              <a:rPr lang="en-US" dirty="0" smtClean="0"/>
              <a:t>Clean Air</a:t>
            </a:r>
          </a:p>
          <a:p>
            <a:r>
              <a:rPr lang="en-US" dirty="0" smtClean="0"/>
              <a:t>Clean Water</a:t>
            </a:r>
          </a:p>
          <a:p>
            <a:r>
              <a:rPr lang="en-US" dirty="0" smtClean="0"/>
              <a:t>Food &amp; Drug Administration (FDA)</a:t>
            </a:r>
          </a:p>
          <a:p>
            <a:r>
              <a:rPr lang="en-US" dirty="0" smtClean="0"/>
              <a:t>Safety</a:t>
            </a:r>
          </a:p>
          <a:p>
            <a:r>
              <a:rPr lang="en-US" dirty="0" smtClean="0"/>
              <a:t>Efficacy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7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397387"/>
            <a:ext cx="8407400" cy="769441"/>
          </a:xfrm>
        </p:spPr>
        <p:txBody>
          <a:bodyPr/>
          <a:lstStyle/>
          <a:p>
            <a:r>
              <a:rPr lang="en-US" dirty="0"/>
              <a:t>Personal </a:t>
            </a:r>
            <a:r>
              <a:rPr lang="en-US" dirty="0" smtClean="0"/>
              <a:t>Exposure: Tobacco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 smtClean="0"/>
              <a:t>Tobacco has damaging effects on every organ in body</a:t>
            </a:r>
          </a:p>
          <a:p>
            <a:pPr lvl="1"/>
            <a:r>
              <a:rPr lang="en-US" sz="1400" dirty="0" smtClean="0"/>
              <a:t>cancer, heart and lung disease, stroke, </a:t>
            </a:r>
            <a:r>
              <a:rPr lang="en-US" sz="1400" dirty="0" err="1" smtClean="0"/>
              <a:t>diabeties</a:t>
            </a:r>
            <a:r>
              <a:rPr lang="en-US" sz="1400" dirty="0" smtClean="0"/>
              <a:t>, COPDs, erectile dysfunction, increased risk for TB, eye disease</a:t>
            </a:r>
          </a:p>
          <a:p>
            <a:r>
              <a:rPr lang="en-US" sz="1800" dirty="0" smtClean="0"/>
              <a:t>480,000 US deaths annually, 41,000 from 2</a:t>
            </a:r>
            <a:r>
              <a:rPr lang="en-US" sz="1800" baseline="30000" dirty="0" smtClean="0"/>
              <a:t>nd</a:t>
            </a:r>
            <a:r>
              <a:rPr lang="en-US" sz="1800" dirty="0"/>
              <a:t> </a:t>
            </a:r>
            <a:r>
              <a:rPr lang="en-US" sz="1800" dirty="0" smtClean="0"/>
              <a:t>hand smoke</a:t>
            </a:r>
          </a:p>
          <a:p>
            <a:r>
              <a:rPr lang="en-US" sz="1800" dirty="0" smtClean="0"/>
              <a:t>16 million (1 in 20) Americans have smoking-related diseases</a:t>
            </a:r>
          </a:p>
          <a:p>
            <a:r>
              <a:rPr lang="en-US" sz="1800" dirty="0" smtClean="0"/>
              <a:t>6 million die annually worldwide (to be 8 million in 2030)</a:t>
            </a:r>
          </a:p>
          <a:p>
            <a:r>
              <a:rPr lang="en-US" sz="1800" dirty="0" smtClean="0"/>
              <a:t>Longevity of smoker reduced 10 years</a:t>
            </a:r>
          </a:p>
          <a:p>
            <a:r>
              <a:rPr lang="en-US" sz="1800" dirty="0" smtClean="0"/>
              <a:t>17.8</a:t>
            </a:r>
            <a:r>
              <a:rPr lang="en-US" sz="1800" dirty="0"/>
              <a:t>% (42 million) Americans are smokers (20.5% of US males, 15.3% of US females</a:t>
            </a:r>
            <a:r>
              <a:rPr lang="en-US" sz="1800" dirty="0" smtClean="0"/>
              <a:t>)</a:t>
            </a:r>
          </a:p>
          <a:p>
            <a:r>
              <a:rPr lang="en-US" sz="1800" dirty="0"/>
              <a:t>US Youth: 5.6 million of Americans &lt;= 18 y age to die prematurely from smoking-related illness (1 in 13 &lt;= 17 age alive today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3200 young people smoke 1</a:t>
            </a:r>
            <a:r>
              <a:rPr lang="en-US" sz="1800" baseline="30000" dirty="0" smtClean="0"/>
              <a:t>st</a:t>
            </a:r>
            <a:r>
              <a:rPr lang="en-US" sz="1800" dirty="0" smtClean="0"/>
              <a:t> cigarette every day, and 2100 per day "graduate" to regular smokers</a:t>
            </a:r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r>
              <a:rPr lang="en-US" sz="1200" dirty="0" smtClean="0"/>
              <a:t>Source: CDCP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564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Government &amp; Toxicology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California (State) </a:t>
            </a:r>
            <a:r>
              <a:rPr lang="en-US" dirty="0" smtClean="0"/>
              <a:t>Government</a:t>
            </a:r>
          </a:p>
          <a:p>
            <a:r>
              <a:rPr lang="en-US" dirty="0" smtClean="0"/>
              <a:t>Environmental Protection Agency (</a:t>
            </a:r>
            <a:r>
              <a:rPr lang="en-US" dirty="0" err="1" smtClean="0"/>
              <a:t>CalEPA</a:t>
            </a:r>
            <a:r>
              <a:rPr lang="en-US" dirty="0" smtClean="0"/>
              <a:t>)</a:t>
            </a:r>
          </a:p>
          <a:p>
            <a:r>
              <a:rPr lang="en-US" dirty="0" smtClean="0"/>
              <a:t>Air Resources Board (ARB)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3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Nephrotoxic Solvents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trichloroethylene, </a:t>
            </a:r>
            <a:r>
              <a:rPr lang="en-US" dirty="0" err="1" smtClean="0"/>
              <a:t>perchloroethylene</a:t>
            </a:r>
            <a:r>
              <a:rPr lang="en-US" dirty="0"/>
              <a:t>, </a:t>
            </a:r>
            <a:r>
              <a:rPr lang="en-US" dirty="0" err="1" smtClean="0"/>
              <a:t>hexachlorobutadiene</a:t>
            </a:r>
            <a:r>
              <a:rPr lang="en-US" dirty="0" smtClean="0"/>
              <a:t>, </a:t>
            </a:r>
            <a:r>
              <a:rPr lang="en-US" dirty="0" err="1"/>
              <a:t>tetrafluoroethylene</a:t>
            </a:r>
            <a:r>
              <a:rPr lang="en-US" dirty="0" smtClean="0"/>
              <a:t>,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859" y="801879"/>
            <a:ext cx="2866185" cy="2011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9217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Ionizing Radiation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 and high level radioisotopes</a:t>
            </a:r>
          </a:p>
          <a:p>
            <a:r>
              <a:rPr lang="en-US" dirty="0" smtClean="0"/>
              <a:t>electromagnetic fields (EMFs)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04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397387"/>
            <a:ext cx="8407400" cy="769441"/>
          </a:xfrm>
        </p:spPr>
        <p:txBody>
          <a:bodyPr/>
          <a:lstStyle/>
          <a:p>
            <a:r>
              <a:rPr lang="en-US" dirty="0"/>
              <a:t>Personal </a:t>
            </a:r>
            <a:r>
              <a:rPr lang="en-US" dirty="0" smtClean="0"/>
              <a:t>Exposure: Tobacco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Government (&amp; Taxes)</a:t>
            </a:r>
          </a:p>
          <a:p>
            <a:r>
              <a:rPr lang="en-US" sz="1800" dirty="0" smtClean="0"/>
              <a:t>States collect $25.6 billion (2015) in tobacco taxes &amp; legal settlements but spend on $490 million (2%) on prevention &amp; cessation programs</a:t>
            </a:r>
          </a:p>
          <a:p>
            <a:r>
              <a:rPr lang="en-US" sz="1800" dirty="0" smtClean="0"/>
              <a:t>CDC-recommended levels of anti-smoking funding total $3.3 billion for all states, but only ND &amp; AK fund at recommended levels and DE, OK, HI, WY, and ME fund at half recommended level</a:t>
            </a: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Costs</a:t>
            </a:r>
            <a:endParaRPr lang="en-US" sz="18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dirty="0"/>
              <a:t>$9.17 billion in 2012 ($25 million/day, $1 million/hour) to promote smoking, heavy price discounting in industry</a:t>
            </a:r>
          </a:p>
          <a:p>
            <a:r>
              <a:rPr lang="en-US" sz="1800" dirty="0"/>
              <a:t>$300 billion/y = $170 billion direct medical costs + $156 billion lost productivity (premature death + exposure to 2</a:t>
            </a:r>
            <a:r>
              <a:rPr lang="en-US" sz="1800" baseline="30000" dirty="0"/>
              <a:t>nd</a:t>
            </a:r>
            <a:r>
              <a:rPr lang="en-US" sz="1800" dirty="0"/>
              <a:t> hand smoke)</a:t>
            </a:r>
          </a:p>
          <a:p>
            <a:pPr marL="0" indent="0">
              <a:buNone/>
            </a:pPr>
            <a:r>
              <a:rPr lang="en-US" sz="1800" i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Stopping Addiction</a:t>
            </a:r>
            <a:endParaRPr lang="en-US" sz="1800" i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1800" dirty="0" smtClean="0"/>
              <a:t>7 in 10 adults wanted to stop smoking, 4 in 10 made attempt</a:t>
            </a:r>
          </a:p>
          <a:p>
            <a:r>
              <a:rPr lang="en-US" sz="1800" dirty="0" smtClean="0"/>
              <a:t>100,000 expected to remain tobacco-free from a 2012 </a:t>
            </a:r>
            <a:r>
              <a:rPr lang="en-US" sz="1800" i="1" dirty="0" smtClean="0"/>
              <a:t>Tips From Former Smokers</a:t>
            </a:r>
            <a:r>
              <a:rPr lang="en-US" sz="1800" dirty="0" smtClean="0"/>
              <a:t> campaign</a:t>
            </a:r>
            <a:endParaRPr lang="en-US" sz="1800" dirty="0"/>
          </a:p>
          <a:p>
            <a:pPr marL="0" indent="0">
              <a:buNone/>
            </a:pPr>
            <a:r>
              <a:rPr lang="en-US" sz="1400" dirty="0" smtClean="0"/>
              <a:t>Sources: CDCP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1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667" y="458941"/>
            <a:ext cx="8407400" cy="646331"/>
          </a:xfrm>
        </p:spPr>
        <p:txBody>
          <a:bodyPr/>
          <a:lstStyle/>
          <a:p>
            <a:r>
              <a:rPr lang="en-US" sz="3600" dirty="0"/>
              <a:t>Personal Exposure – Tobacco Use: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067" y="1208314"/>
            <a:ext cx="8390466" cy="5230064"/>
          </a:xfrm>
        </p:spPr>
        <p:txBody>
          <a:bodyPr/>
          <a:lstStyle/>
          <a:p>
            <a:r>
              <a:rPr lang="en-US" sz="2200" dirty="0"/>
              <a:t>Smoke from a burning cigarette is a “concentrated aerosol of liquid particles suspended in an atmosphere consisting mainly of nitrogen, oxygen, carbon monoxide and carbon dioxide</a:t>
            </a:r>
            <a:r>
              <a:rPr lang="en-US" sz="2200" dirty="0" smtClean="0"/>
              <a:t>”</a:t>
            </a:r>
            <a:r>
              <a:rPr lang="en-US" sz="2200" dirty="0"/>
              <a:t> </a:t>
            </a:r>
            <a:r>
              <a:rPr lang="en-US" sz="2200" dirty="0" smtClean="0"/>
              <a:t>*</a:t>
            </a:r>
          </a:p>
          <a:p>
            <a:r>
              <a:rPr lang="en-US" sz="2200" b="1" dirty="0" smtClean="0"/>
              <a:t>Tar </a:t>
            </a:r>
            <a:r>
              <a:rPr lang="en-US" sz="2200" dirty="0"/>
              <a:t>is the total particulate phase without water or nicotine</a:t>
            </a:r>
          </a:p>
          <a:p>
            <a:r>
              <a:rPr lang="en-US" sz="2200" dirty="0" smtClean="0"/>
              <a:t>&gt; 4000 </a:t>
            </a:r>
            <a:r>
              <a:rPr lang="en-US" sz="2200" dirty="0"/>
              <a:t>constituents, including 43 known </a:t>
            </a:r>
            <a:r>
              <a:rPr lang="en-US" sz="2200" dirty="0" smtClean="0"/>
              <a:t>carcinogens</a:t>
            </a:r>
            <a:endParaRPr lang="en-US" sz="2200" dirty="0"/>
          </a:p>
          <a:p>
            <a:r>
              <a:rPr lang="en-US" sz="2200" dirty="0" smtClean="0"/>
              <a:t>toxic &amp; carcinogenic metals </a:t>
            </a:r>
            <a:r>
              <a:rPr lang="en-US" sz="2200" dirty="0"/>
              <a:t>(e.g. arsenic, </a:t>
            </a:r>
            <a:r>
              <a:rPr lang="en-US" sz="2200" dirty="0" smtClean="0"/>
              <a:t>nickel </a:t>
            </a:r>
            <a:r>
              <a:rPr lang="en-US" sz="2200" dirty="0"/>
              <a:t>cadmium, &amp; chromium).</a:t>
            </a:r>
          </a:p>
          <a:p>
            <a:r>
              <a:rPr lang="en-US" sz="2200" dirty="0" smtClean="0"/>
              <a:t>toxic promoters:  acetaldehyde </a:t>
            </a:r>
            <a:r>
              <a:rPr lang="en-US" sz="2200" dirty="0"/>
              <a:t>and </a:t>
            </a:r>
            <a:r>
              <a:rPr lang="en-US" sz="2200" dirty="0" smtClean="0"/>
              <a:t>phenol</a:t>
            </a:r>
            <a:endParaRPr lang="en-US" sz="2200" dirty="0"/>
          </a:p>
          <a:p>
            <a:r>
              <a:rPr lang="en-US" sz="2200" dirty="0" smtClean="0"/>
              <a:t>toxic irritants:  NO</a:t>
            </a:r>
            <a:r>
              <a:rPr lang="en-US" sz="2200" baseline="-25000" dirty="0" smtClean="0"/>
              <a:t>2 </a:t>
            </a:r>
            <a:r>
              <a:rPr lang="en-US" sz="2200" dirty="0" smtClean="0"/>
              <a:t>&amp; formaldehyde (HCHO)</a:t>
            </a:r>
            <a:endParaRPr lang="en-US" sz="2200" dirty="0"/>
          </a:p>
          <a:p>
            <a:r>
              <a:rPr lang="en-US" sz="2200" dirty="0" smtClean="0"/>
              <a:t>Carbon monoxide:  stronger binding affinity to </a:t>
            </a:r>
            <a:r>
              <a:rPr lang="en-US" sz="2200" dirty="0" err="1" smtClean="0"/>
              <a:t>heme</a:t>
            </a:r>
            <a:r>
              <a:rPr lang="en-US" sz="2200" dirty="0" smtClean="0"/>
              <a:t> in hemoglobin than O</a:t>
            </a:r>
            <a:r>
              <a:rPr lang="en-US" sz="2200" baseline="-25000" dirty="0"/>
              <a:t>2</a:t>
            </a:r>
          </a:p>
          <a:p>
            <a:pPr marL="0" indent="0">
              <a:buNone/>
            </a:pPr>
            <a:endParaRPr lang="en-US" sz="1200" dirty="0" smtClean="0">
              <a:latin typeface="+mj-lt"/>
            </a:endParaRPr>
          </a:p>
          <a:p>
            <a:pPr marL="0" indent="0">
              <a:buNone/>
            </a:pPr>
            <a:r>
              <a:rPr lang="en-US" sz="1200" dirty="0" smtClean="0">
                <a:latin typeface="+mj-lt"/>
              </a:rPr>
              <a:t>* Guerin, </a:t>
            </a:r>
            <a:r>
              <a:rPr lang="en-US" sz="1200" dirty="0" err="1" smtClean="0">
                <a:latin typeface="+mj-lt"/>
              </a:rPr>
              <a:t>Banbury</a:t>
            </a:r>
            <a:r>
              <a:rPr lang="en-US" sz="1200" dirty="0" smtClean="0">
                <a:latin typeface="+mj-lt"/>
              </a:rPr>
              <a:t> Report #3 (1980)</a:t>
            </a:r>
            <a:endParaRPr lang="en-US" sz="12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43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Nicotine (</a:t>
            </a:r>
            <a:r>
              <a:rPr lang="en-US" dirty="0" err="1" smtClean="0"/>
              <a:t>Toxicokinetics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pKa</a:t>
            </a:r>
            <a:r>
              <a:rPr lang="en-US" dirty="0" smtClean="0"/>
              <a:t> = 8.0 (weak base)</a:t>
            </a:r>
          </a:p>
          <a:p>
            <a:r>
              <a:rPr lang="en-US" dirty="0" smtClean="0"/>
              <a:t>Absorption</a:t>
            </a:r>
          </a:p>
          <a:p>
            <a:pPr lvl="1"/>
            <a:r>
              <a:rPr lang="en-US" dirty="0" smtClean="0"/>
              <a:t>Oral ingestion </a:t>
            </a:r>
            <a:r>
              <a:rPr lang="en-US" dirty="0"/>
              <a:t> </a:t>
            </a:r>
            <a:r>
              <a:rPr lang="en-US" dirty="0" smtClean="0"/>
              <a:t>pH-dependent:  products (chewing tobacco, snuff, nicotine gum) alkalinized to facilitate absorption in buccal mucosa</a:t>
            </a:r>
          </a:p>
          <a:p>
            <a:pPr lvl="1"/>
            <a:r>
              <a:rPr lang="en-US" dirty="0" smtClean="0"/>
              <a:t>Inhalation also bypasses intestinal &amp; hepatic metabolism</a:t>
            </a:r>
          </a:p>
          <a:p>
            <a:r>
              <a:rPr lang="en-US" dirty="0" smtClean="0"/>
              <a:t>Distribution</a:t>
            </a:r>
          </a:p>
          <a:p>
            <a:pPr lvl="1"/>
            <a:r>
              <a:rPr lang="en-US" dirty="0" smtClean="0"/>
              <a:t>5% plasma protein binding</a:t>
            </a:r>
          </a:p>
          <a:p>
            <a:pPr lvl="1"/>
            <a:r>
              <a:rPr lang="en-US" dirty="0" err="1" smtClean="0"/>
              <a:t>Vd</a:t>
            </a:r>
            <a:r>
              <a:rPr lang="en-US" dirty="0" smtClean="0"/>
              <a:t> = 2.6 times body </a:t>
            </a:r>
          </a:p>
          <a:p>
            <a:pPr lvl="1"/>
            <a:r>
              <a:rPr lang="en-US" dirty="0" smtClean="0"/>
              <a:t>autopsy samples: highest concentrations in liver, kidney, spleen lung, lowest in adipose tissue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BF09B2-7C03-466F-AA1F-DB9F0895731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16319"/>
      </p:ext>
    </p:extLst>
  </p:cSld>
  <p:clrMapOvr>
    <a:masterClrMapping/>
  </p:clrMapOvr>
</p:sld>
</file>

<file path=ppt/theme/theme1.xml><?xml version="1.0" encoding="utf-8"?>
<a:theme xmlns:a="http://schemas.openxmlformats.org/drawingml/2006/main" name="4_LightOnDark">
  <a:themeElements>
    <a:clrScheme name="4_LightOn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LightOnDark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4_LightOn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ightOnDar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36622</TotalTime>
  <Words>3440</Words>
  <Application>Microsoft Office PowerPoint</Application>
  <PresentationFormat>On-screen Show (4:3)</PresentationFormat>
  <Paragraphs>502</Paragraphs>
  <Slides>62</Slides>
  <Notes>0</Notes>
  <HiddenSlides>4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4_LightOnDark</vt:lpstr>
      <vt:lpstr>More Applications of Pharmacology &amp; Toxicology</vt:lpstr>
      <vt:lpstr>Objectives   1 of 3</vt:lpstr>
      <vt:lpstr>Objectives   2 of 3</vt:lpstr>
      <vt:lpstr>Objectives   3 of 3</vt:lpstr>
      <vt:lpstr>Toxicokinetics &amp; Toxicodynamics Review</vt:lpstr>
      <vt:lpstr>Personal Exposure: Tobacco</vt:lpstr>
      <vt:lpstr>Personal Exposure: Tobacco</vt:lpstr>
      <vt:lpstr>Personal Exposure – Tobacco Use:</vt:lpstr>
      <vt:lpstr>Nicotine (Toxicokinetics)</vt:lpstr>
      <vt:lpstr>Nicotine</vt:lpstr>
      <vt:lpstr>PowerPoint Presentation</vt:lpstr>
      <vt:lpstr>Organ Specific Carcinogens in Tobacco Smoke</vt:lpstr>
      <vt:lpstr>Health Hazards of Smoking</vt:lpstr>
      <vt:lpstr>Health Hazards of Smoking</vt:lpstr>
      <vt:lpstr>Causes of Death Attributed to Cigarette Smoking</vt:lpstr>
      <vt:lpstr>Maternal Smoking Effects on Fetus &amp; Infant</vt:lpstr>
      <vt:lpstr>Drugs of Abuse</vt:lpstr>
      <vt:lpstr>Intravenous Drug Abuse</vt:lpstr>
      <vt:lpstr>PowerPoint Presentation</vt:lpstr>
      <vt:lpstr>Therapeutic Drugs</vt:lpstr>
      <vt:lpstr>Therapeutic Drugs</vt:lpstr>
      <vt:lpstr>Xenobiotics</vt:lpstr>
      <vt:lpstr>PowerPoint Presentation</vt:lpstr>
      <vt:lpstr>PowerPoint Presentation</vt:lpstr>
      <vt:lpstr>PowerPoint Presentation</vt:lpstr>
      <vt:lpstr>Personal Care Products</vt:lpstr>
      <vt:lpstr>Personal Care Products</vt:lpstr>
      <vt:lpstr>Personal Care Products</vt:lpstr>
      <vt:lpstr>Nail Salons &amp; Their Workers</vt:lpstr>
      <vt:lpstr>Phthalates</vt:lpstr>
      <vt:lpstr>Environmental Phthalates</vt:lpstr>
      <vt:lpstr>Reproductive Development &amp; Phthalates</vt:lpstr>
      <vt:lpstr>Drug Interactions</vt:lpstr>
      <vt:lpstr>Drug Interactions</vt:lpstr>
      <vt:lpstr>Drug Interactions</vt:lpstr>
      <vt:lpstr>Herbs / Herbal Products</vt:lpstr>
      <vt:lpstr>Herbs / Herbal Products</vt:lpstr>
      <vt:lpstr>PowerPoint Presentation</vt:lpstr>
      <vt:lpstr>Drug-Diet Interaction</vt:lpstr>
      <vt:lpstr>Effects of Drug on Diet</vt:lpstr>
      <vt:lpstr>Effects of Drug on Diet</vt:lpstr>
      <vt:lpstr>Dietary Effects</vt:lpstr>
      <vt:lpstr>Dietary Effects</vt:lpstr>
      <vt:lpstr>PowerPoint Presentation</vt:lpstr>
      <vt:lpstr>Vitamins &amp; Minerals</vt:lpstr>
      <vt:lpstr>Supplementation Industry Facts</vt:lpstr>
      <vt:lpstr>Endocrine Disruptors</vt:lpstr>
      <vt:lpstr>Examples of Endocrine Disruptors</vt:lpstr>
      <vt:lpstr>Effects of Endocrine Disruptors</vt:lpstr>
      <vt:lpstr>Mechanism of Endocrine Disruption</vt:lpstr>
      <vt:lpstr>Endocrine Disruption Effects on Females</vt:lpstr>
      <vt:lpstr>Effects on Males</vt:lpstr>
      <vt:lpstr>Metabolic Impact</vt:lpstr>
      <vt:lpstr>Genomic Impact</vt:lpstr>
      <vt:lpstr>Systems Biology (OMICS)</vt:lpstr>
      <vt:lpstr>Holistic Management</vt:lpstr>
      <vt:lpstr>Chiropractic Medicine</vt:lpstr>
      <vt:lpstr>Philosophy of Chiropractic Med</vt:lpstr>
      <vt:lpstr>Government &amp; Toxicology</vt:lpstr>
      <vt:lpstr>Government &amp; Toxicology</vt:lpstr>
      <vt:lpstr>Nephrotoxic Solvents</vt:lpstr>
      <vt:lpstr>Ionizing Radiation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 M Halloran</dc:creator>
  <cp:lastModifiedBy>S M Halloran</cp:lastModifiedBy>
  <cp:revision>1665</cp:revision>
  <dcterms:created xsi:type="dcterms:W3CDTF">2005-12-08T13:54:14Z</dcterms:created>
  <dcterms:modified xsi:type="dcterms:W3CDTF">2015-06-08T00:00:42Z</dcterms:modified>
</cp:coreProperties>
</file>